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C9DDE3-641A-409A-BDAB-58F4AB507439}" type="datetimeFigureOut">
              <a:rPr lang="en-US" smtClean="0"/>
              <a:pPr/>
              <a:t>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26469B-AEE3-40C2-A167-9E1128CD30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26469B-AEE3-40C2-A167-9E1128CD3063}"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2/4/2020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2/4/2020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2/4/2020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1" y="2209800"/>
            <a:ext cx="2418922" cy="1107996"/>
          </a:xfrm>
          <a:prstGeom prst="rect">
            <a:avLst/>
          </a:prstGeom>
        </p:spPr>
        <p:txBody>
          <a:bodyPr wrap="square">
            <a:spAutoFit/>
          </a:bodyPr>
          <a:lstStyle/>
          <a:p>
            <a:pPr fontAlgn="base"/>
            <a:r>
              <a:rPr lang="en-US" sz="6600" b="1" dirty="0" smtClean="0"/>
              <a:t>Skin</a:t>
            </a:r>
            <a:endParaRPr lang="en-US" sz="6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28600" y="895027"/>
            <a:ext cx="8686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The </a:t>
            </a:r>
            <a:r>
              <a:rPr kumimoji="0" lang="en-US" sz="2400" b="1"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stratum </a:t>
            </a:r>
            <a:r>
              <a:rPr kumimoji="0" lang="en-US" sz="2400" b="1"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basale</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(also called the stratum </a:t>
            </a:r>
            <a:r>
              <a:rPr kumimoji="0" lang="en-US" sz="2400" b="0"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germinativum</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is the deepest epidermal layer and attaches the epidermis to the basal lamina, below which lie the layers of the dermis.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The cells in the stratum </a:t>
            </a:r>
            <a:r>
              <a:rPr kumimoji="0" lang="en-US" sz="2400" b="0"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basale</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bond to the dermis via intertwining collagen fibers, referred to as the basement membrane. </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373D3F"/>
              </a:solidFill>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A finger-like projection, or fold, known as the </a:t>
            </a:r>
            <a:r>
              <a:rPr kumimoji="0" lang="en-US" sz="2400" b="1"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dermal papilla</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(plural = dermal papillae) is found in the superficial portion of the dermis. Dermal papillae increase the strength of the connection between the epidermis and dermis; the greater the folding, the stronger the connections made </a:t>
            </a:r>
            <a:endParaRPr kumimoji="0" lang="en-US" sz="2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3" name="Rectangle 2"/>
          <p:cNvSpPr/>
          <p:nvPr/>
        </p:nvSpPr>
        <p:spPr>
          <a:xfrm>
            <a:off x="1066800" y="381000"/>
            <a:ext cx="4305195" cy="584775"/>
          </a:xfrm>
          <a:prstGeom prst="rect">
            <a:avLst/>
          </a:prstGeom>
        </p:spPr>
        <p:txBody>
          <a:bodyPr wrap="square">
            <a:spAutoFit/>
          </a:bodyPr>
          <a:lstStyle/>
          <a:p>
            <a:r>
              <a:rPr lang="en-US" sz="3200" b="1" dirty="0" smtClean="0">
                <a:solidFill>
                  <a:srgbClr val="373D3F"/>
                </a:solidFill>
                <a:latin typeface="Calibri" pitchFamily="34" charset="0"/>
                <a:ea typeface="Times New Roman" pitchFamily="18" charset="0"/>
                <a:cs typeface="Arial" pitchFamily="34" charset="0"/>
              </a:rPr>
              <a:t>Stratum </a:t>
            </a:r>
            <a:r>
              <a:rPr lang="en-US" sz="3200" b="1" dirty="0" err="1" smtClean="0">
                <a:solidFill>
                  <a:srgbClr val="373D3F"/>
                </a:solidFill>
                <a:latin typeface="Calibri" pitchFamily="34" charset="0"/>
                <a:ea typeface="Times New Roman" pitchFamily="18" charset="0"/>
                <a:cs typeface="Arial" pitchFamily="34" charset="0"/>
              </a:rPr>
              <a:t>basale</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llustration shows a cross section of the epidermis. The cells of the innermost layer, the stratum basale, are large and have a purple nucleus. The stratum basale curls around the dermis, which projects into the epidermis. The stratum basale contains four layers of large, triangle-shaped keratinocytes. Fibers are visible within the spaces between keratinocytes in the stratum basale. A melanocyte is also present in this layer. The melanocyte possesses finger-like projections extending from its main cell body. The projections branch through the extracellular spaces between nearby keratinocytes. Above the stratum basale is the stratum spinosum which consists of 8 layers of oval-shaped keratinocytes. The nucleus is present in these keratinocytes, but has faded to a lighter purple. The stratum granulosum contains five layers of keratinocytes, each containing spots in its cytoplasm, labeled the lamellar granules. The stratum lucidium contains 4 layers of diamond-shaped cells with no nucleus. The stratum corneum contains 9 layers of keratinocytes with no nucleus , nor cytoplasm. A few of the cells in the topmost layer of the stratum corneum are flaking off from the skin. "/>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3046988"/>
          </a:xfrm>
          <a:prstGeom prst="rect">
            <a:avLst/>
          </a:prstGeom>
        </p:spPr>
        <p:txBody>
          <a:bodyPr wrap="square">
            <a:spAutoFit/>
          </a:bodyPr>
          <a:lstStyle/>
          <a:p>
            <a:r>
              <a:rPr lang="en-US" sz="2400" dirty="0" smtClean="0">
                <a:latin typeface="Calibri" pitchFamily="34" charset="0"/>
              </a:rPr>
              <a:t>The stratum </a:t>
            </a:r>
            <a:r>
              <a:rPr lang="en-US" sz="2400" dirty="0" err="1" smtClean="0">
                <a:latin typeface="Calibri" pitchFamily="34" charset="0"/>
              </a:rPr>
              <a:t>basale</a:t>
            </a:r>
            <a:r>
              <a:rPr lang="en-US" sz="2400" dirty="0" smtClean="0">
                <a:latin typeface="Calibri" pitchFamily="34" charset="0"/>
              </a:rPr>
              <a:t> is a single layer of cells primarily made of basal cells. </a:t>
            </a:r>
          </a:p>
          <a:p>
            <a:r>
              <a:rPr lang="en-US" sz="2400" dirty="0" smtClean="0">
                <a:latin typeface="Calibri" pitchFamily="34" charset="0"/>
              </a:rPr>
              <a:t>A </a:t>
            </a:r>
            <a:r>
              <a:rPr lang="en-US" sz="2400" b="1" dirty="0" smtClean="0">
                <a:latin typeface="Calibri" pitchFamily="34" charset="0"/>
              </a:rPr>
              <a:t>basal cell</a:t>
            </a:r>
            <a:r>
              <a:rPr lang="en-US" sz="2400" dirty="0" smtClean="0">
                <a:latin typeface="Calibri" pitchFamily="34" charset="0"/>
              </a:rPr>
              <a:t> is a </a:t>
            </a:r>
            <a:r>
              <a:rPr lang="en-US" sz="2400" dirty="0" err="1" smtClean="0">
                <a:latin typeface="Calibri" pitchFamily="34" charset="0"/>
              </a:rPr>
              <a:t>cuboidal</a:t>
            </a:r>
            <a:r>
              <a:rPr lang="en-US" sz="2400" dirty="0" smtClean="0">
                <a:latin typeface="Calibri" pitchFamily="34" charset="0"/>
              </a:rPr>
              <a:t>-shaped stem cell that is a precursor of the </a:t>
            </a:r>
            <a:r>
              <a:rPr lang="en-US" sz="2400" dirty="0" err="1" smtClean="0">
                <a:latin typeface="Calibri" pitchFamily="34" charset="0"/>
              </a:rPr>
              <a:t>keratinocytes</a:t>
            </a:r>
            <a:r>
              <a:rPr lang="en-US" sz="2400" dirty="0" smtClean="0">
                <a:latin typeface="Calibri" pitchFamily="34" charset="0"/>
              </a:rPr>
              <a:t> of the epidermis. </a:t>
            </a:r>
          </a:p>
          <a:p>
            <a:r>
              <a:rPr lang="en-US" sz="2400" dirty="0" smtClean="0">
                <a:latin typeface="Calibri" pitchFamily="34" charset="0"/>
              </a:rPr>
              <a:t>All of the </a:t>
            </a:r>
            <a:r>
              <a:rPr lang="en-US" sz="2400" dirty="0" err="1" smtClean="0">
                <a:latin typeface="Calibri" pitchFamily="34" charset="0"/>
              </a:rPr>
              <a:t>keratinocytes</a:t>
            </a:r>
            <a:r>
              <a:rPr lang="en-US" sz="2400" dirty="0" smtClean="0">
                <a:latin typeface="Calibri" pitchFamily="34" charset="0"/>
              </a:rPr>
              <a:t> are produced from this single layer of cells, which are constantly going through mitosis to produce new cells. As new cells are formed, the existing cells are pushed superficially away from the stratum </a:t>
            </a:r>
            <a:r>
              <a:rPr lang="en-US" sz="2400" dirty="0" err="1" smtClean="0">
                <a:latin typeface="Calibri" pitchFamily="34" charset="0"/>
              </a:rPr>
              <a:t>basale</a:t>
            </a:r>
            <a:endParaRPr lang="en-US" sz="2400" dirty="0">
              <a:latin typeface="Calibri" pitchFamily="34" charset="0"/>
            </a:endParaRPr>
          </a:p>
        </p:txBody>
      </p:sp>
      <p:sp>
        <p:nvSpPr>
          <p:cNvPr id="3" name="Rectangle 2"/>
          <p:cNvSpPr/>
          <p:nvPr/>
        </p:nvSpPr>
        <p:spPr>
          <a:xfrm>
            <a:off x="304800" y="3505200"/>
            <a:ext cx="8686800" cy="2308324"/>
          </a:xfrm>
          <a:prstGeom prst="rect">
            <a:avLst/>
          </a:prstGeom>
        </p:spPr>
        <p:txBody>
          <a:bodyPr wrap="square">
            <a:spAutoFit/>
          </a:bodyPr>
          <a:lstStyle/>
          <a:p>
            <a:r>
              <a:rPr lang="en-US" sz="2400" dirty="0" smtClean="0">
                <a:latin typeface="Calibri" pitchFamily="34" charset="0"/>
              </a:rPr>
              <a:t>Two other cell types are found dispersed among the basal cells in the stratum </a:t>
            </a:r>
            <a:r>
              <a:rPr lang="en-US" sz="2400" dirty="0" err="1" smtClean="0">
                <a:latin typeface="Calibri" pitchFamily="34" charset="0"/>
              </a:rPr>
              <a:t>basale</a:t>
            </a:r>
            <a:r>
              <a:rPr lang="en-US" sz="2400" dirty="0" smtClean="0">
                <a:latin typeface="Calibri" pitchFamily="34" charset="0"/>
              </a:rPr>
              <a:t>. </a:t>
            </a:r>
          </a:p>
          <a:p>
            <a:r>
              <a:rPr lang="en-US" sz="2400" dirty="0" smtClean="0">
                <a:latin typeface="Calibri" pitchFamily="34" charset="0"/>
              </a:rPr>
              <a:t>The first is a </a:t>
            </a:r>
            <a:r>
              <a:rPr lang="en-US" sz="2400" b="1" dirty="0" smtClean="0">
                <a:latin typeface="Calibri" pitchFamily="34" charset="0"/>
              </a:rPr>
              <a:t>Merkel cell</a:t>
            </a:r>
            <a:r>
              <a:rPr lang="en-US" sz="2400" dirty="0" smtClean="0">
                <a:latin typeface="Calibri" pitchFamily="34" charset="0"/>
              </a:rPr>
              <a:t>, which functions as a receptor and is responsible for stimulating sensory nerves that the brain perceives as touch. These cells are especially abundant on the surfaces of the hands and feet. </a:t>
            </a:r>
            <a:endParaRPr lang="en-US" sz="2400" dirty="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534400" cy="1569660"/>
          </a:xfrm>
          <a:prstGeom prst="rect">
            <a:avLst/>
          </a:prstGeom>
        </p:spPr>
        <p:txBody>
          <a:bodyPr wrap="square">
            <a:spAutoFit/>
          </a:bodyPr>
          <a:lstStyle/>
          <a:p>
            <a:r>
              <a:rPr lang="en-US" sz="2400" dirty="0" smtClean="0">
                <a:latin typeface="Calibri" pitchFamily="34" charset="0"/>
              </a:rPr>
              <a:t>The second is a </a:t>
            </a:r>
            <a:r>
              <a:rPr lang="en-US" sz="2400" b="1" dirty="0" err="1" smtClean="0">
                <a:latin typeface="Calibri" pitchFamily="34" charset="0"/>
              </a:rPr>
              <a:t>melanocyte</a:t>
            </a:r>
            <a:r>
              <a:rPr lang="en-US" sz="2400" dirty="0" smtClean="0">
                <a:latin typeface="Calibri" pitchFamily="34" charset="0"/>
              </a:rPr>
              <a:t>, a cell that produces the pigment melanin. </a:t>
            </a:r>
            <a:r>
              <a:rPr lang="en-US" sz="2400" b="1" dirty="0" smtClean="0">
                <a:latin typeface="Calibri" pitchFamily="34" charset="0"/>
              </a:rPr>
              <a:t>Melanin</a:t>
            </a:r>
            <a:r>
              <a:rPr lang="en-US" sz="2400" dirty="0" smtClean="0">
                <a:latin typeface="Calibri" pitchFamily="34" charset="0"/>
              </a:rPr>
              <a:t> gives hair and skin its color, and also helps protect the living cells of the epidermis from ultraviolet (UV) radiation damage</a:t>
            </a:r>
            <a:endParaRPr lang="en-US" sz="2400" dirty="0"/>
          </a:p>
        </p:txBody>
      </p:sp>
      <p:sp>
        <p:nvSpPr>
          <p:cNvPr id="3" name="Rectangle 2"/>
          <p:cNvSpPr/>
          <p:nvPr/>
        </p:nvSpPr>
        <p:spPr>
          <a:xfrm>
            <a:off x="304800" y="2514600"/>
            <a:ext cx="8610600" cy="2677656"/>
          </a:xfrm>
          <a:prstGeom prst="rect">
            <a:avLst/>
          </a:prstGeom>
        </p:spPr>
        <p:txBody>
          <a:bodyPr wrap="square">
            <a:spAutoFit/>
          </a:bodyPr>
          <a:lstStyle/>
          <a:p>
            <a:r>
              <a:rPr lang="en-US" sz="2400" dirty="0" smtClean="0">
                <a:latin typeface="Calibri" pitchFamily="34" charset="0"/>
              </a:rPr>
              <a:t>In a growing fetus, fingerprints form where the cells of the stratum </a:t>
            </a:r>
            <a:r>
              <a:rPr lang="en-US" sz="2400" dirty="0" err="1" smtClean="0">
                <a:latin typeface="Calibri" pitchFamily="34" charset="0"/>
              </a:rPr>
              <a:t>basale</a:t>
            </a:r>
            <a:r>
              <a:rPr lang="en-US" sz="2400" dirty="0" smtClean="0">
                <a:latin typeface="Calibri" pitchFamily="34" charset="0"/>
              </a:rPr>
              <a:t> meet the papillae of the underlying dermal layer (papillary layer), resulting in the formation of the ridges on your fingers that you recognize as fingerprints. </a:t>
            </a:r>
          </a:p>
          <a:p>
            <a:r>
              <a:rPr lang="en-US" sz="2400" dirty="0" smtClean="0">
                <a:latin typeface="Calibri" pitchFamily="34" charset="0"/>
              </a:rPr>
              <a:t>Fingerprints are unique to each individual and are used for forensic analyses because the patterns do not change with the growth and aging processes</a:t>
            </a:r>
            <a:endParaRPr lang="en-US" sz="2400" dirty="0">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00200"/>
            <a:ext cx="8382000" cy="3785652"/>
          </a:xfrm>
          <a:prstGeom prst="rect">
            <a:avLst/>
          </a:prstGeom>
        </p:spPr>
        <p:txBody>
          <a:bodyPr wrap="square">
            <a:spAutoFit/>
          </a:bodyPr>
          <a:lstStyle/>
          <a:p>
            <a:r>
              <a:rPr lang="en-US" sz="2400" dirty="0" smtClean="0">
                <a:latin typeface="Calibri" pitchFamily="34" charset="0"/>
              </a:rPr>
              <a:t>As the name suggests, the </a:t>
            </a:r>
            <a:r>
              <a:rPr lang="en-US" sz="2400" b="1" dirty="0" smtClean="0">
                <a:latin typeface="Calibri" pitchFamily="34" charset="0"/>
              </a:rPr>
              <a:t>stratum </a:t>
            </a:r>
            <a:r>
              <a:rPr lang="en-US" sz="2400" b="1" dirty="0" err="1" smtClean="0">
                <a:latin typeface="Calibri" pitchFamily="34" charset="0"/>
              </a:rPr>
              <a:t>spinosum</a:t>
            </a:r>
            <a:r>
              <a:rPr lang="en-US" sz="2400" dirty="0" smtClean="0">
                <a:latin typeface="Calibri" pitchFamily="34" charset="0"/>
              </a:rPr>
              <a:t> is spiny in appearance due to the protruding cell processes that join the cells via a structure called a </a:t>
            </a:r>
            <a:r>
              <a:rPr lang="en-US" sz="2400" b="1" dirty="0" err="1" smtClean="0">
                <a:latin typeface="Calibri" pitchFamily="34" charset="0"/>
              </a:rPr>
              <a:t>desmosome</a:t>
            </a:r>
            <a:r>
              <a:rPr lang="en-US" sz="2400" dirty="0" smtClean="0">
                <a:latin typeface="Calibri" pitchFamily="34" charset="0"/>
              </a:rPr>
              <a:t>.</a:t>
            </a:r>
          </a:p>
          <a:p>
            <a:endParaRPr lang="en-US" sz="2400" dirty="0" smtClean="0">
              <a:latin typeface="Calibri" pitchFamily="34" charset="0"/>
            </a:endParaRPr>
          </a:p>
          <a:p>
            <a:r>
              <a:rPr lang="en-US" sz="2400" dirty="0" smtClean="0">
                <a:latin typeface="Calibri" pitchFamily="34" charset="0"/>
              </a:rPr>
              <a:t> The </a:t>
            </a:r>
            <a:r>
              <a:rPr lang="en-US" sz="2400" dirty="0" err="1" smtClean="0">
                <a:latin typeface="Calibri" pitchFamily="34" charset="0"/>
              </a:rPr>
              <a:t>desmosomes</a:t>
            </a:r>
            <a:r>
              <a:rPr lang="en-US" sz="2400" dirty="0" smtClean="0">
                <a:latin typeface="Calibri" pitchFamily="34" charset="0"/>
              </a:rPr>
              <a:t> interlock with each other and strengthen the bond between the cells.</a:t>
            </a:r>
          </a:p>
          <a:p>
            <a:endParaRPr lang="en-US" sz="2400" dirty="0" smtClean="0">
              <a:latin typeface="Calibri" pitchFamily="34" charset="0"/>
            </a:endParaRPr>
          </a:p>
          <a:p>
            <a:r>
              <a:rPr lang="en-US" sz="2400" dirty="0" smtClean="0">
                <a:latin typeface="Calibri" pitchFamily="34" charset="0"/>
              </a:rPr>
              <a:t> It is interesting to note that the “spiny” nature of this layer is an artifact of the staining process. Unstained epidermis samples do not exhibit this characteristic appearance</a:t>
            </a:r>
            <a:r>
              <a:rPr lang="en-US" dirty="0" smtClean="0"/>
              <a:t>.</a:t>
            </a:r>
            <a:endParaRPr lang="en-US" dirty="0"/>
          </a:p>
        </p:txBody>
      </p:sp>
      <p:sp>
        <p:nvSpPr>
          <p:cNvPr id="3" name="Rectangle 2"/>
          <p:cNvSpPr/>
          <p:nvPr/>
        </p:nvSpPr>
        <p:spPr>
          <a:xfrm>
            <a:off x="533400" y="762000"/>
            <a:ext cx="4991681" cy="584775"/>
          </a:xfrm>
          <a:prstGeom prst="rect">
            <a:avLst/>
          </a:prstGeom>
        </p:spPr>
        <p:txBody>
          <a:bodyPr wrap="square">
            <a:spAutoFit/>
          </a:bodyPr>
          <a:lstStyle/>
          <a:p>
            <a:r>
              <a:rPr lang="en-US" sz="3200" b="1" dirty="0" smtClean="0">
                <a:latin typeface="Calibri" pitchFamily="34" charset="0"/>
              </a:rPr>
              <a:t>Stratum </a:t>
            </a:r>
            <a:r>
              <a:rPr lang="en-US" sz="3200" b="1" dirty="0" err="1" smtClean="0">
                <a:latin typeface="Calibri" pitchFamily="34" charset="0"/>
              </a:rPr>
              <a:t>Spinosum</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2677656"/>
          </a:xfrm>
          <a:prstGeom prst="rect">
            <a:avLst/>
          </a:prstGeom>
        </p:spPr>
        <p:txBody>
          <a:bodyPr wrap="square">
            <a:spAutoFit/>
          </a:bodyPr>
          <a:lstStyle/>
          <a:p>
            <a:r>
              <a:rPr lang="en-US" sz="2400" dirty="0" smtClean="0">
                <a:latin typeface="Calibri" pitchFamily="34" charset="0"/>
              </a:rPr>
              <a:t>The stratum </a:t>
            </a:r>
            <a:r>
              <a:rPr lang="en-US" sz="2400" dirty="0" err="1" smtClean="0">
                <a:latin typeface="Calibri" pitchFamily="34" charset="0"/>
              </a:rPr>
              <a:t>spinosum</a:t>
            </a:r>
            <a:r>
              <a:rPr lang="en-US" sz="2400" dirty="0" smtClean="0">
                <a:latin typeface="Calibri" pitchFamily="34" charset="0"/>
              </a:rPr>
              <a:t> is composed of eight to 10 layers of </a:t>
            </a:r>
            <a:r>
              <a:rPr lang="en-US" sz="2400" dirty="0" err="1" smtClean="0">
                <a:latin typeface="Calibri" pitchFamily="34" charset="0"/>
              </a:rPr>
              <a:t>keratinocytes</a:t>
            </a:r>
            <a:r>
              <a:rPr lang="en-US" sz="2400" dirty="0" smtClean="0">
                <a:latin typeface="Calibri" pitchFamily="34" charset="0"/>
              </a:rPr>
              <a:t>, formed as a result of cell division in the stratum </a:t>
            </a:r>
            <a:r>
              <a:rPr lang="en-US" sz="2400" dirty="0" err="1" smtClean="0">
                <a:latin typeface="Calibri" pitchFamily="34" charset="0"/>
              </a:rPr>
              <a:t>basale</a:t>
            </a:r>
            <a:r>
              <a:rPr lang="en-US" sz="2400" dirty="0" smtClean="0">
                <a:latin typeface="Calibri" pitchFamily="34" charset="0"/>
              </a:rPr>
              <a:t> . </a:t>
            </a:r>
          </a:p>
          <a:p>
            <a:r>
              <a:rPr lang="en-US" sz="2400" dirty="0" smtClean="0">
                <a:latin typeface="Calibri" pitchFamily="34" charset="0"/>
              </a:rPr>
              <a:t>Interspersed among the </a:t>
            </a:r>
            <a:r>
              <a:rPr lang="en-US" sz="2400" dirty="0" err="1" smtClean="0">
                <a:latin typeface="Calibri" pitchFamily="34" charset="0"/>
              </a:rPr>
              <a:t>keratinocytes</a:t>
            </a:r>
            <a:r>
              <a:rPr lang="en-US" sz="2400" dirty="0" smtClean="0">
                <a:latin typeface="Calibri" pitchFamily="34" charset="0"/>
              </a:rPr>
              <a:t> of this layer is a type of </a:t>
            </a:r>
            <a:r>
              <a:rPr lang="en-US" sz="2400" dirty="0" err="1" smtClean="0">
                <a:latin typeface="Calibri" pitchFamily="34" charset="0"/>
              </a:rPr>
              <a:t>dendritic</a:t>
            </a:r>
            <a:r>
              <a:rPr lang="en-US" sz="2400" dirty="0" smtClean="0">
                <a:latin typeface="Calibri" pitchFamily="34" charset="0"/>
              </a:rPr>
              <a:t> cell called the </a:t>
            </a:r>
            <a:r>
              <a:rPr lang="en-US" sz="2400" b="1" dirty="0" err="1" smtClean="0">
                <a:latin typeface="Calibri" pitchFamily="34" charset="0"/>
              </a:rPr>
              <a:t>Langerhans</a:t>
            </a:r>
            <a:r>
              <a:rPr lang="en-US" sz="2400" b="1" dirty="0" smtClean="0">
                <a:latin typeface="Calibri" pitchFamily="34" charset="0"/>
              </a:rPr>
              <a:t> cell</a:t>
            </a:r>
            <a:r>
              <a:rPr lang="en-US" sz="2400" dirty="0" smtClean="0">
                <a:latin typeface="Calibri" pitchFamily="34" charset="0"/>
              </a:rPr>
              <a:t>, </a:t>
            </a:r>
          </a:p>
          <a:p>
            <a:r>
              <a:rPr lang="en-US" sz="2400" dirty="0" smtClean="0">
                <a:latin typeface="Calibri" pitchFamily="34" charset="0"/>
              </a:rPr>
              <a:t>which functions as a macrophage by engulfing bacteria, foreign particles, and damaged cells that occur in this layer</a:t>
            </a:r>
            <a:endParaRPr lang="en-US" sz="2400" dirty="0">
              <a:latin typeface="Calibri" pitchFamily="34" charset="0"/>
            </a:endParaRPr>
          </a:p>
        </p:txBody>
      </p:sp>
      <p:sp>
        <p:nvSpPr>
          <p:cNvPr id="3" name="Rectangle 2"/>
          <p:cNvSpPr/>
          <p:nvPr/>
        </p:nvSpPr>
        <p:spPr>
          <a:xfrm>
            <a:off x="381000" y="3200400"/>
            <a:ext cx="8458200" cy="2677656"/>
          </a:xfrm>
          <a:prstGeom prst="rect">
            <a:avLst/>
          </a:prstGeom>
        </p:spPr>
        <p:txBody>
          <a:bodyPr wrap="square">
            <a:spAutoFit/>
          </a:bodyPr>
          <a:lstStyle/>
          <a:p>
            <a:r>
              <a:rPr lang="en-US" sz="2400" dirty="0" smtClean="0">
                <a:latin typeface="Calibri" pitchFamily="34" charset="0"/>
              </a:rPr>
              <a:t>The </a:t>
            </a:r>
            <a:r>
              <a:rPr lang="en-US" sz="2400" dirty="0" err="1" smtClean="0">
                <a:latin typeface="Calibri" pitchFamily="34" charset="0"/>
              </a:rPr>
              <a:t>keratinocytes</a:t>
            </a:r>
            <a:r>
              <a:rPr lang="en-US" sz="2400" dirty="0" smtClean="0">
                <a:latin typeface="Calibri" pitchFamily="34" charset="0"/>
              </a:rPr>
              <a:t> in the stratum </a:t>
            </a:r>
            <a:r>
              <a:rPr lang="en-US" sz="2400" dirty="0" err="1" smtClean="0">
                <a:latin typeface="Calibri" pitchFamily="34" charset="0"/>
              </a:rPr>
              <a:t>spinosum</a:t>
            </a:r>
            <a:r>
              <a:rPr lang="en-US" sz="2400" dirty="0" smtClean="0">
                <a:latin typeface="Calibri" pitchFamily="34" charset="0"/>
              </a:rPr>
              <a:t> begin the synthesis of keratin and release a water-repelling </a:t>
            </a:r>
            <a:r>
              <a:rPr lang="en-US" sz="2400" dirty="0" err="1" smtClean="0">
                <a:latin typeface="Calibri" pitchFamily="34" charset="0"/>
              </a:rPr>
              <a:t>glycolipid</a:t>
            </a:r>
            <a:r>
              <a:rPr lang="en-US" sz="2400" dirty="0" smtClean="0">
                <a:latin typeface="Calibri" pitchFamily="34" charset="0"/>
              </a:rPr>
              <a:t> that helps prevent water loss from the body, making the skin relatively waterproof. </a:t>
            </a:r>
          </a:p>
          <a:p>
            <a:endParaRPr lang="en-US" sz="2400" dirty="0" smtClean="0">
              <a:latin typeface="Calibri" pitchFamily="34" charset="0"/>
            </a:endParaRPr>
          </a:p>
          <a:p>
            <a:r>
              <a:rPr lang="en-US" sz="2400" dirty="0" smtClean="0">
                <a:latin typeface="Calibri" pitchFamily="34" charset="0"/>
              </a:rPr>
              <a:t>As new </a:t>
            </a:r>
            <a:r>
              <a:rPr lang="en-US" sz="2400" dirty="0" err="1" smtClean="0">
                <a:latin typeface="Calibri" pitchFamily="34" charset="0"/>
              </a:rPr>
              <a:t>keratinocytes</a:t>
            </a:r>
            <a:r>
              <a:rPr lang="en-US" sz="2400" dirty="0" smtClean="0">
                <a:latin typeface="Calibri" pitchFamily="34" charset="0"/>
              </a:rPr>
              <a:t> are </a:t>
            </a:r>
            <a:r>
              <a:rPr lang="en-US" sz="2400" smtClean="0">
                <a:latin typeface="Calibri" pitchFamily="34" charset="0"/>
              </a:rPr>
              <a:t>produced </a:t>
            </a:r>
            <a:r>
              <a:rPr lang="en-US" sz="2400" smtClean="0">
                <a:latin typeface="Calibri" pitchFamily="34" charset="0"/>
              </a:rPr>
              <a:t>a top </a:t>
            </a:r>
            <a:r>
              <a:rPr lang="en-US" sz="2400" dirty="0" smtClean="0">
                <a:latin typeface="Calibri" pitchFamily="34" charset="0"/>
              </a:rPr>
              <a:t>the stratum </a:t>
            </a:r>
            <a:r>
              <a:rPr lang="en-US" sz="2400" dirty="0" err="1" smtClean="0">
                <a:latin typeface="Calibri" pitchFamily="34" charset="0"/>
              </a:rPr>
              <a:t>basale</a:t>
            </a:r>
            <a:r>
              <a:rPr lang="en-US" sz="2400" dirty="0" smtClean="0">
                <a:latin typeface="Calibri" pitchFamily="34" charset="0"/>
              </a:rPr>
              <a:t>, the </a:t>
            </a:r>
            <a:r>
              <a:rPr lang="en-US" sz="2400" dirty="0" err="1" smtClean="0">
                <a:latin typeface="Calibri" pitchFamily="34" charset="0"/>
              </a:rPr>
              <a:t>keratinocytes</a:t>
            </a:r>
            <a:r>
              <a:rPr lang="en-US" sz="2400" dirty="0" smtClean="0">
                <a:latin typeface="Calibri" pitchFamily="34" charset="0"/>
              </a:rPr>
              <a:t> of the stratum </a:t>
            </a:r>
            <a:r>
              <a:rPr lang="en-US" sz="2400" dirty="0" err="1" smtClean="0">
                <a:latin typeface="Calibri" pitchFamily="34" charset="0"/>
              </a:rPr>
              <a:t>spinosum</a:t>
            </a:r>
            <a:r>
              <a:rPr lang="en-US" sz="2400" dirty="0" smtClean="0">
                <a:latin typeface="Calibri" pitchFamily="34" charset="0"/>
              </a:rPr>
              <a:t> are pushed into the stratum </a:t>
            </a:r>
            <a:r>
              <a:rPr lang="en-US" sz="2400" dirty="0" err="1" smtClean="0">
                <a:latin typeface="Calibri" pitchFamily="34" charset="0"/>
              </a:rPr>
              <a:t>granulosum</a:t>
            </a:r>
            <a:endParaRPr lang="en-US" sz="2400"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micrograph of the epidermis shows stratum corneum as a rough, darkened layer. The next layer, the stratum granulosum, contains white cells with areas of black in their cytoplasm, equal in thickness to the stratum corneum. The third layer, the stratum spinosum, contains large, grayish cells. The stratum spinosum is the thickest layer, occupying half of the micrograph. A hair follicle is embedded in this layer, which is a round structure with black, concentric spots. The fourth layer is the stratum basalis, which contains grayish cells with clear, dark nuclei, similar in thickness to the stratum corneum. The dermis is the deepest layer, and is lightly-colored with interspersed gray cells. A cross-section of a capillary is visible within the dermis."/>
          <p:cNvPicPr/>
          <p:nvPr/>
        </p:nvPicPr>
        <p:blipFill>
          <a:blip r:embed="rId2" cstate="print"/>
          <a:srcRect/>
          <a:stretch>
            <a:fillRect/>
          </a:stretch>
        </p:blipFill>
        <p:spPr bwMode="auto">
          <a:xfrm>
            <a:off x="0" y="0"/>
            <a:ext cx="9144000" cy="704945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7799"/>
            <a:ext cx="8534400" cy="3046988"/>
          </a:xfrm>
          <a:prstGeom prst="rect">
            <a:avLst/>
          </a:prstGeom>
        </p:spPr>
        <p:txBody>
          <a:bodyPr wrap="square">
            <a:spAutoFit/>
          </a:bodyPr>
          <a:lstStyle/>
          <a:p>
            <a:r>
              <a:rPr lang="en-US" sz="2400" dirty="0" smtClean="0">
                <a:latin typeface="Calibri" pitchFamily="34" charset="0"/>
              </a:rPr>
              <a:t>The </a:t>
            </a:r>
            <a:r>
              <a:rPr lang="en-US" sz="2400" b="1" dirty="0" smtClean="0">
                <a:latin typeface="Calibri" pitchFamily="34" charset="0"/>
              </a:rPr>
              <a:t>stratum </a:t>
            </a:r>
            <a:r>
              <a:rPr lang="en-US" sz="2400" b="1" dirty="0" err="1" smtClean="0">
                <a:latin typeface="Calibri" pitchFamily="34" charset="0"/>
              </a:rPr>
              <a:t>granulosum</a:t>
            </a:r>
            <a:r>
              <a:rPr lang="en-US" sz="2400" dirty="0" smtClean="0">
                <a:latin typeface="Calibri" pitchFamily="34" charset="0"/>
              </a:rPr>
              <a:t> has a grainy appearance due to further changes to the </a:t>
            </a:r>
            <a:r>
              <a:rPr lang="en-US" sz="2400" dirty="0" err="1" smtClean="0">
                <a:latin typeface="Calibri" pitchFamily="34" charset="0"/>
              </a:rPr>
              <a:t>keratinocytes</a:t>
            </a:r>
            <a:r>
              <a:rPr lang="en-US" sz="2400" dirty="0" smtClean="0">
                <a:latin typeface="Calibri" pitchFamily="34" charset="0"/>
              </a:rPr>
              <a:t> as they are pushed from the stratum </a:t>
            </a:r>
            <a:r>
              <a:rPr lang="en-US" sz="2400" dirty="0" err="1" smtClean="0">
                <a:latin typeface="Calibri" pitchFamily="34" charset="0"/>
              </a:rPr>
              <a:t>spinosum</a:t>
            </a:r>
            <a:r>
              <a:rPr lang="en-US" sz="2400" dirty="0" smtClean="0">
                <a:latin typeface="Calibri" pitchFamily="34" charset="0"/>
              </a:rPr>
              <a:t>. </a:t>
            </a:r>
          </a:p>
          <a:p>
            <a:endParaRPr lang="en-US" sz="2400" dirty="0" smtClean="0">
              <a:latin typeface="Calibri" pitchFamily="34" charset="0"/>
            </a:endParaRPr>
          </a:p>
          <a:p>
            <a:r>
              <a:rPr lang="en-US" sz="2400" dirty="0" smtClean="0">
                <a:latin typeface="Calibri" pitchFamily="34" charset="0"/>
              </a:rPr>
              <a:t>The cells (three to five layers deep) become flatter, their cell membranes thicken, and they generate large amounts of the proteins keratin, which is fibrous, and </a:t>
            </a:r>
            <a:r>
              <a:rPr lang="en-US" sz="2400" b="1" dirty="0" err="1" smtClean="0">
                <a:latin typeface="Calibri" pitchFamily="34" charset="0"/>
              </a:rPr>
              <a:t>keratohyalin</a:t>
            </a:r>
            <a:r>
              <a:rPr lang="en-US" sz="2400" dirty="0" smtClean="0">
                <a:latin typeface="Calibri" pitchFamily="34" charset="0"/>
              </a:rPr>
              <a:t>, which accumulates as </a:t>
            </a:r>
            <a:r>
              <a:rPr lang="en-US" sz="2400" b="1" dirty="0" smtClean="0">
                <a:latin typeface="Calibri" pitchFamily="34" charset="0"/>
              </a:rPr>
              <a:t>lamellar granules </a:t>
            </a:r>
            <a:r>
              <a:rPr lang="en-US" sz="2400" dirty="0" smtClean="0">
                <a:latin typeface="Calibri" pitchFamily="34" charset="0"/>
              </a:rPr>
              <a:t>within the cells </a:t>
            </a:r>
            <a:endParaRPr lang="en-US" sz="2400" dirty="0">
              <a:latin typeface="Calibri" pitchFamily="34" charset="0"/>
            </a:endParaRPr>
          </a:p>
        </p:txBody>
      </p:sp>
      <p:sp>
        <p:nvSpPr>
          <p:cNvPr id="3" name="Rectangle 2"/>
          <p:cNvSpPr/>
          <p:nvPr/>
        </p:nvSpPr>
        <p:spPr>
          <a:xfrm>
            <a:off x="381000" y="457200"/>
            <a:ext cx="5248148" cy="584775"/>
          </a:xfrm>
          <a:prstGeom prst="rect">
            <a:avLst/>
          </a:prstGeom>
        </p:spPr>
        <p:txBody>
          <a:bodyPr wrap="square">
            <a:spAutoFit/>
          </a:bodyPr>
          <a:lstStyle/>
          <a:p>
            <a:r>
              <a:rPr lang="en-US" sz="3200" b="1" dirty="0" smtClean="0">
                <a:latin typeface="Calibri" pitchFamily="34" charset="0"/>
              </a:rPr>
              <a:t>Stratum </a:t>
            </a:r>
            <a:r>
              <a:rPr lang="en-US" sz="3200" b="1" dirty="0" err="1" smtClean="0">
                <a:latin typeface="Calibri" pitchFamily="34" charset="0"/>
              </a:rPr>
              <a:t>Granulosum</a:t>
            </a: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57200" y="583674"/>
            <a:ext cx="8382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73D3F"/>
                </a:solidFill>
                <a:effectLst/>
                <a:latin typeface="Arial" pitchFamily="34" charset="0"/>
                <a:ea typeface="Times New Roman" pitchFamily="18" charset="0"/>
                <a:cs typeface="Arial" pitchFamily="34" charset="0"/>
              </a:rPr>
              <a:t>These two proteins make up the bulk of the </a:t>
            </a:r>
            <a:r>
              <a:rPr kumimoji="0" lang="en-US" sz="2400" b="0" i="0" u="none" strike="noStrike" cap="none" normalizeH="0" baseline="0" dirty="0" err="1" smtClean="0">
                <a:ln>
                  <a:noFill/>
                </a:ln>
                <a:solidFill>
                  <a:srgbClr val="373D3F"/>
                </a:solidFill>
                <a:effectLst/>
                <a:latin typeface="Arial" pitchFamily="34" charset="0"/>
                <a:ea typeface="Times New Roman" pitchFamily="18" charset="0"/>
                <a:cs typeface="Arial" pitchFamily="34" charset="0"/>
              </a:rPr>
              <a:t>keratinocyte</a:t>
            </a:r>
            <a:r>
              <a:rPr kumimoji="0" lang="en-US" sz="2400" b="0" i="0" u="none" strike="noStrike" cap="none" normalizeH="0" baseline="0" dirty="0" smtClean="0">
                <a:ln>
                  <a:noFill/>
                </a:ln>
                <a:solidFill>
                  <a:srgbClr val="373D3F"/>
                </a:solidFill>
                <a:effectLst/>
                <a:latin typeface="Arial" pitchFamily="34" charset="0"/>
                <a:ea typeface="Times New Roman" pitchFamily="18" charset="0"/>
                <a:cs typeface="Arial" pitchFamily="34" charset="0"/>
              </a:rPr>
              <a:t> mass in the stratum </a:t>
            </a:r>
            <a:r>
              <a:rPr kumimoji="0" lang="en-US" sz="2400" b="0" i="0" u="none" strike="noStrike" cap="none" normalizeH="0" baseline="0" dirty="0" err="1" smtClean="0">
                <a:ln>
                  <a:noFill/>
                </a:ln>
                <a:solidFill>
                  <a:srgbClr val="373D3F"/>
                </a:solidFill>
                <a:effectLst/>
                <a:latin typeface="Arial" pitchFamily="34" charset="0"/>
                <a:ea typeface="Times New Roman" pitchFamily="18" charset="0"/>
                <a:cs typeface="Arial" pitchFamily="34" charset="0"/>
              </a:rPr>
              <a:t>granulosum</a:t>
            </a:r>
            <a:r>
              <a:rPr kumimoji="0" lang="en-US" sz="2400" b="0" i="0" u="none" strike="noStrike" cap="none" normalizeH="0" baseline="0" dirty="0" smtClean="0">
                <a:ln>
                  <a:noFill/>
                </a:ln>
                <a:solidFill>
                  <a:srgbClr val="373D3F"/>
                </a:solidFill>
                <a:effectLst/>
                <a:latin typeface="Arial" pitchFamily="34" charset="0"/>
                <a:ea typeface="Times New Roman" pitchFamily="18" charset="0"/>
                <a:cs typeface="Arial" pitchFamily="34" charset="0"/>
              </a:rPr>
              <a:t> and give the layer its grainy appearance. </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rgbClr val="373D3F"/>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73D3F"/>
                </a:solidFill>
                <a:effectLst/>
                <a:latin typeface="Arial" pitchFamily="34" charset="0"/>
                <a:ea typeface="Times New Roman" pitchFamily="18" charset="0"/>
                <a:cs typeface="Arial" pitchFamily="34" charset="0"/>
              </a:rPr>
              <a:t>The nuclei and other cell organelles disintegrate as the cells die, leaving behind the keratin, </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rgbClr val="373D3F"/>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373D3F"/>
                </a:solidFill>
                <a:effectLst/>
                <a:latin typeface="Arial" pitchFamily="34" charset="0"/>
                <a:ea typeface="Times New Roman" pitchFamily="18" charset="0"/>
                <a:cs typeface="Arial" pitchFamily="34" charset="0"/>
              </a:rPr>
              <a:t>keratohyalin</a:t>
            </a:r>
            <a:r>
              <a:rPr kumimoji="0" lang="en-US" sz="2400" b="0" i="0" u="none" strike="noStrike" cap="none" normalizeH="0" baseline="0" dirty="0" smtClean="0">
                <a:ln>
                  <a:noFill/>
                </a:ln>
                <a:solidFill>
                  <a:srgbClr val="373D3F"/>
                </a:solidFill>
                <a:effectLst/>
                <a:latin typeface="Arial" pitchFamily="34" charset="0"/>
                <a:ea typeface="Times New Roman" pitchFamily="18" charset="0"/>
                <a:cs typeface="Arial" pitchFamily="34" charset="0"/>
              </a:rPr>
              <a:t>, and cell membranes that will form the stratum </a:t>
            </a:r>
            <a:r>
              <a:rPr kumimoji="0" lang="en-US" sz="2400" b="0" i="0" u="none" strike="noStrike" cap="none" normalizeH="0" baseline="0" dirty="0" err="1" smtClean="0">
                <a:ln>
                  <a:noFill/>
                </a:ln>
                <a:solidFill>
                  <a:srgbClr val="373D3F"/>
                </a:solidFill>
                <a:effectLst/>
                <a:latin typeface="Arial" pitchFamily="34" charset="0"/>
                <a:ea typeface="Times New Roman" pitchFamily="18" charset="0"/>
                <a:cs typeface="Arial" pitchFamily="34" charset="0"/>
              </a:rPr>
              <a:t>lucidum</a:t>
            </a:r>
            <a:r>
              <a:rPr kumimoji="0" lang="en-US" sz="2400" b="0" i="0" u="none" strike="noStrike" cap="none" normalizeH="0" baseline="0" dirty="0" smtClean="0">
                <a:ln>
                  <a:noFill/>
                </a:ln>
                <a:solidFill>
                  <a:srgbClr val="373D3F"/>
                </a:solidFill>
                <a:effectLst/>
                <a:latin typeface="Arial" pitchFamily="34" charset="0"/>
                <a:ea typeface="Times New Roman" pitchFamily="18" charset="0"/>
                <a:cs typeface="Arial" pitchFamily="34" charset="0"/>
              </a:rPr>
              <a:t>, the stratum </a:t>
            </a:r>
            <a:r>
              <a:rPr kumimoji="0" lang="en-US" sz="2400" b="0" i="0" u="none" strike="noStrike" cap="none" normalizeH="0" baseline="0" dirty="0" err="1" smtClean="0">
                <a:ln>
                  <a:noFill/>
                </a:ln>
                <a:solidFill>
                  <a:srgbClr val="373D3F"/>
                </a:solidFill>
                <a:effectLst/>
                <a:latin typeface="Arial" pitchFamily="34" charset="0"/>
                <a:ea typeface="Times New Roman" pitchFamily="18" charset="0"/>
                <a:cs typeface="Arial" pitchFamily="34" charset="0"/>
              </a:rPr>
              <a:t>corneum</a:t>
            </a:r>
            <a:r>
              <a:rPr kumimoji="0" lang="en-US" sz="2400" b="0" i="0" u="none" strike="noStrike" cap="none" normalizeH="0" baseline="0" dirty="0" smtClean="0">
                <a:ln>
                  <a:noFill/>
                </a:ln>
                <a:solidFill>
                  <a:srgbClr val="373D3F"/>
                </a:solidFill>
                <a:effectLst/>
                <a:latin typeface="Arial" pitchFamily="34" charset="0"/>
                <a:ea typeface="Times New Roman" pitchFamily="18" charset="0"/>
                <a:cs typeface="Arial" pitchFamily="34" charset="0"/>
              </a:rPr>
              <a:t>, and the accessory structures of hair and nails.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81000" y="1191399"/>
            <a:ext cx="8458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73D3F"/>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838200" y="609600"/>
            <a:ext cx="4621319" cy="584775"/>
          </a:xfrm>
          <a:prstGeom prst="rect">
            <a:avLst/>
          </a:prstGeom>
        </p:spPr>
        <p:txBody>
          <a:bodyPr wrap="square">
            <a:spAutoFit/>
          </a:bodyPr>
          <a:lstStyle/>
          <a:p>
            <a:r>
              <a:rPr lang="en-US" sz="3200" b="1" dirty="0" smtClean="0">
                <a:latin typeface="Calibri" pitchFamily="34" charset="0"/>
              </a:rPr>
              <a:t>stratum </a:t>
            </a:r>
            <a:r>
              <a:rPr lang="en-US" sz="3200" b="1" dirty="0" err="1" smtClean="0">
                <a:latin typeface="Calibri" pitchFamily="34" charset="0"/>
              </a:rPr>
              <a:t>lucidum</a:t>
            </a:r>
            <a:r>
              <a:rPr lang="en-US" sz="3200" b="1" dirty="0" smtClean="0">
                <a:latin typeface="Calibri" pitchFamily="34" charset="0"/>
              </a:rPr>
              <a:t> </a:t>
            </a:r>
            <a:endParaRPr lang="en-US" sz="3200" b="1" dirty="0"/>
          </a:p>
        </p:txBody>
      </p:sp>
      <p:sp>
        <p:nvSpPr>
          <p:cNvPr id="33794" name="Rectangle 2"/>
          <p:cNvSpPr>
            <a:spLocks noChangeArrowheads="1"/>
          </p:cNvSpPr>
          <p:nvPr/>
        </p:nvSpPr>
        <p:spPr bwMode="auto">
          <a:xfrm>
            <a:off x="457200" y="1320674"/>
            <a:ext cx="8305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The </a:t>
            </a:r>
            <a:r>
              <a:rPr kumimoji="0" lang="en-US" sz="2400" b="1"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stratum </a:t>
            </a:r>
            <a:r>
              <a:rPr kumimoji="0" lang="en-US" sz="2400" b="1"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lucidum</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is a smooth, seemingly translucent layer of the epidermis located just above the stratum </a:t>
            </a:r>
            <a:r>
              <a:rPr kumimoji="0" lang="en-US" sz="2400" b="0"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granulosum</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and below the stratum </a:t>
            </a:r>
            <a:r>
              <a:rPr kumimoji="0" lang="en-US" sz="2400" b="0"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corneum</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This thin layer of cells is found only in the thick skin of the palms, soles, and digits.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The </a:t>
            </a:r>
            <a:r>
              <a:rPr kumimoji="0" lang="en-US" sz="2400" b="0"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keratinocytes</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that compose the stratum </a:t>
            </a:r>
            <a:r>
              <a:rPr kumimoji="0" lang="en-US" sz="2400" b="0"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lucidum</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are dead and flattened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These cells are densely packed with </a:t>
            </a:r>
            <a:r>
              <a:rPr kumimoji="0" lang="en-US" sz="2400" b="1"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eleiden</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a clear protein rich in lipids, derived from </a:t>
            </a:r>
            <a:r>
              <a:rPr kumimoji="0" lang="en-US" sz="2400" b="0"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keratohyalin</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which gives these cells their transparent (i.e., lucid) appearance and provides a barrier to water.</a:t>
            </a:r>
            <a:endParaRPr kumimoji="0" lang="en-US" sz="24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447800"/>
            <a:ext cx="8382000" cy="1600438"/>
          </a:xfrm>
          <a:prstGeom prst="rect">
            <a:avLst/>
          </a:prstGeom>
        </p:spPr>
        <p:txBody>
          <a:bodyPr wrap="square">
            <a:spAutoFit/>
          </a:bodyPr>
          <a:lstStyle/>
          <a:p>
            <a:r>
              <a:rPr lang="en-US" sz="3200" b="1" dirty="0" smtClean="0"/>
              <a:t>What is Skin</a:t>
            </a:r>
          </a:p>
          <a:p>
            <a:endParaRPr lang="en-US" dirty="0" smtClean="0"/>
          </a:p>
          <a:p>
            <a:r>
              <a:rPr lang="en-US" sz="2400" dirty="0" smtClean="0">
                <a:latin typeface="Calibri" pitchFamily="34" charset="0"/>
              </a:rPr>
              <a:t>The skin, the body’s largest organ, is the outer body covering of an animal</a:t>
            </a:r>
            <a:endParaRPr lang="en-US" sz="2400" dirty="0">
              <a:latin typeface="Calibri" pitchFamily="34" charset="0"/>
            </a:endParaRPr>
          </a:p>
        </p:txBody>
      </p:sp>
      <p:sp>
        <p:nvSpPr>
          <p:cNvPr id="3" name="Rectangle 2"/>
          <p:cNvSpPr/>
          <p:nvPr/>
        </p:nvSpPr>
        <p:spPr>
          <a:xfrm>
            <a:off x="457200" y="2971800"/>
            <a:ext cx="8382000" cy="1200329"/>
          </a:xfrm>
          <a:prstGeom prst="rect">
            <a:avLst/>
          </a:prstGeom>
        </p:spPr>
        <p:txBody>
          <a:bodyPr wrap="square">
            <a:spAutoFit/>
          </a:bodyPr>
          <a:lstStyle/>
          <a:p>
            <a:r>
              <a:rPr lang="en-US" sz="2400" dirty="0" smtClean="0">
                <a:latin typeface="Calibri" pitchFamily="34" charset="0"/>
              </a:rPr>
              <a:t>It forms a barrier that helps prevent harmful microorganisms and chemicals from entering the body, and it also prevents the loss of life-sustaining body fluids</a:t>
            </a:r>
            <a:r>
              <a:rPr lang="en-US" sz="2400" dirty="0" smtClean="0"/>
              <a:t>.</a:t>
            </a:r>
            <a:endParaRPr lang="en-US" sz="2400" dirty="0"/>
          </a:p>
        </p:txBody>
      </p:sp>
      <p:sp>
        <p:nvSpPr>
          <p:cNvPr id="4" name="Rectangle 3"/>
          <p:cNvSpPr/>
          <p:nvPr/>
        </p:nvSpPr>
        <p:spPr>
          <a:xfrm>
            <a:off x="533400" y="4191000"/>
            <a:ext cx="8153400" cy="830997"/>
          </a:xfrm>
          <a:prstGeom prst="rect">
            <a:avLst/>
          </a:prstGeom>
        </p:spPr>
        <p:txBody>
          <a:bodyPr wrap="square">
            <a:spAutoFit/>
          </a:bodyPr>
          <a:lstStyle/>
          <a:p>
            <a:r>
              <a:rPr lang="en-US" sz="2400" dirty="0" smtClean="0">
                <a:latin typeface="Calibri" pitchFamily="34" charset="0"/>
              </a:rPr>
              <a:t>It protects the vital structures inside the body from injury and from the potentially damaging ultraviolet rays of the sun.</a:t>
            </a:r>
            <a:endParaRPr lang="en-US" sz="2400" dirty="0">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229600" cy="4154984"/>
          </a:xfrm>
          <a:prstGeom prst="rect">
            <a:avLst/>
          </a:prstGeom>
        </p:spPr>
        <p:txBody>
          <a:bodyPr wrap="square">
            <a:spAutoFit/>
          </a:bodyPr>
          <a:lstStyle/>
          <a:p>
            <a:r>
              <a:rPr lang="en-US" sz="2400" dirty="0" smtClean="0">
                <a:latin typeface="Calibri" pitchFamily="34" charset="0"/>
              </a:rPr>
              <a:t>The </a:t>
            </a:r>
            <a:r>
              <a:rPr lang="en-US" sz="2400" b="1" dirty="0" smtClean="0">
                <a:latin typeface="Calibri" pitchFamily="34" charset="0"/>
              </a:rPr>
              <a:t>stratum </a:t>
            </a:r>
            <a:r>
              <a:rPr lang="en-US" sz="2400" b="1" dirty="0" err="1" smtClean="0">
                <a:latin typeface="Calibri" pitchFamily="34" charset="0"/>
              </a:rPr>
              <a:t>corneum</a:t>
            </a:r>
            <a:r>
              <a:rPr lang="en-US" sz="2400" dirty="0" smtClean="0">
                <a:latin typeface="Calibri" pitchFamily="34" charset="0"/>
              </a:rPr>
              <a:t> is the most superficial layer of the epidermis and is the layer exposed to the outside environment . </a:t>
            </a:r>
          </a:p>
          <a:p>
            <a:r>
              <a:rPr lang="en-US" sz="2400" dirty="0" smtClean="0">
                <a:latin typeface="Calibri" pitchFamily="34" charset="0"/>
              </a:rPr>
              <a:t>The increased </a:t>
            </a:r>
            <a:r>
              <a:rPr lang="en-US" sz="2400" dirty="0" err="1" smtClean="0">
                <a:latin typeface="Calibri" pitchFamily="34" charset="0"/>
              </a:rPr>
              <a:t>keratinization</a:t>
            </a:r>
            <a:r>
              <a:rPr lang="en-US" sz="2400" dirty="0" smtClean="0">
                <a:latin typeface="Calibri" pitchFamily="34" charset="0"/>
              </a:rPr>
              <a:t> (also called </a:t>
            </a:r>
            <a:r>
              <a:rPr lang="en-US" sz="2400" dirty="0" err="1" smtClean="0">
                <a:latin typeface="Calibri" pitchFamily="34" charset="0"/>
              </a:rPr>
              <a:t>cornification</a:t>
            </a:r>
            <a:r>
              <a:rPr lang="en-US" sz="2400" dirty="0" smtClean="0">
                <a:latin typeface="Calibri" pitchFamily="34" charset="0"/>
              </a:rPr>
              <a:t>) of the cells in this layer gives it its name. </a:t>
            </a:r>
          </a:p>
          <a:p>
            <a:endParaRPr lang="en-US" sz="2400" dirty="0" smtClean="0">
              <a:latin typeface="Calibri" pitchFamily="34" charset="0"/>
            </a:endParaRPr>
          </a:p>
          <a:p>
            <a:r>
              <a:rPr lang="en-US" sz="2400" dirty="0" smtClean="0">
                <a:latin typeface="Calibri" pitchFamily="34" charset="0"/>
              </a:rPr>
              <a:t>There are usually 15 to 30 layers of cells in the stratum </a:t>
            </a:r>
            <a:r>
              <a:rPr lang="en-US" sz="2400" dirty="0" err="1" smtClean="0">
                <a:latin typeface="Calibri" pitchFamily="34" charset="0"/>
              </a:rPr>
              <a:t>corneum</a:t>
            </a:r>
            <a:r>
              <a:rPr lang="en-US" sz="2400" dirty="0" smtClean="0">
                <a:latin typeface="Calibri" pitchFamily="34" charset="0"/>
              </a:rPr>
              <a:t>. </a:t>
            </a:r>
          </a:p>
          <a:p>
            <a:endParaRPr lang="en-US" sz="2400" dirty="0" smtClean="0">
              <a:latin typeface="Calibri" pitchFamily="34" charset="0"/>
            </a:endParaRPr>
          </a:p>
          <a:p>
            <a:r>
              <a:rPr lang="en-US" sz="2400" dirty="0" smtClean="0">
                <a:latin typeface="Calibri" pitchFamily="34" charset="0"/>
              </a:rPr>
              <a:t>This dry, dead layer helps prevent the penetration of microbes and the dehydration of underlying tissues, and provides a mechanical protection against abrasion for the more delicate, underlying layers. </a:t>
            </a:r>
            <a:endParaRPr lang="en-US" sz="2400" dirty="0">
              <a:latin typeface="Calibri" pitchFamily="34" charset="0"/>
            </a:endParaRPr>
          </a:p>
        </p:txBody>
      </p:sp>
      <p:sp>
        <p:nvSpPr>
          <p:cNvPr id="3" name="Rectangle 2"/>
          <p:cNvSpPr/>
          <p:nvPr/>
        </p:nvSpPr>
        <p:spPr>
          <a:xfrm>
            <a:off x="685800" y="609600"/>
            <a:ext cx="4804240" cy="584775"/>
          </a:xfrm>
          <a:prstGeom prst="rect">
            <a:avLst/>
          </a:prstGeom>
        </p:spPr>
        <p:txBody>
          <a:bodyPr wrap="square">
            <a:spAutoFit/>
          </a:bodyPr>
          <a:lstStyle/>
          <a:p>
            <a:r>
              <a:rPr lang="en-US" sz="3200" b="1" dirty="0" smtClean="0">
                <a:latin typeface="Calibri" pitchFamily="34" charset="0"/>
              </a:rPr>
              <a:t>Stratum </a:t>
            </a:r>
            <a:r>
              <a:rPr lang="en-US" sz="3200" b="1" dirty="0" err="1" smtClean="0">
                <a:latin typeface="Calibri" pitchFamily="34" charset="0"/>
              </a:rPr>
              <a:t>Corneum</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7924800" cy="3046988"/>
          </a:xfrm>
          <a:prstGeom prst="rect">
            <a:avLst/>
          </a:prstGeom>
        </p:spPr>
        <p:txBody>
          <a:bodyPr wrap="square">
            <a:spAutoFit/>
          </a:bodyPr>
          <a:lstStyle/>
          <a:p>
            <a:r>
              <a:rPr lang="en-US" sz="2400" dirty="0" smtClean="0">
                <a:latin typeface="Calibri" pitchFamily="34" charset="0"/>
              </a:rPr>
              <a:t>Cells in this layer are shed periodically and are replaced by cells pushed up from the stratum </a:t>
            </a:r>
            <a:r>
              <a:rPr lang="en-US" sz="2400" dirty="0" err="1" smtClean="0">
                <a:latin typeface="Calibri" pitchFamily="34" charset="0"/>
              </a:rPr>
              <a:t>granulosum</a:t>
            </a:r>
            <a:r>
              <a:rPr lang="en-US" sz="2400" dirty="0" smtClean="0">
                <a:latin typeface="Calibri" pitchFamily="34" charset="0"/>
              </a:rPr>
              <a:t> (or stratum </a:t>
            </a:r>
            <a:r>
              <a:rPr lang="en-US" sz="2400" dirty="0" err="1" smtClean="0">
                <a:latin typeface="Calibri" pitchFamily="34" charset="0"/>
              </a:rPr>
              <a:t>lucidum</a:t>
            </a:r>
            <a:r>
              <a:rPr lang="en-US" sz="2400" dirty="0" smtClean="0">
                <a:latin typeface="Calibri" pitchFamily="34" charset="0"/>
              </a:rPr>
              <a:t> in the case of the palms and soles of feet). </a:t>
            </a:r>
          </a:p>
          <a:p>
            <a:endParaRPr lang="en-US" sz="2400" dirty="0" smtClean="0">
              <a:latin typeface="Calibri" pitchFamily="34" charset="0"/>
            </a:endParaRPr>
          </a:p>
          <a:p>
            <a:r>
              <a:rPr lang="en-US" sz="2400" dirty="0" smtClean="0">
                <a:latin typeface="Calibri" pitchFamily="34" charset="0"/>
              </a:rPr>
              <a:t>The entire layer is replaced during a period of about 4 weeks. Cosmetic procedures, such as microdermabrasion, help remove some of the dry, upper layer and aim to keep the skin looking “fresh” and healthy</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7200" y="1110229"/>
            <a:ext cx="8077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The </a:t>
            </a:r>
            <a:r>
              <a:rPr kumimoji="0" lang="en-US" sz="2400" b="1"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dermis</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might be considered the “core” of the </a:t>
            </a:r>
            <a:r>
              <a:rPr kumimoji="0" lang="en-US" sz="2400" b="0"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integumentary</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system (</a:t>
            </a:r>
            <a:r>
              <a:rPr kumimoji="0" lang="en-US" sz="2400" b="0" i="1"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derma-</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 “skin”), as distinct from the epidermis (</a:t>
            </a:r>
            <a:r>
              <a:rPr kumimoji="0" lang="en-US" sz="2400" b="0" i="1"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epi</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 “upon” or “over”) and hypodermis (</a:t>
            </a:r>
            <a:r>
              <a:rPr kumimoji="0" lang="en-US" sz="2400" b="0" i="1"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hypo</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 “below”). </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rgbClr val="373D3F"/>
              </a:solidFill>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It contains blood and lymph vessels, nerves, and other structures, such as hair follicles and sweat glands. The dermis is made of two layers of connective tissue that compose an interconnected mesh of </a:t>
            </a:r>
            <a:r>
              <a:rPr kumimoji="0" lang="en-US" sz="2400" b="0"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elastin</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and </a:t>
            </a:r>
            <a:r>
              <a:rPr kumimoji="0" lang="en-US" sz="2400" b="0"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collagenous</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fibers, produced by fibroblasts </a:t>
            </a:r>
            <a:endParaRPr kumimoji="0" lang="en-US" sz="2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3" name="Rectangle 2"/>
          <p:cNvSpPr/>
          <p:nvPr/>
        </p:nvSpPr>
        <p:spPr>
          <a:xfrm>
            <a:off x="1600200" y="533400"/>
            <a:ext cx="3391947" cy="584775"/>
          </a:xfrm>
          <a:prstGeom prst="rect">
            <a:avLst/>
          </a:prstGeom>
        </p:spPr>
        <p:txBody>
          <a:bodyPr wrap="square">
            <a:spAutoFit/>
          </a:bodyPr>
          <a:lstStyle/>
          <a:p>
            <a:r>
              <a:rPr lang="en-US" sz="3200" b="1" dirty="0" smtClean="0">
                <a:solidFill>
                  <a:srgbClr val="373D3F"/>
                </a:solidFill>
                <a:latin typeface="Calibri" pitchFamily="34" charset="0"/>
                <a:ea typeface="Times New Roman" pitchFamily="18" charset="0"/>
                <a:cs typeface="Arial" pitchFamily="34" charset="0"/>
              </a:rPr>
              <a:t>Dermis</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micrograph shows layers of skin in a cross section. The papillary layer of the dermis extends between the downward fingers of the darkly stained epidermis. The papillary layer appears finer than the reticular layer, consisting of smaller, densely-packed fibers. The reticular layer is three times thicker than the papillary layer and contains larger, thicker fibers. The fibers seem more loosely packed than those of the papillary layer, with some separated by empty spaces. Both layers of the dermis contain cells with darkly stained nuclei."/>
          <p:cNvPicPr/>
          <p:nvPr/>
        </p:nvPicPr>
        <p:blipFill>
          <a:blip r:embed="rId2" cstate="print"/>
          <a:srcRect/>
          <a:stretch>
            <a:fillRect/>
          </a:stretch>
        </p:blipFill>
        <p:spPr bwMode="auto">
          <a:xfrm>
            <a:off x="0" y="381000"/>
            <a:ext cx="9144000" cy="6477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382000" cy="5170646"/>
          </a:xfrm>
          <a:prstGeom prst="rect">
            <a:avLst/>
          </a:prstGeom>
        </p:spPr>
        <p:txBody>
          <a:bodyPr wrap="square">
            <a:spAutoFit/>
          </a:bodyPr>
          <a:lstStyle/>
          <a:p>
            <a:pPr lvl="0" eaLnBrk="0" fontAlgn="base" hangingPunct="0">
              <a:spcBef>
                <a:spcPct val="0"/>
              </a:spcBef>
              <a:spcAft>
                <a:spcPct val="0"/>
              </a:spcAft>
            </a:pPr>
            <a:endParaRPr lang="en-US" dirty="0" smtClean="0">
              <a:latin typeface="Calibri" pitchFamily="34" charset="0"/>
              <a:cs typeface="Arial" pitchFamily="34" charset="0"/>
            </a:endParaRPr>
          </a:p>
          <a:p>
            <a:pPr lvl="0" eaLnBrk="0" fontAlgn="base" hangingPunct="0">
              <a:spcBef>
                <a:spcPct val="0"/>
              </a:spcBef>
              <a:spcAft>
                <a:spcPct val="0"/>
              </a:spcAft>
            </a:pPr>
            <a:r>
              <a:rPr lang="en-US" sz="2400" dirty="0" smtClean="0">
                <a:solidFill>
                  <a:srgbClr val="373D3F"/>
                </a:solidFill>
                <a:latin typeface="Calibri" pitchFamily="34" charset="0"/>
                <a:ea typeface="Times New Roman" pitchFamily="18" charset="0"/>
                <a:cs typeface="Arial" pitchFamily="34" charset="0"/>
              </a:rPr>
              <a:t>The </a:t>
            </a:r>
            <a:r>
              <a:rPr lang="en-US" sz="2400" b="1" dirty="0" smtClean="0">
                <a:solidFill>
                  <a:srgbClr val="373D3F"/>
                </a:solidFill>
                <a:latin typeface="Calibri" pitchFamily="34" charset="0"/>
                <a:ea typeface="Times New Roman" pitchFamily="18" charset="0"/>
                <a:cs typeface="Arial" pitchFamily="34" charset="0"/>
              </a:rPr>
              <a:t>papillary layer</a:t>
            </a:r>
            <a:r>
              <a:rPr lang="en-US" sz="2400" dirty="0" smtClean="0">
                <a:solidFill>
                  <a:srgbClr val="373D3F"/>
                </a:solidFill>
                <a:latin typeface="Calibri" pitchFamily="34" charset="0"/>
                <a:ea typeface="Times New Roman" pitchFamily="18" charset="0"/>
                <a:cs typeface="Arial" pitchFamily="34" charset="0"/>
              </a:rPr>
              <a:t> is made of loose, </a:t>
            </a:r>
            <a:r>
              <a:rPr lang="en-US" sz="2400" dirty="0" err="1" smtClean="0">
                <a:solidFill>
                  <a:srgbClr val="373D3F"/>
                </a:solidFill>
                <a:latin typeface="Calibri" pitchFamily="34" charset="0"/>
                <a:ea typeface="Times New Roman" pitchFamily="18" charset="0"/>
                <a:cs typeface="Arial" pitchFamily="34" charset="0"/>
              </a:rPr>
              <a:t>areolar</a:t>
            </a:r>
            <a:r>
              <a:rPr lang="en-US" sz="2400" dirty="0" smtClean="0">
                <a:solidFill>
                  <a:srgbClr val="373D3F"/>
                </a:solidFill>
                <a:latin typeface="Calibri" pitchFamily="34" charset="0"/>
                <a:ea typeface="Times New Roman" pitchFamily="18" charset="0"/>
                <a:cs typeface="Arial" pitchFamily="34" charset="0"/>
              </a:rPr>
              <a:t> connective tissue, which means the collagen and </a:t>
            </a:r>
            <a:r>
              <a:rPr lang="en-US" sz="2400" dirty="0" err="1" smtClean="0">
                <a:solidFill>
                  <a:srgbClr val="373D3F"/>
                </a:solidFill>
                <a:latin typeface="Calibri" pitchFamily="34" charset="0"/>
                <a:ea typeface="Times New Roman" pitchFamily="18" charset="0"/>
                <a:cs typeface="Arial" pitchFamily="34" charset="0"/>
              </a:rPr>
              <a:t>elastin</a:t>
            </a:r>
            <a:r>
              <a:rPr lang="en-US" sz="2400" dirty="0" smtClean="0">
                <a:solidFill>
                  <a:srgbClr val="373D3F"/>
                </a:solidFill>
                <a:latin typeface="Calibri" pitchFamily="34" charset="0"/>
                <a:ea typeface="Times New Roman" pitchFamily="18" charset="0"/>
                <a:cs typeface="Arial" pitchFamily="34" charset="0"/>
              </a:rPr>
              <a:t> fibers of this layer form a loose mesh. </a:t>
            </a:r>
          </a:p>
          <a:p>
            <a:pPr lvl="0" eaLnBrk="0" fontAlgn="base" hangingPunct="0">
              <a:spcBef>
                <a:spcPct val="0"/>
              </a:spcBef>
              <a:spcAft>
                <a:spcPct val="0"/>
              </a:spcAft>
            </a:pPr>
            <a:r>
              <a:rPr lang="en-US" sz="2400" dirty="0" smtClean="0">
                <a:solidFill>
                  <a:srgbClr val="373D3F"/>
                </a:solidFill>
                <a:latin typeface="Calibri" pitchFamily="34" charset="0"/>
                <a:ea typeface="Times New Roman" pitchFamily="18" charset="0"/>
                <a:cs typeface="Arial" pitchFamily="34" charset="0"/>
              </a:rPr>
              <a:t>This superficial layer of the dermis projects into the stratum </a:t>
            </a:r>
            <a:r>
              <a:rPr lang="en-US" sz="2400" dirty="0" err="1" smtClean="0">
                <a:solidFill>
                  <a:srgbClr val="373D3F"/>
                </a:solidFill>
                <a:latin typeface="Calibri" pitchFamily="34" charset="0"/>
                <a:ea typeface="Times New Roman" pitchFamily="18" charset="0"/>
                <a:cs typeface="Arial" pitchFamily="34" charset="0"/>
              </a:rPr>
              <a:t>basale</a:t>
            </a:r>
            <a:r>
              <a:rPr lang="en-US" sz="2400" dirty="0" smtClean="0">
                <a:solidFill>
                  <a:srgbClr val="373D3F"/>
                </a:solidFill>
                <a:latin typeface="Calibri" pitchFamily="34" charset="0"/>
                <a:ea typeface="Times New Roman" pitchFamily="18" charset="0"/>
                <a:cs typeface="Arial" pitchFamily="34" charset="0"/>
              </a:rPr>
              <a:t> of the epidermis to form finger-like dermal papillae .</a:t>
            </a:r>
          </a:p>
          <a:p>
            <a:pPr lvl="0" eaLnBrk="0" fontAlgn="base" hangingPunct="0">
              <a:spcBef>
                <a:spcPct val="0"/>
              </a:spcBef>
              <a:spcAft>
                <a:spcPct val="0"/>
              </a:spcAft>
            </a:pPr>
            <a:r>
              <a:rPr lang="en-US" sz="2400" dirty="0" smtClean="0">
                <a:solidFill>
                  <a:srgbClr val="373D3F"/>
                </a:solidFill>
                <a:latin typeface="Calibri" pitchFamily="34" charset="0"/>
                <a:ea typeface="Times New Roman" pitchFamily="18" charset="0"/>
                <a:cs typeface="Arial" pitchFamily="34" charset="0"/>
              </a:rPr>
              <a:t>       Within the papillary layer are fibroblasts, a small number of fat cells (</a:t>
            </a:r>
            <a:r>
              <a:rPr lang="en-US" sz="2400" dirty="0" err="1" smtClean="0">
                <a:solidFill>
                  <a:srgbClr val="373D3F"/>
                </a:solidFill>
                <a:latin typeface="Calibri" pitchFamily="34" charset="0"/>
                <a:ea typeface="Times New Roman" pitchFamily="18" charset="0"/>
                <a:cs typeface="Arial" pitchFamily="34" charset="0"/>
              </a:rPr>
              <a:t>adipocytes</a:t>
            </a:r>
            <a:r>
              <a:rPr lang="en-US" sz="2400" dirty="0" smtClean="0">
                <a:solidFill>
                  <a:srgbClr val="373D3F"/>
                </a:solidFill>
                <a:latin typeface="Calibri" pitchFamily="34" charset="0"/>
                <a:ea typeface="Times New Roman" pitchFamily="18" charset="0"/>
                <a:cs typeface="Arial" pitchFamily="34" charset="0"/>
              </a:rPr>
              <a:t>), and an abundance of small blood vessels. </a:t>
            </a:r>
          </a:p>
          <a:p>
            <a:pPr lvl="0" eaLnBrk="0" fontAlgn="base" hangingPunct="0">
              <a:spcBef>
                <a:spcPct val="0"/>
              </a:spcBef>
              <a:spcAft>
                <a:spcPct val="0"/>
              </a:spcAft>
            </a:pPr>
            <a:endParaRPr lang="en-US" sz="2400" dirty="0" smtClean="0">
              <a:solidFill>
                <a:srgbClr val="373D3F"/>
              </a:solidFill>
              <a:latin typeface="Calibri" pitchFamily="34" charset="0"/>
              <a:ea typeface="Times New Roman" pitchFamily="18" charset="0"/>
              <a:cs typeface="Arial" pitchFamily="34" charset="0"/>
            </a:endParaRPr>
          </a:p>
          <a:p>
            <a:pPr lvl="0" eaLnBrk="0" fontAlgn="base" hangingPunct="0">
              <a:spcBef>
                <a:spcPct val="0"/>
              </a:spcBef>
              <a:spcAft>
                <a:spcPct val="0"/>
              </a:spcAft>
            </a:pPr>
            <a:r>
              <a:rPr lang="en-US" sz="2400" dirty="0" smtClean="0">
                <a:solidFill>
                  <a:srgbClr val="373D3F"/>
                </a:solidFill>
                <a:latin typeface="Calibri" pitchFamily="34" charset="0"/>
                <a:ea typeface="Times New Roman" pitchFamily="18" charset="0"/>
                <a:cs typeface="Arial" pitchFamily="34" charset="0"/>
              </a:rPr>
              <a:t>In addition, the papillary layer contains phagocytes, defensive cells that help fight bacteria or other infections that have breached the skin.</a:t>
            </a:r>
          </a:p>
          <a:p>
            <a:pPr lvl="0" eaLnBrk="0" fontAlgn="base" hangingPunct="0">
              <a:spcBef>
                <a:spcPct val="0"/>
              </a:spcBef>
              <a:spcAft>
                <a:spcPct val="0"/>
              </a:spcAft>
            </a:pPr>
            <a:r>
              <a:rPr lang="en-US" sz="2400" dirty="0" smtClean="0">
                <a:solidFill>
                  <a:srgbClr val="373D3F"/>
                </a:solidFill>
                <a:latin typeface="Calibri" pitchFamily="34" charset="0"/>
                <a:ea typeface="Times New Roman" pitchFamily="18" charset="0"/>
                <a:cs typeface="Arial" pitchFamily="34" charset="0"/>
              </a:rPr>
              <a:t> This layer also contains lymphatic capillaries, nerve fibers, and touch receptors called the </a:t>
            </a:r>
            <a:r>
              <a:rPr lang="en-US" sz="2400" dirty="0" err="1" smtClean="0">
                <a:solidFill>
                  <a:srgbClr val="373D3F"/>
                </a:solidFill>
                <a:latin typeface="Calibri" pitchFamily="34" charset="0"/>
                <a:ea typeface="Times New Roman" pitchFamily="18" charset="0"/>
                <a:cs typeface="Arial" pitchFamily="34" charset="0"/>
              </a:rPr>
              <a:t>Meissner</a:t>
            </a:r>
            <a:r>
              <a:rPr lang="en-US" sz="2400" dirty="0" smtClean="0">
                <a:solidFill>
                  <a:srgbClr val="373D3F"/>
                </a:solidFill>
                <a:latin typeface="Calibri" pitchFamily="34" charset="0"/>
                <a:ea typeface="Times New Roman" pitchFamily="18" charset="0"/>
                <a:cs typeface="Arial" pitchFamily="34" charset="0"/>
              </a:rPr>
              <a:t> corpuscles</a:t>
            </a:r>
            <a:r>
              <a:rPr lang="en-US" sz="1050" dirty="0" smtClean="0">
                <a:solidFill>
                  <a:srgbClr val="373D3F"/>
                </a:solidFill>
                <a:latin typeface="Arial" pitchFamily="34" charset="0"/>
                <a:ea typeface="Times New Roman" pitchFamily="18" charset="0"/>
                <a:cs typeface="Arial" pitchFamily="34" charset="0"/>
              </a:rPr>
              <a:t>.</a:t>
            </a:r>
            <a:endParaRPr lang="en-US" sz="1400" dirty="0" smtClean="0">
              <a:latin typeface="Arial" pitchFamily="34" charset="0"/>
              <a:cs typeface="Arial" pitchFamily="34" charset="0"/>
            </a:endParaRPr>
          </a:p>
        </p:txBody>
      </p:sp>
      <p:sp>
        <p:nvSpPr>
          <p:cNvPr id="3" name="Rectangle 2"/>
          <p:cNvSpPr/>
          <p:nvPr/>
        </p:nvSpPr>
        <p:spPr>
          <a:xfrm>
            <a:off x="609600" y="457200"/>
            <a:ext cx="4733156" cy="584775"/>
          </a:xfrm>
          <a:prstGeom prst="rect">
            <a:avLst/>
          </a:prstGeom>
        </p:spPr>
        <p:txBody>
          <a:bodyPr wrap="square">
            <a:spAutoFit/>
          </a:bodyPr>
          <a:lstStyle/>
          <a:p>
            <a:r>
              <a:rPr lang="en-US" sz="3200" b="1" dirty="0" smtClean="0">
                <a:solidFill>
                  <a:srgbClr val="373D3F"/>
                </a:solidFill>
                <a:latin typeface="Calibri" pitchFamily="34" charset="0"/>
                <a:ea typeface="Times New Roman" pitchFamily="18" charset="0"/>
                <a:cs typeface="Arial" pitchFamily="34" charset="0"/>
              </a:rPr>
              <a:t>Papillary Layer</a:t>
            </a:r>
            <a:endParaRPr lang="en-U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76400"/>
            <a:ext cx="8382000" cy="3416320"/>
          </a:xfrm>
          <a:prstGeom prst="rect">
            <a:avLst/>
          </a:prstGeom>
        </p:spPr>
        <p:txBody>
          <a:bodyPr wrap="square">
            <a:spAutoFit/>
          </a:bodyPr>
          <a:lstStyle/>
          <a:p>
            <a:r>
              <a:rPr lang="en-US" sz="2400" dirty="0" smtClean="0">
                <a:latin typeface="Calibri" pitchFamily="34" charset="0"/>
              </a:rPr>
              <a:t>Underlying the papillary layer is the much thicker </a:t>
            </a:r>
            <a:r>
              <a:rPr lang="en-US" sz="2400" b="1" dirty="0" smtClean="0">
                <a:latin typeface="Calibri" pitchFamily="34" charset="0"/>
              </a:rPr>
              <a:t>reticular layer</a:t>
            </a:r>
            <a:r>
              <a:rPr lang="en-US" sz="2400" dirty="0" smtClean="0">
                <a:latin typeface="Calibri" pitchFamily="34" charset="0"/>
              </a:rPr>
              <a:t>, composed of dense, irregular connective tissue. </a:t>
            </a:r>
          </a:p>
          <a:p>
            <a:endParaRPr lang="en-US" sz="2400" dirty="0" smtClean="0">
              <a:latin typeface="Calibri" pitchFamily="34" charset="0"/>
            </a:endParaRPr>
          </a:p>
          <a:p>
            <a:r>
              <a:rPr lang="en-US" sz="2400" dirty="0" smtClean="0">
                <a:latin typeface="Calibri" pitchFamily="34" charset="0"/>
              </a:rPr>
              <a:t>This layer is well </a:t>
            </a:r>
            <a:r>
              <a:rPr lang="en-US" sz="2400" dirty="0" err="1" smtClean="0">
                <a:latin typeface="Calibri" pitchFamily="34" charset="0"/>
              </a:rPr>
              <a:t>vascularized</a:t>
            </a:r>
            <a:r>
              <a:rPr lang="en-US" sz="2400" dirty="0" smtClean="0">
                <a:latin typeface="Calibri" pitchFamily="34" charset="0"/>
              </a:rPr>
              <a:t> and has a rich sensory and sympathetic nerve supply. </a:t>
            </a:r>
          </a:p>
          <a:p>
            <a:endParaRPr lang="en-US" sz="2400" dirty="0" smtClean="0">
              <a:latin typeface="Calibri" pitchFamily="34" charset="0"/>
            </a:endParaRPr>
          </a:p>
          <a:p>
            <a:r>
              <a:rPr lang="en-US" sz="2400" dirty="0" smtClean="0">
                <a:latin typeface="Calibri" pitchFamily="34" charset="0"/>
              </a:rPr>
              <a:t>The reticular layer appears reticulated (net-like) due to a tight meshwork of fibers. </a:t>
            </a:r>
            <a:r>
              <a:rPr lang="en-US" sz="2400" b="1" dirty="0" err="1" smtClean="0">
                <a:latin typeface="Calibri" pitchFamily="34" charset="0"/>
              </a:rPr>
              <a:t>Elastin</a:t>
            </a:r>
            <a:r>
              <a:rPr lang="en-US" sz="2400" b="1" dirty="0" smtClean="0">
                <a:latin typeface="Calibri" pitchFamily="34" charset="0"/>
              </a:rPr>
              <a:t> fibers</a:t>
            </a:r>
            <a:r>
              <a:rPr lang="en-US" sz="2400" dirty="0" smtClean="0">
                <a:latin typeface="Calibri" pitchFamily="34" charset="0"/>
              </a:rPr>
              <a:t> provide some elasticity to the skin, enabling movement. </a:t>
            </a:r>
            <a:endParaRPr lang="en-US" sz="2400" dirty="0">
              <a:latin typeface="Calibri" pitchFamily="34" charset="0"/>
            </a:endParaRPr>
          </a:p>
        </p:txBody>
      </p:sp>
      <p:sp>
        <p:nvSpPr>
          <p:cNvPr id="3" name="Rectangle 2"/>
          <p:cNvSpPr/>
          <p:nvPr/>
        </p:nvSpPr>
        <p:spPr>
          <a:xfrm>
            <a:off x="609600" y="762000"/>
            <a:ext cx="4716132" cy="584775"/>
          </a:xfrm>
          <a:prstGeom prst="rect">
            <a:avLst/>
          </a:prstGeom>
        </p:spPr>
        <p:txBody>
          <a:bodyPr wrap="square">
            <a:spAutoFit/>
          </a:bodyPr>
          <a:lstStyle/>
          <a:p>
            <a:r>
              <a:rPr lang="en-US" sz="3200" b="1" dirty="0" smtClean="0">
                <a:latin typeface="Calibri" pitchFamily="34" charset="0"/>
              </a:rPr>
              <a:t>Reticular Layer</a:t>
            </a:r>
            <a:endParaRPr lang="en-US"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8153400" cy="3416320"/>
          </a:xfrm>
          <a:prstGeom prst="rect">
            <a:avLst/>
          </a:prstGeom>
        </p:spPr>
        <p:txBody>
          <a:bodyPr wrap="square">
            <a:spAutoFit/>
          </a:bodyPr>
          <a:lstStyle/>
          <a:p>
            <a:r>
              <a:rPr lang="en-US" sz="2400" dirty="0" smtClean="0">
                <a:latin typeface="Calibri" pitchFamily="34" charset="0"/>
              </a:rPr>
              <a:t>Collagen fibers provide structure and tensile strength, with strands of collagen extending into both the papillary layer and the hypodermis. </a:t>
            </a:r>
          </a:p>
          <a:p>
            <a:endParaRPr lang="en-US" sz="2400" dirty="0" smtClean="0">
              <a:latin typeface="Calibri" pitchFamily="34" charset="0"/>
            </a:endParaRPr>
          </a:p>
          <a:p>
            <a:r>
              <a:rPr lang="en-US" sz="2400" dirty="0" smtClean="0">
                <a:latin typeface="Calibri" pitchFamily="34" charset="0"/>
              </a:rPr>
              <a:t>In addition, collagen binds water to keep the skin hydrated. </a:t>
            </a:r>
          </a:p>
          <a:p>
            <a:endParaRPr lang="en-US" sz="2400" dirty="0" smtClean="0">
              <a:latin typeface="Calibri" pitchFamily="34" charset="0"/>
            </a:endParaRPr>
          </a:p>
          <a:p>
            <a:r>
              <a:rPr lang="en-US" sz="2400" dirty="0" smtClean="0">
                <a:latin typeface="Calibri" pitchFamily="34" charset="0"/>
              </a:rPr>
              <a:t>Collagen injections and </a:t>
            </a:r>
            <a:r>
              <a:rPr lang="en-US" sz="2400" dirty="0" err="1" smtClean="0">
                <a:latin typeface="Calibri" pitchFamily="34" charset="0"/>
              </a:rPr>
              <a:t>Retin</a:t>
            </a:r>
            <a:r>
              <a:rPr lang="en-US" sz="2400" dirty="0" smtClean="0">
                <a:latin typeface="Calibri" pitchFamily="34" charset="0"/>
              </a:rPr>
              <a:t>-A creams help restore skin </a:t>
            </a:r>
            <a:r>
              <a:rPr lang="en-US" sz="2400" dirty="0" err="1" smtClean="0">
                <a:latin typeface="Calibri" pitchFamily="34" charset="0"/>
              </a:rPr>
              <a:t>turgor</a:t>
            </a:r>
            <a:r>
              <a:rPr lang="en-US" sz="2400" dirty="0" smtClean="0">
                <a:latin typeface="Calibri" pitchFamily="34" charset="0"/>
              </a:rPr>
              <a:t> by either introducing collagen externally or stimulating blood flow and repair of the dermis, respectively</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47800"/>
            <a:ext cx="8153400" cy="4524315"/>
          </a:xfrm>
          <a:prstGeom prst="rect">
            <a:avLst/>
          </a:prstGeom>
        </p:spPr>
        <p:txBody>
          <a:bodyPr wrap="square">
            <a:spAutoFit/>
          </a:bodyPr>
          <a:lstStyle/>
          <a:p>
            <a:r>
              <a:rPr lang="en-US" sz="2400" dirty="0" smtClean="0">
                <a:latin typeface="Calibri" pitchFamily="34" charset="0"/>
              </a:rPr>
              <a:t>The </a:t>
            </a:r>
            <a:r>
              <a:rPr lang="en-US" sz="2400" b="1" dirty="0" smtClean="0">
                <a:latin typeface="Calibri" pitchFamily="34" charset="0"/>
              </a:rPr>
              <a:t>hypodermis</a:t>
            </a:r>
            <a:r>
              <a:rPr lang="en-US" sz="2400" dirty="0" smtClean="0">
                <a:latin typeface="Calibri" pitchFamily="34" charset="0"/>
              </a:rPr>
              <a:t> (also called the subcutaneous layer or superficial fascia) is a layer directly below the dermis and serves to connect the skin to the underlying fascia (fibrous tissue) of the bones and muscles. </a:t>
            </a:r>
          </a:p>
          <a:p>
            <a:endParaRPr lang="en-US" sz="2400" dirty="0" smtClean="0">
              <a:latin typeface="Calibri" pitchFamily="34" charset="0"/>
            </a:endParaRPr>
          </a:p>
          <a:p>
            <a:r>
              <a:rPr lang="en-US" sz="2400" dirty="0" smtClean="0">
                <a:latin typeface="Calibri" pitchFamily="34" charset="0"/>
              </a:rPr>
              <a:t>It is not strictly a part of the skin, although the border between the hypodermis and dermis can be difficult to distinguish. </a:t>
            </a:r>
          </a:p>
          <a:p>
            <a:endParaRPr lang="en-US" sz="2400" dirty="0" smtClean="0">
              <a:latin typeface="Calibri" pitchFamily="34" charset="0"/>
            </a:endParaRPr>
          </a:p>
          <a:p>
            <a:r>
              <a:rPr lang="en-US" sz="2400" dirty="0" smtClean="0">
                <a:latin typeface="Calibri" pitchFamily="34" charset="0"/>
              </a:rPr>
              <a:t>The hypodermis consists of well-</a:t>
            </a:r>
            <a:r>
              <a:rPr lang="en-US" sz="2400" dirty="0" err="1" smtClean="0">
                <a:latin typeface="Calibri" pitchFamily="34" charset="0"/>
              </a:rPr>
              <a:t>vascularized</a:t>
            </a:r>
            <a:r>
              <a:rPr lang="en-US" sz="2400" dirty="0" smtClean="0">
                <a:latin typeface="Calibri" pitchFamily="34" charset="0"/>
              </a:rPr>
              <a:t>, loose, </a:t>
            </a:r>
            <a:r>
              <a:rPr lang="en-US" sz="2400" dirty="0" err="1" smtClean="0">
                <a:latin typeface="Calibri" pitchFamily="34" charset="0"/>
              </a:rPr>
              <a:t>areolar</a:t>
            </a:r>
            <a:r>
              <a:rPr lang="en-US" sz="2400" dirty="0" smtClean="0">
                <a:latin typeface="Calibri" pitchFamily="34" charset="0"/>
              </a:rPr>
              <a:t> connective tissue and adipose tissue, which functions as a mode of fat storage and provides insulation and cushioning for the integument</a:t>
            </a:r>
            <a:endParaRPr lang="en-US" sz="2400" dirty="0">
              <a:latin typeface="Calibri" pitchFamily="34" charset="0"/>
            </a:endParaRPr>
          </a:p>
        </p:txBody>
      </p:sp>
      <p:sp>
        <p:nvSpPr>
          <p:cNvPr id="3" name="Rectangle 2"/>
          <p:cNvSpPr/>
          <p:nvPr/>
        </p:nvSpPr>
        <p:spPr>
          <a:xfrm>
            <a:off x="1143001" y="609600"/>
            <a:ext cx="4086712" cy="584775"/>
          </a:xfrm>
          <a:prstGeom prst="rect">
            <a:avLst/>
          </a:prstGeom>
        </p:spPr>
        <p:txBody>
          <a:bodyPr wrap="square">
            <a:spAutoFit/>
          </a:bodyPr>
          <a:lstStyle/>
          <a:p>
            <a:r>
              <a:rPr lang="en-US" sz="3200" b="1" dirty="0" smtClean="0">
                <a:latin typeface="Calibri" pitchFamily="34" charset="0"/>
              </a:rPr>
              <a:t>Hypodermis</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8305800" cy="830997"/>
          </a:xfrm>
          <a:prstGeom prst="rect">
            <a:avLst/>
          </a:prstGeom>
        </p:spPr>
        <p:txBody>
          <a:bodyPr wrap="square">
            <a:spAutoFit/>
          </a:bodyPr>
          <a:lstStyle/>
          <a:p>
            <a:r>
              <a:rPr lang="en-US" sz="2400" dirty="0" smtClean="0">
                <a:latin typeface="Calibri" pitchFamily="34" charset="0"/>
              </a:rPr>
              <a:t>The skin also helps regulate body temperature, excretes some waste products, and is an important sensory organ.</a:t>
            </a:r>
            <a:endParaRPr lang="en-US" sz="2400" dirty="0">
              <a:latin typeface="Calibri" pitchFamily="34" charset="0"/>
            </a:endParaRPr>
          </a:p>
        </p:txBody>
      </p:sp>
      <p:sp>
        <p:nvSpPr>
          <p:cNvPr id="3" name="Rectangle 2"/>
          <p:cNvSpPr/>
          <p:nvPr/>
        </p:nvSpPr>
        <p:spPr>
          <a:xfrm>
            <a:off x="609600" y="2209800"/>
            <a:ext cx="8153400" cy="830997"/>
          </a:xfrm>
          <a:prstGeom prst="rect">
            <a:avLst/>
          </a:prstGeom>
        </p:spPr>
        <p:txBody>
          <a:bodyPr wrap="square">
            <a:spAutoFit/>
          </a:bodyPr>
          <a:lstStyle/>
          <a:p>
            <a:r>
              <a:rPr lang="en-US" sz="2400" dirty="0" smtClean="0">
                <a:latin typeface="Calibri" pitchFamily="34" charset="0"/>
              </a:rPr>
              <a:t>Both delicate and resilient, the skin constantly renews itself and has a remarkable ability to repair itself after injury.</a:t>
            </a:r>
            <a:endParaRPr lang="en-US" sz="2400" dirty="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llustration shows a cross section of skin tissue. The outermost layer is called the epidermis, and occupies one fifth of the cross section. Several hairs are emerging from the surface. The epidermis dives around one of the hairs, forming a follicle. The middle layer is called the dermis, which occupies four fifths of the cross section. The dermis contains an erector pilli muscle connected to one of the follicles. The dermis also contains an eccrine sweat gland, composed of a bunch of tubules. One tubule travels up from the bunch, through the epidermis, opening onto the surface a pore. There are two string-like nerves travelling vertically through the dermis. The right nerve is attached to a Pacinian corpuscle, which is a yellow structure consisting of concentric ovals similar to an onion. The lowest level of the skin, the hypodermis, contains fatty tissue, arteries, and veins. Blood vessels travel from the hypodermis and connect to hair follicles and erector pilli muscle in the dermi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7368427" cy="584775"/>
          </a:xfrm>
          <a:prstGeom prst="rect">
            <a:avLst/>
          </a:prstGeom>
        </p:spPr>
        <p:txBody>
          <a:bodyPr wrap="square">
            <a:spAutoFit/>
          </a:bodyPr>
          <a:lstStyle/>
          <a:p>
            <a:r>
              <a:rPr lang="en-US" sz="3200" b="1" dirty="0" smtClean="0"/>
              <a:t>Structure and Function of the Skin</a:t>
            </a:r>
            <a:endParaRPr lang="en-US" sz="3200" b="1" dirty="0"/>
          </a:p>
        </p:txBody>
      </p:sp>
      <p:sp>
        <p:nvSpPr>
          <p:cNvPr id="4" name="Rectangle 3"/>
          <p:cNvSpPr/>
          <p:nvPr/>
        </p:nvSpPr>
        <p:spPr>
          <a:xfrm>
            <a:off x="228600" y="1447800"/>
            <a:ext cx="8763000" cy="4893647"/>
          </a:xfrm>
          <a:prstGeom prst="rect">
            <a:avLst/>
          </a:prstGeom>
        </p:spPr>
        <p:txBody>
          <a:bodyPr wrap="square">
            <a:spAutoFit/>
          </a:bodyPr>
          <a:lstStyle/>
          <a:p>
            <a:pPr fontAlgn="base"/>
            <a:r>
              <a:rPr lang="en-US" sz="2400" dirty="0" smtClean="0">
                <a:latin typeface="Calibri" pitchFamily="34" charset="0"/>
              </a:rPr>
              <a:t>The skin is composed of three major layers</a:t>
            </a:r>
          </a:p>
          <a:p>
            <a:pPr fontAlgn="base"/>
            <a:endParaRPr lang="en-US" sz="2400" dirty="0" smtClean="0">
              <a:latin typeface="Calibri" pitchFamily="34" charset="0"/>
            </a:endParaRPr>
          </a:p>
          <a:p>
            <a:pPr fontAlgn="base"/>
            <a:r>
              <a:rPr lang="en-US" sz="2400" dirty="0" smtClean="0">
                <a:latin typeface="Calibri" pitchFamily="34" charset="0"/>
              </a:rPr>
              <a:t>A superficial epidermis and a deeper dermis and hypodermis </a:t>
            </a:r>
          </a:p>
          <a:p>
            <a:pPr fontAlgn="base"/>
            <a:endParaRPr lang="en-US" sz="2400" dirty="0" smtClean="0">
              <a:latin typeface="Calibri" pitchFamily="34" charset="0"/>
            </a:endParaRPr>
          </a:p>
          <a:p>
            <a:pPr fontAlgn="base"/>
            <a:r>
              <a:rPr lang="en-US" sz="2400" dirty="0" smtClean="0">
                <a:latin typeface="Calibri" pitchFamily="34" charset="0"/>
              </a:rPr>
              <a:t>The epidermis consists of several layers The top most layer consists of dead cells that shed periodically and is progressively replaced by cells formed from the basal layer</a:t>
            </a:r>
          </a:p>
          <a:p>
            <a:pPr fontAlgn="base"/>
            <a:endParaRPr lang="en-US" sz="2400" dirty="0" smtClean="0">
              <a:latin typeface="Calibri" pitchFamily="34" charset="0"/>
            </a:endParaRPr>
          </a:p>
          <a:p>
            <a:pPr fontAlgn="base"/>
            <a:r>
              <a:rPr lang="en-US" sz="2400" dirty="0" smtClean="0">
                <a:latin typeface="Calibri" pitchFamily="34" charset="0"/>
              </a:rPr>
              <a:t>The dermis connects the epidermis to the hypodermis, and provides strength and elasticity due to the presence of collagen and </a:t>
            </a:r>
            <a:r>
              <a:rPr lang="en-US" sz="2400" dirty="0" err="1" smtClean="0">
                <a:latin typeface="Calibri" pitchFamily="34" charset="0"/>
              </a:rPr>
              <a:t>elastin</a:t>
            </a:r>
            <a:r>
              <a:rPr lang="en-US" sz="2400" dirty="0" smtClean="0">
                <a:latin typeface="Calibri" pitchFamily="34" charset="0"/>
              </a:rPr>
              <a:t> fibers</a:t>
            </a:r>
          </a:p>
          <a:p>
            <a:r>
              <a:rPr lang="en-US" sz="2400" dirty="0" smtClean="0"/>
              <a:t/>
            </a:r>
            <a:br>
              <a:rPr lang="en-US" sz="2400" dirty="0" smtClean="0"/>
            </a:b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382000" cy="1200329"/>
          </a:xfrm>
          <a:prstGeom prst="rect">
            <a:avLst/>
          </a:prstGeom>
        </p:spPr>
        <p:txBody>
          <a:bodyPr wrap="square">
            <a:spAutoFit/>
          </a:bodyPr>
          <a:lstStyle/>
          <a:p>
            <a:pPr fontAlgn="base"/>
            <a:r>
              <a:rPr lang="en-US" sz="2400" dirty="0" smtClean="0">
                <a:latin typeface="Calibri" pitchFamily="34" charset="0"/>
              </a:rPr>
              <a:t>The hypodermis, deep to the dermis of skin, is the connective tissue that connects the dermis to underlying structures; it also harbors adipose tissue for fat storage and protection</a:t>
            </a:r>
            <a:r>
              <a:rPr lang="en-US" dirty="0" smtClean="0">
                <a:latin typeface="Calibri" pitchFamily="34" charset="0"/>
              </a:rPr>
              <a:t>.</a:t>
            </a:r>
          </a:p>
        </p:txBody>
      </p:sp>
      <p:sp>
        <p:nvSpPr>
          <p:cNvPr id="3" name="Rectangle 2"/>
          <p:cNvSpPr/>
          <p:nvPr/>
        </p:nvSpPr>
        <p:spPr>
          <a:xfrm>
            <a:off x="533400" y="2590801"/>
            <a:ext cx="6324600" cy="1200329"/>
          </a:xfrm>
          <a:prstGeom prst="rect">
            <a:avLst/>
          </a:prstGeom>
        </p:spPr>
        <p:txBody>
          <a:bodyPr wrap="square">
            <a:spAutoFit/>
          </a:bodyPr>
          <a:lstStyle/>
          <a:p>
            <a:r>
              <a:rPr lang="en-US" sz="2400" dirty="0" smtClean="0">
                <a:latin typeface="Calibri" pitchFamily="34" charset="0"/>
              </a:rPr>
              <a:t>keratin protein that also makes up hair and nails</a:t>
            </a:r>
          </a:p>
          <a:p>
            <a:endParaRPr lang="en-US" sz="2400" dirty="0" smtClean="0">
              <a:latin typeface="Calibri" pitchFamily="34" charset="0"/>
            </a:endParaRPr>
          </a:p>
          <a:p>
            <a:r>
              <a:rPr lang="en-US" sz="2400" dirty="0" smtClean="0">
                <a:latin typeface="Calibri" pitchFamily="34" charset="0"/>
              </a:rPr>
              <a:t>Skin consist 90% of keratinized cells</a:t>
            </a:r>
            <a:endParaRPr lang="en-US" sz="2400" dirty="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81000"/>
            <a:ext cx="7087843" cy="584775"/>
          </a:xfrm>
          <a:prstGeom prst="rect">
            <a:avLst/>
          </a:prstGeom>
        </p:spPr>
        <p:txBody>
          <a:bodyPr wrap="square">
            <a:spAutoFit/>
          </a:bodyPr>
          <a:lstStyle/>
          <a:p>
            <a:r>
              <a:rPr lang="en-US" sz="3200" b="1" dirty="0" smtClean="0"/>
              <a:t>MAJOR LAYERS of the SKIN</a:t>
            </a:r>
            <a:endParaRPr lang="en-US" sz="3200" b="1" dirty="0"/>
          </a:p>
        </p:txBody>
      </p:sp>
      <p:sp>
        <p:nvSpPr>
          <p:cNvPr id="3" name="Rectangle 2"/>
          <p:cNvSpPr/>
          <p:nvPr/>
        </p:nvSpPr>
        <p:spPr>
          <a:xfrm>
            <a:off x="533400" y="914400"/>
            <a:ext cx="8153400" cy="1692771"/>
          </a:xfrm>
          <a:prstGeom prst="rect">
            <a:avLst/>
          </a:prstGeom>
        </p:spPr>
        <p:txBody>
          <a:bodyPr wrap="square">
            <a:spAutoFit/>
          </a:bodyPr>
          <a:lstStyle/>
          <a:p>
            <a:r>
              <a:rPr lang="en-US" sz="3200" b="1" dirty="0" smtClean="0">
                <a:latin typeface="Calibri" pitchFamily="34" charset="0"/>
              </a:rPr>
              <a:t>EPIDERMIS </a:t>
            </a:r>
          </a:p>
          <a:p>
            <a:r>
              <a:rPr lang="en-US" sz="2400" dirty="0" smtClean="0">
                <a:latin typeface="Calibri" pitchFamily="34" charset="0"/>
              </a:rPr>
              <a:t>      The outer layer of skin which is only a few cells thick; it contains pigments and pores, and its surface is made of dead cells that it sheds from the body</a:t>
            </a:r>
            <a:endParaRPr lang="en-US" sz="2400" dirty="0">
              <a:latin typeface="Calibri" pitchFamily="34" charset="0"/>
            </a:endParaRPr>
          </a:p>
        </p:txBody>
      </p:sp>
      <p:sp>
        <p:nvSpPr>
          <p:cNvPr id="4" name="Rectangle 3"/>
          <p:cNvSpPr/>
          <p:nvPr/>
        </p:nvSpPr>
        <p:spPr>
          <a:xfrm>
            <a:off x="533400" y="2514600"/>
            <a:ext cx="8153400" cy="1323439"/>
          </a:xfrm>
          <a:prstGeom prst="rect">
            <a:avLst/>
          </a:prstGeom>
        </p:spPr>
        <p:txBody>
          <a:bodyPr wrap="square">
            <a:spAutoFit/>
          </a:bodyPr>
          <a:lstStyle/>
          <a:p>
            <a:r>
              <a:rPr lang="en-US" sz="3200" b="1" dirty="0" smtClean="0">
                <a:latin typeface="Calibri" pitchFamily="34" charset="0"/>
              </a:rPr>
              <a:t>DERMIS</a:t>
            </a:r>
            <a:r>
              <a:rPr lang="en-US" dirty="0" smtClean="0">
                <a:latin typeface="Calibri" pitchFamily="34" charset="0"/>
              </a:rPr>
              <a:t> </a:t>
            </a:r>
          </a:p>
          <a:p>
            <a:r>
              <a:rPr lang="en-US" dirty="0" smtClean="0">
                <a:latin typeface="Calibri" pitchFamily="34" charset="0"/>
              </a:rPr>
              <a:t>          </a:t>
            </a:r>
            <a:r>
              <a:rPr lang="en-US" sz="2400" dirty="0" smtClean="0">
                <a:latin typeface="Calibri" pitchFamily="34" charset="0"/>
              </a:rPr>
              <a:t>The thick sensitive layer of skin or connective tissue beneath the epidermis </a:t>
            </a:r>
            <a:endParaRPr lang="en-US" sz="2400" dirty="0">
              <a:latin typeface="Calibri" pitchFamily="34" charset="0"/>
            </a:endParaRPr>
          </a:p>
        </p:txBody>
      </p:sp>
      <p:sp>
        <p:nvSpPr>
          <p:cNvPr id="5" name="Rectangle 4"/>
          <p:cNvSpPr/>
          <p:nvPr/>
        </p:nvSpPr>
        <p:spPr>
          <a:xfrm>
            <a:off x="609600" y="3733800"/>
            <a:ext cx="5373534" cy="584775"/>
          </a:xfrm>
          <a:prstGeom prst="rect">
            <a:avLst/>
          </a:prstGeom>
        </p:spPr>
        <p:txBody>
          <a:bodyPr wrap="square">
            <a:spAutoFit/>
          </a:bodyPr>
          <a:lstStyle/>
          <a:p>
            <a:pPr fontAlgn="base"/>
            <a:r>
              <a:rPr lang="en-US" sz="3200" b="1" dirty="0" smtClean="0">
                <a:latin typeface="Calibri" pitchFamily="34" charset="0"/>
              </a:rPr>
              <a:t>Hypodermis</a:t>
            </a:r>
            <a:endParaRPr lang="en-US" sz="3200" b="1" dirty="0">
              <a:latin typeface="Calibri" pitchFamily="34" charset="0"/>
            </a:endParaRPr>
          </a:p>
        </p:txBody>
      </p:sp>
      <p:sp>
        <p:nvSpPr>
          <p:cNvPr id="6" name="Rectangle 5"/>
          <p:cNvSpPr/>
          <p:nvPr/>
        </p:nvSpPr>
        <p:spPr>
          <a:xfrm>
            <a:off x="228600" y="4267200"/>
            <a:ext cx="8763000" cy="1938992"/>
          </a:xfrm>
          <a:prstGeom prst="rect">
            <a:avLst/>
          </a:prstGeom>
        </p:spPr>
        <p:txBody>
          <a:bodyPr wrap="square">
            <a:spAutoFit/>
          </a:bodyPr>
          <a:lstStyle/>
          <a:p>
            <a:r>
              <a:rPr lang="en-US" sz="2400" dirty="0" smtClean="0">
                <a:latin typeface="Calibri" pitchFamily="34" charset="0"/>
              </a:rPr>
              <a:t>           The </a:t>
            </a:r>
            <a:r>
              <a:rPr lang="en-US" sz="2400" b="1" dirty="0" smtClean="0">
                <a:latin typeface="Calibri" pitchFamily="34" charset="0"/>
              </a:rPr>
              <a:t>hypodermis</a:t>
            </a:r>
            <a:r>
              <a:rPr lang="en-US" sz="2400" dirty="0" smtClean="0">
                <a:latin typeface="Calibri" pitchFamily="34" charset="0"/>
              </a:rPr>
              <a:t> (also called the subcutaneous layer or superficial fascia) is a layer directly below the dermis. The hypodermis consists of well-</a:t>
            </a:r>
            <a:r>
              <a:rPr lang="en-US" sz="2400" dirty="0" err="1" smtClean="0">
                <a:latin typeface="Calibri" pitchFamily="34" charset="0"/>
              </a:rPr>
              <a:t>vascularized</a:t>
            </a:r>
            <a:r>
              <a:rPr lang="en-US" sz="2400" dirty="0" smtClean="0">
                <a:latin typeface="Calibri" pitchFamily="34" charset="0"/>
              </a:rPr>
              <a:t>, loose, </a:t>
            </a:r>
            <a:r>
              <a:rPr lang="en-US" sz="2400" dirty="0" err="1" smtClean="0">
                <a:latin typeface="Calibri" pitchFamily="34" charset="0"/>
              </a:rPr>
              <a:t>areolar</a:t>
            </a:r>
            <a:r>
              <a:rPr lang="en-US" sz="2400" dirty="0" smtClean="0">
                <a:latin typeface="Calibri" pitchFamily="34" charset="0"/>
              </a:rPr>
              <a:t> connective tissue and adipose tissue, which functions as a mode of fat storage and provides insulation and cushioning for the integument</a:t>
            </a:r>
            <a:endParaRPr lang="en-US" sz="2400"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914400"/>
            <a:ext cx="8610600" cy="52506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The </a:t>
            </a:r>
            <a:r>
              <a:rPr kumimoji="0" lang="en-US" sz="2400" b="1"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epidermis</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is composed of keratinized, stratified </a:t>
            </a:r>
            <a:r>
              <a:rPr kumimoji="0" lang="en-US" sz="2400" b="0"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squamous</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epithelium. It is made of four or five layers of epithelial cells, depending on its location in the body. It does not have any blood vessels within it (i.e., it is </a:t>
            </a:r>
            <a:r>
              <a:rPr kumimoji="0" lang="en-US" sz="2400" b="0"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avascular</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Skin that has four layers of cells is referred to as “thin skin.” From deep to superficial, these layers are the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400" dirty="0" smtClean="0">
                <a:solidFill>
                  <a:srgbClr val="373D3F"/>
                </a:solidFill>
                <a:latin typeface="Calibri" pitchFamily="34" charset="0"/>
                <a:ea typeface="Times New Roman" pitchFamily="18" charset="0"/>
                <a:cs typeface="Arial" pitchFamily="34" charset="0"/>
              </a:rPr>
              <a:t>  S</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tratum </a:t>
            </a:r>
            <a:r>
              <a:rPr kumimoji="0" lang="en-US" sz="2400" b="0"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basale</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400" dirty="0" smtClean="0">
                <a:solidFill>
                  <a:srgbClr val="373D3F"/>
                </a:solidFill>
                <a:latin typeface="Calibri" pitchFamily="34" charset="0"/>
                <a:ea typeface="Times New Roman" pitchFamily="18" charset="0"/>
                <a:cs typeface="Arial" pitchFamily="34" charset="0"/>
              </a:rPr>
              <a:t>  S</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tratum </a:t>
            </a:r>
            <a:r>
              <a:rPr kumimoji="0" lang="en-US" sz="2400" b="0"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spinosum</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400" dirty="0" smtClean="0">
                <a:solidFill>
                  <a:srgbClr val="373D3F"/>
                </a:solidFill>
                <a:latin typeface="Calibri" pitchFamily="34" charset="0"/>
                <a:ea typeface="Times New Roman" pitchFamily="18" charset="0"/>
                <a:cs typeface="Arial" pitchFamily="34" charset="0"/>
              </a:rPr>
              <a:t>  S</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tratum </a:t>
            </a:r>
            <a:r>
              <a:rPr kumimoji="0" lang="en-US" sz="2400" b="0"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granulosum</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and </a:t>
            </a:r>
          </a:p>
          <a:p>
            <a:pPr marL="0" marR="0" lvl="0" indent="0" algn="l"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400" dirty="0" smtClean="0">
                <a:solidFill>
                  <a:srgbClr val="373D3F"/>
                </a:solidFill>
                <a:latin typeface="Calibri" pitchFamily="34" charset="0"/>
                <a:ea typeface="Times New Roman" pitchFamily="18" charset="0"/>
                <a:cs typeface="Arial" pitchFamily="34" charset="0"/>
              </a:rPr>
              <a:t>  S</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tratum </a:t>
            </a:r>
            <a:r>
              <a:rPr kumimoji="0" lang="en-US" sz="2400" b="0" i="0" u="none" strike="noStrike" cap="none" normalizeH="0" baseline="0" dirty="0" err="1" smtClean="0">
                <a:ln>
                  <a:noFill/>
                </a:ln>
                <a:solidFill>
                  <a:srgbClr val="373D3F"/>
                </a:solidFill>
                <a:effectLst/>
                <a:latin typeface="Calibri" pitchFamily="34" charset="0"/>
                <a:ea typeface="Times New Roman" pitchFamily="18" charset="0"/>
                <a:cs typeface="Arial" pitchFamily="34" charset="0"/>
              </a:rPr>
              <a:t>corneum</a:t>
            </a:r>
            <a:r>
              <a:rPr kumimoji="0" lang="en-US" sz="2400" b="0" i="0" u="none" strike="noStrike" cap="none" normalizeH="0" baseline="0" dirty="0" smtClean="0">
                <a:ln>
                  <a:noFill/>
                </a:ln>
                <a:solidFill>
                  <a:srgbClr val="373D3F"/>
                </a:solidFill>
                <a:effectLst/>
                <a:latin typeface="Calibri" pitchFamily="34" charset="0"/>
                <a:ea typeface="Times New Roman" pitchFamily="18" charset="0"/>
                <a:cs typeface="Arial" pitchFamily="34" charset="0"/>
              </a:rPr>
              <a:t>. </a:t>
            </a:r>
          </a:p>
        </p:txBody>
      </p:sp>
      <p:sp>
        <p:nvSpPr>
          <p:cNvPr id="3" name="Rectangle 2"/>
          <p:cNvSpPr/>
          <p:nvPr/>
        </p:nvSpPr>
        <p:spPr>
          <a:xfrm>
            <a:off x="762000" y="381000"/>
            <a:ext cx="4377623" cy="584775"/>
          </a:xfrm>
          <a:prstGeom prst="rect">
            <a:avLst/>
          </a:prstGeom>
        </p:spPr>
        <p:txBody>
          <a:bodyPr wrap="square">
            <a:spAutoFit/>
          </a:bodyPr>
          <a:lstStyle/>
          <a:p>
            <a:r>
              <a:rPr lang="en-US" sz="3200" b="1" dirty="0" smtClean="0">
                <a:solidFill>
                  <a:srgbClr val="373D3F"/>
                </a:solidFill>
                <a:latin typeface="Calibri" pitchFamily="34" charset="0"/>
                <a:ea typeface="Times New Roman" pitchFamily="18" charset="0"/>
                <a:cs typeface="Arial" pitchFamily="34" charset="0"/>
              </a:rPr>
              <a:t>Epidermis</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229600" cy="2308324"/>
          </a:xfrm>
          <a:prstGeom prst="rect">
            <a:avLst/>
          </a:prstGeom>
        </p:spPr>
        <p:txBody>
          <a:bodyPr wrap="square">
            <a:spAutoFit/>
          </a:bodyPr>
          <a:lstStyle/>
          <a:p>
            <a:r>
              <a:rPr lang="en-US" sz="2400" dirty="0" smtClean="0">
                <a:latin typeface="Calibri" pitchFamily="34" charset="0"/>
              </a:rPr>
              <a:t>Most of the skin can be classified as thin skin. “Thick skin” is found only on the palms of the hands and the soles of the feet.</a:t>
            </a:r>
          </a:p>
          <a:p>
            <a:r>
              <a:rPr lang="en-US" sz="2400" dirty="0" smtClean="0">
                <a:latin typeface="Calibri" pitchFamily="34" charset="0"/>
              </a:rPr>
              <a:t> It has a fifth layer, called the </a:t>
            </a:r>
          </a:p>
          <a:p>
            <a:pPr>
              <a:buFont typeface="Arial" pitchFamily="34" charset="0"/>
              <a:buChar char="•"/>
            </a:pPr>
            <a:r>
              <a:rPr lang="en-US" sz="2400" dirty="0" smtClean="0">
                <a:latin typeface="Calibri" pitchFamily="34" charset="0"/>
              </a:rPr>
              <a:t>  Stratum </a:t>
            </a:r>
            <a:r>
              <a:rPr lang="en-US" sz="2400" dirty="0" err="1" smtClean="0">
                <a:latin typeface="Calibri" pitchFamily="34" charset="0"/>
              </a:rPr>
              <a:t>lucidum</a:t>
            </a:r>
            <a:r>
              <a:rPr lang="en-US" sz="2400" dirty="0" smtClean="0">
                <a:latin typeface="Calibri" pitchFamily="34" charset="0"/>
              </a:rPr>
              <a:t>, </a:t>
            </a:r>
          </a:p>
          <a:p>
            <a:r>
              <a:rPr lang="en-US" sz="2400" dirty="0" smtClean="0">
                <a:latin typeface="Calibri" pitchFamily="34" charset="0"/>
              </a:rPr>
              <a:t>located between the stratum </a:t>
            </a:r>
            <a:r>
              <a:rPr lang="en-US" sz="2400" dirty="0" err="1" smtClean="0">
                <a:latin typeface="Calibri" pitchFamily="34" charset="0"/>
              </a:rPr>
              <a:t>corneum</a:t>
            </a:r>
            <a:r>
              <a:rPr lang="en-US" sz="2400" dirty="0" smtClean="0">
                <a:latin typeface="Calibri" pitchFamily="34" charset="0"/>
              </a:rPr>
              <a:t> and the stratum </a:t>
            </a:r>
            <a:r>
              <a:rPr lang="en-US" sz="2400" dirty="0" err="1" smtClean="0">
                <a:latin typeface="Calibri" pitchFamily="34" charset="0"/>
              </a:rPr>
              <a:t>granulosum</a:t>
            </a:r>
            <a:r>
              <a:rPr lang="en-US" sz="2400" dirty="0" smtClean="0">
                <a:latin typeface="Calibri" pitchFamily="34" charset="0"/>
              </a:rPr>
              <a:t> </a:t>
            </a:r>
            <a:endParaRPr lang="en-US" sz="2400" dirty="0">
              <a:latin typeface="Calibri" pitchFamily="34" charset="0"/>
            </a:endParaRPr>
          </a:p>
        </p:txBody>
      </p:sp>
      <p:sp>
        <p:nvSpPr>
          <p:cNvPr id="3" name="Rectangle 2"/>
          <p:cNvSpPr/>
          <p:nvPr/>
        </p:nvSpPr>
        <p:spPr>
          <a:xfrm>
            <a:off x="457200" y="2971800"/>
            <a:ext cx="8458200" cy="3046988"/>
          </a:xfrm>
          <a:prstGeom prst="rect">
            <a:avLst/>
          </a:prstGeom>
        </p:spPr>
        <p:txBody>
          <a:bodyPr wrap="square">
            <a:spAutoFit/>
          </a:bodyPr>
          <a:lstStyle/>
          <a:p>
            <a:r>
              <a:rPr lang="en-US" sz="2400" dirty="0" smtClean="0">
                <a:latin typeface="Calibri" pitchFamily="34" charset="0"/>
              </a:rPr>
              <a:t>The cells in all of the layers except the stratum </a:t>
            </a:r>
            <a:r>
              <a:rPr lang="en-US" sz="2400" dirty="0" err="1" smtClean="0">
                <a:latin typeface="Calibri" pitchFamily="34" charset="0"/>
              </a:rPr>
              <a:t>basale</a:t>
            </a:r>
            <a:r>
              <a:rPr lang="en-US" sz="2400" dirty="0" smtClean="0">
                <a:latin typeface="Calibri" pitchFamily="34" charset="0"/>
              </a:rPr>
              <a:t> are called </a:t>
            </a:r>
            <a:r>
              <a:rPr lang="en-US" sz="2400" dirty="0" err="1" smtClean="0">
                <a:latin typeface="Calibri" pitchFamily="34" charset="0"/>
              </a:rPr>
              <a:t>keratinocytes</a:t>
            </a:r>
            <a:r>
              <a:rPr lang="en-US" sz="2400" dirty="0" smtClean="0">
                <a:latin typeface="Calibri" pitchFamily="34" charset="0"/>
              </a:rPr>
              <a:t>. </a:t>
            </a:r>
          </a:p>
          <a:p>
            <a:r>
              <a:rPr lang="en-US" sz="2400" dirty="0" smtClean="0">
                <a:latin typeface="Calibri" pitchFamily="34" charset="0"/>
              </a:rPr>
              <a:t>A </a:t>
            </a:r>
            <a:r>
              <a:rPr lang="en-US" sz="2400" b="1" dirty="0" err="1" smtClean="0">
                <a:latin typeface="Calibri" pitchFamily="34" charset="0"/>
              </a:rPr>
              <a:t>keratinocyte</a:t>
            </a:r>
            <a:r>
              <a:rPr lang="en-US" sz="2400" dirty="0" smtClean="0">
                <a:latin typeface="Calibri" pitchFamily="34" charset="0"/>
              </a:rPr>
              <a:t> is a cell that manufactures and stores the protein keratin. </a:t>
            </a:r>
          </a:p>
          <a:p>
            <a:r>
              <a:rPr lang="en-US" sz="2400" dirty="0" smtClean="0">
                <a:latin typeface="Calibri" pitchFamily="34" charset="0"/>
              </a:rPr>
              <a:t>Keratin is an intracellular fibrous protein that gives hair, nails, and skin their hardness and water-resistant properties. The </a:t>
            </a:r>
            <a:r>
              <a:rPr lang="en-US" sz="2400" dirty="0" err="1" smtClean="0">
                <a:latin typeface="Calibri" pitchFamily="34" charset="0"/>
              </a:rPr>
              <a:t>keratinocytes</a:t>
            </a:r>
            <a:r>
              <a:rPr lang="en-US" sz="2400" dirty="0" smtClean="0">
                <a:latin typeface="Calibri" pitchFamily="34" charset="0"/>
              </a:rPr>
              <a:t> in the stratum </a:t>
            </a:r>
            <a:r>
              <a:rPr lang="en-US" sz="2400" dirty="0" err="1" smtClean="0">
                <a:latin typeface="Calibri" pitchFamily="34" charset="0"/>
              </a:rPr>
              <a:t>corneum</a:t>
            </a:r>
            <a:r>
              <a:rPr lang="en-US" sz="2400" dirty="0" smtClean="0">
                <a:latin typeface="Calibri" pitchFamily="34" charset="0"/>
              </a:rPr>
              <a:t> are dead and regularly slough away, being replaced by cells from the deeper layers</a:t>
            </a:r>
            <a:endParaRPr lang="en-US" sz="2400" dirty="0">
              <a:latin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194</TotalTime>
  <Words>797</Words>
  <Application>Microsoft Office PowerPoint</Application>
  <PresentationFormat>On-screen Show (4:3)</PresentationFormat>
  <Paragraphs>127</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Fareeha Nosheen</dc:creator>
  <cp:lastModifiedBy>Hp</cp:lastModifiedBy>
  <cp:revision>24</cp:revision>
  <dcterms:created xsi:type="dcterms:W3CDTF">2006-08-16T00:00:00Z</dcterms:created>
  <dcterms:modified xsi:type="dcterms:W3CDTF">2020-02-04T10:23:39Z</dcterms:modified>
</cp:coreProperties>
</file>