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6" r:id="rId2"/>
    <p:sldId id="270" r:id="rId3"/>
    <p:sldId id="271" r:id="rId4"/>
    <p:sldId id="272" r:id="rId5"/>
    <p:sldId id="274" r:id="rId6"/>
    <p:sldId id="282" r:id="rId7"/>
    <p:sldId id="276" r:id="rId8"/>
    <p:sldId id="279" r:id="rId9"/>
    <p:sldId id="258" r:id="rId10"/>
    <p:sldId id="260" r:id="rId11"/>
    <p:sldId id="273" r:id="rId12"/>
    <p:sldId id="261" r:id="rId13"/>
    <p:sldId id="262" r:id="rId14"/>
    <p:sldId id="289" r:id="rId15"/>
    <p:sldId id="290" r:id="rId16"/>
    <p:sldId id="287" r:id="rId17"/>
    <p:sldId id="288" r:id="rId18"/>
    <p:sldId id="263" r:id="rId19"/>
    <p:sldId id="264" r:id="rId20"/>
    <p:sldId id="285" r:id="rId21"/>
    <p:sldId id="286" r:id="rId22"/>
    <p:sldId id="281" r:id="rId23"/>
    <p:sldId id="283" r:id="rId24"/>
    <p:sldId id="284" r:id="rId25"/>
    <p:sldId id="257" r:id="rId26"/>
    <p:sldId id="265" r:id="rId27"/>
    <p:sldId id="266" r:id="rId28"/>
    <p:sldId id="267" r:id="rId29"/>
    <p:sldId id="268" r:id="rId30"/>
    <p:sldId id="269" r:id="rId31"/>
    <p:sldId id="275" r:id="rId32"/>
    <p:sldId id="277" r:id="rId33"/>
    <p:sldId id="278" r:id="rId34"/>
    <p:sldId id="25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78" y="61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fld id="{2C8D3E82-C79D-4F30-AB6E-696F4541C9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romosom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ex" TargetMode="External"/><Relationship Id="rId5" Type="http://schemas.openxmlformats.org/officeDocument/2006/relationships/hyperlink" Target="http://en.wikipedia.org/wiki/Genotype" TargetMode="External"/><Relationship Id="rId4" Type="http://schemas.openxmlformats.org/officeDocument/2006/relationships/hyperlink" Target="http://en.wikipedia.org/wiki/Chromosomal_aberration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9F513-AE27-491D-887D-A7BEC90C9D57}" type="slidenum">
              <a:rPr lang="en-US"/>
              <a:pPr/>
              <a:t>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962AB-CEE0-4148-B700-0C9522670478}" type="slidenum">
              <a:rPr lang="en-US"/>
              <a:pPr/>
              <a:t>10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B5EAA-AB62-40D2-A97D-3E0E21DF9B79}" type="slidenum">
              <a:rPr lang="en-US"/>
              <a:pPr/>
              <a:t>11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8CDB9-550C-4F5F-BF4F-D5D6D11287A9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BC49F-1B09-4A3A-A3FF-A532E96BA08D}" type="slidenum">
              <a:rPr lang="en-US"/>
              <a:pPr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Fundamental unit&gt;&gt;&gt; the 10 nm fiber “beads on a string called nucleosomes. Nucleosomes are ~200 bp (range up to 260 [sea urchin sperm]). Consist of </a:t>
            </a:r>
          </a:p>
          <a:p>
            <a:r>
              <a:rPr lang="en-US"/>
              <a:t>	Histone H1</a:t>
            </a:r>
          </a:p>
          <a:p>
            <a:r>
              <a:rPr lang="en-US"/>
              <a:t>	2 each of Histones H2A, H2B, H3, and H4. </a:t>
            </a:r>
          </a:p>
          <a:p>
            <a:r>
              <a:rPr lang="en-US"/>
              <a:t>	DNA fragment</a:t>
            </a:r>
          </a:p>
          <a:p>
            <a:r>
              <a:rPr lang="en-US"/>
              <a:t>Further digestion: H1 falls off below ~160, can’t remove below 146.</a:t>
            </a:r>
          </a:p>
          <a:p>
            <a:r>
              <a:rPr lang="en-US"/>
              <a:t>Core particle: </a:t>
            </a:r>
          </a:p>
          <a:p>
            <a:r>
              <a:rPr lang="en-US"/>
              <a:t>	 Histone octamer</a:t>
            </a:r>
          </a:p>
          <a:p>
            <a:r>
              <a:rPr lang="en-US"/>
              <a:t>	146 bp DNA</a:t>
            </a:r>
          </a:p>
          <a:p>
            <a:endParaRPr lang="en-US"/>
          </a:p>
          <a:p>
            <a:r>
              <a:rPr lang="en-US"/>
              <a:t>Linker region: variable, DNA to which H1 is attached.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09C42-4BA4-4312-B411-EC9F6C775750}" type="slidenum">
              <a:rPr lang="en-US"/>
              <a:pPr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eneva" charset="0"/>
              </a:rPr>
              <a:t>Figure: 20.17</a:t>
            </a:r>
          </a:p>
          <a:p>
            <a:endParaRPr lang="en-US" dirty="0">
              <a:solidFill>
                <a:srgbClr val="000000"/>
              </a:solidFill>
              <a:latin typeface="Genev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Geneva" charset="0"/>
              </a:rPr>
              <a:t>Title:</a:t>
            </a:r>
          </a:p>
          <a:p>
            <a:r>
              <a:rPr lang="en-US" dirty="0">
                <a:solidFill>
                  <a:srgbClr val="000000"/>
                </a:solidFill>
                <a:latin typeface="Geneva" charset="0"/>
              </a:rPr>
              <a:t>Chromatin is a thread of </a:t>
            </a:r>
            <a:r>
              <a:rPr lang="en-US" dirty="0" err="1">
                <a:solidFill>
                  <a:srgbClr val="000000"/>
                </a:solidFill>
                <a:latin typeface="Geneva" charset="0"/>
              </a:rPr>
              <a:t>nucleosomes</a:t>
            </a:r>
            <a:endParaRPr lang="en-US" dirty="0">
              <a:solidFill>
                <a:srgbClr val="000000"/>
              </a:solidFill>
              <a:latin typeface="Geneva" charset="0"/>
            </a:endParaRPr>
          </a:p>
          <a:p>
            <a:endParaRPr lang="en-US" dirty="0">
              <a:solidFill>
                <a:srgbClr val="000000"/>
              </a:solidFill>
              <a:latin typeface="Genev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Geneva" charset="0"/>
              </a:rPr>
              <a:t>Caption:</a:t>
            </a:r>
          </a:p>
          <a:p>
            <a:r>
              <a:rPr lang="en-US" dirty="0">
                <a:solidFill>
                  <a:srgbClr val="000000"/>
                </a:solidFill>
                <a:latin typeface="Geneva" charset="0"/>
              </a:rPr>
              <a:t>The 10 nm fiber in partially unwound state can be seen to consist of a string of </a:t>
            </a:r>
            <a:r>
              <a:rPr lang="en-US" dirty="0" err="1">
                <a:solidFill>
                  <a:srgbClr val="000000"/>
                </a:solidFill>
                <a:latin typeface="Geneva" charset="0"/>
              </a:rPr>
              <a:t>nucleosomes</a:t>
            </a:r>
            <a:r>
              <a:rPr lang="en-US" dirty="0">
                <a:solidFill>
                  <a:srgbClr val="000000"/>
                </a:solidFill>
                <a:latin typeface="Geneva" charset="0"/>
              </a:rPr>
              <a:t>. Photograph kindly provided by Barbara </a:t>
            </a:r>
            <a:r>
              <a:rPr lang="en-US" dirty="0" err="1">
                <a:solidFill>
                  <a:srgbClr val="000000"/>
                </a:solidFill>
                <a:latin typeface="Geneva" charset="0"/>
              </a:rPr>
              <a:t>Hamkalo</a:t>
            </a:r>
            <a:r>
              <a:rPr lang="en-US" dirty="0">
                <a:solidFill>
                  <a:srgbClr val="000000"/>
                </a:solidFill>
                <a:latin typeface="Geneva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Geneva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E5F5D-2B99-431C-848F-1E4E5982AB92}" type="slidenum">
              <a:rPr lang="en-US"/>
              <a:pPr/>
              <a:t>15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charset="0"/>
              </a:rPr>
              <a:t>Figure: 20.19</a:t>
            </a:r>
          </a:p>
          <a:p>
            <a:r>
              <a:rPr lang="en-US" sz="1600">
                <a:solidFill>
                  <a:srgbClr val="000000"/>
                </a:solidFill>
                <a:latin typeface="Geneva" charset="0"/>
              </a:rPr>
              <a:t>The next level of compaction</a:t>
            </a:r>
          </a:p>
          <a:p>
            <a:endParaRPr lang="en-US" sz="1600">
              <a:solidFill>
                <a:srgbClr val="000000"/>
              </a:solidFill>
              <a:latin typeface="Geneva" charset="0"/>
            </a:endParaRPr>
          </a:p>
          <a:p>
            <a:r>
              <a:rPr lang="en-US">
                <a:solidFill>
                  <a:srgbClr val="000000"/>
                </a:solidFill>
                <a:latin typeface="Geneva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charset="0"/>
              </a:rPr>
              <a:t>The 30 nm thread is a coiled coil</a:t>
            </a:r>
          </a:p>
          <a:p>
            <a:endParaRPr lang="en-US">
              <a:solidFill>
                <a:srgbClr val="000000"/>
              </a:solidFill>
              <a:latin typeface="Geneva" charset="0"/>
            </a:endParaRPr>
          </a:p>
          <a:p>
            <a:r>
              <a:rPr lang="en-US">
                <a:solidFill>
                  <a:srgbClr val="000000"/>
                </a:solidFill>
                <a:latin typeface="Geneva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charset="0"/>
              </a:rPr>
              <a:t>The 30 nm fiber has a coiled structure. Photograph kindly provided by Barbara Hamkalo.</a:t>
            </a:r>
          </a:p>
          <a:p>
            <a:endParaRPr lang="en-US">
              <a:solidFill>
                <a:srgbClr val="000000"/>
              </a:solidFill>
              <a:latin typeface="Geneva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DCFB0-D052-4BF1-A7C7-774B50BFB93F}" type="slidenum">
              <a:rPr lang="en-US"/>
              <a:pPr/>
              <a:t>16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8793D-8938-4B43-8E8F-032E23A9A35B}" type="slidenum">
              <a:rPr lang="en-US"/>
              <a:pPr/>
              <a:t>17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05654-135F-49C0-840C-4E6E9BC51719}" type="slidenum">
              <a:rPr lang="en-US"/>
              <a:pPr/>
              <a:t>18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407BA-9D47-45C7-9490-6188DD5394BA}" type="slidenum">
              <a:rPr lang="en-US"/>
              <a:pPr/>
              <a:t>19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98EC7-4C26-46EC-8390-9D298BF1E6A9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49912-0E26-424F-BC4F-24BF660C3A1D}" type="slidenum">
              <a:rPr lang="en-US"/>
              <a:pPr/>
              <a:t>20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In sperm heads, DNA must be further compressed</a:t>
            </a:r>
          </a:p>
          <a:p>
            <a:r>
              <a:rPr lang="en-US" sz="1600"/>
              <a:t>Protamines</a:t>
            </a:r>
          </a:p>
          <a:p>
            <a:r>
              <a:rPr lang="en-US" sz="1600"/>
              <a:t>Are shuttled to nucleus of developing spermatocytes, where they displace histones</a:t>
            </a:r>
          </a:p>
          <a:p>
            <a:r>
              <a:rPr lang="en-US" sz="1600"/>
              <a:t>~2/3</a:t>
            </a:r>
            <a:r>
              <a:rPr lang="en-US" sz="1600" baseline="30000"/>
              <a:t>rd</a:t>
            </a:r>
            <a:r>
              <a:rPr lang="en-US" sz="1600"/>
              <a:t> basic amino acids, (mostly Arg)</a:t>
            </a:r>
          </a:p>
          <a:p>
            <a:r>
              <a:rPr lang="en-US" sz="1600"/>
              <a:t>Greater degree of compaction associated with:</a:t>
            </a:r>
          </a:p>
          <a:p>
            <a:pPr lvl="1"/>
            <a:r>
              <a:rPr lang="en-US" sz="1600"/>
              <a:t>Fit in DNA groove in double helix</a:t>
            </a:r>
          </a:p>
          <a:p>
            <a:pPr lvl="1"/>
            <a:r>
              <a:rPr lang="en-US" sz="1600"/>
              <a:t>Salt bridges between Arg residues in both the contact helix and adjacent helices.</a:t>
            </a:r>
          </a:p>
          <a:p>
            <a:pPr lvl="1"/>
            <a:r>
              <a:rPr lang="en-US" sz="1600"/>
              <a:t>Maximum compaction. No need for gene expression.</a:t>
            </a:r>
          </a:p>
          <a:p>
            <a:pPr lvl="1"/>
            <a:r>
              <a:rPr lang="en-US" sz="1600"/>
              <a:t>Built for speed</a:t>
            </a:r>
          </a:p>
          <a:p>
            <a:endParaRPr lang="en-US" sz="16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72E9C-6F75-4465-A853-AABD9EFFB0E4}" type="slidenum">
              <a:rPr lang="en-US"/>
              <a:pPr/>
              <a:t>21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8600" y="685800"/>
            <a:ext cx="3860800" cy="28956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5486400" cy="4800600"/>
          </a:xfrm>
        </p:spPr>
        <p:txBody>
          <a:bodyPr/>
          <a:lstStyle/>
          <a:p>
            <a:r>
              <a:rPr lang="en-US" sz="1400"/>
              <a:t>As important as packaging is, the name of the game is gene expression.</a:t>
            </a:r>
          </a:p>
          <a:p>
            <a:r>
              <a:rPr lang="en-US" sz="1400">
                <a:sym typeface="Symbol" pitchFamily="18" charset="2"/>
              </a:rPr>
              <a:t>proteins of a greater specificity required. Basis of recognition is nt sequence. </a:t>
            </a:r>
          </a:p>
          <a:p>
            <a:r>
              <a:rPr lang="en-US" sz="1400"/>
              <a:t>Gene expression in a dynamic environment </a:t>
            </a:r>
          </a:p>
          <a:p>
            <a:r>
              <a:rPr lang="en-US" sz="1400"/>
              <a:t>Some general themes for DNA associated non-histones:</a:t>
            </a:r>
          </a:p>
          <a:p>
            <a:pPr lvl="1"/>
            <a:r>
              <a:rPr lang="en-US" sz="1400"/>
              <a:t>Recognition sequence often Palindromes</a:t>
            </a:r>
          </a:p>
          <a:p>
            <a:pPr lvl="1"/>
            <a:r>
              <a:rPr lang="en-US" sz="1400">
                <a:sym typeface="Symbol" pitchFamily="18" charset="2"/>
              </a:rPr>
              <a:t>Proteins characterized by -helices</a:t>
            </a:r>
          </a:p>
          <a:p>
            <a:pPr lvl="1"/>
            <a:r>
              <a:rPr lang="en-US" sz="1400">
                <a:sym typeface="Symbol" pitchFamily="18" charset="2"/>
              </a:rPr>
              <a:t>Proteins are generally symmetrical dimers</a:t>
            </a:r>
          </a:p>
          <a:p>
            <a:pPr lvl="1"/>
            <a:r>
              <a:rPr lang="en-US" sz="1400">
                <a:sym typeface="Symbol" pitchFamily="18" charset="2"/>
              </a:rPr>
              <a:t>Interaction between R-groups and specific bases is the basis for recognition</a:t>
            </a:r>
          </a:p>
          <a:p>
            <a:pPr lvl="1"/>
            <a:r>
              <a:rPr lang="en-US" sz="1400">
                <a:sym typeface="Symbol" pitchFamily="18" charset="2"/>
              </a:rPr>
              <a:t>Role of basic amino acids—form salt bridges with phosphate groups</a:t>
            </a:r>
          </a:p>
          <a:p>
            <a:endParaRPr lang="en-US"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7FFF6-E062-415B-8ECD-23391EC12933}" type="slidenum">
              <a:rPr lang="en-US"/>
              <a:pPr/>
              <a:t>22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/>
              <a:t>Post-translational modification</a:t>
            </a:r>
          </a:p>
          <a:p>
            <a:r>
              <a:rPr lang="en-US" altLang="en-US" sz="1600"/>
              <a:t>Acetyl group (CH</a:t>
            </a:r>
            <a:r>
              <a:rPr lang="en-US" altLang="en-US" sz="1600" baseline="-25000"/>
              <a:t>3</a:t>
            </a:r>
            <a:r>
              <a:rPr lang="en-US" altLang="en-US" sz="1600"/>
              <a:t>COO</a:t>
            </a:r>
            <a:r>
              <a:rPr lang="en-US" altLang="en-US" sz="1600" baseline="30000"/>
              <a:t>–</a:t>
            </a:r>
            <a:r>
              <a:rPr lang="en-US" altLang="en-US" sz="1600"/>
              <a:t>) covalently bound to </a:t>
            </a:r>
            <a:r>
              <a:rPr lang="en-US" altLang="en-US" sz="1600">
                <a:solidFill>
                  <a:schemeClr val="accent2"/>
                </a:solidFill>
              </a:rPr>
              <a:t>basic </a:t>
            </a:r>
            <a:r>
              <a:rPr lang="en-US" altLang="en-US" sz="1600"/>
              <a:t>amino acid in histones</a:t>
            </a:r>
          </a:p>
          <a:p>
            <a:r>
              <a:rPr lang="en-US" altLang="en-US" sz="1600"/>
              <a:t>Neutralizes positive charge</a:t>
            </a:r>
          </a:p>
          <a:p>
            <a:r>
              <a:rPr lang="en-US" altLang="en-US" sz="1600"/>
              <a:t>Eliminates ionic interaction with DNA</a:t>
            </a:r>
          </a:p>
          <a:p>
            <a:r>
              <a:rPr lang="en-US" altLang="en-US" sz="1600"/>
              <a:t>Decreases chromatin condensation</a:t>
            </a:r>
          </a:p>
          <a:p>
            <a:r>
              <a:rPr lang="en-US" altLang="en-US" sz="1600"/>
              <a:t>Associated with active transcription</a:t>
            </a:r>
          </a:p>
          <a:p>
            <a:r>
              <a:rPr lang="en-US" altLang="en-US" sz="1600"/>
              <a:t>Sometimes Methyl group added  (-CH</a:t>
            </a:r>
            <a:r>
              <a:rPr lang="en-US" altLang="en-US" sz="1600" baseline="-25000"/>
              <a:t>3+</a:t>
            </a:r>
            <a:r>
              <a:rPr lang="en-US" altLang="en-US" sz="1600"/>
              <a:t>) by Histone Methyl Transferase</a:t>
            </a:r>
          </a:p>
          <a:p>
            <a:endParaRPr lang="en-US" sz="16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07242-402D-44E2-8142-1D71E4C116E7}" type="slidenum">
              <a:rPr lang="en-US"/>
              <a:pPr/>
              <a:t>23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Phosphorylation of Serine and Threonine hydroxyl groups.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0F1CD-5742-4B17-AF25-D4DFE4F74CE8}" type="slidenum">
              <a:rPr lang="en-US"/>
              <a:pPr/>
              <a:t>24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F09C7-9DE1-488A-AB35-3EF87D77FE9F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869950"/>
            <a:ext cx="4079875" cy="30607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FD054-2A29-42D3-BEAB-7FC6CD10554A}" type="slidenum">
              <a:rPr lang="en-US"/>
              <a:pPr/>
              <a:t>26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C4B7D-5277-4D4D-AACD-2286E7206D62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509FB-89D0-4E8C-A43F-50A164E57A73}" type="slidenum">
              <a:rPr lang="en-US"/>
              <a:pPr/>
              <a:t>28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9EA87-104C-43D1-B837-E951333737D0}" type="slidenum">
              <a:rPr lang="en-US"/>
              <a:pPr/>
              <a:t>29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B887-2EFA-4B87-BBDC-897582D4A808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Single DNA Molecule and associated proteins</a:t>
            </a:r>
          </a:p>
          <a:p>
            <a:r>
              <a:rPr lang="en-US" sz="1400"/>
              <a:t>Evident during metaphase of Mitosis and Meiosis</a:t>
            </a:r>
          </a:p>
          <a:p>
            <a:r>
              <a:rPr lang="en-US" sz="1400"/>
              <a:t>Karyotype---A </a:t>
            </a:r>
            <a:r>
              <a:rPr lang="en-US" sz="1400" b="1"/>
              <a:t>karyotype</a:t>
            </a:r>
            <a:r>
              <a:rPr lang="en-US" sz="1400"/>
              <a:t> is the complete set of all </a:t>
            </a:r>
            <a:r>
              <a:rPr lang="en-US" sz="1400">
                <a:hlinkClick r:id="rId3" tooltip="Chromosome"/>
              </a:rPr>
              <a:t>chromosomes</a:t>
            </a:r>
            <a:r>
              <a:rPr lang="en-US" sz="1400"/>
              <a:t> of a cell of any living organism. The chromosomes are arranged and displayed (often on a photo) in a standard format: in pairs, ordered by size. Karyotypes are examined in searches for </a:t>
            </a:r>
            <a:r>
              <a:rPr lang="en-US" sz="1400">
                <a:hlinkClick r:id="rId4" tooltip="Chromosomal aberration"/>
              </a:rPr>
              <a:t>chromosomal aberrations</a:t>
            </a:r>
            <a:r>
              <a:rPr lang="en-US" sz="1400"/>
              <a:t>, and may be used to determine other macroscopically visible aspects of an individual's </a:t>
            </a:r>
            <a:r>
              <a:rPr lang="en-US" sz="1400">
                <a:hlinkClick r:id="rId5" tooltip="Genotype"/>
              </a:rPr>
              <a:t>genotype</a:t>
            </a:r>
            <a:r>
              <a:rPr lang="en-US" sz="1400"/>
              <a:t>, such as </a:t>
            </a:r>
            <a:r>
              <a:rPr lang="en-US" sz="1400">
                <a:hlinkClick r:id="rId6" tooltip="Sex"/>
              </a:rPr>
              <a:t>sex</a:t>
            </a:r>
            <a:r>
              <a:rPr lang="en-US" sz="1400"/>
              <a:t> (XX vs. XY pair). </a:t>
            </a:r>
          </a:p>
          <a:p>
            <a:r>
              <a:rPr lang="en-US" sz="1400"/>
              <a:t>Technically, chromosomes are the duplicated, condensed form of chromatin, but the terms are used somewhat interchangeably.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0F42F-57D9-4661-9EFD-77E3B9BD372E}" type="slidenum">
              <a:rPr lang="en-US"/>
              <a:pPr/>
              <a:t>30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2DE64-F25F-4B1B-8D62-1A9E7BF66188}" type="slidenum">
              <a:rPr lang="en-US"/>
              <a:pPr/>
              <a:t>31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1000" y="685800"/>
            <a:ext cx="3556000" cy="2667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5486400" cy="4800600"/>
          </a:xfrm>
        </p:spPr>
        <p:txBody>
          <a:bodyPr/>
          <a:lstStyle/>
          <a:p>
            <a:r>
              <a:rPr lang="en-US" sz="1600"/>
              <a:t>H</a:t>
            </a:r>
            <a:r>
              <a:rPr lang="en-US" sz="1600" baseline="-25000"/>
              <a:t>4</a:t>
            </a:r>
            <a:r>
              <a:rPr lang="en-US" sz="1600"/>
              <a:t>---Only 2 variations ever discovered. Ex Cow and Pea differ at only 2 positions out of 102 total aa (Arg for Lys and Val for Ile, both conservative subs). </a:t>
            </a:r>
          </a:p>
          <a:p>
            <a:r>
              <a:rPr lang="en-US" sz="1600"/>
              <a:t>H3—also highly conserved</a:t>
            </a:r>
          </a:p>
          <a:p>
            <a:r>
              <a:rPr lang="en-US" sz="1600"/>
              <a:t>H2A, H2B---Some variation between tissues and species</a:t>
            </a:r>
          </a:p>
          <a:p>
            <a:r>
              <a:rPr lang="en-US" sz="1600"/>
              <a:t>H1-like histones</a:t>
            </a:r>
          </a:p>
          <a:p>
            <a:pPr lvl="1"/>
            <a:r>
              <a:rPr lang="en-US" sz="1600"/>
              <a:t>H1—Varies markedly between tissues and species</a:t>
            </a:r>
          </a:p>
          <a:p>
            <a:pPr lvl="1"/>
            <a:r>
              <a:rPr lang="en-US" sz="1600"/>
              <a:t>H1</a:t>
            </a:r>
            <a:r>
              <a:rPr lang="en-US" sz="1600" baseline="30000">
                <a:cs typeface="Tahoma" pitchFamily="34" charset="0"/>
              </a:rPr>
              <a:t>º</a:t>
            </a:r>
            <a:r>
              <a:rPr lang="en-US" sz="1600">
                <a:cs typeface="Tahoma" pitchFamily="34" charset="0"/>
              </a:rPr>
              <a:t>--Variable, mostly present in non-replicating cells</a:t>
            </a:r>
          </a:p>
          <a:p>
            <a:pPr lvl="1"/>
            <a:r>
              <a:rPr lang="en-US" sz="1600">
                <a:cs typeface="Tahoma" pitchFamily="34" charset="0"/>
              </a:rPr>
              <a:t>H5---Extremely variable—only present in transcriptionally inactive cells of some species</a:t>
            </a:r>
            <a:endParaRPr lang="en-US" sz="1600" baseline="30000">
              <a:cs typeface="Tahoma" pitchFamily="34" charset="0"/>
            </a:endParaRPr>
          </a:p>
          <a:p>
            <a:endParaRPr lang="en-US" sz="1600"/>
          </a:p>
          <a:p>
            <a:endParaRPr lang="en-US" sz="16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DE145-F868-41B2-98FE-FEAD912118D4}" type="slidenum">
              <a:rPr lang="en-US"/>
              <a:pPr/>
              <a:t>32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Figure 1</a:t>
            </a:r>
            <a:r>
              <a:rPr lang="en-US"/>
              <a:t> </a:t>
            </a:r>
            <a:br>
              <a:rPr lang="en-US"/>
            </a:br>
            <a:r>
              <a:rPr lang="en-US"/>
              <a:t>A 20% SDS-PAGE gel of the proteins present in the various stages of histone octamer purification. All samples were precipitated with trichloroacetic acid, washed with acetone and dissolved in reducing buffer containing 2-mercaptoethanol, with the exception of the sample in lane 6, which was not reduced in this way. Lane 1, the supernatant at the end of stage 1 (retained); lane 2, the supernatant at the end of stage 2 (discarded); lane 3, the pellet at the end of stage 2 (retained); lane 4, the pellet at the end of stage 3 (discarded); lane 5, the reduced protein from the supernatant at the end of stage 3; lane 6, the non-reduced protein from the supernatant at the end of stage 3 (crystallized).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AE5F-9AB5-4201-9EC5-7205DD9598F6}" type="slidenum">
              <a:rPr lang="en-US"/>
              <a:pPr/>
              <a:t>33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64F61-AFBD-48A6-B8C7-2C2135EA89B9}" type="slidenum">
              <a:rPr lang="en-US"/>
              <a:pPr/>
              <a:t>34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1BFA6-DC0C-47F8-95C1-3D7CE4CC171E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/>
              <a:t>Main packaging proteins---found in eukaryotes and some Archaes</a:t>
            </a:r>
          </a:p>
          <a:p>
            <a:r>
              <a:rPr lang="en-US" sz="1400"/>
              <a:t>Mass of histones in nucleus = mass of DNA</a:t>
            </a:r>
          </a:p>
          <a:p>
            <a:r>
              <a:rPr lang="en-US" sz="1400"/>
              <a:t>The (+) charges are instrumental in the recognition process, binding by electrostatic interactions to the phosphate backbone.</a:t>
            </a:r>
          </a:p>
          <a:p>
            <a:r>
              <a:rPr lang="en-US" sz="1400"/>
              <a:t>HOW CAN THEY BE REMOVED?</a:t>
            </a:r>
          </a:p>
          <a:p>
            <a:r>
              <a:rPr lang="en-US" sz="1400" u="sng"/>
              <a:t>Sequence independent</a:t>
            </a:r>
            <a:r>
              <a:rPr lang="en-US" sz="1400"/>
              <a:t> contacts mediate interactions between core histones and DNA. DNA is bent araound histone core. Basis for bending is H-bonding between histones and contacts in minor groove (140 H-bonds, primarily between histone and O of phosphates in backbone in minor groove, 7 between R-groups and bases in minor groove). Note: average DNA interacting protein has 20 H-bonds. Basic nature of histones masks negative phosphates, allows bending. </a:t>
            </a:r>
          </a:p>
          <a:p>
            <a:r>
              <a:rPr lang="en-US" sz="1800">
                <a:sym typeface="Symbol" pitchFamily="18" charset="2"/>
              </a:rPr>
              <a:t>binding is strong but in areas with little info, is non-specific.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CF441-0BEA-40D0-A12E-BB24E8D97F3C}" type="slidenum">
              <a:rPr lang="en-US"/>
              <a:pPr/>
              <a:t>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NOTE: if histones from different species are added to any eukaryotic DNA sample, chromatin is reconstituted. Implication?</a:t>
            </a:r>
          </a:p>
          <a:p>
            <a:r>
              <a:rPr lang="en-US" sz="1600"/>
              <a:t>Very highly conserved in eukaryotes in both</a:t>
            </a:r>
          </a:p>
          <a:p>
            <a:pPr lvl="1"/>
            <a:r>
              <a:rPr lang="en-US" sz="1600"/>
              <a:t>Structure—very similar aa composition, most substitutions are conservative. </a:t>
            </a:r>
          </a:p>
          <a:p>
            <a:pPr lvl="1"/>
            <a:r>
              <a:rPr lang="en-US" sz="1600"/>
              <a:t>Function</a:t>
            </a:r>
          </a:p>
          <a:p>
            <a:pPr lvl="2"/>
            <a:r>
              <a:rPr lang="en-US" sz="1600"/>
              <a:t>Protection</a:t>
            </a:r>
          </a:p>
          <a:p>
            <a:pPr lvl="2"/>
            <a:r>
              <a:rPr lang="en-US" sz="1600"/>
              <a:t>Must allow function</a:t>
            </a:r>
          </a:p>
          <a:p>
            <a:pPr lvl="2"/>
            <a:r>
              <a:rPr lang="en-US" sz="1600"/>
              <a:t>QUESTION: CAN THEY AFFECT GENE EXPRESSION?</a:t>
            </a:r>
          </a:p>
          <a:p>
            <a:pPr lvl="2"/>
            <a:r>
              <a:rPr lang="en-US" sz="1600"/>
              <a:t>			</a:t>
            </a:r>
          </a:p>
          <a:p>
            <a:pPr lvl="1"/>
            <a:endParaRPr lang="en-US" sz="1600"/>
          </a:p>
          <a:p>
            <a:endParaRPr lang="en-US" sz="1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4C93E-259E-41E9-A2F8-CD059016CB7B}" type="slidenum">
              <a:rPr lang="en-US"/>
              <a:pPr/>
              <a:t>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H</a:t>
            </a:r>
            <a:r>
              <a:rPr lang="en-US" sz="1600" baseline="-25000"/>
              <a:t>4</a:t>
            </a:r>
            <a:r>
              <a:rPr lang="en-US" sz="1600"/>
              <a:t>---Only 2 variations ever discovered. Ex Cow and Pea differ at only 2 positions out of 102 total aa (Arg for Lys and Val for Ile, both conservative subs). </a:t>
            </a:r>
          </a:p>
          <a:p>
            <a:r>
              <a:rPr lang="en-US" sz="1600"/>
              <a:t>H3—also highly conserved</a:t>
            </a:r>
          </a:p>
          <a:p>
            <a:r>
              <a:rPr lang="en-US" sz="1600"/>
              <a:t>H2A, H2B---Some variation between tissues and species</a:t>
            </a:r>
          </a:p>
          <a:p>
            <a:r>
              <a:rPr lang="en-US" sz="1600"/>
              <a:t>H1-like histones</a:t>
            </a:r>
          </a:p>
          <a:p>
            <a:pPr lvl="1"/>
            <a:r>
              <a:rPr lang="en-US" sz="1600"/>
              <a:t>H1—Varies markedly between tissues and species</a:t>
            </a:r>
          </a:p>
          <a:p>
            <a:pPr lvl="1"/>
            <a:r>
              <a:rPr lang="en-US" sz="1600"/>
              <a:t>H1</a:t>
            </a:r>
            <a:r>
              <a:rPr lang="en-US" sz="1600" baseline="30000">
                <a:cs typeface="Tahoma" pitchFamily="34" charset="0"/>
              </a:rPr>
              <a:t>º</a:t>
            </a:r>
            <a:r>
              <a:rPr lang="en-US" sz="1600">
                <a:cs typeface="Tahoma" pitchFamily="34" charset="0"/>
              </a:rPr>
              <a:t>--Variable, mostly present in non-replicating cells</a:t>
            </a:r>
          </a:p>
          <a:p>
            <a:pPr lvl="1"/>
            <a:r>
              <a:rPr lang="en-US" sz="1600">
                <a:cs typeface="Tahoma" pitchFamily="34" charset="0"/>
              </a:rPr>
              <a:t>H5---Extremely variable—only present in transcriptionally inactive cells of some species</a:t>
            </a:r>
            <a:endParaRPr lang="en-US" sz="1600" baseline="30000">
              <a:cs typeface="Tahoma" pitchFamily="34" charset="0"/>
            </a:endParaRPr>
          </a:p>
          <a:p>
            <a:endParaRPr lang="en-US" sz="1600"/>
          </a:p>
          <a:p>
            <a:endParaRPr lang="en-US" sz="16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F29E3-254E-433B-91FD-DB3E1EBE1C13}" type="slidenum">
              <a:rPr lang="en-US"/>
              <a:pPr/>
              <a:t>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Fairly uniform, some variability</a:t>
            </a:r>
          </a:p>
          <a:p>
            <a:r>
              <a:rPr lang="en-US" sz="1600"/>
              <a:t>Why variable if only function is packaging?</a:t>
            </a:r>
          </a:p>
          <a:p>
            <a:endParaRPr lang="en-US" sz="1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2FE23-877F-46BC-A04C-3FB2E3102C6F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6600" y="685800"/>
            <a:ext cx="2844800" cy="21336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5486400" cy="5562600"/>
          </a:xfrm>
        </p:spPr>
        <p:txBody>
          <a:bodyPr/>
          <a:lstStyle/>
          <a:p>
            <a:r>
              <a:rPr lang="en-US" sz="1600"/>
              <a:t>How can cells introduce changes in protein structure and thus protein function?</a:t>
            </a:r>
          </a:p>
          <a:p>
            <a:pPr lvl="1"/>
            <a:r>
              <a:rPr lang="en-US" sz="1600"/>
              <a:t>Mutations—but must retain the original gene or function  (ex lysosyme). </a:t>
            </a:r>
            <a:r>
              <a:rPr lang="en-US" sz="1600">
                <a:sym typeface="Symbol" pitchFamily="18" charset="2"/>
              </a:rPr>
              <a:t>occurs after gene duplication</a:t>
            </a:r>
          </a:p>
          <a:p>
            <a:pPr lvl="1"/>
            <a:r>
              <a:rPr lang="en-US" sz="1600">
                <a:sym typeface="Symbol" pitchFamily="18" charset="2"/>
              </a:rPr>
              <a:t>Histone H1 shows greatest sequence variation. </a:t>
            </a:r>
          </a:p>
          <a:p>
            <a:pPr lvl="1"/>
            <a:r>
              <a:rPr lang="en-US" sz="1600"/>
              <a:t>Post transcriptional modifications—ex alternate splicing </a:t>
            </a:r>
          </a:p>
          <a:p>
            <a:pPr lvl="1"/>
            <a:r>
              <a:rPr lang="en-US" sz="1600"/>
              <a:t>Post translational modifications—Histone heterogeneity by post-translational modification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charge</a:t>
            </a:r>
            <a:r>
              <a:rPr lang="en-US" sz="1600"/>
              <a:t>Most change charge on protein and have important effects on chromatin structure</a:t>
            </a:r>
          </a:p>
          <a:p>
            <a:pPr lvl="1"/>
            <a:r>
              <a:rPr lang="en-US" sz="1600"/>
              <a:t>NOTE: These processes are dynamic. Groups can be added and removed, </a:t>
            </a:r>
            <a:r>
              <a:rPr lang="en-US" sz="1600">
                <a:sym typeface="Symbol" pitchFamily="18" charset="2"/>
              </a:rPr>
              <a:t>affecting the interaction of histones and DNA. </a:t>
            </a:r>
            <a:r>
              <a:rPr lang="en-US" sz="1600"/>
              <a:t>They give the cell another means to regulate gene expression</a:t>
            </a:r>
          </a:p>
          <a:p>
            <a:pPr lvl="1"/>
            <a:endParaRPr lang="en-US" sz="1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D6F65-908B-436D-A333-AF0BA71FEAA2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68A0A5-2399-4BA1-925D-690F1A00C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980CF-4B4C-4A9D-BE1B-666B7BC49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D5C36-4A56-40C9-9AF9-473477D1E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FE9753-45AC-4E22-A914-9A321A768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A551C-BC8C-46BE-8558-22491C5C4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5EEAC-2816-4892-BB6B-D912FBD07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0968A-5C10-4C5D-9E1E-518778307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74BB2-01EB-4DA0-88ED-E5E7C2D6C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B465F-D8BE-4434-90AF-9FDD7B682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3C66B-3864-4D87-8ABA-04E84F7EC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D9780-2494-4E4E-B60E-4A2FC28B59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F4C20-E786-4E7E-B61B-3A7FB4A8A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AA654A6-66FC-426B-BCEF-A2B81E63069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Chromosomes and DNA Packaging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/>
              <a:t>Chapter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rders of chromatin 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0"/>
            <a:ext cx="4581525" cy="68580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752600"/>
            <a:ext cx="47085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>
                <a:effectLst/>
                <a:latin typeface="Times New Roman" pitchFamily="18" charset="0"/>
              </a:rPr>
              <a:t>Orders of chromatin structure from naked DNA to chromatin to fully condensed chromosomes...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34375" y="0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effectLst/>
                <a:latin typeface="Times New Roman" pitchFamily="18" charset="0"/>
              </a:rPr>
              <a:t>Fig. 9</a:t>
            </a: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4514850" y="1466850"/>
            <a:ext cx="1181100" cy="4762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610100" y="2457450"/>
            <a:ext cx="1333500" cy="5905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4667250" y="3752850"/>
            <a:ext cx="781050" cy="2857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629150" y="4895850"/>
            <a:ext cx="11049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4610100" y="5562600"/>
            <a:ext cx="933450" cy="4191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Beads on a String—10 nm Fiber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9" name="Picture 5" descr="FG19_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6350"/>
            <a:ext cx="9144000" cy="431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239963" y="514350"/>
            <a:ext cx="4581525" cy="2138363"/>
            <a:chOff x="1351" y="588"/>
            <a:chExt cx="2886" cy="1347"/>
          </a:xfrm>
        </p:grpSpPr>
        <p:pic>
          <p:nvPicPr>
            <p:cNvPr id="16387" name="Picture 3" descr="nucleosome E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864"/>
              <a:ext cx="2548" cy="1071"/>
            </a:xfrm>
            <a:prstGeom prst="rect">
              <a:avLst/>
            </a:prstGeom>
            <a:noFill/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351" y="588"/>
              <a:ext cx="28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10 nm filament; nucleosomes</a:t>
              </a:r>
            </a:p>
          </p:txBody>
        </p:sp>
      </p:grp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04800" y="2762250"/>
            <a:ext cx="7907338" cy="3236913"/>
            <a:chOff x="192" y="1740"/>
            <a:chExt cx="4981" cy="2039"/>
          </a:xfrm>
        </p:grpSpPr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92" y="3259"/>
              <a:ext cx="176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600" b="1" i="1">
                  <a:solidFill>
                    <a:schemeClr val="folHlink"/>
                  </a:solidFill>
                  <a:effectLst/>
                  <a:latin typeface="Times New Roman" pitchFamily="18" charset="0"/>
                </a:rPr>
                <a:t>      histones</a:t>
              </a:r>
              <a:r>
                <a:rPr lang="en-US" sz="3600" b="1">
                  <a:effectLst/>
                  <a:latin typeface="Times New Roman" pitchFamily="18" charset="0"/>
                </a:rPr>
                <a:t> </a:t>
              </a:r>
            </a:p>
            <a:p>
              <a:pPr eaLnBrk="0" hangingPunct="0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(= 1g per g DNA)</a:t>
              </a:r>
              <a:endParaRPr lang="en-US" sz="4400">
                <a:effectLst/>
                <a:latin typeface="Times New Roman" pitchFamily="18" charset="0"/>
              </a:endParaRP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4433" y="3326"/>
              <a:ext cx="7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3600" b="1">
                  <a:effectLst/>
                  <a:latin typeface="Times New Roman" pitchFamily="18" charset="0"/>
                </a:rPr>
                <a:t>DNA</a:t>
              </a:r>
              <a:endParaRPr lang="en-US" sz="4400">
                <a:effectLst/>
                <a:latin typeface="Times New Roman" pitchFamily="18" charset="0"/>
              </a:endParaRP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2951" y="2450"/>
              <a:ext cx="18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4824" y="2450"/>
              <a:ext cx="0" cy="7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2819" y="1740"/>
              <a:ext cx="0" cy="7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>
              <a:off x="1176" y="2450"/>
              <a:ext cx="17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192" y="2450"/>
              <a:ext cx="0" cy="7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1598" y="1777"/>
              <a:ext cx="1211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 i="1">
                  <a:effectLst/>
                  <a:latin typeface="Times New Roman" pitchFamily="18" charset="0"/>
                </a:rPr>
                <a:t>protein</a:t>
              </a:r>
            </a:p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 i="1">
                  <a:effectLst/>
                  <a:latin typeface="Times New Roman" pitchFamily="18" charset="0"/>
                </a:rPr>
                <a:t>purification</a:t>
              </a:r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3810000" y="4154488"/>
            <a:ext cx="1433513" cy="2443162"/>
            <a:chOff x="2400" y="2617"/>
            <a:chExt cx="903" cy="1539"/>
          </a:xfrm>
        </p:grpSpPr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2739" y="2617"/>
              <a:ext cx="4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H1</a:t>
              </a:r>
              <a:endParaRPr lang="en-US" sz="2800">
                <a:effectLst/>
                <a:latin typeface="Times New Roman" pitchFamily="18" charset="0"/>
              </a:endParaRP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2739" y="2941"/>
              <a:ext cx="4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H3</a:t>
              </a:r>
              <a:endParaRPr lang="en-US" sz="2800">
                <a:effectLst/>
                <a:latin typeface="Times New Roman" pitchFamily="18" charset="0"/>
              </a:endParaRP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2739" y="3205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H2A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2739" y="3541"/>
              <a:ext cx="5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H2B</a:t>
              </a:r>
              <a:endParaRPr lang="en-US" sz="2800">
                <a:effectLst/>
                <a:latin typeface="Times New Roman" pitchFamily="18" charset="0"/>
              </a:endParaRP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2739" y="3829"/>
              <a:ext cx="4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H4</a:t>
              </a:r>
              <a:endParaRPr lang="en-US" sz="2800">
                <a:effectLst/>
                <a:latin typeface="Times New Roman" pitchFamily="18" charset="0"/>
              </a:endParaRPr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V="1">
              <a:off x="2400" y="2818"/>
              <a:ext cx="305" cy="1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400" y="3118"/>
              <a:ext cx="293" cy="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2403" y="3190"/>
              <a:ext cx="285" cy="2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2403" y="3274"/>
              <a:ext cx="301" cy="4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2403" y="3538"/>
              <a:ext cx="309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3257550" y="4378325"/>
            <a:ext cx="666750" cy="1600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3438525" y="4492625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3438525" y="4530725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3438525" y="4511675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3438525" y="4530725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5029200" y="4114800"/>
            <a:ext cx="21717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200" b="1">
                <a:solidFill>
                  <a:schemeClr val="folHlink"/>
                </a:solidFill>
                <a:effectLst/>
                <a:latin typeface="Times New Roman" pitchFamily="18" charset="0"/>
              </a:rPr>
              <a:t>Basic (arg, lys);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200" b="1">
                <a:solidFill>
                  <a:schemeClr val="folHlink"/>
                </a:solidFill>
                <a:effectLst/>
                <a:latin typeface="Times New Roman" pitchFamily="18" charset="0"/>
              </a:rPr>
              <a:t>+ charges bind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200" b="1">
                <a:solidFill>
                  <a:schemeClr val="folHlink"/>
                </a:solidFill>
                <a:effectLst/>
                <a:latin typeface="Times New Roman" pitchFamily="18" charset="0"/>
              </a:rPr>
              <a:t>  to - phosphates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200" b="1">
                <a:solidFill>
                  <a:schemeClr val="folHlink"/>
                </a:solidFill>
                <a:effectLst/>
                <a:latin typeface="Times New Roman" pitchFamily="18" charset="0"/>
              </a:rPr>
              <a:t>  on DNA</a:t>
            </a:r>
            <a:endParaRPr lang="en-US" sz="2200">
              <a:solidFill>
                <a:schemeClr val="folHlink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6416" name="Group 32"/>
          <p:cNvGrpSpPr>
            <a:grpSpLocks/>
          </p:cNvGrpSpPr>
          <p:nvPr/>
        </p:nvGrpSpPr>
        <p:grpSpPr bwMode="auto">
          <a:xfrm>
            <a:off x="1981200" y="4210050"/>
            <a:ext cx="1600200" cy="1085850"/>
            <a:chOff x="1248" y="2652"/>
            <a:chExt cx="1104" cy="684"/>
          </a:xfrm>
        </p:grpSpPr>
        <p:sp>
          <p:nvSpPr>
            <p:cNvPr id="16417" name="Arc 33"/>
            <p:cNvSpPr>
              <a:spLocks/>
            </p:cNvSpPr>
            <p:nvPr/>
          </p:nvSpPr>
          <p:spPr bwMode="auto">
            <a:xfrm flipH="1">
              <a:off x="1248" y="2652"/>
              <a:ext cx="924" cy="684"/>
            </a:xfrm>
            <a:custGeom>
              <a:avLst/>
              <a:gdLst>
                <a:gd name="G0" fmla="+- 0 0 0"/>
                <a:gd name="G1" fmla="+- 21594 0 0"/>
                <a:gd name="G2" fmla="+- 21600 0 0"/>
                <a:gd name="T0" fmla="*/ 526 w 21600"/>
                <a:gd name="T1" fmla="*/ 0 h 21594"/>
                <a:gd name="T2" fmla="*/ 21600 w 21600"/>
                <a:gd name="T3" fmla="*/ 21594 h 21594"/>
                <a:gd name="T4" fmla="*/ 0 w 21600"/>
                <a:gd name="T5" fmla="*/ 21594 h 2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4" fill="none" extrusionOk="0">
                  <a:moveTo>
                    <a:pt x="525" y="0"/>
                  </a:moveTo>
                  <a:cubicBezTo>
                    <a:pt x="12246" y="285"/>
                    <a:pt x="21600" y="9869"/>
                    <a:pt x="21600" y="21594"/>
                  </a:cubicBezTo>
                </a:path>
                <a:path w="21600" h="21594" stroke="0" extrusionOk="0">
                  <a:moveTo>
                    <a:pt x="525" y="0"/>
                  </a:moveTo>
                  <a:cubicBezTo>
                    <a:pt x="12246" y="285"/>
                    <a:pt x="21600" y="9869"/>
                    <a:pt x="21600" y="21594"/>
                  </a:cubicBezTo>
                  <a:lnTo>
                    <a:pt x="0" y="2159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Arc 34"/>
            <p:cNvSpPr>
              <a:spLocks/>
            </p:cNvSpPr>
            <p:nvPr/>
          </p:nvSpPr>
          <p:spPr bwMode="auto">
            <a:xfrm>
              <a:off x="2100" y="2652"/>
              <a:ext cx="252" cy="1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3438525" y="4511675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5.55112E-17 0.127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5.55112E-17 0.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047 L 5.55112E-17 0.06713 " pathEditMode="relative" ptsTypes="AA">
                                      <p:cBhvr>
                                        <p:cTn id="41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232 L 3.33333E-6 0.028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0209 0.188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6411" grpId="0" animBg="1"/>
      <p:bldP spid="16411" grpId="1" animBg="1"/>
      <p:bldP spid="16412" grpId="0" animBg="1"/>
      <p:bldP spid="16412" grpId="1" animBg="1"/>
      <p:bldP spid="16413" grpId="0" animBg="1"/>
      <p:bldP spid="16413" grpId="1" animBg="1"/>
      <p:bldP spid="16414" grpId="0" animBg="1"/>
      <p:bldP spid="16414" grpId="1" animBg="1"/>
      <p:bldP spid="16415" grpId="0"/>
      <p:bldP spid="16419" grpId="0" animBg="1"/>
      <p:bldP spid="164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972050" y="228600"/>
            <a:ext cx="3752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deoxyribonuclease I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(DNase I) digestion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90550" y="1047750"/>
            <a:ext cx="316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>
                <a:effectLst/>
                <a:latin typeface="Times New Roman" pitchFamily="18" charset="0"/>
              </a:rPr>
              <a:t>nucleosomes</a:t>
            </a:r>
            <a:endParaRPr lang="en-US" sz="4400">
              <a:effectLst/>
              <a:latin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33900" y="4932363"/>
            <a:ext cx="43068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 b="1">
                <a:effectLst/>
                <a:latin typeface="Times New Roman" pitchFamily="18" charset="0"/>
              </a:rPr>
              <a:t>Conclude: </a:t>
            </a:r>
            <a:r>
              <a:rPr lang="en-US" sz="2800" b="1">
                <a:solidFill>
                  <a:schemeClr val="folHlink"/>
                </a:solidFill>
                <a:effectLst/>
                <a:latin typeface="Times New Roman" pitchFamily="18" charset="0"/>
              </a:rPr>
              <a:t>histones in a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chemeClr val="folHlink"/>
                </a:solidFill>
                <a:effectLst/>
                <a:latin typeface="Times New Roman" pitchFamily="18" charset="0"/>
              </a:rPr>
              <a:t> nucleosome protect 146 nt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chemeClr val="folHlink"/>
                </a:solidFill>
                <a:effectLst/>
                <a:latin typeface="Times New Roman" pitchFamily="18" charset="0"/>
              </a:rPr>
              <a:t> from DNase I attack.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738188" y="1809750"/>
            <a:ext cx="6115050" cy="1638300"/>
            <a:chOff x="465" y="1140"/>
            <a:chExt cx="3852" cy="1332"/>
          </a:xfrm>
        </p:grpSpPr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2685" y="1140"/>
              <a:ext cx="1632" cy="1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465" y="1140"/>
              <a:ext cx="2220" cy="13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1772" y="1510"/>
              <a:ext cx="185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effectLst/>
                  <a:latin typeface="Times New Roman" pitchFamily="18" charset="0"/>
                </a:rPr>
                <a:t>Separate DNA from protein</a:t>
              </a:r>
            </a:p>
          </p:txBody>
        </p:sp>
      </p:grp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212725" y="3429000"/>
            <a:ext cx="3514725" cy="2997200"/>
            <a:chOff x="134" y="2160"/>
            <a:chExt cx="2214" cy="1888"/>
          </a:xfrm>
        </p:grpSpPr>
        <p:grpSp>
          <p:nvGrpSpPr>
            <p:cNvPr id="18442" name="Group 10"/>
            <p:cNvGrpSpPr>
              <a:grpSpLocks/>
            </p:cNvGrpSpPr>
            <p:nvPr/>
          </p:nvGrpSpPr>
          <p:grpSpPr bwMode="auto">
            <a:xfrm>
              <a:off x="228" y="2509"/>
              <a:ext cx="2120" cy="1539"/>
              <a:chOff x="228" y="2509"/>
              <a:chExt cx="2120" cy="1539"/>
            </a:xfrm>
          </p:grpSpPr>
          <p:grpSp>
            <p:nvGrpSpPr>
              <p:cNvPr id="18443" name="Group 11"/>
              <p:cNvGrpSpPr>
                <a:grpSpLocks/>
              </p:cNvGrpSpPr>
              <p:nvPr/>
            </p:nvGrpSpPr>
            <p:grpSpPr bwMode="auto">
              <a:xfrm>
                <a:off x="228" y="2509"/>
                <a:ext cx="676" cy="1539"/>
                <a:chOff x="3459" y="2511"/>
                <a:chExt cx="676" cy="1539"/>
              </a:xfrm>
            </p:grpSpPr>
            <p:sp>
              <p:nvSpPr>
                <p:cNvPr id="1844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59" y="2511"/>
                  <a:ext cx="40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800" b="1">
                      <a:effectLst/>
                      <a:latin typeface="Times New Roman" pitchFamily="18" charset="0"/>
                    </a:rPr>
                    <a:t>H1</a:t>
                  </a:r>
                  <a:endParaRPr lang="en-US" sz="2800"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4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59" y="2835"/>
                  <a:ext cx="51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800" b="1">
                      <a:effectLst/>
                      <a:latin typeface="Times New Roman" pitchFamily="18" charset="0"/>
                    </a:rPr>
                    <a:t>2H3</a:t>
                  </a:r>
                  <a:endParaRPr lang="en-US" sz="2800"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44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59" y="3099"/>
                  <a:ext cx="676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800" b="1">
                      <a:effectLst/>
                      <a:latin typeface="Times New Roman" pitchFamily="18" charset="0"/>
                    </a:rPr>
                    <a:t>2H2A</a:t>
                  </a:r>
                </a:p>
              </p:txBody>
            </p:sp>
            <p:sp>
              <p:nvSpPr>
                <p:cNvPr id="1844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59" y="3435"/>
                  <a:ext cx="66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800" b="1">
                      <a:effectLst/>
                      <a:latin typeface="Times New Roman" pitchFamily="18" charset="0"/>
                    </a:rPr>
                    <a:t>2H2B</a:t>
                  </a:r>
                  <a:endParaRPr lang="en-US" sz="2800"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4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459" y="3723"/>
                  <a:ext cx="51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800" b="1">
                      <a:effectLst/>
                      <a:latin typeface="Times New Roman" pitchFamily="18" charset="0"/>
                    </a:rPr>
                    <a:t>2H4</a:t>
                  </a:r>
                  <a:endParaRPr lang="en-US" sz="2800"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8449" name="Group 17"/>
              <p:cNvGrpSpPr>
                <a:grpSpLocks/>
              </p:cNvGrpSpPr>
              <p:nvPr/>
            </p:nvGrpSpPr>
            <p:grpSpPr bwMode="auto">
              <a:xfrm>
                <a:off x="825" y="2892"/>
                <a:ext cx="1523" cy="1068"/>
                <a:chOff x="825" y="2892"/>
                <a:chExt cx="1523" cy="1068"/>
              </a:xfrm>
            </p:grpSpPr>
            <p:sp>
              <p:nvSpPr>
                <p:cNvPr id="184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45" y="3108"/>
                  <a:ext cx="1303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b="1">
                      <a:effectLst/>
                      <a:latin typeface="Times New Roman" pitchFamily="18" charset="0"/>
                    </a:rPr>
                    <a:t>the histone</a:t>
                  </a:r>
                </a:p>
                <a:p>
                  <a:pPr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b="1" i="1">
                      <a:solidFill>
                        <a:schemeClr val="folHlink"/>
                      </a:solidFill>
                      <a:effectLst/>
                      <a:latin typeface="Times New Roman" pitchFamily="18" charset="0"/>
                    </a:rPr>
                    <a:t>octamer</a:t>
                  </a:r>
                  <a:endParaRPr lang="en-US" b="1">
                    <a:solidFill>
                      <a:schemeClr val="folHlink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451" name="AutoShape 19"/>
                <p:cNvSpPr>
                  <a:spLocks/>
                </p:cNvSpPr>
                <p:nvPr/>
              </p:nvSpPr>
              <p:spPr bwMode="auto">
                <a:xfrm>
                  <a:off x="825" y="2892"/>
                  <a:ext cx="180" cy="1068"/>
                </a:xfrm>
                <a:prstGeom prst="rightBrace">
                  <a:avLst>
                    <a:gd name="adj1" fmla="val 49444"/>
                    <a:gd name="adj2" fmla="val 50000"/>
                  </a:avLst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134" y="2160"/>
              <a:ext cx="10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u="sng">
                  <a:effectLst/>
                  <a:latin typeface="Times New Roman" pitchFamily="18" charset="0"/>
                </a:rPr>
                <a:t>proteins</a:t>
              </a:r>
            </a:p>
          </p:txBody>
        </p:sp>
      </p:grpSp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5178425" y="3429000"/>
            <a:ext cx="2754313" cy="1154113"/>
            <a:chOff x="3262" y="2160"/>
            <a:chExt cx="1735" cy="727"/>
          </a:xfrm>
        </p:grpSpPr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3262" y="2560"/>
              <a:ext cx="17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146 nt fragments</a:t>
              </a: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3794" y="2160"/>
              <a:ext cx="6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u="sng">
                  <a:effectLst/>
                  <a:latin typeface="Times New Roman" pitchFamily="18" charset="0"/>
                </a:rPr>
                <a:t>DNA</a:t>
              </a:r>
            </a:p>
          </p:txBody>
        </p:sp>
      </p:grpSp>
      <p:grpSp>
        <p:nvGrpSpPr>
          <p:cNvPr id="18456" name="Group 24"/>
          <p:cNvGrpSpPr>
            <a:grpSpLocks/>
          </p:cNvGrpSpPr>
          <p:nvPr/>
        </p:nvGrpSpPr>
        <p:grpSpPr bwMode="auto">
          <a:xfrm rot="331389">
            <a:off x="1746250" y="1466850"/>
            <a:ext cx="285750" cy="285750"/>
            <a:chOff x="1368" y="3048"/>
            <a:chExt cx="180" cy="180"/>
          </a:xfrm>
        </p:grpSpPr>
        <p:sp>
          <p:nvSpPr>
            <p:cNvPr id="18457" name="Oval 25"/>
            <p:cNvSpPr>
              <a:spLocks noChangeArrowheads="1"/>
            </p:cNvSpPr>
            <p:nvPr/>
          </p:nvSpPr>
          <p:spPr bwMode="auto">
            <a:xfrm>
              <a:off x="1416" y="307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1440" y="3120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Oval 27"/>
            <p:cNvSpPr>
              <a:spLocks noChangeArrowheads="1"/>
            </p:cNvSpPr>
            <p:nvPr/>
          </p:nvSpPr>
          <p:spPr bwMode="auto">
            <a:xfrm>
              <a:off x="1368" y="3096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Oval 28"/>
            <p:cNvSpPr>
              <a:spLocks noChangeArrowheads="1"/>
            </p:cNvSpPr>
            <p:nvPr/>
          </p:nvSpPr>
          <p:spPr bwMode="auto">
            <a:xfrm>
              <a:off x="1404" y="313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1392" y="3216"/>
              <a:ext cx="36" cy="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2"/>
                </a:cxn>
                <a:cxn ang="0">
                  <a:pos x="36" y="0"/>
                </a:cxn>
              </a:cxnLst>
              <a:rect l="0" t="0" r="r" b="b"/>
              <a:pathLst>
                <a:path w="36" h="12">
                  <a:moveTo>
                    <a:pt x="36" y="0"/>
                  </a:moveTo>
                  <a:cubicBezTo>
                    <a:pt x="24" y="4"/>
                    <a:pt x="0" y="12"/>
                    <a:pt x="0" y="12"/>
                  </a:cubicBezTo>
                  <a:cubicBezTo>
                    <a:pt x="0" y="12"/>
                    <a:pt x="2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1476" y="3048"/>
              <a:ext cx="72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12"/>
                </a:cxn>
                <a:cxn ang="0">
                  <a:pos x="72" y="0"/>
                </a:cxn>
              </a:cxnLst>
              <a:rect l="0" t="0" r="r" b="b"/>
              <a:pathLst>
                <a:path w="72" h="36">
                  <a:moveTo>
                    <a:pt x="0" y="36"/>
                  </a:moveTo>
                  <a:cubicBezTo>
                    <a:pt x="12" y="28"/>
                    <a:pt x="23" y="18"/>
                    <a:pt x="36" y="12"/>
                  </a:cubicBezTo>
                  <a:cubicBezTo>
                    <a:pt x="47" y="6"/>
                    <a:pt x="72" y="0"/>
                    <a:pt x="7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63" name="Group 31"/>
          <p:cNvGrpSpPr>
            <a:grpSpLocks/>
          </p:cNvGrpSpPr>
          <p:nvPr/>
        </p:nvGrpSpPr>
        <p:grpSpPr bwMode="auto">
          <a:xfrm rot="331389">
            <a:off x="2182813" y="1243013"/>
            <a:ext cx="285750" cy="285750"/>
            <a:chOff x="1368" y="3048"/>
            <a:chExt cx="180" cy="180"/>
          </a:xfrm>
        </p:grpSpPr>
        <p:sp>
          <p:nvSpPr>
            <p:cNvPr id="18464" name="Oval 32"/>
            <p:cNvSpPr>
              <a:spLocks noChangeArrowheads="1"/>
            </p:cNvSpPr>
            <p:nvPr/>
          </p:nvSpPr>
          <p:spPr bwMode="auto">
            <a:xfrm>
              <a:off x="1416" y="307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Oval 33"/>
            <p:cNvSpPr>
              <a:spLocks noChangeArrowheads="1"/>
            </p:cNvSpPr>
            <p:nvPr/>
          </p:nvSpPr>
          <p:spPr bwMode="auto">
            <a:xfrm>
              <a:off x="1440" y="3120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Oval 34"/>
            <p:cNvSpPr>
              <a:spLocks noChangeArrowheads="1"/>
            </p:cNvSpPr>
            <p:nvPr/>
          </p:nvSpPr>
          <p:spPr bwMode="auto">
            <a:xfrm>
              <a:off x="1368" y="3096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Oval 35"/>
            <p:cNvSpPr>
              <a:spLocks noChangeArrowheads="1"/>
            </p:cNvSpPr>
            <p:nvPr/>
          </p:nvSpPr>
          <p:spPr bwMode="auto">
            <a:xfrm>
              <a:off x="1404" y="313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auto">
            <a:xfrm>
              <a:off x="1392" y="3216"/>
              <a:ext cx="36" cy="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2"/>
                </a:cxn>
                <a:cxn ang="0">
                  <a:pos x="36" y="0"/>
                </a:cxn>
              </a:cxnLst>
              <a:rect l="0" t="0" r="r" b="b"/>
              <a:pathLst>
                <a:path w="36" h="12">
                  <a:moveTo>
                    <a:pt x="36" y="0"/>
                  </a:moveTo>
                  <a:cubicBezTo>
                    <a:pt x="24" y="4"/>
                    <a:pt x="0" y="12"/>
                    <a:pt x="0" y="12"/>
                  </a:cubicBezTo>
                  <a:cubicBezTo>
                    <a:pt x="0" y="12"/>
                    <a:pt x="2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auto">
            <a:xfrm>
              <a:off x="1476" y="3048"/>
              <a:ext cx="72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12"/>
                </a:cxn>
                <a:cxn ang="0">
                  <a:pos x="72" y="0"/>
                </a:cxn>
              </a:cxnLst>
              <a:rect l="0" t="0" r="r" b="b"/>
              <a:pathLst>
                <a:path w="72" h="36">
                  <a:moveTo>
                    <a:pt x="0" y="36"/>
                  </a:moveTo>
                  <a:cubicBezTo>
                    <a:pt x="12" y="28"/>
                    <a:pt x="23" y="18"/>
                    <a:pt x="36" y="12"/>
                  </a:cubicBezTo>
                  <a:cubicBezTo>
                    <a:pt x="47" y="6"/>
                    <a:pt x="72" y="0"/>
                    <a:pt x="7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0" name="Line 38"/>
          <p:cNvSpPr>
            <a:spLocks noChangeShapeType="1"/>
          </p:cNvSpPr>
          <p:nvPr/>
        </p:nvSpPr>
        <p:spPr bwMode="auto">
          <a:xfrm rot="-1488852">
            <a:off x="2054225" y="1428750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71" name="Group 39"/>
          <p:cNvGrpSpPr>
            <a:grpSpLocks/>
          </p:cNvGrpSpPr>
          <p:nvPr/>
        </p:nvGrpSpPr>
        <p:grpSpPr bwMode="auto">
          <a:xfrm rot="331389">
            <a:off x="2632075" y="1035050"/>
            <a:ext cx="285750" cy="285750"/>
            <a:chOff x="1368" y="3048"/>
            <a:chExt cx="180" cy="180"/>
          </a:xfrm>
        </p:grpSpPr>
        <p:sp>
          <p:nvSpPr>
            <p:cNvPr id="18472" name="Oval 40"/>
            <p:cNvSpPr>
              <a:spLocks noChangeArrowheads="1"/>
            </p:cNvSpPr>
            <p:nvPr/>
          </p:nvSpPr>
          <p:spPr bwMode="auto">
            <a:xfrm>
              <a:off x="1416" y="307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Oval 41"/>
            <p:cNvSpPr>
              <a:spLocks noChangeArrowheads="1"/>
            </p:cNvSpPr>
            <p:nvPr/>
          </p:nvSpPr>
          <p:spPr bwMode="auto">
            <a:xfrm>
              <a:off x="1440" y="3120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Oval 42"/>
            <p:cNvSpPr>
              <a:spLocks noChangeArrowheads="1"/>
            </p:cNvSpPr>
            <p:nvPr/>
          </p:nvSpPr>
          <p:spPr bwMode="auto">
            <a:xfrm>
              <a:off x="1368" y="3096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Oval 43"/>
            <p:cNvSpPr>
              <a:spLocks noChangeArrowheads="1"/>
            </p:cNvSpPr>
            <p:nvPr/>
          </p:nvSpPr>
          <p:spPr bwMode="auto">
            <a:xfrm>
              <a:off x="1404" y="313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>
              <a:off x="1392" y="3216"/>
              <a:ext cx="36" cy="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2"/>
                </a:cxn>
                <a:cxn ang="0">
                  <a:pos x="36" y="0"/>
                </a:cxn>
              </a:cxnLst>
              <a:rect l="0" t="0" r="r" b="b"/>
              <a:pathLst>
                <a:path w="36" h="12">
                  <a:moveTo>
                    <a:pt x="36" y="0"/>
                  </a:moveTo>
                  <a:cubicBezTo>
                    <a:pt x="24" y="4"/>
                    <a:pt x="0" y="12"/>
                    <a:pt x="0" y="12"/>
                  </a:cubicBezTo>
                  <a:cubicBezTo>
                    <a:pt x="0" y="12"/>
                    <a:pt x="2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Freeform 45"/>
            <p:cNvSpPr>
              <a:spLocks/>
            </p:cNvSpPr>
            <p:nvPr/>
          </p:nvSpPr>
          <p:spPr bwMode="auto">
            <a:xfrm>
              <a:off x="1476" y="3048"/>
              <a:ext cx="72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12"/>
                </a:cxn>
                <a:cxn ang="0">
                  <a:pos x="72" y="0"/>
                </a:cxn>
              </a:cxnLst>
              <a:rect l="0" t="0" r="r" b="b"/>
              <a:pathLst>
                <a:path w="72" h="36">
                  <a:moveTo>
                    <a:pt x="0" y="36"/>
                  </a:moveTo>
                  <a:cubicBezTo>
                    <a:pt x="12" y="28"/>
                    <a:pt x="23" y="18"/>
                    <a:pt x="36" y="12"/>
                  </a:cubicBezTo>
                  <a:cubicBezTo>
                    <a:pt x="47" y="6"/>
                    <a:pt x="72" y="0"/>
                    <a:pt x="7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8" name="Line 46"/>
          <p:cNvSpPr>
            <a:spLocks noChangeShapeType="1"/>
          </p:cNvSpPr>
          <p:nvPr/>
        </p:nvSpPr>
        <p:spPr bwMode="auto">
          <a:xfrm rot="-1488852">
            <a:off x="2503488" y="1220788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79" name="Group 47"/>
          <p:cNvGrpSpPr>
            <a:grpSpLocks/>
          </p:cNvGrpSpPr>
          <p:nvPr/>
        </p:nvGrpSpPr>
        <p:grpSpPr bwMode="auto">
          <a:xfrm rot="331389">
            <a:off x="3081338" y="827088"/>
            <a:ext cx="285750" cy="285750"/>
            <a:chOff x="1368" y="3048"/>
            <a:chExt cx="180" cy="180"/>
          </a:xfrm>
        </p:grpSpPr>
        <p:sp>
          <p:nvSpPr>
            <p:cNvPr id="18480" name="Oval 48"/>
            <p:cNvSpPr>
              <a:spLocks noChangeArrowheads="1"/>
            </p:cNvSpPr>
            <p:nvPr/>
          </p:nvSpPr>
          <p:spPr bwMode="auto">
            <a:xfrm>
              <a:off x="1416" y="307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Oval 49"/>
            <p:cNvSpPr>
              <a:spLocks noChangeArrowheads="1"/>
            </p:cNvSpPr>
            <p:nvPr/>
          </p:nvSpPr>
          <p:spPr bwMode="auto">
            <a:xfrm>
              <a:off x="1440" y="3120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Oval 50"/>
            <p:cNvSpPr>
              <a:spLocks noChangeArrowheads="1"/>
            </p:cNvSpPr>
            <p:nvPr/>
          </p:nvSpPr>
          <p:spPr bwMode="auto">
            <a:xfrm>
              <a:off x="1368" y="3096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Oval 51"/>
            <p:cNvSpPr>
              <a:spLocks noChangeArrowheads="1"/>
            </p:cNvSpPr>
            <p:nvPr/>
          </p:nvSpPr>
          <p:spPr bwMode="auto">
            <a:xfrm>
              <a:off x="1404" y="313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Freeform 52"/>
            <p:cNvSpPr>
              <a:spLocks/>
            </p:cNvSpPr>
            <p:nvPr/>
          </p:nvSpPr>
          <p:spPr bwMode="auto">
            <a:xfrm>
              <a:off x="1392" y="3216"/>
              <a:ext cx="36" cy="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2"/>
                </a:cxn>
                <a:cxn ang="0">
                  <a:pos x="36" y="0"/>
                </a:cxn>
              </a:cxnLst>
              <a:rect l="0" t="0" r="r" b="b"/>
              <a:pathLst>
                <a:path w="36" h="12">
                  <a:moveTo>
                    <a:pt x="36" y="0"/>
                  </a:moveTo>
                  <a:cubicBezTo>
                    <a:pt x="24" y="4"/>
                    <a:pt x="0" y="12"/>
                    <a:pt x="0" y="12"/>
                  </a:cubicBezTo>
                  <a:cubicBezTo>
                    <a:pt x="0" y="12"/>
                    <a:pt x="2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1476" y="3048"/>
              <a:ext cx="72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12"/>
                </a:cxn>
                <a:cxn ang="0">
                  <a:pos x="72" y="0"/>
                </a:cxn>
              </a:cxnLst>
              <a:rect l="0" t="0" r="r" b="b"/>
              <a:pathLst>
                <a:path w="72" h="36">
                  <a:moveTo>
                    <a:pt x="0" y="36"/>
                  </a:moveTo>
                  <a:cubicBezTo>
                    <a:pt x="12" y="28"/>
                    <a:pt x="23" y="18"/>
                    <a:pt x="36" y="12"/>
                  </a:cubicBezTo>
                  <a:cubicBezTo>
                    <a:pt x="47" y="6"/>
                    <a:pt x="72" y="0"/>
                    <a:pt x="7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86" name="Line 54"/>
          <p:cNvSpPr>
            <a:spLocks noChangeShapeType="1"/>
          </p:cNvSpPr>
          <p:nvPr/>
        </p:nvSpPr>
        <p:spPr bwMode="auto">
          <a:xfrm rot="-1488852">
            <a:off x="2952750" y="1012825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87" name="Group 55"/>
          <p:cNvGrpSpPr>
            <a:grpSpLocks/>
          </p:cNvGrpSpPr>
          <p:nvPr/>
        </p:nvGrpSpPr>
        <p:grpSpPr bwMode="auto">
          <a:xfrm rot="331389">
            <a:off x="3506788" y="609600"/>
            <a:ext cx="285750" cy="285750"/>
            <a:chOff x="1368" y="3048"/>
            <a:chExt cx="180" cy="180"/>
          </a:xfrm>
        </p:grpSpPr>
        <p:sp>
          <p:nvSpPr>
            <p:cNvPr id="18488" name="Oval 56"/>
            <p:cNvSpPr>
              <a:spLocks noChangeArrowheads="1"/>
            </p:cNvSpPr>
            <p:nvPr/>
          </p:nvSpPr>
          <p:spPr bwMode="auto">
            <a:xfrm>
              <a:off x="1416" y="307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Oval 57"/>
            <p:cNvSpPr>
              <a:spLocks noChangeArrowheads="1"/>
            </p:cNvSpPr>
            <p:nvPr/>
          </p:nvSpPr>
          <p:spPr bwMode="auto">
            <a:xfrm>
              <a:off x="1440" y="3120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Oval 58"/>
            <p:cNvSpPr>
              <a:spLocks noChangeArrowheads="1"/>
            </p:cNvSpPr>
            <p:nvPr/>
          </p:nvSpPr>
          <p:spPr bwMode="auto">
            <a:xfrm>
              <a:off x="1368" y="3096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Oval 59"/>
            <p:cNvSpPr>
              <a:spLocks noChangeArrowheads="1"/>
            </p:cNvSpPr>
            <p:nvPr/>
          </p:nvSpPr>
          <p:spPr bwMode="auto">
            <a:xfrm>
              <a:off x="1404" y="313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Freeform 60"/>
            <p:cNvSpPr>
              <a:spLocks/>
            </p:cNvSpPr>
            <p:nvPr/>
          </p:nvSpPr>
          <p:spPr bwMode="auto">
            <a:xfrm>
              <a:off x="1392" y="3216"/>
              <a:ext cx="36" cy="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2"/>
                </a:cxn>
                <a:cxn ang="0">
                  <a:pos x="36" y="0"/>
                </a:cxn>
              </a:cxnLst>
              <a:rect l="0" t="0" r="r" b="b"/>
              <a:pathLst>
                <a:path w="36" h="12">
                  <a:moveTo>
                    <a:pt x="36" y="0"/>
                  </a:moveTo>
                  <a:cubicBezTo>
                    <a:pt x="24" y="4"/>
                    <a:pt x="0" y="12"/>
                    <a:pt x="0" y="12"/>
                  </a:cubicBezTo>
                  <a:cubicBezTo>
                    <a:pt x="0" y="12"/>
                    <a:pt x="2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Freeform 61"/>
            <p:cNvSpPr>
              <a:spLocks/>
            </p:cNvSpPr>
            <p:nvPr/>
          </p:nvSpPr>
          <p:spPr bwMode="auto">
            <a:xfrm>
              <a:off x="1476" y="3048"/>
              <a:ext cx="72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12"/>
                </a:cxn>
                <a:cxn ang="0">
                  <a:pos x="72" y="0"/>
                </a:cxn>
              </a:cxnLst>
              <a:rect l="0" t="0" r="r" b="b"/>
              <a:pathLst>
                <a:path w="72" h="36">
                  <a:moveTo>
                    <a:pt x="0" y="36"/>
                  </a:moveTo>
                  <a:cubicBezTo>
                    <a:pt x="12" y="28"/>
                    <a:pt x="23" y="18"/>
                    <a:pt x="36" y="12"/>
                  </a:cubicBezTo>
                  <a:cubicBezTo>
                    <a:pt x="47" y="6"/>
                    <a:pt x="72" y="0"/>
                    <a:pt x="7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94" name="Line 62"/>
          <p:cNvSpPr>
            <a:spLocks noChangeShapeType="1"/>
          </p:cNvSpPr>
          <p:nvPr/>
        </p:nvSpPr>
        <p:spPr bwMode="auto">
          <a:xfrm rot="-1488852">
            <a:off x="3378200" y="795338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95" name="Group 63"/>
          <p:cNvGrpSpPr>
            <a:grpSpLocks/>
          </p:cNvGrpSpPr>
          <p:nvPr/>
        </p:nvGrpSpPr>
        <p:grpSpPr bwMode="auto">
          <a:xfrm rot="331389">
            <a:off x="3938588" y="409575"/>
            <a:ext cx="285750" cy="285750"/>
            <a:chOff x="1368" y="3048"/>
            <a:chExt cx="180" cy="180"/>
          </a:xfrm>
        </p:grpSpPr>
        <p:sp>
          <p:nvSpPr>
            <p:cNvPr id="18496" name="Oval 64"/>
            <p:cNvSpPr>
              <a:spLocks noChangeArrowheads="1"/>
            </p:cNvSpPr>
            <p:nvPr/>
          </p:nvSpPr>
          <p:spPr bwMode="auto">
            <a:xfrm>
              <a:off x="1416" y="307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Oval 65"/>
            <p:cNvSpPr>
              <a:spLocks noChangeArrowheads="1"/>
            </p:cNvSpPr>
            <p:nvPr/>
          </p:nvSpPr>
          <p:spPr bwMode="auto">
            <a:xfrm>
              <a:off x="1440" y="3120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Oval 66"/>
            <p:cNvSpPr>
              <a:spLocks noChangeArrowheads="1"/>
            </p:cNvSpPr>
            <p:nvPr/>
          </p:nvSpPr>
          <p:spPr bwMode="auto">
            <a:xfrm>
              <a:off x="1368" y="3096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Oval 67"/>
            <p:cNvSpPr>
              <a:spLocks noChangeArrowheads="1"/>
            </p:cNvSpPr>
            <p:nvPr/>
          </p:nvSpPr>
          <p:spPr bwMode="auto">
            <a:xfrm>
              <a:off x="1404" y="313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Freeform 68"/>
            <p:cNvSpPr>
              <a:spLocks/>
            </p:cNvSpPr>
            <p:nvPr/>
          </p:nvSpPr>
          <p:spPr bwMode="auto">
            <a:xfrm>
              <a:off x="1392" y="3216"/>
              <a:ext cx="36" cy="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2"/>
                </a:cxn>
                <a:cxn ang="0">
                  <a:pos x="36" y="0"/>
                </a:cxn>
              </a:cxnLst>
              <a:rect l="0" t="0" r="r" b="b"/>
              <a:pathLst>
                <a:path w="36" h="12">
                  <a:moveTo>
                    <a:pt x="36" y="0"/>
                  </a:moveTo>
                  <a:cubicBezTo>
                    <a:pt x="24" y="4"/>
                    <a:pt x="0" y="12"/>
                    <a:pt x="0" y="12"/>
                  </a:cubicBezTo>
                  <a:cubicBezTo>
                    <a:pt x="0" y="12"/>
                    <a:pt x="2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Freeform 69"/>
            <p:cNvSpPr>
              <a:spLocks/>
            </p:cNvSpPr>
            <p:nvPr/>
          </p:nvSpPr>
          <p:spPr bwMode="auto">
            <a:xfrm>
              <a:off x="1476" y="3048"/>
              <a:ext cx="72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12"/>
                </a:cxn>
                <a:cxn ang="0">
                  <a:pos x="72" y="0"/>
                </a:cxn>
              </a:cxnLst>
              <a:rect l="0" t="0" r="r" b="b"/>
              <a:pathLst>
                <a:path w="72" h="36">
                  <a:moveTo>
                    <a:pt x="0" y="36"/>
                  </a:moveTo>
                  <a:cubicBezTo>
                    <a:pt x="12" y="28"/>
                    <a:pt x="23" y="18"/>
                    <a:pt x="36" y="12"/>
                  </a:cubicBezTo>
                  <a:cubicBezTo>
                    <a:pt x="47" y="6"/>
                    <a:pt x="72" y="0"/>
                    <a:pt x="7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02" name="Line 70"/>
          <p:cNvSpPr>
            <a:spLocks noChangeShapeType="1"/>
          </p:cNvSpPr>
          <p:nvPr/>
        </p:nvSpPr>
        <p:spPr bwMode="auto">
          <a:xfrm rot="-1488852">
            <a:off x="3810000" y="595313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03" name="Group 71"/>
          <p:cNvGrpSpPr>
            <a:grpSpLocks/>
          </p:cNvGrpSpPr>
          <p:nvPr/>
        </p:nvGrpSpPr>
        <p:grpSpPr bwMode="auto">
          <a:xfrm rot="331389">
            <a:off x="4370388" y="209550"/>
            <a:ext cx="285750" cy="285750"/>
            <a:chOff x="1368" y="3048"/>
            <a:chExt cx="180" cy="180"/>
          </a:xfrm>
        </p:grpSpPr>
        <p:sp>
          <p:nvSpPr>
            <p:cNvPr id="18504" name="Oval 72"/>
            <p:cNvSpPr>
              <a:spLocks noChangeArrowheads="1"/>
            </p:cNvSpPr>
            <p:nvPr/>
          </p:nvSpPr>
          <p:spPr bwMode="auto">
            <a:xfrm>
              <a:off x="1416" y="307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Oval 73"/>
            <p:cNvSpPr>
              <a:spLocks noChangeArrowheads="1"/>
            </p:cNvSpPr>
            <p:nvPr/>
          </p:nvSpPr>
          <p:spPr bwMode="auto">
            <a:xfrm>
              <a:off x="1440" y="3120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Oval 74"/>
            <p:cNvSpPr>
              <a:spLocks noChangeArrowheads="1"/>
            </p:cNvSpPr>
            <p:nvPr/>
          </p:nvSpPr>
          <p:spPr bwMode="auto">
            <a:xfrm>
              <a:off x="1368" y="3096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7" name="Oval 75"/>
            <p:cNvSpPr>
              <a:spLocks noChangeArrowheads="1"/>
            </p:cNvSpPr>
            <p:nvPr/>
          </p:nvSpPr>
          <p:spPr bwMode="auto">
            <a:xfrm>
              <a:off x="1404" y="313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Freeform 76"/>
            <p:cNvSpPr>
              <a:spLocks/>
            </p:cNvSpPr>
            <p:nvPr/>
          </p:nvSpPr>
          <p:spPr bwMode="auto">
            <a:xfrm>
              <a:off x="1392" y="3216"/>
              <a:ext cx="36" cy="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2"/>
                </a:cxn>
                <a:cxn ang="0">
                  <a:pos x="36" y="0"/>
                </a:cxn>
              </a:cxnLst>
              <a:rect l="0" t="0" r="r" b="b"/>
              <a:pathLst>
                <a:path w="36" h="12">
                  <a:moveTo>
                    <a:pt x="36" y="0"/>
                  </a:moveTo>
                  <a:cubicBezTo>
                    <a:pt x="24" y="4"/>
                    <a:pt x="0" y="12"/>
                    <a:pt x="0" y="12"/>
                  </a:cubicBezTo>
                  <a:cubicBezTo>
                    <a:pt x="0" y="12"/>
                    <a:pt x="24" y="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9" name="Freeform 77"/>
            <p:cNvSpPr>
              <a:spLocks/>
            </p:cNvSpPr>
            <p:nvPr/>
          </p:nvSpPr>
          <p:spPr bwMode="auto">
            <a:xfrm>
              <a:off x="1476" y="3048"/>
              <a:ext cx="72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12"/>
                </a:cxn>
                <a:cxn ang="0">
                  <a:pos x="72" y="0"/>
                </a:cxn>
              </a:cxnLst>
              <a:rect l="0" t="0" r="r" b="b"/>
              <a:pathLst>
                <a:path w="72" h="36">
                  <a:moveTo>
                    <a:pt x="0" y="36"/>
                  </a:moveTo>
                  <a:cubicBezTo>
                    <a:pt x="12" y="28"/>
                    <a:pt x="23" y="18"/>
                    <a:pt x="36" y="12"/>
                  </a:cubicBezTo>
                  <a:cubicBezTo>
                    <a:pt x="47" y="6"/>
                    <a:pt x="72" y="0"/>
                    <a:pt x="7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10" name="Line 78"/>
          <p:cNvSpPr>
            <a:spLocks noChangeShapeType="1"/>
          </p:cNvSpPr>
          <p:nvPr/>
        </p:nvSpPr>
        <p:spPr bwMode="auto">
          <a:xfrm rot="-1488852">
            <a:off x="4241800" y="395288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11" name="Line 79"/>
          <p:cNvSpPr>
            <a:spLocks noChangeShapeType="1"/>
          </p:cNvSpPr>
          <p:nvPr/>
        </p:nvSpPr>
        <p:spPr bwMode="auto">
          <a:xfrm flipV="1">
            <a:off x="3810000" y="4419600"/>
            <a:ext cx="1371600" cy="609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27" name="Line 95"/>
          <p:cNvSpPr>
            <a:spLocks noChangeShapeType="1"/>
          </p:cNvSpPr>
          <p:nvPr/>
        </p:nvSpPr>
        <p:spPr bwMode="auto">
          <a:xfrm flipH="1">
            <a:off x="3962400" y="5867400"/>
            <a:ext cx="76200" cy="762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28" name="Line 96"/>
          <p:cNvSpPr>
            <a:spLocks noChangeShapeType="1"/>
          </p:cNvSpPr>
          <p:nvPr/>
        </p:nvSpPr>
        <p:spPr bwMode="auto">
          <a:xfrm>
            <a:off x="4038600" y="5867400"/>
            <a:ext cx="76200" cy="381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31" name="Line 99"/>
          <p:cNvSpPr>
            <a:spLocks noChangeShapeType="1"/>
          </p:cNvSpPr>
          <p:nvPr/>
        </p:nvSpPr>
        <p:spPr bwMode="auto">
          <a:xfrm flipV="1">
            <a:off x="3733800" y="4495800"/>
            <a:ext cx="1524000" cy="685800"/>
          </a:xfrm>
          <a:prstGeom prst="line">
            <a:avLst/>
          </a:prstGeom>
          <a:noFill/>
          <a:ln w="31750">
            <a:solidFill>
              <a:srgbClr val="3333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32" name="Line 100"/>
          <p:cNvSpPr>
            <a:spLocks noChangeShapeType="1"/>
          </p:cNvSpPr>
          <p:nvPr/>
        </p:nvSpPr>
        <p:spPr bwMode="auto">
          <a:xfrm rot="10800000" flipV="1">
            <a:off x="3657600" y="4572000"/>
            <a:ext cx="1447800" cy="609600"/>
          </a:xfrm>
          <a:prstGeom prst="line">
            <a:avLst/>
          </a:prstGeom>
          <a:noFill/>
          <a:ln w="31750">
            <a:solidFill>
              <a:srgbClr val="3333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33" name="WordArt 101"/>
          <p:cNvSpPr>
            <a:spLocks noChangeArrowheads="1" noChangeShapeType="1" noTextEdit="1"/>
          </p:cNvSpPr>
          <p:nvPr/>
        </p:nvSpPr>
        <p:spPr bwMode="auto">
          <a:xfrm rot="671112">
            <a:off x="3810000" y="3733800"/>
            <a:ext cx="12192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Core Particle</a:t>
            </a:r>
          </a:p>
        </p:txBody>
      </p:sp>
      <p:pic>
        <p:nvPicPr>
          <p:cNvPr id="18534" name="Picture 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463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30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2222 C 0.01441 0.00347 0.02882 0.0294 0.06597 0.03009 C 0.10312 0.03102 0.1967 -0.00972 0.22291 -0.01759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2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9583 0.0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7.40741E-7 C -0.00555 0.01111 -0.0111 0.02222 0.01251 0.03889 C 0.03612 0.05556 0.11285 0.09444 0.14167 0.1 C 0.17049 0.10556 0.17813 0.07685 0.18542 0.07222 " pathEditMode="relative" ptsTypes="aaaA">
                                      <p:cBhvr>
                                        <p:cTn id="31" dur="2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C 0.01476 -0.00255 0.02951 -0.0051 0.04583 0.00555 C 0.06215 0.0162 0.08924 0.05416 0.09792 0.06389 " pathEditMode="relative" ptsTypes="aaA">
                                      <p:cBhvr>
                                        <p:cTn id="33" dur="20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1111E-6 L 0.10001 0.09445 " pathEditMode="relative" ptsTypes="AA">
                                      <p:cBhvr>
                                        <p:cTn id="35" dur="20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125 0.06667 " pathEditMode="relative" ptsTypes="AA">
                                      <p:cBhvr>
                                        <p:cTn id="37" dur="20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C 0.02847 0.00926 0.05694 0.01852 0.0625 0.04954 C 0.06805 0.08055 0.03784 0.16319 0.03281 0.18611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70" grpId="0" animBg="1"/>
      <p:bldP spid="18478" grpId="0" animBg="1"/>
      <p:bldP spid="18486" grpId="0" animBg="1"/>
      <p:bldP spid="18494" grpId="0" animBg="1"/>
      <p:bldP spid="18502" grpId="0" animBg="1"/>
      <p:bldP spid="18510" grpId="0" animBg="1"/>
      <p:bldP spid="18531" grpId="0" animBg="1"/>
      <p:bldP spid="18532" grpId="0" animBg="1"/>
      <p:bldP spid="185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4483100" cy="4429125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10 nm Fiber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867400"/>
            <a:ext cx="8305800" cy="838200"/>
          </a:xfrm>
        </p:spPr>
        <p:txBody>
          <a:bodyPr/>
          <a:lstStyle/>
          <a:p>
            <a:r>
              <a:rPr lang="en-US" sz="2400"/>
              <a:t>A string of nucleosomes is seen under EM as a 10 nm fiber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3300" y="1219200"/>
            <a:ext cx="448310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3544888" cy="5410200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30 nm Fiber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5410200"/>
            <a:ext cx="5029200" cy="1143000"/>
          </a:xfrm>
        </p:spPr>
        <p:txBody>
          <a:bodyPr/>
          <a:lstStyle/>
          <a:p>
            <a:r>
              <a:rPr lang="en-US" sz="2800"/>
              <a:t>30 nm fiber is coil of nucleosomes with 6/turn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295400"/>
            <a:ext cx="4483100" cy="398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sz="4000"/>
              <a:t>The 30 nm Fiber</a:t>
            </a:r>
            <a:br>
              <a:rPr lang="en-US" sz="4000"/>
            </a:br>
            <a:r>
              <a:rPr lang="en-US" sz="4000"/>
              <a:t>(Compacts DNA 7X more)</a:t>
            </a:r>
          </a:p>
        </p:txBody>
      </p:sp>
      <p:pic>
        <p:nvPicPr>
          <p:cNvPr id="71683" name="Picture 3" descr="fg07-30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2154"/>
          <a:stretch>
            <a:fillRect/>
          </a:stretch>
        </p:blipFill>
        <p:spPr>
          <a:xfrm>
            <a:off x="914400" y="1600200"/>
            <a:ext cx="7239000" cy="2236788"/>
          </a:xfrm>
          <a:noFill/>
          <a:ln/>
        </p:spPr>
      </p:pic>
      <p:pic>
        <p:nvPicPr>
          <p:cNvPr id="71684" name="Picture 4" descr="fg07-30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b="42554"/>
          <a:stretch>
            <a:fillRect/>
          </a:stretch>
        </p:blipFill>
        <p:spPr>
          <a:xfrm>
            <a:off x="990600" y="4191000"/>
            <a:ext cx="7239000" cy="2201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orders of chromatin 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0"/>
            <a:ext cx="4581525" cy="6858000"/>
          </a:xfrm>
          <a:prstGeom prst="rect">
            <a:avLst/>
          </a:prstGeom>
          <a:noFill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1752600"/>
            <a:ext cx="47085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>
                <a:effectLst/>
                <a:latin typeface="Times New Roman" pitchFamily="18" charset="0"/>
              </a:rPr>
              <a:t>Orders of chromatin structure from naked DNA to chromatin to fully condensed chromosomes...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334375" y="0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effectLst/>
                <a:latin typeface="Times New Roman" pitchFamily="18" charset="0"/>
              </a:rPr>
              <a:t>Fig. 9</a:t>
            </a: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4514850" y="1466850"/>
            <a:ext cx="1181100" cy="4762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4610100" y="2457450"/>
            <a:ext cx="1333500" cy="5905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4667250" y="3752850"/>
            <a:ext cx="781050" cy="2857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4629150" y="4895850"/>
            <a:ext cx="11049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4610100" y="5562600"/>
            <a:ext cx="933450" cy="4191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4" grpId="0" animBg="1"/>
      <p:bldP spid="73735" grpId="0" animBg="1"/>
      <p:bldP spid="73736" grpId="0" animBg="1"/>
      <p:bldP spid="737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85750" y="0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>
                <a:effectLst/>
                <a:latin typeface="Times New Roman" pitchFamily="18" charset="0"/>
              </a:rPr>
              <a:t>Acid extraction removes histones from meta-phase chromosomes, leaving </a:t>
            </a:r>
            <a:r>
              <a:rPr lang="en-US" sz="3600" b="1" i="1">
                <a:solidFill>
                  <a:schemeClr val="folHlink"/>
                </a:solidFill>
                <a:effectLst/>
                <a:latin typeface="Times New Roman" pitchFamily="18" charset="0"/>
              </a:rPr>
              <a:t>nonhistones</a:t>
            </a:r>
            <a:r>
              <a:rPr lang="en-US" sz="3600" b="1">
                <a:effectLst/>
                <a:latin typeface="Times New Roman" pitchFamily="18" charset="0"/>
              </a:rPr>
              <a:t>...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38125" y="925513"/>
            <a:ext cx="8905875" cy="5170487"/>
            <a:chOff x="150" y="1063"/>
            <a:chExt cx="5610" cy="3257"/>
          </a:xfrm>
        </p:grpSpPr>
        <p:pic>
          <p:nvPicPr>
            <p:cNvPr id="20484" name="Picture 4" descr="dehistonized chromatin E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" y="1316"/>
              <a:ext cx="4618" cy="3004"/>
            </a:xfrm>
            <a:prstGeom prst="rect">
              <a:avLst/>
            </a:prstGeom>
            <a:noFill/>
          </p:spPr>
        </p:pic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1130" y="1063"/>
              <a:ext cx="32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effectLst/>
                  <a:latin typeface="Times New Roman" pitchFamily="18" charset="0"/>
                </a:rPr>
                <a:t>Low power                                       high power</a:t>
              </a:r>
              <a:endParaRPr lang="en-US" sz="2400" b="1">
                <a:effectLst/>
                <a:latin typeface="Times New Roman" pitchFamily="18" charset="0"/>
              </a:endParaRP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50" y="3296"/>
              <a:ext cx="957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Scaffold 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protein</a:t>
              </a: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23" y="2360"/>
              <a:ext cx="67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DNA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 loops</a:t>
              </a: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>
              <a:off x="1032" y="1824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1032" y="1824"/>
              <a:ext cx="0" cy="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1044" y="3312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725613" y="6110288"/>
            <a:ext cx="7164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effectLst/>
                <a:latin typeface="Times New Roman" pitchFamily="18" charset="0"/>
              </a:rPr>
              <a:t>Major </a:t>
            </a:r>
            <a:r>
              <a:rPr lang="en-US" sz="2800" b="1">
                <a:solidFill>
                  <a:schemeClr val="folHlink"/>
                </a:solidFill>
                <a:effectLst/>
                <a:latin typeface="Times New Roman" pitchFamily="18" charset="0"/>
              </a:rPr>
              <a:t>non-histone proteins</a:t>
            </a:r>
            <a:r>
              <a:rPr lang="en-US" sz="2800" b="1">
                <a:effectLst/>
                <a:latin typeface="Times New Roman" pitchFamily="18" charset="0"/>
              </a:rPr>
              <a:t> = topoisomerases!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66700" y="590550"/>
            <a:ext cx="8362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>
                <a:effectLst/>
                <a:latin typeface="Times New Roman" pitchFamily="18" charset="0"/>
              </a:rPr>
              <a:t>Different forms of chromatin show differential gene activity.</a:t>
            </a:r>
          </a:p>
        </p:txBody>
      </p:sp>
      <p:pic>
        <p:nvPicPr>
          <p:cNvPr id="22531" name="Picture 3" descr="chromatin 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149475"/>
            <a:ext cx="6100762" cy="4008438"/>
          </a:xfrm>
          <a:prstGeom prst="rect">
            <a:avLst/>
          </a:prstGeo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0413" y="4219575"/>
            <a:ext cx="2259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b="1">
                <a:effectLst/>
                <a:latin typeface="Times New Roman" pitchFamily="18" charset="0"/>
              </a:rPr>
              <a:t>euchromatin</a:t>
            </a:r>
            <a:endParaRPr lang="en-US" b="1">
              <a:effectLst/>
              <a:latin typeface="Times New Roman" pitchFamily="18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3028950" y="2743200"/>
            <a:ext cx="41529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8900" y="2428875"/>
            <a:ext cx="2916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b="1">
                <a:effectLst/>
                <a:latin typeface="Times New Roman" pitchFamily="18" charset="0"/>
              </a:rPr>
              <a:t>heterochromatin</a:t>
            </a:r>
            <a:endParaRPr lang="en-US" b="1">
              <a:effectLst/>
              <a:latin typeface="Times New Roman" pitchFamily="18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990850" y="4514850"/>
            <a:ext cx="2457450" cy="3619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028950" y="2781300"/>
            <a:ext cx="5105400" cy="4381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 flipV="1">
            <a:off x="3028950" y="2743200"/>
            <a:ext cx="4076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 flipV="1">
            <a:off x="3048000" y="2762250"/>
            <a:ext cx="501015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990850" y="4514850"/>
            <a:ext cx="2476500" cy="361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Human genome (in diploid cells) = 6 x 10</a:t>
            </a:r>
            <a:r>
              <a:rPr lang="en-US" baseline="30000"/>
              <a:t>9</a:t>
            </a:r>
            <a:r>
              <a:rPr lang="en-US"/>
              <a:t> bp</a:t>
            </a:r>
          </a:p>
          <a:p>
            <a:pPr>
              <a:lnSpc>
                <a:spcPct val="90000"/>
              </a:lnSpc>
            </a:pPr>
            <a:r>
              <a:rPr lang="en-US"/>
              <a:t>6 x 10</a:t>
            </a:r>
            <a:r>
              <a:rPr lang="en-US" baseline="30000"/>
              <a:t>9</a:t>
            </a:r>
            <a:r>
              <a:rPr lang="en-US"/>
              <a:t> bp X 0.34 nm/bp = 2.04 x 10</a:t>
            </a:r>
            <a:r>
              <a:rPr lang="en-US" baseline="30000"/>
              <a:t>9</a:t>
            </a:r>
            <a:r>
              <a:rPr lang="en-US"/>
              <a:t> nm = 2 m/cell</a:t>
            </a:r>
          </a:p>
          <a:p>
            <a:pPr>
              <a:lnSpc>
                <a:spcPct val="90000"/>
              </a:lnSpc>
            </a:pPr>
            <a:r>
              <a:rPr lang="en-US"/>
              <a:t>Very thin (2.0 nm), e</a:t>
            </a:r>
            <a:r>
              <a:rPr lang="en-US">
                <a:sym typeface="Symbol" pitchFamily="18" charset="2"/>
              </a:rPr>
              <a:t>xtremely fragile</a:t>
            </a:r>
          </a:p>
          <a:p>
            <a:pPr>
              <a:lnSpc>
                <a:spcPct val="90000"/>
              </a:lnSpc>
            </a:pPr>
            <a:r>
              <a:rPr lang="en-US"/>
              <a:t>Diameter of nucleus = 5-10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ym typeface="Symbol" pitchFamily="18" charset="2"/>
              </a:rPr>
              <a:t>DNA must be packaged to protect it, but must still be accessible to allow gene expression and cellular responsiveness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sperm heads, DNA must be further compressed</a:t>
            </a:r>
          </a:p>
          <a:p>
            <a:pPr>
              <a:lnSpc>
                <a:spcPct val="90000"/>
              </a:lnSpc>
            </a:pPr>
            <a:r>
              <a:rPr lang="en-US"/>
              <a:t>Protamines</a:t>
            </a:r>
          </a:p>
          <a:p>
            <a:pPr>
              <a:lnSpc>
                <a:spcPct val="90000"/>
              </a:lnSpc>
            </a:pPr>
            <a:r>
              <a:rPr lang="en-US"/>
              <a:t>~2/3</a:t>
            </a:r>
            <a:r>
              <a:rPr lang="en-US" baseline="30000"/>
              <a:t>rd</a:t>
            </a:r>
            <a:r>
              <a:rPr lang="en-US"/>
              <a:t> basic amino acids, (mostly Arg)</a:t>
            </a:r>
          </a:p>
          <a:p>
            <a:pPr>
              <a:lnSpc>
                <a:spcPct val="90000"/>
              </a:lnSpc>
            </a:pPr>
            <a:r>
              <a:rPr lang="en-US"/>
              <a:t>Greater degree of compaction associated with:</a:t>
            </a:r>
          </a:p>
          <a:p>
            <a:pPr lvl="1">
              <a:lnSpc>
                <a:spcPct val="90000"/>
              </a:lnSpc>
            </a:pPr>
            <a:r>
              <a:rPr lang="en-US"/>
              <a:t>Fit in DNA</a:t>
            </a:r>
          </a:p>
          <a:p>
            <a:pPr lvl="1">
              <a:lnSpc>
                <a:spcPct val="90000"/>
              </a:lnSpc>
            </a:pPr>
            <a:r>
              <a:rPr lang="en-US"/>
              <a:t>Salt bridges between Arg residues in both the contact helix and adjacent helices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0513"/>
            <a:ext cx="9144000" cy="5297487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4000"/>
              <a:t>Other DNA Associated Proteins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/>
              <a:t>Gene expression in a dynamic environment </a:t>
            </a:r>
          </a:p>
          <a:p>
            <a:r>
              <a:rPr lang="en-US"/>
              <a:t>DNA associated non-histones:</a:t>
            </a:r>
          </a:p>
          <a:p>
            <a:pPr lvl="1"/>
            <a:r>
              <a:rPr lang="en-US"/>
              <a:t>Palindromes</a:t>
            </a:r>
          </a:p>
          <a:p>
            <a:pPr lvl="1"/>
            <a:r>
              <a:rPr lang="en-US">
                <a:sym typeface="Symbol" pitchFamily="18" charset="2"/>
              </a:rPr>
              <a:t>-helices</a:t>
            </a:r>
          </a:p>
          <a:p>
            <a:pPr lvl="1"/>
            <a:r>
              <a:rPr lang="en-US">
                <a:sym typeface="Symbol" pitchFamily="18" charset="2"/>
              </a:rPr>
              <a:t>Symmetrical dimers</a:t>
            </a:r>
          </a:p>
          <a:p>
            <a:pPr lvl="1"/>
            <a:r>
              <a:rPr lang="en-US">
                <a:sym typeface="Symbol" pitchFamily="18" charset="2"/>
              </a:rPr>
              <a:t>Interaction between R-groups and specific bases</a:t>
            </a:r>
          </a:p>
          <a:p>
            <a:pPr lvl="1"/>
            <a:r>
              <a:rPr lang="en-US">
                <a:sym typeface="Symbol" pitchFamily="18" charset="2"/>
              </a:rPr>
              <a:t>Role of basic amino acids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Ch4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534400" cy="6297613"/>
          </a:xfrm>
          <a:prstGeom prst="rect">
            <a:avLst/>
          </a:prstGeom>
          <a:noFill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8153400" y="152400"/>
            <a:ext cx="762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back</a:t>
            </a: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/>
              <a:t>Phosphorylation (Ser and Thr)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5" name="Picture 5" descr="Slide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46188"/>
            <a:ext cx="9144000" cy="5611812"/>
          </a:xfrm>
          <a:prstGeom prst="rect">
            <a:avLst/>
          </a:prstGeom>
          <a:noFill/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696200" y="152400"/>
            <a:ext cx="1066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back</a:t>
            </a:r>
            <a:endParaRPr 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0"/>
            <a:ext cx="4038600" cy="1981200"/>
          </a:xfrm>
        </p:spPr>
        <p:txBody>
          <a:bodyPr/>
          <a:lstStyle/>
          <a:p>
            <a:r>
              <a:rPr lang="en-US" sz="4000"/>
              <a:t>Histidine: N-phosphorylation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r>
              <a:rPr lang="en-US"/>
              <a:t>How will this affect His’s ability to participate in weak interactions?</a:t>
            </a:r>
          </a:p>
        </p:txBody>
      </p:sp>
      <p:pic>
        <p:nvPicPr>
          <p:cNvPr id="64519" name="Picture 7" descr="histid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8350" cy="6858000"/>
          </a:xfrm>
          <a:prstGeom prst="rect">
            <a:avLst/>
          </a:prstGeom>
          <a:noFill/>
        </p:spPr>
      </p:pic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990600" y="3962400"/>
            <a:ext cx="838200" cy="9906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523" name="Picture 11" descr="phosph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857750"/>
            <a:ext cx="2667000" cy="20002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2971800" y="4724400"/>
            <a:ext cx="762000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3048000" y="4648200"/>
            <a:ext cx="685800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867400" y="4724400"/>
            <a:ext cx="1066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1981200" y="5105400"/>
            <a:ext cx="762000" cy="1524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 flipV="1">
            <a:off x="1600200" y="4648200"/>
            <a:ext cx="1143000" cy="1066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H="1" flipV="1">
            <a:off x="1676400" y="4495800"/>
            <a:ext cx="1219200" cy="1066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8458200" y="5410200"/>
            <a:ext cx="6858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Back</a:t>
            </a: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65125" y="258763"/>
            <a:ext cx="826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folHlink"/>
                </a:solidFill>
                <a:effectLst/>
                <a:latin typeface="Times New Roman" pitchFamily="18" charset="0"/>
              </a:rPr>
              <a:t>Euchromatin </a:t>
            </a:r>
            <a:r>
              <a:rPr lang="en-US" sz="3600" b="1">
                <a:effectLst/>
                <a:latin typeface="Times New Roman" pitchFamily="18" charset="0"/>
              </a:rPr>
              <a:t>(E) </a:t>
            </a:r>
            <a:r>
              <a:rPr lang="en-US" sz="3600" b="1" i="1">
                <a:effectLst/>
                <a:latin typeface="Times New Roman" pitchFamily="18" charset="0"/>
              </a:rPr>
              <a:t>vs</a:t>
            </a:r>
            <a:r>
              <a:rPr lang="en-US" sz="3600" b="1">
                <a:effectLst/>
                <a:latin typeface="Times New Roman" pitchFamily="18" charset="0"/>
              </a:rPr>
              <a:t> </a:t>
            </a:r>
            <a:r>
              <a:rPr lang="en-US" sz="3600" b="1">
                <a:solidFill>
                  <a:schemeClr val="folHlink"/>
                </a:solidFill>
                <a:effectLst/>
                <a:latin typeface="Times New Roman" pitchFamily="18" charset="0"/>
              </a:rPr>
              <a:t>Heterochromatin</a:t>
            </a:r>
            <a:r>
              <a:rPr lang="en-US" sz="3600" b="1">
                <a:effectLst/>
                <a:latin typeface="Times New Roman" pitchFamily="18" charset="0"/>
              </a:rPr>
              <a:t> (H)</a:t>
            </a:r>
            <a:endParaRPr lang="en-US" sz="4000">
              <a:effectLst/>
              <a:latin typeface="Times New Roman" pitchFamily="18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 rot="-891126">
            <a:off x="2741613" y="1860550"/>
            <a:ext cx="887412" cy="463550"/>
            <a:chOff x="972" y="2316"/>
            <a:chExt cx="984" cy="359"/>
          </a:xfrm>
        </p:grpSpPr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>
              <a:off x="1080" y="2316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1224" y="2316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1356" y="2328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3" name="Group 7"/>
            <p:cNvGrpSpPr>
              <a:grpSpLocks/>
            </p:cNvGrpSpPr>
            <p:nvPr/>
          </p:nvGrpSpPr>
          <p:grpSpPr bwMode="auto">
            <a:xfrm>
              <a:off x="1128" y="2616"/>
              <a:ext cx="120" cy="47"/>
              <a:chOff x="1128" y="2616"/>
              <a:chExt cx="216" cy="47"/>
            </a:xfrm>
          </p:grpSpPr>
          <p:sp>
            <p:nvSpPr>
              <p:cNvPr id="24584" name="Arc 8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Arc 9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1260" y="2616"/>
              <a:ext cx="120" cy="47"/>
              <a:chOff x="1128" y="2616"/>
              <a:chExt cx="216" cy="47"/>
            </a:xfrm>
          </p:grpSpPr>
          <p:sp>
            <p:nvSpPr>
              <p:cNvPr id="24587" name="Arc 11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Arc 12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89" name="Group 13"/>
            <p:cNvGrpSpPr>
              <a:grpSpLocks/>
            </p:cNvGrpSpPr>
            <p:nvPr/>
          </p:nvGrpSpPr>
          <p:grpSpPr bwMode="auto">
            <a:xfrm>
              <a:off x="972" y="2616"/>
              <a:ext cx="120" cy="47"/>
              <a:chOff x="1128" y="2616"/>
              <a:chExt cx="216" cy="47"/>
            </a:xfrm>
          </p:grpSpPr>
          <p:sp>
            <p:nvSpPr>
              <p:cNvPr id="24590" name="Arc 14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Arc 15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92" name="Group 16"/>
            <p:cNvGrpSpPr>
              <a:grpSpLocks/>
            </p:cNvGrpSpPr>
            <p:nvPr/>
          </p:nvGrpSpPr>
          <p:grpSpPr bwMode="auto">
            <a:xfrm>
              <a:off x="1392" y="2316"/>
              <a:ext cx="456" cy="347"/>
              <a:chOff x="1068" y="2412"/>
              <a:chExt cx="456" cy="347"/>
            </a:xfrm>
          </p:grpSpPr>
          <p:sp>
            <p:nvSpPr>
              <p:cNvPr id="24593" name="Oval 17"/>
              <p:cNvSpPr>
                <a:spLocks noChangeArrowheads="1"/>
              </p:cNvSpPr>
              <p:nvPr/>
            </p:nvSpPr>
            <p:spPr bwMode="auto">
              <a:xfrm>
                <a:off x="1176" y="2412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8"/>
              <p:cNvSpPr>
                <a:spLocks noChangeArrowheads="1"/>
              </p:cNvSpPr>
              <p:nvPr/>
            </p:nvSpPr>
            <p:spPr bwMode="auto">
              <a:xfrm>
                <a:off x="1320" y="2412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9"/>
              <p:cNvSpPr>
                <a:spLocks noChangeArrowheads="1"/>
              </p:cNvSpPr>
              <p:nvPr/>
            </p:nvSpPr>
            <p:spPr bwMode="auto">
              <a:xfrm>
                <a:off x="1452" y="2424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596" name="Group 20"/>
              <p:cNvGrpSpPr>
                <a:grpSpLocks/>
              </p:cNvGrpSpPr>
              <p:nvPr/>
            </p:nvGrpSpPr>
            <p:grpSpPr bwMode="auto">
              <a:xfrm>
                <a:off x="1224" y="2712"/>
                <a:ext cx="120" cy="47"/>
                <a:chOff x="1128" y="2616"/>
                <a:chExt cx="216" cy="47"/>
              </a:xfrm>
            </p:grpSpPr>
            <p:sp>
              <p:nvSpPr>
                <p:cNvPr id="24597" name="Arc 21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98" name="Arc 22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99" name="Group 23"/>
              <p:cNvGrpSpPr>
                <a:grpSpLocks/>
              </p:cNvGrpSpPr>
              <p:nvPr/>
            </p:nvGrpSpPr>
            <p:grpSpPr bwMode="auto">
              <a:xfrm>
                <a:off x="1356" y="2712"/>
                <a:ext cx="120" cy="47"/>
                <a:chOff x="1128" y="2616"/>
                <a:chExt cx="216" cy="47"/>
              </a:xfrm>
            </p:grpSpPr>
            <p:sp>
              <p:nvSpPr>
                <p:cNvPr id="24600" name="Arc 24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1" name="Arc 25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02" name="Group 26"/>
              <p:cNvGrpSpPr>
                <a:grpSpLocks/>
              </p:cNvGrpSpPr>
              <p:nvPr/>
            </p:nvGrpSpPr>
            <p:grpSpPr bwMode="auto">
              <a:xfrm>
                <a:off x="1068" y="2712"/>
                <a:ext cx="120" cy="47"/>
                <a:chOff x="1128" y="2616"/>
                <a:chExt cx="216" cy="47"/>
              </a:xfrm>
            </p:grpSpPr>
            <p:sp>
              <p:nvSpPr>
                <p:cNvPr id="24603" name="Arc 27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04" name="Arc 28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05" name="Group 29"/>
            <p:cNvGrpSpPr>
              <a:grpSpLocks/>
            </p:cNvGrpSpPr>
            <p:nvPr/>
          </p:nvGrpSpPr>
          <p:grpSpPr bwMode="auto">
            <a:xfrm>
              <a:off x="1836" y="2628"/>
              <a:ext cx="120" cy="47"/>
              <a:chOff x="1128" y="2616"/>
              <a:chExt cx="216" cy="47"/>
            </a:xfrm>
          </p:grpSpPr>
          <p:sp>
            <p:nvSpPr>
              <p:cNvPr id="24606" name="Arc 30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31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608" name="Group 32"/>
          <p:cNvGrpSpPr>
            <a:grpSpLocks/>
          </p:cNvGrpSpPr>
          <p:nvPr/>
        </p:nvGrpSpPr>
        <p:grpSpPr bwMode="auto">
          <a:xfrm rot="-2088889">
            <a:off x="800100" y="2603500"/>
            <a:ext cx="889000" cy="461963"/>
            <a:chOff x="972" y="2316"/>
            <a:chExt cx="984" cy="359"/>
          </a:xfrm>
        </p:grpSpPr>
        <p:sp>
          <p:nvSpPr>
            <p:cNvPr id="24609" name="Oval 33"/>
            <p:cNvSpPr>
              <a:spLocks noChangeArrowheads="1"/>
            </p:cNvSpPr>
            <p:nvPr/>
          </p:nvSpPr>
          <p:spPr bwMode="auto">
            <a:xfrm>
              <a:off x="1080" y="2316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Oval 34"/>
            <p:cNvSpPr>
              <a:spLocks noChangeArrowheads="1"/>
            </p:cNvSpPr>
            <p:nvPr/>
          </p:nvSpPr>
          <p:spPr bwMode="auto">
            <a:xfrm>
              <a:off x="1224" y="2316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1356" y="2328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12" name="Group 36"/>
            <p:cNvGrpSpPr>
              <a:grpSpLocks/>
            </p:cNvGrpSpPr>
            <p:nvPr/>
          </p:nvGrpSpPr>
          <p:grpSpPr bwMode="auto">
            <a:xfrm>
              <a:off x="1128" y="2616"/>
              <a:ext cx="120" cy="47"/>
              <a:chOff x="1128" y="2616"/>
              <a:chExt cx="216" cy="47"/>
            </a:xfrm>
          </p:grpSpPr>
          <p:sp>
            <p:nvSpPr>
              <p:cNvPr id="24613" name="Arc 37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Arc 38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5" name="Group 39"/>
            <p:cNvGrpSpPr>
              <a:grpSpLocks/>
            </p:cNvGrpSpPr>
            <p:nvPr/>
          </p:nvGrpSpPr>
          <p:grpSpPr bwMode="auto">
            <a:xfrm>
              <a:off x="1260" y="2616"/>
              <a:ext cx="120" cy="47"/>
              <a:chOff x="1128" y="2616"/>
              <a:chExt cx="216" cy="47"/>
            </a:xfrm>
          </p:grpSpPr>
          <p:sp>
            <p:nvSpPr>
              <p:cNvPr id="24616" name="Arc 40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7" name="Arc 41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8" name="Group 42"/>
            <p:cNvGrpSpPr>
              <a:grpSpLocks/>
            </p:cNvGrpSpPr>
            <p:nvPr/>
          </p:nvGrpSpPr>
          <p:grpSpPr bwMode="auto">
            <a:xfrm>
              <a:off x="972" y="2616"/>
              <a:ext cx="120" cy="47"/>
              <a:chOff x="1128" y="2616"/>
              <a:chExt cx="216" cy="47"/>
            </a:xfrm>
          </p:grpSpPr>
          <p:sp>
            <p:nvSpPr>
              <p:cNvPr id="24619" name="Arc 43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0" name="Arc 44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21" name="Group 45"/>
            <p:cNvGrpSpPr>
              <a:grpSpLocks/>
            </p:cNvGrpSpPr>
            <p:nvPr/>
          </p:nvGrpSpPr>
          <p:grpSpPr bwMode="auto">
            <a:xfrm>
              <a:off x="1392" y="2316"/>
              <a:ext cx="456" cy="347"/>
              <a:chOff x="1068" y="2412"/>
              <a:chExt cx="456" cy="347"/>
            </a:xfrm>
          </p:grpSpPr>
          <p:sp>
            <p:nvSpPr>
              <p:cNvPr id="24622" name="Oval 46"/>
              <p:cNvSpPr>
                <a:spLocks noChangeArrowheads="1"/>
              </p:cNvSpPr>
              <p:nvPr/>
            </p:nvSpPr>
            <p:spPr bwMode="auto">
              <a:xfrm>
                <a:off x="1176" y="2412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3" name="Oval 47"/>
              <p:cNvSpPr>
                <a:spLocks noChangeArrowheads="1"/>
              </p:cNvSpPr>
              <p:nvPr/>
            </p:nvSpPr>
            <p:spPr bwMode="auto">
              <a:xfrm>
                <a:off x="1320" y="2412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4" name="Oval 48"/>
              <p:cNvSpPr>
                <a:spLocks noChangeArrowheads="1"/>
              </p:cNvSpPr>
              <p:nvPr/>
            </p:nvSpPr>
            <p:spPr bwMode="auto">
              <a:xfrm>
                <a:off x="1452" y="2424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25" name="Group 49"/>
              <p:cNvGrpSpPr>
                <a:grpSpLocks/>
              </p:cNvGrpSpPr>
              <p:nvPr/>
            </p:nvGrpSpPr>
            <p:grpSpPr bwMode="auto">
              <a:xfrm>
                <a:off x="1224" y="2712"/>
                <a:ext cx="120" cy="47"/>
                <a:chOff x="1128" y="2616"/>
                <a:chExt cx="216" cy="47"/>
              </a:xfrm>
            </p:grpSpPr>
            <p:sp>
              <p:nvSpPr>
                <p:cNvPr id="24626" name="Arc 50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7" name="Arc 51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28" name="Group 52"/>
              <p:cNvGrpSpPr>
                <a:grpSpLocks/>
              </p:cNvGrpSpPr>
              <p:nvPr/>
            </p:nvGrpSpPr>
            <p:grpSpPr bwMode="auto">
              <a:xfrm>
                <a:off x="1356" y="2712"/>
                <a:ext cx="120" cy="47"/>
                <a:chOff x="1128" y="2616"/>
                <a:chExt cx="216" cy="47"/>
              </a:xfrm>
            </p:grpSpPr>
            <p:sp>
              <p:nvSpPr>
                <p:cNvPr id="24629" name="Arc 53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0" name="Arc 54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31" name="Group 55"/>
              <p:cNvGrpSpPr>
                <a:grpSpLocks/>
              </p:cNvGrpSpPr>
              <p:nvPr/>
            </p:nvGrpSpPr>
            <p:grpSpPr bwMode="auto">
              <a:xfrm>
                <a:off x="1068" y="2712"/>
                <a:ext cx="120" cy="47"/>
                <a:chOff x="1128" y="2616"/>
                <a:chExt cx="216" cy="47"/>
              </a:xfrm>
            </p:grpSpPr>
            <p:sp>
              <p:nvSpPr>
                <p:cNvPr id="24632" name="Arc 56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3" name="Arc 57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34" name="Group 58"/>
            <p:cNvGrpSpPr>
              <a:grpSpLocks/>
            </p:cNvGrpSpPr>
            <p:nvPr/>
          </p:nvGrpSpPr>
          <p:grpSpPr bwMode="auto">
            <a:xfrm>
              <a:off x="1836" y="2628"/>
              <a:ext cx="120" cy="47"/>
              <a:chOff x="1128" y="2616"/>
              <a:chExt cx="216" cy="47"/>
            </a:xfrm>
          </p:grpSpPr>
          <p:sp>
            <p:nvSpPr>
              <p:cNvPr id="24635" name="Arc 59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Arc 60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637" name="Group 61"/>
          <p:cNvGrpSpPr>
            <a:grpSpLocks/>
          </p:cNvGrpSpPr>
          <p:nvPr/>
        </p:nvGrpSpPr>
        <p:grpSpPr bwMode="auto">
          <a:xfrm>
            <a:off x="1573213" y="1181100"/>
            <a:ext cx="889000" cy="461963"/>
            <a:chOff x="972" y="2316"/>
            <a:chExt cx="984" cy="359"/>
          </a:xfrm>
        </p:grpSpPr>
        <p:sp>
          <p:nvSpPr>
            <p:cNvPr id="24638" name="Oval 62"/>
            <p:cNvSpPr>
              <a:spLocks noChangeArrowheads="1"/>
            </p:cNvSpPr>
            <p:nvPr/>
          </p:nvSpPr>
          <p:spPr bwMode="auto">
            <a:xfrm>
              <a:off x="1080" y="2316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9" name="Oval 63"/>
            <p:cNvSpPr>
              <a:spLocks noChangeArrowheads="1"/>
            </p:cNvSpPr>
            <p:nvPr/>
          </p:nvSpPr>
          <p:spPr bwMode="auto">
            <a:xfrm>
              <a:off x="1224" y="2316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0" name="Oval 64"/>
            <p:cNvSpPr>
              <a:spLocks noChangeArrowheads="1"/>
            </p:cNvSpPr>
            <p:nvPr/>
          </p:nvSpPr>
          <p:spPr bwMode="auto">
            <a:xfrm>
              <a:off x="1356" y="2328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41" name="Group 65"/>
            <p:cNvGrpSpPr>
              <a:grpSpLocks/>
            </p:cNvGrpSpPr>
            <p:nvPr/>
          </p:nvGrpSpPr>
          <p:grpSpPr bwMode="auto">
            <a:xfrm>
              <a:off x="1128" y="2616"/>
              <a:ext cx="120" cy="47"/>
              <a:chOff x="1128" y="2616"/>
              <a:chExt cx="216" cy="47"/>
            </a:xfrm>
          </p:grpSpPr>
          <p:sp>
            <p:nvSpPr>
              <p:cNvPr id="24642" name="Arc 66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3" name="Arc 67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44" name="Group 68"/>
            <p:cNvGrpSpPr>
              <a:grpSpLocks/>
            </p:cNvGrpSpPr>
            <p:nvPr/>
          </p:nvGrpSpPr>
          <p:grpSpPr bwMode="auto">
            <a:xfrm>
              <a:off x="1260" y="2616"/>
              <a:ext cx="120" cy="47"/>
              <a:chOff x="1128" y="2616"/>
              <a:chExt cx="216" cy="47"/>
            </a:xfrm>
          </p:grpSpPr>
          <p:sp>
            <p:nvSpPr>
              <p:cNvPr id="24645" name="Arc 69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6" name="Arc 70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47" name="Group 71"/>
            <p:cNvGrpSpPr>
              <a:grpSpLocks/>
            </p:cNvGrpSpPr>
            <p:nvPr/>
          </p:nvGrpSpPr>
          <p:grpSpPr bwMode="auto">
            <a:xfrm>
              <a:off x="972" y="2616"/>
              <a:ext cx="120" cy="47"/>
              <a:chOff x="1128" y="2616"/>
              <a:chExt cx="216" cy="47"/>
            </a:xfrm>
          </p:grpSpPr>
          <p:sp>
            <p:nvSpPr>
              <p:cNvPr id="24648" name="Arc 72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9" name="Arc 73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50" name="Group 74"/>
            <p:cNvGrpSpPr>
              <a:grpSpLocks/>
            </p:cNvGrpSpPr>
            <p:nvPr/>
          </p:nvGrpSpPr>
          <p:grpSpPr bwMode="auto">
            <a:xfrm>
              <a:off x="1392" y="2316"/>
              <a:ext cx="456" cy="347"/>
              <a:chOff x="1068" y="2412"/>
              <a:chExt cx="456" cy="347"/>
            </a:xfrm>
          </p:grpSpPr>
          <p:sp>
            <p:nvSpPr>
              <p:cNvPr id="24651" name="Oval 75"/>
              <p:cNvSpPr>
                <a:spLocks noChangeArrowheads="1"/>
              </p:cNvSpPr>
              <p:nvPr/>
            </p:nvSpPr>
            <p:spPr bwMode="auto">
              <a:xfrm>
                <a:off x="1176" y="2412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2" name="Oval 76"/>
              <p:cNvSpPr>
                <a:spLocks noChangeArrowheads="1"/>
              </p:cNvSpPr>
              <p:nvPr/>
            </p:nvSpPr>
            <p:spPr bwMode="auto">
              <a:xfrm>
                <a:off x="1320" y="2412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3" name="Oval 77"/>
              <p:cNvSpPr>
                <a:spLocks noChangeArrowheads="1"/>
              </p:cNvSpPr>
              <p:nvPr/>
            </p:nvSpPr>
            <p:spPr bwMode="auto">
              <a:xfrm>
                <a:off x="1452" y="2424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54" name="Group 78"/>
              <p:cNvGrpSpPr>
                <a:grpSpLocks/>
              </p:cNvGrpSpPr>
              <p:nvPr/>
            </p:nvGrpSpPr>
            <p:grpSpPr bwMode="auto">
              <a:xfrm>
                <a:off x="1224" y="2712"/>
                <a:ext cx="120" cy="47"/>
                <a:chOff x="1128" y="2616"/>
                <a:chExt cx="216" cy="47"/>
              </a:xfrm>
            </p:grpSpPr>
            <p:sp>
              <p:nvSpPr>
                <p:cNvPr id="24655" name="Arc 79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6" name="Arc 80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57" name="Group 81"/>
              <p:cNvGrpSpPr>
                <a:grpSpLocks/>
              </p:cNvGrpSpPr>
              <p:nvPr/>
            </p:nvGrpSpPr>
            <p:grpSpPr bwMode="auto">
              <a:xfrm>
                <a:off x="1356" y="2712"/>
                <a:ext cx="120" cy="47"/>
                <a:chOff x="1128" y="2616"/>
                <a:chExt cx="216" cy="47"/>
              </a:xfrm>
            </p:grpSpPr>
            <p:sp>
              <p:nvSpPr>
                <p:cNvPr id="24658" name="Arc 82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9" name="Arc 83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60" name="Group 84"/>
              <p:cNvGrpSpPr>
                <a:grpSpLocks/>
              </p:cNvGrpSpPr>
              <p:nvPr/>
            </p:nvGrpSpPr>
            <p:grpSpPr bwMode="auto">
              <a:xfrm>
                <a:off x="1068" y="2712"/>
                <a:ext cx="120" cy="47"/>
                <a:chOff x="1128" y="2616"/>
                <a:chExt cx="216" cy="47"/>
              </a:xfrm>
            </p:grpSpPr>
            <p:sp>
              <p:nvSpPr>
                <p:cNvPr id="24661" name="Arc 85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2" name="Arc 86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63" name="Group 87"/>
            <p:cNvGrpSpPr>
              <a:grpSpLocks/>
            </p:cNvGrpSpPr>
            <p:nvPr/>
          </p:nvGrpSpPr>
          <p:grpSpPr bwMode="auto">
            <a:xfrm>
              <a:off x="1836" y="2628"/>
              <a:ext cx="120" cy="47"/>
              <a:chOff x="1128" y="2616"/>
              <a:chExt cx="216" cy="47"/>
            </a:xfrm>
          </p:grpSpPr>
          <p:sp>
            <p:nvSpPr>
              <p:cNvPr id="24664" name="Arc 88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5" name="Arc 89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666" name="Group 90"/>
          <p:cNvGrpSpPr>
            <a:grpSpLocks/>
          </p:cNvGrpSpPr>
          <p:nvPr/>
        </p:nvGrpSpPr>
        <p:grpSpPr bwMode="auto">
          <a:xfrm>
            <a:off x="833438" y="1428750"/>
            <a:ext cx="2979737" cy="1312863"/>
            <a:chOff x="525" y="900"/>
            <a:chExt cx="1877" cy="827"/>
          </a:xfrm>
        </p:grpSpPr>
        <p:sp>
          <p:nvSpPr>
            <p:cNvPr id="24667" name="Freeform 91"/>
            <p:cNvSpPr>
              <a:spLocks/>
            </p:cNvSpPr>
            <p:nvPr/>
          </p:nvSpPr>
          <p:spPr bwMode="auto">
            <a:xfrm>
              <a:off x="525" y="900"/>
              <a:ext cx="466" cy="107"/>
            </a:xfrm>
            <a:custGeom>
              <a:avLst/>
              <a:gdLst/>
              <a:ahLst/>
              <a:cxnLst>
                <a:cxn ang="0">
                  <a:pos x="540" y="132"/>
                </a:cxn>
                <a:cxn ang="0">
                  <a:pos x="360" y="108"/>
                </a:cxn>
                <a:cxn ang="0">
                  <a:pos x="240" y="96"/>
                </a:cxn>
                <a:cxn ang="0">
                  <a:pos x="0" y="0"/>
                </a:cxn>
              </a:cxnLst>
              <a:rect l="0" t="0" r="r" b="b"/>
              <a:pathLst>
                <a:path w="540" h="132">
                  <a:moveTo>
                    <a:pt x="540" y="132"/>
                  </a:moveTo>
                  <a:cubicBezTo>
                    <a:pt x="485" y="49"/>
                    <a:pt x="539" y="108"/>
                    <a:pt x="360" y="108"/>
                  </a:cubicBezTo>
                  <a:cubicBezTo>
                    <a:pt x="320" y="108"/>
                    <a:pt x="280" y="100"/>
                    <a:pt x="240" y="96"/>
                  </a:cubicBezTo>
                  <a:cubicBezTo>
                    <a:pt x="153" y="67"/>
                    <a:pt x="95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8" name="Freeform 92"/>
            <p:cNvSpPr>
              <a:spLocks/>
            </p:cNvSpPr>
            <p:nvPr/>
          </p:nvSpPr>
          <p:spPr bwMode="auto">
            <a:xfrm>
              <a:off x="1540" y="939"/>
              <a:ext cx="746" cy="73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4" y="0"/>
                </a:cxn>
                <a:cxn ang="0">
                  <a:pos x="276" y="12"/>
                </a:cxn>
                <a:cxn ang="0">
                  <a:pos x="396" y="84"/>
                </a:cxn>
                <a:cxn ang="0">
                  <a:pos x="864" y="84"/>
                </a:cxn>
              </a:cxnLst>
              <a:rect l="0" t="0" r="r" b="b"/>
              <a:pathLst>
                <a:path w="864" h="91">
                  <a:moveTo>
                    <a:pt x="0" y="84"/>
                  </a:moveTo>
                  <a:cubicBezTo>
                    <a:pt x="50" y="51"/>
                    <a:pt x="89" y="18"/>
                    <a:pt x="144" y="0"/>
                  </a:cubicBezTo>
                  <a:cubicBezTo>
                    <a:pt x="188" y="4"/>
                    <a:pt x="234" y="0"/>
                    <a:pt x="276" y="12"/>
                  </a:cubicBezTo>
                  <a:cubicBezTo>
                    <a:pt x="321" y="25"/>
                    <a:pt x="349" y="82"/>
                    <a:pt x="396" y="84"/>
                  </a:cubicBezTo>
                  <a:cubicBezTo>
                    <a:pt x="552" y="91"/>
                    <a:pt x="708" y="84"/>
                    <a:pt x="864" y="84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9" name="Freeform 93"/>
            <p:cNvSpPr>
              <a:spLocks/>
            </p:cNvSpPr>
            <p:nvPr/>
          </p:nvSpPr>
          <p:spPr bwMode="auto">
            <a:xfrm>
              <a:off x="1084" y="1503"/>
              <a:ext cx="718" cy="22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72" y="72"/>
                </a:cxn>
                <a:cxn ang="0">
                  <a:pos x="108" y="48"/>
                </a:cxn>
                <a:cxn ang="0">
                  <a:pos x="300" y="0"/>
                </a:cxn>
                <a:cxn ang="0">
                  <a:pos x="444" y="36"/>
                </a:cxn>
                <a:cxn ang="0">
                  <a:pos x="480" y="60"/>
                </a:cxn>
                <a:cxn ang="0">
                  <a:pos x="564" y="72"/>
                </a:cxn>
                <a:cxn ang="0">
                  <a:pos x="648" y="96"/>
                </a:cxn>
                <a:cxn ang="0">
                  <a:pos x="732" y="48"/>
                </a:cxn>
                <a:cxn ang="0">
                  <a:pos x="828" y="0"/>
                </a:cxn>
              </a:cxnLst>
              <a:rect l="0" t="0" r="r" b="b"/>
              <a:pathLst>
                <a:path w="831" h="276">
                  <a:moveTo>
                    <a:pt x="0" y="276"/>
                  </a:moveTo>
                  <a:cubicBezTo>
                    <a:pt x="41" y="214"/>
                    <a:pt x="49" y="142"/>
                    <a:pt x="72" y="72"/>
                  </a:cubicBezTo>
                  <a:cubicBezTo>
                    <a:pt x="77" y="58"/>
                    <a:pt x="95" y="54"/>
                    <a:pt x="108" y="48"/>
                  </a:cubicBezTo>
                  <a:cubicBezTo>
                    <a:pt x="170" y="21"/>
                    <a:pt x="235" y="16"/>
                    <a:pt x="300" y="0"/>
                  </a:cubicBezTo>
                  <a:cubicBezTo>
                    <a:pt x="336" y="6"/>
                    <a:pt x="412" y="15"/>
                    <a:pt x="444" y="36"/>
                  </a:cubicBezTo>
                  <a:cubicBezTo>
                    <a:pt x="456" y="44"/>
                    <a:pt x="466" y="56"/>
                    <a:pt x="480" y="60"/>
                  </a:cubicBezTo>
                  <a:cubicBezTo>
                    <a:pt x="507" y="68"/>
                    <a:pt x="536" y="68"/>
                    <a:pt x="564" y="72"/>
                  </a:cubicBezTo>
                  <a:cubicBezTo>
                    <a:pt x="578" y="77"/>
                    <a:pt x="637" y="97"/>
                    <a:pt x="648" y="96"/>
                  </a:cubicBezTo>
                  <a:cubicBezTo>
                    <a:pt x="681" y="92"/>
                    <a:pt x="703" y="61"/>
                    <a:pt x="732" y="48"/>
                  </a:cubicBezTo>
                  <a:cubicBezTo>
                    <a:pt x="831" y="4"/>
                    <a:pt x="779" y="49"/>
                    <a:pt x="828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0" name="Freeform 94"/>
            <p:cNvSpPr>
              <a:spLocks/>
            </p:cNvSpPr>
            <p:nvPr/>
          </p:nvSpPr>
          <p:spPr bwMode="auto">
            <a:xfrm>
              <a:off x="2276" y="1007"/>
              <a:ext cx="126" cy="350"/>
            </a:xfrm>
            <a:custGeom>
              <a:avLst/>
              <a:gdLst/>
              <a:ahLst/>
              <a:cxnLst>
                <a:cxn ang="0">
                  <a:pos x="36" y="432"/>
                </a:cxn>
                <a:cxn ang="0">
                  <a:pos x="120" y="288"/>
                </a:cxn>
                <a:cxn ang="0">
                  <a:pos x="108" y="84"/>
                </a:cxn>
                <a:cxn ang="0">
                  <a:pos x="72" y="48"/>
                </a:cxn>
                <a:cxn ang="0">
                  <a:pos x="0" y="0"/>
                </a:cxn>
              </a:cxnLst>
              <a:rect l="0" t="0" r="r" b="b"/>
              <a:pathLst>
                <a:path w="146" h="432">
                  <a:moveTo>
                    <a:pt x="36" y="432"/>
                  </a:moveTo>
                  <a:cubicBezTo>
                    <a:pt x="54" y="378"/>
                    <a:pt x="80" y="328"/>
                    <a:pt x="120" y="288"/>
                  </a:cubicBezTo>
                  <a:cubicBezTo>
                    <a:pt x="141" y="226"/>
                    <a:pt x="146" y="140"/>
                    <a:pt x="108" y="84"/>
                  </a:cubicBezTo>
                  <a:cubicBezTo>
                    <a:pt x="99" y="70"/>
                    <a:pt x="85" y="58"/>
                    <a:pt x="72" y="48"/>
                  </a:cubicBezTo>
                  <a:cubicBezTo>
                    <a:pt x="49" y="30"/>
                    <a:pt x="0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71" name="Group 95"/>
          <p:cNvGrpSpPr>
            <a:grpSpLocks/>
          </p:cNvGrpSpPr>
          <p:nvPr/>
        </p:nvGrpSpPr>
        <p:grpSpPr bwMode="auto">
          <a:xfrm>
            <a:off x="284163" y="1581150"/>
            <a:ext cx="2592387" cy="1009650"/>
            <a:chOff x="179" y="996"/>
            <a:chExt cx="1633" cy="636"/>
          </a:xfrm>
        </p:grpSpPr>
        <p:sp>
          <p:nvSpPr>
            <p:cNvPr id="24672" name="Text Box 96"/>
            <p:cNvSpPr txBox="1">
              <a:spLocks noChangeArrowheads="1"/>
            </p:cNvSpPr>
            <p:nvPr/>
          </p:nvSpPr>
          <p:spPr bwMode="auto">
            <a:xfrm flipH="1">
              <a:off x="1190" y="1060"/>
              <a:ext cx="2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effectLst/>
                  <a:latin typeface="Times New Roman" pitchFamily="18" charset="0"/>
                </a:rPr>
                <a:t>E</a:t>
              </a: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24673" name="Text Box 97"/>
            <p:cNvSpPr txBox="1">
              <a:spLocks noChangeArrowheads="1"/>
            </p:cNvSpPr>
            <p:nvPr/>
          </p:nvSpPr>
          <p:spPr bwMode="auto">
            <a:xfrm>
              <a:off x="179" y="1210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effectLst/>
                  <a:latin typeface="Times New Roman" pitchFamily="18" charset="0"/>
                </a:rPr>
                <a:t>H</a:t>
              </a:r>
              <a:endParaRPr lang="en-US" sz="2400" b="1">
                <a:effectLst/>
                <a:latin typeface="Times New Roman" pitchFamily="18" charset="0"/>
              </a:endParaRPr>
            </a:p>
          </p:txBody>
        </p:sp>
        <p:sp>
          <p:nvSpPr>
            <p:cNvPr id="24674" name="Line 98"/>
            <p:cNvSpPr>
              <a:spLocks noChangeShapeType="1"/>
            </p:cNvSpPr>
            <p:nvPr/>
          </p:nvSpPr>
          <p:spPr bwMode="auto">
            <a:xfrm flipH="1" flipV="1">
              <a:off x="516" y="1464"/>
              <a:ext cx="120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5" name="Line 99"/>
            <p:cNvSpPr>
              <a:spLocks noChangeShapeType="1"/>
            </p:cNvSpPr>
            <p:nvPr/>
          </p:nvSpPr>
          <p:spPr bwMode="auto">
            <a:xfrm flipH="1">
              <a:off x="1392" y="996"/>
              <a:ext cx="420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6" name="Line 100"/>
            <p:cNvSpPr>
              <a:spLocks noChangeShapeType="1"/>
            </p:cNvSpPr>
            <p:nvPr/>
          </p:nvSpPr>
          <p:spPr bwMode="auto">
            <a:xfrm flipH="1" flipV="1">
              <a:off x="1404" y="1260"/>
              <a:ext cx="120" cy="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77" name="Text Box 101"/>
          <p:cNvSpPr txBox="1">
            <a:spLocks noChangeArrowheads="1"/>
          </p:cNvSpPr>
          <p:nvPr/>
        </p:nvSpPr>
        <p:spPr bwMode="auto">
          <a:xfrm>
            <a:off x="4411663" y="2187575"/>
            <a:ext cx="1314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 i="1">
                <a:effectLst/>
                <a:latin typeface="Times New Roman" pitchFamily="18" charset="0"/>
              </a:rPr>
              <a:t>DNase</a:t>
            </a:r>
            <a:endParaRPr lang="en-US" b="1">
              <a:effectLst/>
              <a:latin typeface="Times New Roman" pitchFamily="18" charset="0"/>
            </a:endParaRPr>
          </a:p>
        </p:txBody>
      </p:sp>
      <p:sp>
        <p:nvSpPr>
          <p:cNvPr id="24678" name="Text Box 102"/>
          <p:cNvSpPr txBox="1">
            <a:spLocks noChangeArrowheads="1"/>
          </p:cNvSpPr>
          <p:nvPr/>
        </p:nvSpPr>
        <p:spPr bwMode="auto">
          <a:xfrm>
            <a:off x="708025" y="4367213"/>
            <a:ext cx="75596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Being more condensed (tightly packed), heterochromatin is resistant to DNase digestion.</a:t>
            </a:r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4679" name="Text Box 103"/>
          <p:cNvSpPr txBox="1">
            <a:spLocks noChangeArrowheads="1"/>
          </p:cNvSpPr>
          <p:nvPr/>
        </p:nvSpPr>
        <p:spPr bwMode="auto">
          <a:xfrm>
            <a:off x="7972425" y="1447800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effectLst/>
                <a:latin typeface="Times New Roman" pitchFamily="18" charset="0"/>
              </a:rPr>
              <a:t>Fig. 11</a:t>
            </a:r>
            <a:endParaRPr lang="en-US" sz="240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556E-6 C 0.09271 0.06089 0.18542 0.12177 0.26042 0.14445 C 0.33542 0.16714 0.41841 0.13751 0.45 0.13612 " pathEditMode="relative" ptsTypes="aaA">
                                      <p:cBhvr>
                                        <p:cTn id="12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C 0.00156 0.03195 0.00313 0.06389 0.02292 0.09167 C 0.04271 0.11945 0.06806 0.1551 0.11875 0.16667 C 0.16944 0.17824 0.29236 0.16204 0.32708 0.16111 " pathEditMode="relative" ptsTypes="aaaA">
                                      <p:cBhvr>
                                        <p:cTn id="1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18519E-6 C 0.05955 -0.01228 0.1191 -0.02454 0.19375 -5.18519E-6 C 0.26841 0.02453 0.39618 0.12453 0.44792 0.14721 C 0.49966 0.1699 0.4948 0.13796 0.50417 0.1361 " pathEditMode="relative" ptsTypes="aaaA">
                                      <p:cBhvr>
                                        <p:cTn id="16" dur="2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7" grpId="0"/>
      <p:bldP spid="2467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8588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>
                <a:effectLst/>
                <a:latin typeface="Times New Roman" pitchFamily="18" charset="0"/>
              </a:rPr>
              <a:t>Hypothesis:</a:t>
            </a:r>
            <a:endParaRPr lang="en-US" sz="4400">
              <a:effectLst/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>
                <a:effectLst/>
                <a:latin typeface="Times New Roman" pitchFamily="18" charset="0"/>
              </a:rPr>
              <a:t>Transcriptionally active DNA (i.e., an active gene) is in euchromatin.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12775" y="4689475"/>
            <a:ext cx="81486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>
                <a:effectLst/>
                <a:latin typeface="Times New Roman" pitchFamily="18" charset="0"/>
              </a:rPr>
              <a:t>Can test with DNase I, which should preferentially digest active genes in a cell...</a:t>
            </a:r>
            <a:endParaRPr lang="en-US" sz="4000">
              <a:effectLst/>
              <a:latin typeface="Times New Roman" pitchFamily="18" charset="0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628900" y="1981200"/>
            <a:ext cx="3013075" cy="1884363"/>
            <a:chOff x="972" y="744"/>
            <a:chExt cx="2198" cy="1463"/>
          </a:xfrm>
        </p:grpSpPr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 rot="-891126">
              <a:off x="2388" y="1272"/>
              <a:ext cx="648" cy="359"/>
              <a:chOff x="972" y="2316"/>
              <a:chExt cx="984" cy="359"/>
            </a:xfrm>
          </p:grpSpPr>
          <p:sp>
            <p:nvSpPr>
              <p:cNvPr id="26630" name="Oval 6"/>
              <p:cNvSpPr>
                <a:spLocks noChangeArrowheads="1"/>
              </p:cNvSpPr>
              <p:nvPr/>
            </p:nvSpPr>
            <p:spPr bwMode="auto">
              <a:xfrm>
                <a:off x="1080" y="2316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auto">
              <a:xfrm>
                <a:off x="1224" y="2316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auto">
              <a:xfrm>
                <a:off x="1356" y="2328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633" name="Group 9"/>
              <p:cNvGrpSpPr>
                <a:grpSpLocks/>
              </p:cNvGrpSpPr>
              <p:nvPr/>
            </p:nvGrpSpPr>
            <p:grpSpPr bwMode="auto">
              <a:xfrm>
                <a:off x="1128" y="2616"/>
                <a:ext cx="120" cy="47"/>
                <a:chOff x="1128" y="2616"/>
                <a:chExt cx="216" cy="47"/>
              </a:xfrm>
            </p:grpSpPr>
            <p:sp>
              <p:nvSpPr>
                <p:cNvPr id="26634" name="Arc 10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35" name="Arc 11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636" name="Group 12"/>
              <p:cNvGrpSpPr>
                <a:grpSpLocks/>
              </p:cNvGrpSpPr>
              <p:nvPr/>
            </p:nvGrpSpPr>
            <p:grpSpPr bwMode="auto">
              <a:xfrm>
                <a:off x="1260" y="2616"/>
                <a:ext cx="120" cy="47"/>
                <a:chOff x="1128" y="2616"/>
                <a:chExt cx="216" cy="47"/>
              </a:xfrm>
            </p:grpSpPr>
            <p:sp>
              <p:nvSpPr>
                <p:cNvPr id="26637" name="Arc 13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38" name="Arc 14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639" name="Group 15"/>
              <p:cNvGrpSpPr>
                <a:grpSpLocks/>
              </p:cNvGrpSpPr>
              <p:nvPr/>
            </p:nvGrpSpPr>
            <p:grpSpPr bwMode="auto">
              <a:xfrm>
                <a:off x="972" y="2616"/>
                <a:ext cx="120" cy="47"/>
                <a:chOff x="1128" y="2616"/>
                <a:chExt cx="216" cy="47"/>
              </a:xfrm>
            </p:grpSpPr>
            <p:sp>
              <p:nvSpPr>
                <p:cNvPr id="26640" name="Arc 16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41" name="Arc 17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642" name="Group 18"/>
              <p:cNvGrpSpPr>
                <a:grpSpLocks/>
              </p:cNvGrpSpPr>
              <p:nvPr/>
            </p:nvGrpSpPr>
            <p:grpSpPr bwMode="auto">
              <a:xfrm>
                <a:off x="1392" y="2316"/>
                <a:ext cx="456" cy="347"/>
                <a:chOff x="1068" y="2412"/>
                <a:chExt cx="456" cy="347"/>
              </a:xfrm>
            </p:grpSpPr>
            <p:sp>
              <p:nvSpPr>
                <p:cNvPr id="26643" name="Oval 19"/>
                <p:cNvSpPr>
                  <a:spLocks noChangeArrowheads="1"/>
                </p:cNvSpPr>
                <p:nvPr/>
              </p:nvSpPr>
              <p:spPr bwMode="auto">
                <a:xfrm>
                  <a:off x="1176" y="2412"/>
                  <a:ext cx="72" cy="312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44" name="Oval 20"/>
                <p:cNvSpPr>
                  <a:spLocks noChangeArrowheads="1"/>
                </p:cNvSpPr>
                <p:nvPr/>
              </p:nvSpPr>
              <p:spPr bwMode="auto">
                <a:xfrm>
                  <a:off x="1320" y="2412"/>
                  <a:ext cx="72" cy="312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45" name="Oval 21"/>
                <p:cNvSpPr>
                  <a:spLocks noChangeArrowheads="1"/>
                </p:cNvSpPr>
                <p:nvPr/>
              </p:nvSpPr>
              <p:spPr bwMode="auto">
                <a:xfrm>
                  <a:off x="1452" y="2424"/>
                  <a:ext cx="72" cy="312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646" name="Group 22"/>
                <p:cNvGrpSpPr>
                  <a:grpSpLocks/>
                </p:cNvGrpSpPr>
                <p:nvPr/>
              </p:nvGrpSpPr>
              <p:grpSpPr bwMode="auto">
                <a:xfrm>
                  <a:off x="1224" y="2712"/>
                  <a:ext cx="120" cy="47"/>
                  <a:chOff x="1128" y="2616"/>
                  <a:chExt cx="216" cy="47"/>
                </a:xfrm>
              </p:grpSpPr>
              <p:sp>
                <p:nvSpPr>
                  <p:cNvPr id="26647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1128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48" name="Arc 24"/>
                  <p:cNvSpPr>
                    <a:spLocks/>
                  </p:cNvSpPr>
                  <p:nvPr/>
                </p:nvSpPr>
                <p:spPr bwMode="auto">
                  <a:xfrm flipV="1">
                    <a:off x="1236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49" name="Group 25"/>
                <p:cNvGrpSpPr>
                  <a:grpSpLocks/>
                </p:cNvGrpSpPr>
                <p:nvPr/>
              </p:nvGrpSpPr>
              <p:grpSpPr bwMode="auto">
                <a:xfrm>
                  <a:off x="1356" y="2712"/>
                  <a:ext cx="120" cy="47"/>
                  <a:chOff x="1128" y="2616"/>
                  <a:chExt cx="216" cy="47"/>
                </a:xfrm>
              </p:grpSpPr>
              <p:sp>
                <p:nvSpPr>
                  <p:cNvPr id="26650" name="Arc 26"/>
                  <p:cNvSpPr>
                    <a:spLocks/>
                  </p:cNvSpPr>
                  <p:nvPr/>
                </p:nvSpPr>
                <p:spPr bwMode="auto">
                  <a:xfrm flipH="1" flipV="1">
                    <a:off x="1128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51" name="Arc 27"/>
                  <p:cNvSpPr>
                    <a:spLocks/>
                  </p:cNvSpPr>
                  <p:nvPr/>
                </p:nvSpPr>
                <p:spPr bwMode="auto">
                  <a:xfrm flipV="1">
                    <a:off x="1236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52" name="Group 28"/>
                <p:cNvGrpSpPr>
                  <a:grpSpLocks/>
                </p:cNvGrpSpPr>
                <p:nvPr/>
              </p:nvGrpSpPr>
              <p:grpSpPr bwMode="auto">
                <a:xfrm>
                  <a:off x="1068" y="2712"/>
                  <a:ext cx="120" cy="47"/>
                  <a:chOff x="1128" y="2616"/>
                  <a:chExt cx="216" cy="47"/>
                </a:xfrm>
              </p:grpSpPr>
              <p:sp>
                <p:nvSpPr>
                  <p:cNvPr id="26653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1128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54" name="Arc 30"/>
                  <p:cNvSpPr>
                    <a:spLocks/>
                  </p:cNvSpPr>
                  <p:nvPr/>
                </p:nvSpPr>
                <p:spPr bwMode="auto">
                  <a:xfrm flipV="1">
                    <a:off x="1236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655" name="Group 31"/>
              <p:cNvGrpSpPr>
                <a:grpSpLocks/>
              </p:cNvGrpSpPr>
              <p:nvPr/>
            </p:nvGrpSpPr>
            <p:grpSpPr bwMode="auto">
              <a:xfrm>
                <a:off x="1836" y="2628"/>
                <a:ext cx="120" cy="47"/>
                <a:chOff x="1128" y="2616"/>
                <a:chExt cx="216" cy="47"/>
              </a:xfrm>
            </p:grpSpPr>
            <p:sp>
              <p:nvSpPr>
                <p:cNvPr id="26656" name="Arc 32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Arc 33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58" name="Group 34"/>
            <p:cNvGrpSpPr>
              <a:grpSpLocks/>
            </p:cNvGrpSpPr>
            <p:nvPr/>
          </p:nvGrpSpPr>
          <p:grpSpPr bwMode="auto">
            <a:xfrm rot="-2088889">
              <a:off x="972" y="1848"/>
              <a:ext cx="648" cy="359"/>
              <a:chOff x="972" y="2316"/>
              <a:chExt cx="984" cy="359"/>
            </a:xfrm>
          </p:grpSpPr>
          <p:sp>
            <p:nvSpPr>
              <p:cNvPr id="26659" name="Oval 35"/>
              <p:cNvSpPr>
                <a:spLocks noChangeArrowheads="1"/>
              </p:cNvSpPr>
              <p:nvPr/>
            </p:nvSpPr>
            <p:spPr bwMode="auto">
              <a:xfrm>
                <a:off x="1080" y="2316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Oval 36"/>
              <p:cNvSpPr>
                <a:spLocks noChangeArrowheads="1"/>
              </p:cNvSpPr>
              <p:nvPr/>
            </p:nvSpPr>
            <p:spPr bwMode="auto">
              <a:xfrm>
                <a:off x="1224" y="2316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1" name="Oval 37"/>
              <p:cNvSpPr>
                <a:spLocks noChangeArrowheads="1"/>
              </p:cNvSpPr>
              <p:nvPr/>
            </p:nvSpPr>
            <p:spPr bwMode="auto">
              <a:xfrm>
                <a:off x="1356" y="2328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662" name="Group 38"/>
              <p:cNvGrpSpPr>
                <a:grpSpLocks/>
              </p:cNvGrpSpPr>
              <p:nvPr/>
            </p:nvGrpSpPr>
            <p:grpSpPr bwMode="auto">
              <a:xfrm>
                <a:off x="1128" y="2616"/>
                <a:ext cx="120" cy="47"/>
                <a:chOff x="1128" y="2616"/>
                <a:chExt cx="216" cy="47"/>
              </a:xfrm>
            </p:grpSpPr>
            <p:sp>
              <p:nvSpPr>
                <p:cNvPr id="26663" name="Arc 39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Arc 40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665" name="Group 41"/>
              <p:cNvGrpSpPr>
                <a:grpSpLocks/>
              </p:cNvGrpSpPr>
              <p:nvPr/>
            </p:nvGrpSpPr>
            <p:grpSpPr bwMode="auto">
              <a:xfrm>
                <a:off x="1260" y="2616"/>
                <a:ext cx="120" cy="47"/>
                <a:chOff x="1128" y="2616"/>
                <a:chExt cx="216" cy="47"/>
              </a:xfrm>
            </p:grpSpPr>
            <p:sp>
              <p:nvSpPr>
                <p:cNvPr id="26666" name="Arc 42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7" name="Arc 43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668" name="Group 44"/>
              <p:cNvGrpSpPr>
                <a:grpSpLocks/>
              </p:cNvGrpSpPr>
              <p:nvPr/>
            </p:nvGrpSpPr>
            <p:grpSpPr bwMode="auto">
              <a:xfrm>
                <a:off x="972" y="2616"/>
                <a:ext cx="120" cy="47"/>
                <a:chOff x="1128" y="2616"/>
                <a:chExt cx="216" cy="47"/>
              </a:xfrm>
            </p:grpSpPr>
            <p:sp>
              <p:nvSpPr>
                <p:cNvPr id="26669" name="Arc 45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0" name="Arc 46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671" name="Group 47"/>
              <p:cNvGrpSpPr>
                <a:grpSpLocks/>
              </p:cNvGrpSpPr>
              <p:nvPr/>
            </p:nvGrpSpPr>
            <p:grpSpPr bwMode="auto">
              <a:xfrm>
                <a:off x="1392" y="2316"/>
                <a:ext cx="456" cy="347"/>
                <a:chOff x="1068" y="2412"/>
                <a:chExt cx="456" cy="347"/>
              </a:xfrm>
            </p:grpSpPr>
            <p:sp>
              <p:nvSpPr>
                <p:cNvPr id="26672" name="Oval 48"/>
                <p:cNvSpPr>
                  <a:spLocks noChangeArrowheads="1"/>
                </p:cNvSpPr>
                <p:nvPr/>
              </p:nvSpPr>
              <p:spPr bwMode="auto">
                <a:xfrm>
                  <a:off x="1176" y="2412"/>
                  <a:ext cx="72" cy="312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3" name="Oval 49"/>
                <p:cNvSpPr>
                  <a:spLocks noChangeArrowheads="1"/>
                </p:cNvSpPr>
                <p:nvPr/>
              </p:nvSpPr>
              <p:spPr bwMode="auto">
                <a:xfrm>
                  <a:off x="1320" y="2412"/>
                  <a:ext cx="72" cy="312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4" name="Oval 50"/>
                <p:cNvSpPr>
                  <a:spLocks noChangeArrowheads="1"/>
                </p:cNvSpPr>
                <p:nvPr/>
              </p:nvSpPr>
              <p:spPr bwMode="auto">
                <a:xfrm>
                  <a:off x="1452" y="2424"/>
                  <a:ext cx="72" cy="312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675" name="Group 51"/>
                <p:cNvGrpSpPr>
                  <a:grpSpLocks/>
                </p:cNvGrpSpPr>
                <p:nvPr/>
              </p:nvGrpSpPr>
              <p:grpSpPr bwMode="auto">
                <a:xfrm>
                  <a:off x="1224" y="2712"/>
                  <a:ext cx="120" cy="47"/>
                  <a:chOff x="1128" y="2616"/>
                  <a:chExt cx="216" cy="47"/>
                </a:xfrm>
              </p:grpSpPr>
              <p:sp>
                <p:nvSpPr>
                  <p:cNvPr id="26676" name="Arc 52"/>
                  <p:cNvSpPr>
                    <a:spLocks/>
                  </p:cNvSpPr>
                  <p:nvPr/>
                </p:nvSpPr>
                <p:spPr bwMode="auto">
                  <a:xfrm flipH="1" flipV="1">
                    <a:off x="1128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77" name="Arc 53"/>
                  <p:cNvSpPr>
                    <a:spLocks/>
                  </p:cNvSpPr>
                  <p:nvPr/>
                </p:nvSpPr>
                <p:spPr bwMode="auto">
                  <a:xfrm flipV="1">
                    <a:off x="1236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8" name="Group 54"/>
                <p:cNvGrpSpPr>
                  <a:grpSpLocks/>
                </p:cNvGrpSpPr>
                <p:nvPr/>
              </p:nvGrpSpPr>
              <p:grpSpPr bwMode="auto">
                <a:xfrm>
                  <a:off x="1356" y="2712"/>
                  <a:ext cx="120" cy="47"/>
                  <a:chOff x="1128" y="2616"/>
                  <a:chExt cx="216" cy="47"/>
                </a:xfrm>
              </p:grpSpPr>
              <p:sp>
                <p:nvSpPr>
                  <p:cNvPr id="26679" name="Arc 55"/>
                  <p:cNvSpPr>
                    <a:spLocks/>
                  </p:cNvSpPr>
                  <p:nvPr/>
                </p:nvSpPr>
                <p:spPr bwMode="auto">
                  <a:xfrm flipH="1" flipV="1">
                    <a:off x="1128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80" name="Arc 56"/>
                  <p:cNvSpPr>
                    <a:spLocks/>
                  </p:cNvSpPr>
                  <p:nvPr/>
                </p:nvSpPr>
                <p:spPr bwMode="auto">
                  <a:xfrm flipV="1">
                    <a:off x="1236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1" name="Group 57"/>
                <p:cNvGrpSpPr>
                  <a:grpSpLocks/>
                </p:cNvGrpSpPr>
                <p:nvPr/>
              </p:nvGrpSpPr>
              <p:grpSpPr bwMode="auto">
                <a:xfrm>
                  <a:off x="1068" y="2712"/>
                  <a:ext cx="120" cy="47"/>
                  <a:chOff x="1128" y="2616"/>
                  <a:chExt cx="216" cy="47"/>
                </a:xfrm>
              </p:grpSpPr>
              <p:sp>
                <p:nvSpPr>
                  <p:cNvPr id="26682" name="Arc 58"/>
                  <p:cNvSpPr>
                    <a:spLocks/>
                  </p:cNvSpPr>
                  <p:nvPr/>
                </p:nvSpPr>
                <p:spPr bwMode="auto">
                  <a:xfrm flipH="1" flipV="1">
                    <a:off x="1128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83" name="Arc 59"/>
                  <p:cNvSpPr>
                    <a:spLocks/>
                  </p:cNvSpPr>
                  <p:nvPr/>
                </p:nvSpPr>
                <p:spPr bwMode="auto">
                  <a:xfrm flipV="1">
                    <a:off x="1236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684" name="Group 60"/>
              <p:cNvGrpSpPr>
                <a:grpSpLocks/>
              </p:cNvGrpSpPr>
              <p:nvPr/>
            </p:nvGrpSpPr>
            <p:grpSpPr bwMode="auto">
              <a:xfrm>
                <a:off x="1836" y="2628"/>
                <a:ext cx="120" cy="47"/>
                <a:chOff x="1128" y="2616"/>
                <a:chExt cx="216" cy="47"/>
              </a:xfrm>
            </p:grpSpPr>
            <p:sp>
              <p:nvSpPr>
                <p:cNvPr id="26685" name="Arc 61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6" name="Arc 62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87" name="Group 63"/>
            <p:cNvGrpSpPr>
              <a:grpSpLocks/>
            </p:cNvGrpSpPr>
            <p:nvPr/>
          </p:nvGrpSpPr>
          <p:grpSpPr bwMode="auto">
            <a:xfrm>
              <a:off x="996" y="744"/>
              <a:ext cx="2040" cy="359"/>
              <a:chOff x="2340" y="1176"/>
              <a:chExt cx="2040" cy="359"/>
            </a:xfrm>
          </p:grpSpPr>
          <p:grpSp>
            <p:nvGrpSpPr>
              <p:cNvPr id="26688" name="Group 64"/>
              <p:cNvGrpSpPr>
                <a:grpSpLocks/>
              </p:cNvGrpSpPr>
              <p:nvPr/>
            </p:nvGrpSpPr>
            <p:grpSpPr bwMode="auto">
              <a:xfrm>
                <a:off x="2880" y="1176"/>
                <a:ext cx="648" cy="359"/>
                <a:chOff x="972" y="2316"/>
                <a:chExt cx="984" cy="359"/>
              </a:xfrm>
            </p:grpSpPr>
            <p:sp>
              <p:nvSpPr>
                <p:cNvPr id="26689" name="Oval 65"/>
                <p:cNvSpPr>
                  <a:spLocks noChangeArrowheads="1"/>
                </p:cNvSpPr>
                <p:nvPr/>
              </p:nvSpPr>
              <p:spPr bwMode="auto">
                <a:xfrm>
                  <a:off x="1080" y="2316"/>
                  <a:ext cx="72" cy="312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0" name="Oval 66"/>
                <p:cNvSpPr>
                  <a:spLocks noChangeArrowheads="1"/>
                </p:cNvSpPr>
                <p:nvPr/>
              </p:nvSpPr>
              <p:spPr bwMode="auto">
                <a:xfrm>
                  <a:off x="1224" y="2316"/>
                  <a:ext cx="72" cy="312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1" name="Oval 67"/>
                <p:cNvSpPr>
                  <a:spLocks noChangeArrowheads="1"/>
                </p:cNvSpPr>
                <p:nvPr/>
              </p:nvSpPr>
              <p:spPr bwMode="auto">
                <a:xfrm>
                  <a:off x="1356" y="2328"/>
                  <a:ext cx="72" cy="312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692" name="Group 68"/>
                <p:cNvGrpSpPr>
                  <a:grpSpLocks/>
                </p:cNvGrpSpPr>
                <p:nvPr/>
              </p:nvGrpSpPr>
              <p:grpSpPr bwMode="auto">
                <a:xfrm>
                  <a:off x="1128" y="2616"/>
                  <a:ext cx="120" cy="47"/>
                  <a:chOff x="1128" y="2616"/>
                  <a:chExt cx="216" cy="47"/>
                </a:xfrm>
              </p:grpSpPr>
              <p:sp>
                <p:nvSpPr>
                  <p:cNvPr id="26693" name="Arc 69"/>
                  <p:cNvSpPr>
                    <a:spLocks/>
                  </p:cNvSpPr>
                  <p:nvPr/>
                </p:nvSpPr>
                <p:spPr bwMode="auto">
                  <a:xfrm flipH="1" flipV="1">
                    <a:off x="1128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94" name="Arc 70"/>
                  <p:cNvSpPr>
                    <a:spLocks/>
                  </p:cNvSpPr>
                  <p:nvPr/>
                </p:nvSpPr>
                <p:spPr bwMode="auto">
                  <a:xfrm flipV="1">
                    <a:off x="1236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5" name="Group 71"/>
                <p:cNvGrpSpPr>
                  <a:grpSpLocks/>
                </p:cNvGrpSpPr>
                <p:nvPr/>
              </p:nvGrpSpPr>
              <p:grpSpPr bwMode="auto">
                <a:xfrm>
                  <a:off x="1260" y="2616"/>
                  <a:ext cx="120" cy="47"/>
                  <a:chOff x="1128" y="2616"/>
                  <a:chExt cx="216" cy="47"/>
                </a:xfrm>
              </p:grpSpPr>
              <p:sp>
                <p:nvSpPr>
                  <p:cNvPr id="26696" name="Arc 72"/>
                  <p:cNvSpPr>
                    <a:spLocks/>
                  </p:cNvSpPr>
                  <p:nvPr/>
                </p:nvSpPr>
                <p:spPr bwMode="auto">
                  <a:xfrm flipH="1" flipV="1">
                    <a:off x="1128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97" name="Arc 73"/>
                  <p:cNvSpPr>
                    <a:spLocks/>
                  </p:cNvSpPr>
                  <p:nvPr/>
                </p:nvSpPr>
                <p:spPr bwMode="auto">
                  <a:xfrm flipV="1">
                    <a:off x="1236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8" name="Group 74"/>
                <p:cNvGrpSpPr>
                  <a:grpSpLocks/>
                </p:cNvGrpSpPr>
                <p:nvPr/>
              </p:nvGrpSpPr>
              <p:grpSpPr bwMode="auto">
                <a:xfrm>
                  <a:off x="972" y="2616"/>
                  <a:ext cx="120" cy="47"/>
                  <a:chOff x="1128" y="2616"/>
                  <a:chExt cx="216" cy="47"/>
                </a:xfrm>
              </p:grpSpPr>
              <p:sp>
                <p:nvSpPr>
                  <p:cNvPr id="26699" name="Arc 75"/>
                  <p:cNvSpPr>
                    <a:spLocks/>
                  </p:cNvSpPr>
                  <p:nvPr/>
                </p:nvSpPr>
                <p:spPr bwMode="auto">
                  <a:xfrm flipH="1" flipV="1">
                    <a:off x="1128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0" name="Arc 76"/>
                  <p:cNvSpPr>
                    <a:spLocks/>
                  </p:cNvSpPr>
                  <p:nvPr/>
                </p:nvSpPr>
                <p:spPr bwMode="auto">
                  <a:xfrm flipV="1">
                    <a:off x="1236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01" name="Group 77"/>
                <p:cNvGrpSpPr>
                  <a:grpSpLocks/>
                </p:cNvGrpSpPr>
                <p:nvPr/>
              </p:nvGrpSpPr>
              <p:grpSpPr bwMode="auto">
                <a:xfrm>
                  <a:off x="1392" y="2316"/>
                  <a:ext cx="456" cy="347"/>
                  <a:chOff x="1068" y="2412"/>
                  <a:chExt cx="456" cy="347"/>
                </a:xfrm>
              </p:grpSpPr>
              <p:sp>
                <p:nvSpPr>
                  <p:cNvPr id="2670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176" y="2412"/>
                    <a:ext cx="72" cy="31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320" y="2412"/>
                    <a:ext cx="72" cy="31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2424"/>
                    <a:ext cx="72" cy="31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6705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224" y="2712"/>
                    <a:ext cx="120" cy="47"/>
                    <a:chOff x="1128" y="2616"/>
                    <a:chExt cx="216" cy="47"/>
                  </a:xfrm>
                </p:grpSpPr>
                <p:sp>
                  <p:nvSpPr>
                    <p:cNvPr id="26706" name="Arc 8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128" y="2616"/>
                      <a:ext cx="108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07" name="Arc 83"/>
                    <p:cNvSpPr>
                      <a:spLocks/>
                    </p:cNvSpPr>
                    <p:nvPr/>
                  </p:nvSpPr>
                  <p:spPr bwMode="auto">
                    <a:xfrm flipV="1">
                      <a:off x="1236" y="2616"/>
                      <a:ext cx="108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708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356" y="2712"/>
                    <a:ext cx="120" cy="47"/>
                    <a:chOff x="1128" y="2616"/>
                    <a:chExt cx="216" cy="47"/>
                  </a:xfrm>
                </p:grpSpPr>
                <p:sp>
                  <p:nvSpPr>
                    <p:cNvPr id="26709" name="Arc 8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128" y="2616"/>
                      <a:ext cx="108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10" name="Arc 86"/>
                    <p:cNvSpPr>
                      <a:spLocks/>
                    </p:cNvSpPr>
                    <p:nvPr/>
                  </p:nvSpPr>
                  <p:spPr bwMode="auto">
                    <a:xfrm flipV="1">
                      <a:off x="1236" y="2616"/>
                      <a:ext cx="108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71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068" y="2712"/>
                    <a:ext cx="120" cy="47"/>
                    <a:chOff x="1128" y="2616"/>
                    <a:chExt cx="216" cy="47"/>
                  </a:xfrm>
                </p:grpSpPr>
                <p:sp>
                  <p:nvSpPr>
                    <p:cNvPr id="26712" name="Arc 8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128" y="2616"/>
                      <a:ext cx="108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13" name="Arc 89"/>
                    <p:cNvSpPr>
                      <a:spLocks/>
                    </p:cNvSpPr>
                    <p:nvPr/>
                  </p:nvSpPr>
                  <p:spPr bwMode="auto">
                    <a:xfrm flipV="1">
                      <a:off x="1236" y="2616"/>
                      <a:ext cx="108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714" name="Group 90"/>
                <p:cNvGrpSpPr>
                  <a:grpSpLocks/>
                </p:cNvGrpSpPr>
                <p:nvPr/>
              </p:nvGrpSpPr>
              <p:grpSpPr bwMode="auto">
                <a:xfrm>
                  <a:off x="1836" y="2628"/>
                  <a:ext cx="120" cy="47"/>
                  <a:chOff x="1128" y="2616"/>
                  <a:chExt cx="216" cy="47"/>
                </a:xfrm>
              </p:grpSpPr>
              <p:sp>
                <p:nvSpPr>
                  <p:cNvPr id="26715" name="Arc 91"/>
                  <p:cNvSpPr>
                    <a:spLocks/>
                  </p:cNvSpPr>
                  <p:nvPr/>
                </p:nvSpPr>
                <p:spPr bwMode="auto">
                  <a:xfrm flipH="1" flipV="1">
                    <a:off x="1128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6" name="Arc 92"/>
                  <p:cNvSpPr>
                    <a:spLocks/>
                  </p:cNvSpPr>
                  <p:nvPr/>
                </p:nvSpPr>
                <p:spPr bwMode="auto">
                  <a:xfrm flipV="1">
                    <a:off x="1236" y="2616"/>
                    <a:ext cx="108" cy="4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717" name="Freeform 93"/>
              <p:cNvSpPr>
                <a:spLocks/>
              </p:cNvSpPr>
              <p:nvPr/>
            </p:nvSpPr>
            <p:spPr bwMode="auto">
              <a:xfrm>
                <a:off x="2340" y="1368"/>
                <a:ext cx="540" cy="132"/>
              </a:xfrm>
              <a:custGeom>
                <a:avLst/>
                <a:gdLst/>
                <a:ahLst/>
                <a:cxnLst>
                  <a:cxn ang="0">
                    <a:pos x="540" y="132"/>
                  </a:cxn>
                  <a:cxn ang="0">
                    <a:pos x="360" y="108"/>
                  </a:cxn>
                  <a:cxn ang="0">
                    <a:pos x="240" y="96"/>
                  </a:cxn>
                  <a:cxn ang="0">
                    <a:pos x="0" y="0"/>
                  </a:cxn>
                </a:cxnLst>
                <a:rect l="0" t="0" r="r" b="b"/>
                <a:pathLst>
                  <a:path w="540" h="132">
                    <a:moveTo>
                      <a:pt x="540" y="132"/>
                    </a:moveTo>
                    <a:cubicBezTo>
                      <a:pt x="485" y="49"/>
                      <a:pt x="539" y="108"/>
                      <a:pt x="360" y="108"/>
                    </a:cubicBezTo>
                    <a:cubicBezTo>
                      <a:pt x="320" y="108"/>
                      <a:pt x="280" y="100"/>
                      <a:pt x="240" y="96"/>
                    </a:cubicBezTo>
                    <a:cubicBezTo>
                      <a:pt x="153" y="67"/>
                      <a:pt x="95" y="0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8" name="Freeform 94"/>
              <p:cNvSpPr>
                <a:spLocks/>
              </p:cNvSpPr>
              <p:nvPr/>
            </p:nvSpPr>
            <p:spPr bwMode="auto">
              <a:xfrm>
                <a:off x="3516" y="1416"/>
                <a:ext cx="864" cy="91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44" y="0"/>
                  </a:cxn>
                  <a:cxn ang="0">
                    <a:pos x="276" y="12"/>
                  </a:cxn>
                  <a:cxn ang="0">
                    <a:pos x="396" y="84"/>
                  </a:cxn>
                  <a:cxn ang="0">
                    <a:pos x="864" y="84"/>
                  </a:cxn>
                </a:cxnLst>
                <a:rect l="0" t="0" r="r" b="b"/>
                <a:pathLst>
                  <a:path w="864" h="91">
                    <a:moveTo>
                      <a:pt x="0" y="84"/>
                    </a:moveTo>
                    <a:cubicBezTo>
                      <a:pt x="50" y="51"/>
                      <a:pt x="89" y="18"/>
                      <a:pt x="144" y="0"/>
                    </a:cubicBezTo>
                    <a:cubicBezTo>
                      <a:pt x="188" y="4"/>
                      <a:pt x="234" y="0"/>
                      <a:pt x="276" y="12"/>
                    </a:cubicBezTo>
                    <a:cubicBezTo>
                      <a:pt x="321" y="25"/>
                      <a:pt x="349" y="82"/>
                      <a:pt x="396" y="84"/>
                    </a:cubicBezTo>
                    <a:cubicBezTo>
                      <a:pt x="552" y="91"/>
                      <a:pt x="708" y="84"/>
                      <a:pt x="864" y="84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719" name="Freeform 95"/>
            <p:cNvSpPr>
              <a:spLocks/>
            </p:cNvSpPr>
            <p:nvPr/>
          </p:nvSpPr>
          <p:spPr bwMode="auto">
            <a:xfrm>
              <a:off x="1644" y="1680"/>
              <a:ext cx="831" cy="276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72" y="72"/>
                </a:cxn>
                <a:cxn ang="0">
                  <a:pos x="108" y="48"/>
                </a:cxn>
                <a:cxn ang="0">
                  <a:pos x="300" y="0"/>
                </a:cxn>
                <a:cxn ang="0">
                  <a:pos x="444" y="36"/>
                </a:cxn>
                <a:cxn ang="0">
                  <a:pos x="480" y="60"/>
                </a:cxn>
                <a:cxn ang="0">
                  <a:pos x="564" y="72"/>
                </a:cxn>
                <a:cxn ang="0">
                  <a:pos x="648" y="96"/>
                </a:cxn>
                <a:cxn ang="0">
                  <a:pos x="732" y="48"/>
                </a:cxn>
                <a:cxn ang="0">
                  <a:pos x="828" y="0"/>
                </a:cxn>
              </a:cxnLst>
              <a:rect l="0" t="0" r="r" b="b"/>
              <a:pathLst>
                <a:path w="831" h="276">
                  <a:moveTo>
                    <a:pt x="0" y="276"/>
                  </a:moveTo>
                  <a:cubicBezTo>
                    <a:pt x="41" y="214"/>
                    <a:pt x="49" y="142"/>
                    <a:pt x="72" y="72"/>
                  </a:cubicBezTo>
                  <a:cubicBezTo>
                    <a:pt x="77" y="58"/>
                    <a:pt x="95" y="54"/>
                    <a:pt x="108" y="48"/>
                  </a:cubicBezTo>
                  <a:cubicBezTo>
                    <a:pt x="170" y="21"/>
                    <a:pt x="235" y="16"/>
                    <a:pt x="300" y="0"/>
                  </a:cubicBezTo>
                  <a:cubicBezTo>
                    <a:pt x="336" y="6"/>
                    <a:pt x="412" y="15"/>
                    <a:pt x="444" y="36"/>
                  </a:cubicBezTo>
                  <a:cubicBezTo>
                    <a:pt x="456" y="44"/>
                    <a:pt x="466" y="56"/>
                    <a:pt x="480" y="60"/>
                  </a:cubicBezTo>
                  <a:cubicBezTo>
                    <a:pt x="507" y="68"/>
                    <a:pt x="536" y="68"/>
                    <a:pt x="564" y="72"/>
                  </a:cubicBezTo>
                  <a:cubicBezTo>
                    <a:pt x="578" y="77"/>
                    <a:pt x="637" y="97"/>
                    <a:pt x="648" y="96"/>
                  </a:cubicBezTo>
                  <a:cubicBezTo>
                    <a:pt x="681" y="92"/>
                    <a:pt x="703" y="61"/>
                    <a:pt x="732" y="48"/>
                  </a:cubicBezTo>
                  <a:cubicBezTo>
                    <a:pt x="831" y="4"/>
                    <a:pt x="779" y="49"/>
                    <a:pt x="828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0" name="Freeform 96"/>
            <p:cNvSpPr>
              <a:spLocks/>
            </p:cNvSpPr>
            <p:nvPr/>
          </p:nvSpPr>
          <p:spPr bwMode="auto">
            <a:xfrm>
              <a:off x="3024" y="1068"/>
              <a:ext cx="146" cy="432"/>
            </a:xfrm>
            <a:custGeom>
              <a:avLst/>
              <a:gdLst/>
              <a:ahLst/>
              <a:cxnLst>
                <a:cxn ang="0">
                  <a:pos x="36" y="432"/>
                </a:cxn>
                <a:cxn ang="0">
                  <a:pos x="120" y="288"/>
                </a:cxn>
                <a:cxn ang="0">
                  <a:pos x="108" y="84"/>
                </a:cxn>
                <a:cxn ang="0">
                  <a:pos x="72" y="48"/>
                </a:cxn>
                <a:cxn ang="0">
                  <a:pos x="0" y="0"/>
                </a:cxn>
              </a:cxnLst>
              <a:rect l="0" t="0" r="r" b="b"/>
              <a:pathLst>
                <a:path w="146" h="432">
                  <a:moveTo>
                    <a:pt x="36" y="432"/>
                  </a:moveTo>
                  <a:cubicBezTo>
                    <a:pt x="54" y="378"/>
                    <a:pt x="80" y="328"/>
                    <a:pt x="120" y="288"/>
                  </a:cubicBezTo>
                  <a:cubicBezTo>
                    <a:pt x="141" y="226"/>
                    <a:pt x="146" y="140"/>
                    <a:pt x="108" y="84"/>
                  </a:cubicBezTo>
                  <a:cubicBezTo>
                    <a:pt x="99" y="70"/>
                    <a:pt x="85" y="58"/>
                    <a:pt x="72" y="48"/>
                  </a:cubicBezTo>
                  <a:cubicBezTo>
                    <a:pt x="49" y="30"/>
                    <a:pt x="0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721" name="Oval 97"/>
          <p:cNvSpPr>
            <a:spLocks noChangeArrowheads="1"/>
          </p:cNvSpPr>
          <p:nvPr/>
        </p:nvSpPr>
        <p:spPr bwMode="auto">
          <a:xfrm>
            <a:off x="451485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2" name="Oval 98"/>
          <p:cNvSpPr>
            <a:spLocks noChangeArrowheads="1"/>
          </p:cNvSpPr>
          <p:nvPr/>
        </p:nvSpPr>
        <p:spPr bwMode="auto">
          <a:xfrm>
            <a:off x="436245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3" name="Oval 99"/>
          <p:cNvSpPr>
            <a:spLocks noChangeArrowheads="1"/>
          </p:cNvSpPr>
          <p:nvPr/>
        </p:nvSpPr>
        <p:spPr bwMode="auto">
          <a:xfrm>
            <a:off x="4152900" y="32194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4" name="Oval 100"/>
          <p:cNvSpPr>
            <a:spLocks noChangeArrowheads="1"/>
          </p:cNvSpPr>
          <p:nvPr/>
        </p:nvSpPr>
        <p:spPr bwMode="auto">
          <a:xfrm>
            <a:off x="37719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5" name="Oval 101"/>
          <p:cNvSpPr>
            <a:spLocks noChangeArrowheads="1"/>
          </p:cNvSpPr>
          <p:nvPr/>
        </p:nvSpPr>
        <p:spPr bwMode="auto">
          <a:xfrm>
            <a:off x="3962400" y="3162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6" name="Oval 102"/>
          <p:cNvSpPr>
            <a:spLocks noChangeArrowheads="1"/>
          </p:cNvSpPr>
          <p:nvPr/>
        </p:nvSpPr>
        <p:spPr bwMode="auto">
          <a:xfrm>
            <a:off x="3562350" y="33337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" name="Freeform 103"/>
          <p:cNvSpPr>
            <a:spLocks/>
          </p:cNvSpPr>
          <p:nvPr/>
        </p:nvSpPr>
        <p:spPr bwMode="auto">
          <a:xfrm>
            <a:off x="4572000" y="3255963"/>
            <a:ext cx="323850" cy="1809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60" y="13"/>
              </a:cxn>
              <a:cxn ang="0">
                <a:pos x="144" y="109"/>
              </a:cxn>
              <a:cxn ang="0">
                <a:pos x="204" y="109"/>
              </a:cxn>
            </a:cxnLst>
            <a:rect l="0" t="0" r="r" b="b"/>
            <a:pathLst>
              <a:path w="204" h="114">
                <a:moveTo>
                  <a:pt x="0" y="1"/>
                </a:moveTo>
                <a:cubicBezTo>
                  <a:pt x="20" y="5"/>
                  <a:pt x="44" y="0"/>
                  <a:pt x="60" y="13"/>
                </a:cubicBezTo>
                <a:cubicBezTo>
                  <a:pt x="98" y="42"/>
                  <a:pt x="93" y="96"/>
                  <a:pt x="144" y="109"/>
                </a:cubicBezTo>
                <a:cubicBezTo>
                  <a:pt x="163" y="114"/>
                  <a:pt x="184" y="109"/>
                  <a:pt x="204" y="109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" name="Freeform 104"/>
          <p:cNvSpPr>
            <a:spLocks/>
          </p:cNvSpPr>
          <p:nvPr/>
        </p:nvSpPr>
        <p:spPr bwMode="auto">
          <a:xfrm>
            <a:off x="4419600" y="3333750"/>
            <a:ext cx="476250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72"/>
              </a:cxn>
              <a:cxn ang="0">
                <a:pos x="72" y="84"/>
              </a:cxn>
              <a:cxn ang="0">
                <a:pos x="108" y="108"/>
              </a:cxn>
              <a:cxn ang="0">
                <a:pos x="132" y="192"/>
              </a:cxn>
              <a:cxn ang="0">
                <a:pos x="240" y="216"/>
              </a:cxn>
              <a:cxn ang="0">
                <a:pos x="276" y="240"/>
              </a:cxn>
              <a:cxn ang="0">
                <a:pos x="300" y="276"/>
              </a:cxn>
            </a:cxnLst>
            <a:rect l="0" t="0" r="r" b="b"/>
            <a:pathLst>
              <a:path w="300" h="276">
                <a:moveTo>
                  <a:pt x="0" y="0"/>
                </a:moveTo>
                <a:cubicBezTo>
                  <a:pt x="8" y="24"/>
                  <a:pt x="15" y="55"/>
                  <a:pt x="36" y="72"/>
                </a:cubicBezTo>
                <a:cubicBezTo>
                  <a:pt x="46" y="80"/>
                  <a:pt x="61" y="78"/>
                  <a:pt x="72" y="84"/>
                </a:cubicBezTo>
                <a:cubicBezTo>
                  <a:pt x="85" y="90"/>
                  <a:pt x="96" y="100"/>
                  <a:pt x="108" y="108"/>
                </a:cubicBezTo>
                <a:cubicBezTo>
                  <a:pt x="117" y="136"/>
                  <a:pt x="114" y="169"/>
                  <a:pt x="132" y="192"/>
                </a:cubicBezTo>
                <a:cubicBezTo>
                  <a:pt x="141" y="203"/>
                  <a:pt x="232" y="215"/>
                  <a:pt x="240" y="216"/>
                </a:cubicBezTo>
                <a:cubicBezTo>
                  <a:pt x="252" y="224"/>
                  <a:pt x="266" y="230"/>
                  <a:pt x="276" y="240"/>
                </a:cubicBezTo>
                <a:cubicBezTo>
                  <a:pt x="286" y="250"/>
                  <a:pt x="300" y="276"/>
                  <a:pt x="300" y="276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" name="Freeform 105"/>
          <p:cNvSpPr>
            <a:spLocks/>
          </p:cNvSpPr>
          <p:nvPr/>
        </p:nvSpPr>
        <p:spPr bwMode="auto">
          <a:xfrm>
            <a:off x="4191000" y="3295650"/>
            <a:ext cx="628650" cy="742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84"/>
              </a:cxn>
              <a:cxn ang="0">
                <a:pos x="108" y="144"/>
              </a:cxn>
              <a:cxn ang="0">
                <a:pos x="168" y="288"/>
              </a:cxn>
              <a:cxn ang="0">
                <a:pos x="180" y="324"/>
              </a:cxn>
              <a:cxn ang="0">
                <a:pos x="252" y="348"/>
              </a:cxn>
              <a:cxn ang="0">
                <a:pos x="324" y="384"/>
              </a:cxn>
              <a:cxn ang="0">
                <a:pos x="396" y="468"/>
              </a:cxn>
            </a:cxnLst>
            <a:rect l="0" t="0" r="r" b="b"/>
            <a:pathLst>
              <a:path w="396" h="468">
                <a:moveTo>
                  <a:pt x="0" y="0"/>
                </a:moveTo>
                <a:cubicBezTo>
                  <a:pt x="8" y="25"/>
                  <a:pt x="20" y="64"/>
                  <a:pt x="36" y="84"/>
                </a:cubicBezTo>
                <a:cubicBezTo>
                  <a:pt x="56" y="108"/>
                  <a:pt x="86" y="122"/>
                  <a:pt x="108" y="144"/>
                </a:cubicBezTo>
                <a:cubicBezTo>
                  <a:pt x="130" y="209"/>
                  <a:pt x="141" y="233"/>
                  <a:pt x="168" y="288"/>
                </a:cubicBezTo>
                <a:cubicBezTo>
                  <a:pt x="174" y="299"/>
                  <a:pt x="170" y="317"/>
                  <a:pt x="180" y="324"/>
                </a:cubicBezTo>
                <a:cubicBezTo>
                  <a:pt x="201" y="339"/>
                  <a:pt x="228" y="340"/>
                  <a:pt x="252" y="348"/>
                </a:cubicBezTo>
                <a:cubicBezTo>
                  <a:pt x="277" y="356"/>
                  <a:pt x="299" y="376"/>
                  <a:pt x="324" y="384"/>
                </a:cubicBezTo>
                <a:cubicBezTo>
                  <a:pt x="346" y="416"/>
                  <a:pt x="369" y="441"/>
                  <a:pt x="396" y="468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" name="Freeform 106"/>
          <p:cNvSpPr>
            <a:spLocks/>
          </p:cNvSpPr>
          <p:nvPr/>
        </p:nvSpPr>
        <p:spPr bwMode="auto">
          <a:xfrm>
            <a:off x="3992563" y="3238500"/>
            <a:ext cx="598487" cy="10096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7" y="108"/>
              </a:cxn>
              <a:cxn ang="0">
                <a:pos x="89" y="156"/>
              </a:cxn>
              <a:cxn ang="0">
                <a:pos x="149" y="300"/>
              </a:cxn>
              <a:cxn ang="0">
                <a:pos x="173" y="372"/>
              </a:cxn>
              <a:cxn ang="0">
                <a:pos x="197" y="408"/>
              </a:cxn>
              <a:cxn ang="0">
                <a:pos x="269" y="456"/>
              </a:cxn>
              <a:cxn ang="0">
                <a:pos x="329" y="552"/>
              </a:cxn>
              <a:cxn ang="0">
                <a:pos x="377" y="636"/>
              </a:cxn>
            </a:cxnLst>
            <a:rect l="0" t="0" r="r" b="b"/>
            <a:pathLst>
              <a:path w="377" h="636">
                <a:moveTo>
                  <a:pt x="5" y="0"/>
                </a:moveTo>
                <a:cubicBezTo>
                  <a:pt x="9" y="36"/>
                  <a:pt x="0" y="76"/>
                  <a:pt x="17" y="108"/>
                </a:cubicBezTo>
                <a:cubicBezTo>
                  <a:pt x="31" y="133"/>
                  <a:pt x="89" y="156"/>
                  <a:pt x="89" y="156"/>
                </a:cubicBezTo>
                <a:cubicBezTo>
                  <a:pt x="119" y="201"/>
                  <a:pt x="132" y="249"/>
                  <a:pt x="149" y="300"/>
                </a:cubicBezTo>
                <a:cubicBezTo>
                  <a:pt x="157" y="324"/>
                  <a:pt x="159" y="351"/>
                  <a:pt x="173" y="372"/>
                </a:cubicBezTo>
                <a:cubicBezTo>
                  <a:pt x="181" y="384"/>
                  <a:pt x="186" y="399"/>
                  <a:pt x="197" y="408"/>
                </a:cubicBezTo>
                <a:cubicBezTo>
                  <a:pt x="219" y="427"/>
                  <a:pt x="269" y="456"/>
                  <a:pt x="269" y="456"/>
                </a:cubicBezTo>
                <a:cubicBezTo>
                  <a:pt x="298" y="542"/>
                  <a:pt x="272" y="514"/>
                  <a:pt x="329" y="552"/>
                </a:cubicBezTo>
                <a:cubicBezTo>
                  <a:pt x="340" y="585"/>
                  <a:pt x="352" y="611"/>
                  <a:pt x="377" y="636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1" name="Freeform 107"/>
          <p:cNvSpPr>
            <a:spLocks/>
          </p:cNvSpPr>
          <p:nvPr/>
        </p:nvSpPr>
        <p:spPr bwMode="auto">
          <a:xfrm>
            <a:off x="3810000" y="3238500"/>
            <a:ext cx="647700" cy="1257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04"/>
              </a:cxn>
              <a:cxn ang="0">
                <a:pos x="108" y="240"/>
              </a:cxn>
              <a:cxn ang="0">
                <a:pos x="132" y="276"/>
              </a:cxn>
              <a:cxn ang="0">
                <a:pos x="192" y="456"/>
              </a:cxn>
              <a:cxn ang="0">
                <a:pos x="300" y="540"/>
              </a:cxn>
              <a:cxn ang="0">
                <a:pos x="408" y="792"/>
              </a:cxn>
            </a:cxnLst>
            <a:rect l="0" t="0" r="r" b="b"/>
            <a:pathLst>
              <a:path w="408" h="792">
                <a:moveTo>
                  <a:pt x="0" y="0"/>
                </a:moveTo>
                <a:cubicBezTo>
                  <a:pt x="31" y="92"/>
                  <a:pt x="24" y="132"/>
                  <a:pt x="96" y="204"/>
                </a:cubicBezTo>
                <a:cubicBezTo>
                  <a:pt x="100" y="216"/>
                  <a:pt x="102" y="229"/>
                  <a:pt x="108" y="240"/>
                </a:cubicBezTo>
                <a:cubicBezTo>
                  <a:pt x="114" y="253"/>
                  <a:pt x="126" y="263"/>
                  <a:pt x="132" y="276"/>
                </a:cubicBezTo>
                <a:cubicBezTo>
                  <a:pt x="157" y="334"/>
                  <a:pt x="144" y="408"/>
                  <a:pt x="192" y="456"/>
                </a:cubicBezTo>
                <a:cubicBezTo>
                  <a:pt x="222" y="486"/>
                  <a:pt x="264" y="516"/>
                  <a:pt x="300" y="540"/>
                </a:cubicBezTo>
                <a:cubicBezTo>
                  <a:pt x="349" y="613"/>
                  <a:pt x="350" y="734"/>
                  <a:pt x="408" y="792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2" name="Freeform 108"/>
          <p:cNvSpPr>
            <a:spLocks/>
          </p:cNvSpPr>
          <p:nvPr/>
        </p:nvSpPr>
        <p:spPr bwMode="auto">
          <a:xfrm>
            <a:off x="3619500" y="3390900"/>
            <a:ext cx="895350" cy="1352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2"/>
              </a:cxn>
              <a:cxn ang="0">
                <a:pos x="84" y="84"/>
              </a:cxn>
              <a:cxn ang="0">
                <a:pos x="192" y="324"/>
              </a:cxn>
              <a:cxn ang="0">
                <a:pos x="276" y="480"/>
              </a:cxn>
              <a:cxn ang="0">
                <a:pos x="300" y="576"/>
              </a:cxn>
              <a:cxn ang="0">
                <a:pos x="384" y="672"/>
              </a:cxn>
              <a:cxn ang="0">
                <a:pos x="444" y="756"/>
              </a:cxn>
              <a:cxn ang="0">
                <a:pos x="492" y="828"/>
              </a:cxn>
              <a:cxn ang="0">
                <a:pos x="564" y="840"/>
              </a:cxn>
              <a:cxn ang="0">
                <a:pos x="756" y="888"/>
              </a:cxn>
            </a:cxnLst>
            <a:rect l="0" t="0" r="r" b="b"/>
            <a:pathLst>
              <a:path w="756" h="888">
                <a:moveTo>
                  <a:pt x="0" y="0"/>
                </a:moveTo>
                <a:cubicBezTo>
                  <a:pt x="16" y="4"/>
                  <a:pt x="34" y="3"/>
                  <a:pt x="48" y="12"/>
                </a:cubicBezTo>
                <a:cubicBezTo>
                  <a:pt x="66" y="24"/>
                  <a:pt x="79" y="64"/>
                  <a:pt x="84" y="84"/>
                </a:cubicBezTo>
                <a:cubicBezTo>
                  <a:pt x="109" y="174"/>
                  <a:pt x="109" y="269"/>
                  <a:pt x="192" y="324"/>
                </a:cubicBezTo>
                <a:cubicBezTo>
                  <a:pt x="223" y="371"/>
                  <a:pt x="254" y="428"/>
                  <a:pt x="276" y="480"/>
                </a:cubicBezTo>
                <a:cubicBezTo>
                  <a:pt x="289" y="510"/>
                  <a:pt x="286" y="546"/>
                  <a:pt x="300" y="576"/>
                </a:cubicBezTo>
                <a:cubicBezTo>
                  <a:pt x="330" y="643"/>
                  <a:pt x="337" y="641"/>
                  <a:pt x="384" y="672"/>
                </a:cubicBezTo>
                <a:cubicBezTo>
                  <a:pt x="403" y="701"/>
                  <a:pt x="427" y="726"/>
                  <a:pt x="444" y="756"/>
                </a:cubicBezTo>
                <a:cubicBezTo>
                  <a:pt x="464" y="791"/>
                  <a:pt x="444" y="807"/>
                  <a:pt x="492" y="828"/>
                </a:cubicBezTo>
                <a:cubicBezTo>
                  <a:pt x="514" y="838"/>
                  <a:pt x="540" y="835"/>
                  <a:pt x="564" y="840"/>
                </a:cubicBezTo>
                <a:cubicBezTo>
                  <a:pt x="621" y="852"/>
                  <a:pt x="703" y="862"/>
                  <a:pt x="756" y="888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3" name="Text Box 109"/>
          <p:cNvSpPr txBox="1">
            <a:spLocks noChangeArrowheads="1"/>
          </p:cNvSpPr>
          <p:nvPr/>
        </p:nvSpPr>
        <p:spPr bwMode="auto">
          <a:xfrm flipH="1">
            <a:off x="3717925" y="2482850"/>
            <a:ext cx="41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E</a:t>
            </a: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26734" name="Text Box 110"/>
          <p:cNvSpPr txBox="1">
            <a:spLocks noChangeArrowheads="1"/>
          </p:cNvSpPr>
          <p:nvPr/>
        </p:nvSpPr>
        <p:spPr bwMode="auto">
          <a:xfrm>
            <a:off x="2112963" y="2720975"/>
            <a:ext cx="500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H</a:t>
            </a:r>
            <a:endParaRPr lang="en-US" sz="2400" b="1">
              <a:effectLst/>
              <a:latin typeface="Times New Roman" pitchFamily="18" charset="0"/>
            </a:endParaRPr>
          </a:p>
        </p:txBody>
      </p:sp>
      <p:sp>
        <p:nvSpPr>
          <p:cNvPr id="26735" name="Line 111"/>
          <p:cNvSpPr>
            <a:spLocks noChangeShapeType="1"/>
          </p:cNvSpPr>
          <p:nvPr/>
        </p:nvSpPr>
        <p:spPr bwMode="auto">
          <a:xfrm flipH="1" flipV="1">
            <a:off x="2647950" y="3124200"/>
            <a:ext cx="19050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6" name="Line 112"/>
          <p:cNvSpPr>
            <a:spLocks noChangeShapeType="1"/>
          </p:cNvSpPr>
          <p:nvPr/>
        </p:nvSpPr>
        <p:spPr bwMode="auto">
          <a:xfrm flipH="1">
            <a:off x="4038600" y="2381250"/>
            <a:ext cx="66675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7" name="Line 113"/>
          <p:cNvSpPr>
            <a:spLocks noChangeShapeType="1"/>
          </p:cNvSpPr>
          <p:nvPr/>
        </p:nvSpPr>
        <p:spPr bwMode="auto">
          <a:xfrm flipH="1" flipV="1">
            <a:off x="4057650" y="2800350"/>
            <a:ext cx="19050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738" name="Group 114"/>
          <p:cNvGrpSpPr>
            <a:grpSpLocks/>
          </p:cNvGrpSpPr>
          <p:nvPr/>
        </p:nvGrpSpPr>
        <p:grpSpPr bwMode="auto">
          <a:xfrm>
            <a:off x="4953000" y="3390900"/>
            <a:ext cx="3790950" cy="1409700"/>
            <a:chOff x="3120" y="2136"/>
            <a:chExt cx="2388" cy="888"/>
          </a:xfrm>
        </p:grpSpPr>
        <p:sp>
          <p:nvSpPr>
            <p:cNvPr id="26739" name="Text Box 115"/>
            <p:cNvSpPr txBox="1">
              <a:spLocks noChangeArrowheads="1"/>
            </p:cNvSpPr>
            <p:nvPr/>
          </p:nvSpPr>
          <p:spPr bwMode="auto">
            <a:xfrm>
              <a:off x="3308" y="2337"/>
              <a:ext cx="2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effectLst/>
                  <a:latin typeface="Times New Roman" pitchFamily="18" charset="0"/>
                </a:rPr>
                <a:t>nascent transcripts</a:t>
              </a:r>
            </a:p>
          </p:txBody>
        </p:sp>
        <p:sp>
          <p:nvSpPr>
            <p:cNvPr id="26740" name="AutoShape 116"/>
            <p:cNvSpPr>
              <a:spLocks/>
            </p:cNvSpPr>
            <p:nvPr/>
          </p:nvSpPr>
          <p:spPr bwMode="auto">
            <a:xfrm>
              <a:off x="3120" y="2136"/>
              <a:ext cx="168" cy="888"/>
            </a:xfrm>
            <a:prstGeom prst="rightBrace">
              <a:avLst>
                <a:gd name="adj1" fmla="val 44048"/>
                <a:gd name="adj2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721" grpId="0" animBg="1"/>
      <p:bldP spid="26722" grpId="0" animBg="1"/>
      <p:bldP spid="26723" grpId="0" animBg="1"/>
      <p:bldP spid="26724" grpId="0" animBg="1"/>
      <p:bldP spid="26725" grpId="0" animBg="1"/>
      <p:bldP spid="26726" grpId="0" animBg="1"/>
      <p:bldP spid="26727" grpId="0" animBg="1"/>
      <p:bldP spid="26728" grpId="0" animBg="1"/>
      <p:bldP spid="26729" grpId="0" animBg="1"/>
      <p:bldP spid="26730" grpId="0" animBg="1"/>
      <p:bldP spid="26731" grpId="0" animBg="1"/>
      <p:bldP spid="267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746375" y="0"/>
            <a:ext cx="369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>
                <a:effectLst/>
                <a:latin typeface="Times New Roman" pitchFamily="18" charset="0"/>
              </a:rPr>
              <a:t>An Experiment:</a:t>
            </a:r>
            <a:endParaRPr lang="en-US" sz="4000">
              <a:effectLst/>
              <a:latin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85750" y="720725"/>
            <a:ext cx="371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chick red blood cells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962400" y="1047750"/>
            <a:ext cx="1504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486400" y="720725"/>
            <a:ext cx="3209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chick RBC nuclei</a:t>
            </a:r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8678" name="Arc 6"/>
          <p:cNvSpPr>
            <a:spLocks/>
          </p:cNvSpPr>
          <p:nvPr/>
        </p:nvSpPr>
        <p:spPr bwMode="auto">
          <a:xfrm flipV="1">
            <a:off x="4953000" y="1219200"/>
            <a:ext cx="1922463" cy="377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rot="10800000" wrap="none" anchor="ctr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48375" y="1417638"/>
            <a:ext cx="29162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effectLst/>
                <a:latin typeface="Times New Roman" pitchFamily="18" charset="0"/>
              </a:rPr>
              <a:t>chromatin extraction</a:t>
            </a:r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069975" y="1717675"/>
            <a:ext cx="2730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effectLst/>
                <a:latin typeface="Times New Roman" pitchFamily="18" charset="0"/>
              </a:rPr>
              <a:t>total chromatin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194175" y="2027238"/>
            <a:ext cx="3516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effectLst/>
                <a:latin typeface="Times New Roman" pitchFamily="18" charset="0"/>
              </a:rPr>
              <a:t>digest with DNase I for different times…</a:t>
            </a:r>
            <a:endParaRPr lang="en-US" sz="2400" b="1">
              <a:effectLst/>
              <a:latin typeface="Times New Roman" pitchFamily="18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50825" y="2743200"/>
            <a:ext cx="37941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effectLst/>
                <a:latin typeface="Times New Roman" pitchFamily="18" charset="0"/>
              </a:rPr>
              <a:t>partially digested chromatin; extract undigested DNA</a:t>
            </a:r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1165225" y="4057650"/>
            <a:ext cx="6902450" cy="2571750"/>
            <a:chOff x="734" y="2556"/>
            <a:chExt cx="4348" cy="1620"/>
          </a:xfrm>
        </p:grpSpPr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1140" y="2556"/>
              <a:ext cx="1176" cy="4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2042" y="2581"/>
              <a:ext cx="27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 i="1">
                  <a:effectLst/>
                  <a:latin typeface="Times New Roman" pitchFamily="18" charset="0"/>
                </a:rPr>
                <a:t>denature DNA, “spot” on filter</a:t>
              </a:r>
              <a:endParaRPr lang="en-US" sz="2400" b="1">
                <a:effectLst/>
                <a:latin typeface="Times New Roman" pitchFamily="18" charset="0"/>
              </a:endParaRPr>
            </a:p>
          </p:txBody>
        </p:sp>
        <p:grpSp>
          <p:nvGrpSpPr>
            <p:cNvPr id="28686" name="Group 14"/>
            <p:cNvGrpSpPr>
              <a:grpSpLocks/>
            </p:cNvGrpSpPr>
            <p:nvPr/>
          </p:nvGrpSpPr>
          <p:grpSpPr bwMode="auto">
            <a:xfrm>
              <a:off x="816" y="3024"/>
              <a:ext cx="3144" cy="756"/>
              <a:chOff x="1164" y="3168"/>
              <a:chExt cx="3144" cy="756"/>
            </a:xfrm>
          </p:grpSpPr>
          <p:sp>
            <p:nvSpPr>
              <p:cNvPr id="28687" name="Rectangle 15"/>
              <p:cNvSpPr>
                <a:spLocks noChangeArrowheads="1"/>
              </p:cNvSpPr>
              <p:nvPr/>
            </p:nvSpPr>
            <p:spPr bwMode="auto">
              <a:xfrm>
                <a:off x="1164" y="3168"/>
                <a:ext cx="3144" cy="75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Oval 16"/>
              <p:cNvSpPr>
                <a:spLocks noChangeArrowheads="1"/>
              </p:cNvSpPr>
              <p:nvPr/>
            </p:nvSpPr>
            <p:spPr bwMode="auto">
              <a:xfrm>
                <a:off x="1380" y="3372"/>
                <a:ext cx="384" cy="36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9" name="Oval 17"/>
              <p:cNvSpPr>
                <a:spLocks noChangeArrowheads="1"/>
              </p:cNvSpPr>
              <p:nvPr/>
            </p:nvSpPr>
            <p:spPr bwMode="auto">
              <a:xfrm>
                <a:off x="3048" y="3372"/>
                <a:ext cx="384" cy="36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Oval 18"/>
              <p:cNvSpPr>
                <a:spLocks noChangeArrowheads="1"/>
              </p:cNvSpPr>
              <p:nvPr/>
            </p:nvSpPr>
            <p:spPr bwMode="auto">
              <a:xfrm>
                <a:off x="3612" y="3372"/>
                <a:ext cx="384" cy="36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Oval 19"/>
              <p:cNvSpPr>
                <a:spLocks noChangeArrowheads="1"/>
              </p:cNvSpPr>
              <p:nvPr/>
            </p:nvSpPr>
            <p:spPr bwMode="auto">
              <a:xfrm>
                <a:off x="2460" y="3372"/>
                <a:ext cx="384" cy="36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2" name="Oval 20"/>
              <p:cNvSpPr>
                <a:spLocks noChangeArrowheads="1"/>
              </p:cNvSpPr>
              <p:nvPr/>
            </p:nvSpPr>
            <p:spPr bwMode="auto">
              <a:xfrm>
                <a:off x="1896" y="3372"/>
                <a:ext cx="384" cy="36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734" y="3811"/>
              <a:ext cx="313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effectLst/>
                  <a:latin typeface="Times New Roman" pitchFamily="18" charset="0"/>
                </a:rPr>
                <a:t>Increasing time of digestion</a:t>
              </a:r>
              <a:endParaRPr lang="en-US">
                <a:effectLst/>
                <a:latin typeface="Times New Roman" pitchFamily="18" charset="0"/>
              </a:endParaRPr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3828" y="4020"/>
              <a:ext cx="3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4070" y="3098"/>
              <a:ext cx="101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make 2 </a:t>
              </a:r>
            </a:p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of these...</a:t>
              </a: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4686" y="3864"/>
              <a:ext cx="3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effectLst/>
                  <a:latin typeface="Times New Roman" pitchFamily="18" charset="0"/>
                </a:rPr>
                <a:t>Fig. 12</a:t>
              </a:r>
              <a:endParaRPr lang="en-US" sz="24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697" name="Group 25"/>
          <p:cNvGrpSpPr>
            <a:grpSpLocks/>
          </p:cNvGrpSpPr>
          <p:nvPr/>
        </p:nvGrpSpPr>
        <p:grpSpPr bwMode="auto">
          <a:xfrm rot="-2842272">
            <a:off x="3919538" y="1652587"/>
            <a:ext cx="622300" cy="365125"/>
            <a:chOff x="972" y="2316"/>
            <a:chExt cx="984" cy="359"/>
          </a:xfrm>
        </p:grpSpPr>
        <p:sp>
          <p:nvSpPr>
            <p:cNvPr id="28698" name="Oval 26"/>
            <p:cNvSpPr>
              <a:spLocks noChangeArrowheads="1"/>
            </p:cNvSpPr>
            <p:nvPr/>
          </p:nvSpPr>
          <p:spPr bwMode="auto">
            <a:xfrm>
              <a:off x="1080" y="2316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Oval 27"/>
            <p:cNvSpPr>
              <a:spLocks noChangeArrowheads="1"/>
            </p:cNvSpPr>
            <p:nvPr/>
          </p:nvSpPr>
          <p:spPr bwMode="auto">
            <a:xfrm>
              <a:off x="1224" y="2316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Oval 28"/>
            <p:cNvSpPr>
              <a:spLocks noChangeArrowheads="1"/>
            </p:cNvSpPr>
            <p:nvPr/>
          </p:nvSpPr>
          <p:spPr bwMode="auto">
            <a:xfrm>
              <a:off x="1356" y="2328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01" name="Group 29"/>
            <p:cNvGrpSpPr>
              <a:grpSpLocks/>
            </p:cNvGrpSpPr>
            <p:nvPr/>
          </p:nvGrpSpPr>
          <p:grpSpPr bwMode="auto">
            <a:xfrm>
              <a:off x="1128" y="2616"/>
              <a:ext cx="120" cy="47"/>
              <a:chOff x="1128" y="2616"/>
              <a:chExt cx="216" cy="47"/>
            </a:xfrm>
          </p:grpSpPr>
          <p:sp>
            <p:nvSpPr>
              <p:cNvPr id="28702" name="Arc 30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Arc 31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04" name="Group 32"/>
            <p:cNvGrpSpPr>
              <a:grpSpLocks/>
            </p:cNvGrpSpPr>
            <p:nvPr/>
          </p:nvGrpSpPr>
          <p:grpSpPr bwMode="auto">
            <a:xfrm>
              <a:off x="1260" y="2616"/>
              <a:ext cx="120" cy="47"/>
              <a:chOff x="1128" y="2616"/>
              <a:chExt cx="216" cy="47"/>
            </a:xfrm>
          </p:grpSpPr>
          <p:sp>
            <p:nvSpPr>
              <p:cNvPr id="28705" name="Arc 33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Arc 34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07" name="Group 35"/>
            <p:cNvGrpSpPr>
              <a:grpSpLocks/>
            </p:cNvGrpSpPr>
            <p:nvPr/>
          </p:nvGrpSpPr>
          <p:grpSpPr bwMode="auto">
            <a:xfrm>
              <a:off x="972" y="2616"/>
              <a:ext cx="120" cy="47"/>
              <a:chOff x="1128" y="2616"/>
              <a:chExt cx="216" cy="47"/>
            </a:xfrm>
          </p:grpSpPr>
          <p:sp>
            <p:nvSpPr>
              <p:cNvPr id="28708" name="Arc 36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" name="Arc 37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0" name="Group 38"/>
            <p:cNvGrpSpPr>
              <a:grpSpLocks/>
            </p:cNvGrpSpPr>
            <p:nvPr/>
          </p:nvGrpSpPr>
          <p:grpSpPr bwMode="auto">
            <a:xfrm>
              <a:off x="1392" y="2316"/>
              <a:ext cx="456" cy="347"/>
              <a:chOff x="1068" y="2412"/>
              <a:chExt cx="456" cy="347"/>
            </a:xfrm>
          </p:grpSpPr>
          <p:sp>
            <p:nvSpPr>
              <p:cNvPr id="28711" name="Oval 39"/>
              <p:cNvSpPr>
                <a:spLocks noChangeArrowheads="1"/>
              </p:cNvSpPr>
              <p:nvPr/>
            </p:nvSpPr>
            <p:spPr bwMode="auto">
              <a:xfrm>
                <a:off x="1176" y="2412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" name="Oval 40"/>
              <p:cNvSpPr>
                <a:spLocks noChangeArrowheads="1"/>
              </p:cNvSpPr>
              <p:nvPr/>
            </p:nvSpPr>
            <p:spPr bwMode="auto">
              <a:xfrm>
                <a:off x="1320" y="2412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" name="Oval 41"/>
              <p:cNvSpPr>
                <a:spLocks noChangeArrowheads="1"/>
              </p:cNvSpPr>
              <p:nvPr/>
            </p:nvSpPr>
            <p:spPr bwMode="auto">
              <a:xfrm>
                <a:off x="1452" y="2424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714" name="Group 42"/>
              <p:cNvGrpSpPr>
                <a:grpSpLocks/>
              </p:cNvGrpSpPr>
              <p:nvPr/>
            </p:nvGrpSpPr>
            <p:grpSpPr bwMode="auto">
              <a:xfrm>
                <a:off x="1224" y="2712"/>
                <a:ext cx="120" cy="47"/>
                <a:chOff x="1128" y="2616"/>
                <a:chExt cx="216" cy="47"/>
              </a:xfrm>
            </p:grpSpPr>
            <p:sp>
              <p:nvSpPr>
                <p:cNvPr id="28715" name="Arc 43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6" name="Arc 44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17" name="Group 45"/>
              <p:cNvGrpSpPr>
                <a:grpSpLocks/>
              </p:cNvGrpSpPr>
              <p:nvPr/>
            </p:nvGrpSpPr>
            <p:grpSpPr bwMode="auto">
              <a:xfrm>
                <a:off x="1356" y="2712"/>
                <a:ext cx="120" cy="47"/>
                <a:chOff x="1128" y="2616"/>
                <a:chExt cx="216" cy="47"/>
              </a:xfrm>
            </p:grpSpPr>
            <p:sp>
              <p:nvSpPr>
                <p:cNvPr id="28718" name="Arc 46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9" name="Arc 47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20" name="Group 48"/>
              <p:cNvGrpSpPr>
                <a:grpSpLocks/>
              </p:cNvGrpSpPr>
              <p:nvPr/>
            </p:nvGrpSpPr>
            <p:grpSpPr bwMode="auto">
              <a:xfrm>
                <a:off x="1068" y="2712"/>
                <a:ext cx="120" cy="47"/>
                <a:chOff x="1128" y="2616"/>
                <a:chExt cx="216" cy="47"/>
              </a:xfrm>
            </p:grpSpPr>
            <p:sp>
              <p:nvSpPr>
                <p:cNvPr id="28721" name="Arc 49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2" name="Arc 50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723" name="Group 51"/>
            <p:cNvGrpSpPr>
              <a:grpSpLocks/>
            </p:cNvGrpSpPr>
            <p:nvPr/>
          </p:nvGrpSpPr>
          <p:grpSpPr bwMode="auto">
            <a:xfrm>
              <a:off x="1836" y="2628"/>
              <a:ext cx="120" cy="47"/>
              <a:chOff x="1128" y="2616"/>
              <a:chExt cx="216" cy="47"/>
            </a:xfrm>
          </p:grpSpPr>
          <p:sp>
            <p:nvSpPr>
              <p:cNvPr id="28724" name="Arc 52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Arc 53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6" name="Group 54"/>
          <p:cNvGrpSpPr>
            <a:grpSpLocks/>
          </p:cNvGrpSpPr>
          <p:nvPr/>
        </p:nvGrpSpPr>
        <p:grpSpPr bwMode="auto">
          <a:xfrm>
            <a:off x="3673475" y="1204913"/>
            <a:ext cx="1339850" cy="1392237"/>
            <a:chOff x="4690" y="1287"/>
            <a:chExt cx="844" cy="877"/>
          </a:xfrm>
        </p:grpSpPr>
        <p:sp>
          <p:nvSpPr>
            <p:cNvPr id="28727" name="Freeform 55"/>
            <p:cNvSpPr>
              <a:spLocks/>
            </p:cNvSpPr>
            <p:nvPr/>
          </p:nvSpPr>
          <p:spPr bwMode="auto">
            <a:xfrm rot="-753383">
              <a:off x="4690" y="1905"/>
              <a:ext cx="302" cy="259"/>
            </a:xfrm>
            <a:custGeom>
              <a:avLst/>
              <a:gdLst/>
              <a:ahLst/>
              <a:cxnLst>
                <a:cxn ang="0">
                  <a:pos x="432" y="16"/>
                </a:cxn>
                <a:cxn ang="0">
                  <a:pos x="264" y="40"/>
                </a:cxn>
                <a:cxn ang="0">
                  <a:pos x="132" y="88"/>
                </a:cxn>
                <a:cxn ang="0">
                  <a:pos x="72" y="100"/>
                </a:cxn>
                <a:cxn ang="0">
                  <a:pos x="0" y="328"/>
                </a:cxn>
              </a:cxnLst>
              <a:rect l="0" t="0" r="r" b="b"/>
              <a:pathLst>
                <a:path w="432" h="328">
                  <a:moveTo>
                    <a:pt x="432" y="16"/>
                  </a:moveTo>
                  <a:cubicBezTo>
                    <a:pt x="368" y="0"/>
                    <a:pt x="319" y="3"/>
                    <a:pt x="264" y="40"/>
                  </a:cubicBezTo>
                  <a:cubicBezTo>
                    <a:pt x="237" y="122"/>
                    <a:pt x="214" y="100"/>
                    <a:pt x="132" y="88"/>
                  </a:cubicBezTo>
                  <a:cubicBezTo>
                    <a:pt x="112" y="92"/>
                    <a:pt x="90" y="90"/>
                    <a:pt x="72" y="100"/>
                  </a:cubicBezTo>
                  <a:cubicBezTo>
                    <a:pt x="14" y="133"/>
                    <a:pt x="54" y="274"/>
                    <a:pt x="0" y="32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Freeform 56"/>
            <p:cNvSpPr>
              <a:spLocks/>
            </p:cNvSpPr>
            <p:nvPr/>
          </p:nvSpPr>
          <p:spPr bwMode="auto">
            <a:xfrm rot="-753383">
              <a:off x="5198" y="1287"/>
              <a:ext cx="336" cy="265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2" y="216"/>
                </a:cxn>
                <a:cxn ang="0">
                  <a:pos x="36" y="180"/>
                </a:cxn>
                <a:cxn ang="0">
                  <a:pos x="180" y="120"/>
                </a:cxn>
                <a:cxn ang="0">
                  <a:pos x="204" y="48"/>
                </a:cxn>
                <a:cxn ang="0">
                  <a:pos x="252" y="0"/>
                </a:cxn>
                <a:cxn ang="0">
                  <a:pos x="348" y="12"/>
                </a:cxn>
                <a:cxn ang="0">
                  <a:pos x="480" y="204"/>
                </a:cxn>
              </a:cxnLst>
              <a:rect l="0" t="0" r="r" b="b"/>
              <a:pathLst>
                <a:path w="480" h="336">
                  <a:moveTo>
                    <a:pt x="0" y="336"/>
                  </a:moveTo>
                  <a:cubicBezTo>
                    <a:pt x="4" y="296"/>
                    <a:pt x="3" y="255"/>
                    <a:pt x="12" y="216"/>
                  </a:cubicBezTo>
                  <a:cubicBezTo>
                    <a:pt x="15" y="202"/>
                    <a:pt x="24" y="188"/>
                    <a:pt x="36" y="180"/>
                  </a:cubicBezTo>
                  <a:cubicBezTo>
                    <a:pt x="43" y="176"/>
                    <a:pt x="164" y="125"/>
                    <a:pt x="180" y="120"/>
                  </a:cubicBezTo>
                  <a:cubicBezTo>
                    <a:pt x="188" y="96"/>
                    <a:pt x="196" y="72"/>
                    <a:pt x="204" y="48"/>
                  </a:cubicBezTo>
                  <a:cubicBezTo>
                    <a:pt x="220" y="0"/>
                    <a:pt x="204" y="16"/>
                    <a:pt x="252" y="0"/>
                  </a:cubicBezTo>
                  <a:cubicBezTo>
                    <a:pt x="284" y="4"/>
                    <a:pt x="317" y="4"/>
                    <a:pt x="348" y="12"/>
                  </a:cubicBezTo>
                  <a:cubicBezTo>
                    <a:pt x="402" y="27"/>
                    <a:pt x="455" y="153"/>
                    <a:pt x="480" y="20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29" name="Group 57"/>
          <p:cNvGrpSpPr>
            <a:grpSpLocks/>
          </p:cNvGrpSpPr>
          <p:nvPr/>
        </p:nvGrpSpPr>
        <p:grpSpPr bwMode="auto">
          <a:xfrm rot="-2842272">
            <a:off x="3105151" y="2589212"/>
            <a:ext cx="622300" cy="365125"/>
            <a:chOff x="972" y="2316"/>
            <a:chExt cx="984" cy="359"/>
          </a:xfrm>
        </p:grpSpPr>
        <p:sp>
          <p:nvSpPr>
            <p:cNvPr id="28730" name="Oval 58"/>
            <p:cNvSpPr>
              <a:spLocks noChangeArrowheads="1"/>
            </p:cNvSpPr>
            <p:nvPr/>
          </p:nvSpPr>
          <p:spPr bwMode="auto">
            <a:xfrm>
              <a:off x="1080" y="2316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Oval 59"/>
            <p:cNvSpPr>
              <a:spLocks noChangeArrowheads="1"/>
            </p:cNvSpPr>
            <p:nvPr/>
          </p:nvSpPr>
          <p:spPr bwMode="auto">
            <a:xfrm>
              <a:off x="1224" y="2316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" name="Oval 60"/>
            <p:cNvSpPr>
              <a:spLocks noChangeArrowheads="1"/>
            </p:cNvSpPr>
            <p:nvPr/>
          </p:nvSpPr>
          <p:spPr bwMode="auto">
            <a:xfrm>
              <a:off x="1356" y="2328"/>
              <a:ext cx="72" cy="31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33" name="Group 61"/>
            <p:cNvGrpSpPr>
              <a:grpSpLocks/>
            </p:cNvGrpSpPr>
            <p:nvPr/>
          </p:nvGrpSpPr>
          <p:grpSpPr bwMode="auto">
            <a:xfrm>
              <a:off x="1128" y="2616"/>
              <a:ext cx="120" cy="47"/>
              <a:chOff x="1128" y="2616"/>
              <a:chExt cx="216" cy="47"/>
            </a:xfrm>
          </p:grpSpPr>
          <p:sp>
            <p:nvSpPr>
              <p:cNvPr id="28734" name="Arc 62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5" name="Arc 63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36" name="Group 64"/>
            <p:cNvGrpSpPr>
              <a:grpSpLocks/>
            </p:cNvGrpSpPr>
            <p:nvPr/>
          </p:nvGrpSpPr>
          <p:grpSpPr bwMode="auto">
            <a:xfrm>
              <a:off x="1260" y="2616"/>
              <a:ext cx="120" cy="47"/>
              <a:chOff x="1128" y="2616"/>
              <a:chExt cx="216" cy="47"/>
            </a:xfrm>
          </p:grpSpPr>
          <p:sp>
            <p:nvSpPr>
              <p:cNvPr id="28737" name="Arc 65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8" name="Arc 66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39" name="Group 67"/>
            <p:cNvGrpSpPr>
              <a:grpSpLocks/>
            </p:cNvGrpSpPr>
            <p:nvPr/>
          </p:nvGrpSpPr>
          <p:grpSpPr bwMode="auto">
            <a:xfrm>
              <a:off x="972" y="2616"/>
              <a:ext cx="120" cy="47"/>
              <a:chOff x="1128" y="2616"/>
              <a:chExt cx="216" cy="47"/>
            </a:xfrm>
          </p:grpSpPr>
          <p:sp>
            <p:nvSpPr>
              <p:cNvPr id="28740" name="Arc 68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1" name="Arc 69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42" name="Group 70"/>
            <p:cNvGrpSpPr>
              <a:grpSpLocks/>
            </p:cNvGrpSpPr>
            <p:nvPr/>
          </p:nvGrpSpPr>
          <p:grpSpPr bwMode="auto">
            <a:xfrm>
              <a:off x="1392" y="2316"/>
              <a:ext cx="456" cy="347"/>
              <a:chOff x="1068" y="2412"/>
              <a:chExt cx="456" cy="347"/>
            </a:xfrm>
          </p:grpSpPr>
          <p:sp>
            <p:nvSpPr>
              <p:cNvPr id="28743" name="Oval 71"/>
              <p:cNvSpPr>
                <a:spLocks noChangeArrowheads="1"/>
              </p:cNvSpPr>
              <p:nvPr/>
            </p:nvSpPr>
            <p:spPr bwMode="auto">
              <a:xfrm>
                <a:off x="1176" y="2412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4" name="Oval 72"/>
              <p:cNvSpPr>
                <a:spLocks noChangeArrowheads="1"/>
              </p:cNvSpPr>
              <p:nvPr/>
            </p:nvSpPr>
            <p:spPr bwMode="auto">
              <a:xfrm>
                <a:off x="1320" y="2412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5" name="Oval 73"/>
              <p:cNvSpPr>
                <a:spLocks noChangeArrowheads="1"/>
              </p:cNvSpPr>
              <p:nvPr/>
            </p:nvSpPr>
            <p:spPr bwMode="auto">
              <a:xfrm>
                <a:off x="1452" y="2424"/>
                <a:ext cx="72" cy="312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746" name="Group 74"/>
              <p:cNvGrpSpPr>
                <a:grpSpLocks/>
              </p:cNvGrpSpPr>
              <p:nvPr/>
            </p:nvGrpSpPr>
            <p:grpSpPr bwMode="auto">
              <a:xfrm>
                <a:off x="1224" y="2712"/>
                <a:ext cx="120" cy="47"/>
                <a:chOff x="1128" y="2616"/>
                <a:chExt cx="216" cy="47"/>
              </a:xfrm>
            </p:grpSpPr>
            <p:sp>
              <p:nvSpPr>
                <p:cNvPr id="28747" name="Arc 75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8" name="Arc 76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49" name="Group 77"/>
              <p:cNvGrpSpPr>
                <a:grpSpLocks/>
              </p:cNvGrpSpPr>
              <p:nvPr/>
            </p:nvGrpSpPr>
            <p:grpSpPr bwMode="auto">
              <a:xfrm>
                <a:off x="1356" y="2712"/>
                <a:ext cx="120" cy="47"/>
                <a:chOff x="1128" y="2616"/>
                <a:chExt cx="216" cy="47"/>
              </a:xfrm>
            </p:grpSpPr>
            <p:sp>
              <p:nvSpPr>
                <p:cNvPr id="28750" name="Arc 78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51" name="Arc 79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2" name="Group 80"/>
              <p:cNvGrpSpPr>
                <a:grpSpLocks/>
              </p:cNvGrpSpPr>
              <p:nvPr/>
            </p:nvGrpSpPr>
            <p:grpSpPr bwMode="auto">
              <a:xfrm>
                <a:off x="1068" y="2712"/>
                <a:ext cx="120" cy="47"/>
                <a:chOff x="1128" y="2616"/>
                <a:chExt cx="216" cy="47"/>
              </a:xfrm>
            </p:grpSpPr>
            <p:sp>
              <p:nvSpPr>
                <p:cNvPr id="28753" name="Arc 81"/>
                <p:cNvSpPr>
                  <a:spLocks/>
                </p:cNvSpPr>
                <p:nvPr/>
              </p:nvSpPr>
              <p:spPr bwMode="auto">
                <a:xfrm flipH="1" flipV="1">
                  <a:off x="1128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54" name="Arc 82"/>
                <p:cNvSpPr>
                  <a:spLocks/>
                </p:cNvSpPr>
                <p:nvPr/>
              </p:nvSpPr>
              <p:spPr bwMode="auto">
                <a:xfrm flipV="1">
                  <a:off x="1236" y="2616"/>
                  <a:ext cx="108" cy="4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755" name="Group 83"/>
            <p:cNvGrpSpPr>
              <a:grpSpLocks/>
            </p:cNvGrpSpPr>
            <p:nvPr/>
          </p:nvGrpSpPr>
          <p:grpSpPr bwMode="auto">
            <a:xfrm>
              <a:off x="1836" y="2628"/>
              <a:ext cx="120" cy="47"/>
              <a:chOff x="1128" y="2616"/>
              <a:chExt cx="216" cy="47"/>
            </a:xfrm>
          </p:grpSpPr>
          <p:sp>
            <p:nvSpPr>
              <p:cNvPr id="28756" name="Arc 84"/>
              <p:cNvSpPr>
                <a:spLocks/>
              </p:cNvSpPr>
              <p:nvPr/>
            </p:nvSpPr>
            <p:spPr bwMode="auto">
              <a:xfrm flipH="1" flipV="1">
                <a:off x="1128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7" name="Arc 85"/>
              <p:cNvSpPr>
                <a:spLocks/>
              </p:cNvSpPr>
              <p:nvPr/>
            </p:nvSpPr>
            <p:spPr bwMode="auto">
              <a:xfrm flipV="1">
                <a:off x="1236" y="2616"/>
                <a:ext cx="10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/>
      <p:bldP spid="28680" grpId="0"/>
      <p:bldP spid="28681" grpId="0"/>
      <p:bldP spid="286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819150" y="4689475"/>
            <a:ext cx="4133850" cy="571500"/>
            <a:chOff x="480" y="3372"/>
            <a:chExt cx="2604" cy="360"/>
          </a:xfrm>
        </p:grpSpPr>
        <p:sp>
          <p:nvSpPr>
            <p:cNvPr id="30723" name="Oval 3"/>
            <p:cNvSpPr>
              <a:spLocks noChangeArrowheads="1"/>
            </p:cNvSpPr>
            <p:nvPr/>
          </p:nvSpPr>
          <p:spPr bwMode="auto">
            <a:xfrm>
              <a:off x="480" y="3372"/>
              <a:ext cx="384" cy="360"/>
            </a:xfrm>
            <a:prstGeom prst="ellipse">
              <a:avLst/>
            </a:prstGeom>
            <a:solidFill>
              <a:schemeClr val="tx1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2160" y="3396"/>
              <a:ext cx="336" cy="300"/>
            </a:xfrm>
            <a:prstGeom prst="ellipse">
              <a:avLst/>
            </a:prstGeom>
            <a:solidFill>
              <a:schemeClr val="tx1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2736" y="3396"/>
              <a:ext cx="348" cy="288"/>
            </a:xfrm>
            <a:prstGeom prst="ellipse">
              <a:avLst/>
            </a:prstGeom>
            <a:solidFill>
              <a:schemeClr val="tx1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1560" y="3372"/>
              <a:ext cx="384" cy="360"/>
            </a:xfrm>
            <a:prstGeom prst="ellipse">
              <a:avLst/>
            </a:prstGeom>
            <a:solidFill>
              <a:schemeClr val="tx1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1002" y="3372"/>
              <a:ext cx="384" cy="360"/>
            </a:xfrm>
            <a:prstGeom prst="ellipse">
              <a:avLst/>
            </a:prstGeom>
            <a:solidFill>
              <a:schemeClr val="tx1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211138"/>
            <a:ext cx="8893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3000" b="1">
                <a:effectLst/>
                <a:latin typeface="Times New Roman" pitchFamily="18" charset="0"/>
              </a:rPr>
              <a:t>Radiolabel, denature cloned globin and other gene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b="1">
                <a:effectLst/>
                <a:latin typeface="Times New Roman" pitchFamily="18" charset="0"/>
              </a:rPr>
              <a:t> DNA to use as </a:t>
            </a:r>
            <a:r>
              <a:rPr lang="en-US" sz="3000" b="1">
                <a:solidFill>
                  <a:srgbClr val="FF0000"/>
                </a:solidFill>
                <a:effectLst/>
                <a:latin typeface="Times New Roman" pitchFamily="18" charset="0"/>
              </a:rPr>
              <a:t>*</a:t>
            </a:r>
            <a:r>
              <a:rPr lang="en-US" sz="3000" b="1" i="1">
                <a:effectLst/>
                <a:latin typeface="Times New Roman" pitchFamily="18" charset="0"/>
              </a:rPr>
              <a:t>probe</a:t>
            </a:r>
            <a:r>
              <a:rPr lang="en-US" sz="3000" b="1">
                <a:effectLst/>
                <a:latin typeface="Times New Roman" pitchFamily="18" charset="0"/>
              </a:rPr>
              <a:t>.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3000" b="1">
                <a:effectLst/>
                <a:latin typeface="Times New Roman" pitchFamily="18" charset="0"/>
              </a:rPr>
              <a:t>Allow </a:t>
            </a:r>
            <a:r>
              <a:rPr lang="en-US" sz="3000" b="1" i="1">
                <a:solidFill>
                  <a:srgbClr val="FF0000"/>
                </a:solidFill>
                <a:effectLst/>
                <a:latin typeface="Times New Roman" pitchFamily="18" charset="0"/>
              </a:rPr>
              <a:t>*</a:t>
            </a:r>
            <a:r>
              <a:rPr lang="en-US" sz="3000" b="1" i="1">
                <a:effectLst/>
                <a:latin typeface="Times New Roman" pitchFamily="18" charset="0"/>
              </a:rPr>
              <a:t>probe</a:t>
            </a:r>
            <a:r>
              <a:rPr lang="en-US" sz="3000" b="1">
                <a:effectLst/>
                <a:latin typeface="Times New Roman" pitchFamily="18" charset="0"/>
              </a:rPr>
              <a:t> DNA to </a:t>
            </a:r>
            <a:r>
              <a:rPr lang="en-US" sz="3000" b="1" i="1">
                <a:effectLst/>
                <a:latin typeface="Times New Roman" pitchFamily="18" charset="0"/>
              </a:rPr>
              <a:t>hybridize</a:t>
            </a:r>
            <a:r>
              <a:rPr lang="en-US" sz="3000" b="1">
                <a:effectLst/>
                <a:latin typeface="Times New Roman" pitchFamily="18" charset="0"/>
              </a:rPr>
              <a:t> </a:t>
            </a:r>
            <a:r>
              <a:rPr lang="en-US" b="1">
                <a:effectLst/>
                <a:latin typeface="Times New Roman" pitchFamily="18" charset="0"/>
              </a:rPr>
              <a:t>to complementary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 sequences on filters…  e</a:t>
            </a:r>
            <a:r>
              <a:rPr lang="en-US" sz="3000" b="1">
                <a:effectLst/>
                <a:latin typeface="Times New Roman" pitchFamily="18" charset="0"/>
              </a:rPr>
              <a:t>xpose, develop autoradio-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b="1">
                <a:effectLst/>
                <a:latin typeface="Times New Roman" pitchFamily="18" charset="0"/>
              </a:rPr>
              <a:t> graph...   </a:t>
            </a:r>
          </a:p>
        </p:txBody>
      </p: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819150" y="3375025"/>
            <a:ext cx="3952875" cy="571500"/>
            <a:chOff x="468" y="2412"/>
            <a:chExt cx="2490" cy="360"/>
          </a:xfrm>
        </p:grpSpPr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468" y="2412"/>
              <a:ext cx="384" cy="360"/>
            </a:xfrm>
            <a:prstGeom prst="ellipse">
              <a:avLst/>
            </a:prstGeom>
            <a:solidFill>
              <a:schemeClr val="tx1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Oval 11"/>
            <p:cNvSpPr>
              <a:spLocks noChangeArrowheads="1"/>
            </p:cNvSpPr>
            <p:nvPr/>
          </p:nvSpPr>
          <p:spPr bwMode="auto">
            <a:xfrm>
              <a:off x="2238" y="2502"/>
              <a:ext cx="204" cy="180"/>
            </a:xfrm>
            <a:prstGeom prst="ellipse">
              <a:avLst/>
            </a:prstGeom>
            <a:solidFill>
              <a:schemeClr val="tx1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2850" y="2514"/>
              <a:ext cx="108" cy="156"/>
            </a:xfrm>
            <a:prstGeom prst="ellipse">
              <a:avLst/>
            </a:prstGeom>
            <a:solidFill>
              <a:schemeClr val="tx1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13"/>
            <p:cNvSpPr>
              <a:spLocks noChangeArrowheads="1"/>
            </p:cNvSpPr>
            <p:nvPr/>
          </p:nvSpPr>
          <p:spPr bwMode="auto">
            <a:xfrm>
              <a:off x="1632" y="2484"/>
              <a:ext cx="240" cy="216"/>
            </a:xfrm>
            <a:prstGeom prst="ellipse">
              <a:avLst/>
            </a:prstGeom>
            <a:solidFill>
              <a:schemeClr val="tx1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14"/>
            <p:cNvSpPr>
              <a:spLocks noChangeArrowheads="1"/>
            </p:cNvSpPr>
            <p:nvPr/>
          </p:nvSpPr>
          <p:spPr bwMode="auto">
            <a:xfrm>
              <a:off x="1038" y="2448"/>
              <a:ext cx="312" cy="288"/>
            </a:xfrm>
            <a:prstGeom prst="ellipse">
              <a:avLst/>
            </a:prstGeom>
            <a:solidFill>
              <a:schemeClr val="tx1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35" name="Group 15"/>
          <p:cNvGrpSpPr>
            <a:grpSpLocks/>
          </p:cNvGrpSpPr>
          <p:nvPr/>
        </p:nvGrpSpPr>
        <p:grpSpPr bwMode="auto">
          <a:xfrm>
            <a:off x="5524500" y="3384550"/>
            <a:ext cx="2933700" cy="1900238"/>
            <a:chOff x="3480" y="2132"/>
            <a:chExt cx="1848" cy="1197"/>
          </a:xfrm>
        </p:grpSpPr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3504" y="2132"/>
              <a:ext cx="18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globin gene probe</a:t>
              </a:r>
              <a:endParaRPr lang="en-US">
                <a:effectLst/>
                <a:latin typeface="Times New Roman" pitchFamily="18" charset="0"/>
              </a:endParaRP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480" y="2841"/>
              <a:ext cx="1848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ovalbumin gene 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probe</a:t>
              </a:r>
              <a:endParaRPr lang="en-US" b="1">
                <a:effectLst/>
                <a:latin typeface="Times New Roman" pitchFamily="18" charset="0"/>
              </a:endParaRPr>
            </a:p>
          </p:txBody>
        </p: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8372475" y="6613525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effectLst/>
                <a:latin typeface="Times New Roman" pitchFamily="18" charset="0"/>
              </a:rPr>
              <a:t>Fig. 13</a:t>
            </a:r>
            <a:endParaRPr lang="en-US" sz="2400">
              <a:effectLst/>
              <a:latin typeface="Times New Roman" pitchFamily="18" charset="0"/>
            </a:endParaRPr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304800" y="2665413"/>
            <a:ext cx="5638800" cy="3373437"/>
            <a:chOff x="192" y="1679"/>
            <a:chExt cx="3552" cy="2125"/>
          </a:xfrm>
        </p:grpSpPr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324" y="2870"/>
              <a:ext cx="3144" cy="5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00" y="2042"/>
              <a:ext cx="3144" cy="5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42" name="Group 22"/>
            <p:cNvGrpSpPr>
              <a:grpSpLocks/>
            </p:cNvGrpSpPr>
            <p:nvPr/>
          </p:nvGrpSpPr>
          <p:grpSpPr bwMode="auto">
            <a:xfrm>
              <a:off x="197" y="1679"/>
              <a:ext cx="3392" cy="327"/>
              <a:chOff x="437" y="1691"/>
              <a:chExt cx="3392" cy="327"/>
            </a:xfrm>
          </p:grpSpPr>
          <p:sp>
            <p:nvSpPr>
              <p:cNvPr id="30743" name="Text Box 23"/>
              <p:cNvSpPr txBox="1">
                <a:spLocks noChangeArrowheads="1"/>
              </p:cNvSpPr>
              <p:nvPr/>
            </p:nvSpPr>
            <p:spPr bwMode="auto">
              <a:xfrm>
                <a:off x="437" y="1691"/>
                <a:ext cx="276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800" b="1">
                    <a:effectLst/>
                    <a:latin typeface="Times New Roman" pitchFamily="18" charset="0"/>
                  </a:rPr>
                  <a:t>Increasing time of digestion</a:t>
                </a:r>
              </a:p>
            </p:txBody>
          </p:sp>
          <p:sp>
            <p:nvSpPr>
              <p:cNvPr id="30744" name="Line 24"/>
              <p:cNvSpPr>
                <a:spLocks noChangeShapeType="1"/>
              </p:cNvSpPr>
              <p:nvPr/>
            </p:nvSpPr>
            <p:spPr bwMode="auto">
              <a:xfrm>
                <a:off x="3151" y="1874"/>
                <a:ext cx="67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45" name="Text Box 25"/>
            <p:cNvSpPr txBox="1">
              <a:spLocks noChangeArrowheads="1"/>
            </p:cNvSpPr>
            <p:nvPr/>
          </p:nvSpPr>
          <p:spPr bwMode="auto">
            <a:xfrm>
              <a:off x="192" y="3477"/>
              <a:ext cx="35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effectLst/>
                  <a:latin typeface="Times New Roman" pitchFamily="18" charset="0"/>
                </a:rPr>
                <a:t>DNA from digested RBC chromatin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/>
              <a:t>Solution: Chromosomes	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810000" cy="5105400"/>
          </a:xfrm>
        </p:spPr>
        <p:txBody>
          <a:bodyPr/>
          <a:lstStyle/>
          <a:p>
            <a:r>
              <a:rPr lang="en-US"/>
              <a:t>Single DNA Molecule and associated proteins</a:t>
            </a:r>
          </a:p>
          <a:p>
            <a:r>
              <a:rPr lang="en-US"/>
              <a:t>Karyotype</a:t>
            </a:r>
          </a:p>
          <a:p>
            <a:r>
              <a:rPr lang="en-US"/>
              <a:t>Chromatin vs. Chromosomes</a:t>
            </a:r>
          </a:p>
        </p:txBody>
      </p:sp>
      <p:pic>
        <p:nvPicPr>
          <p:cNvPr id="37893" name="Picture 5" descr="human-karotyp16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7625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3850" y="2025650"/>
            <a:ext cx="8820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b="1">
                <a:effectLst/>
                <a:latin typeface="Times New Roman" pitchFamily="18" charset="0"/>
              </a:rPr>
              <a:t>Compared to globin gene DNA, ovalbumin gene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 DNA in RBC chromatin resists DNase digestion. 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66700" y="3738563"/>
            <a:ext cx="84216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b="1">
                <a:effectLst/>
                <a:latin typeface="Times New Roman" pitchFamily="18" charset="0"/>
              </a:rPr>
              <a:t>Globin gene DNA in RBC chromatin must be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  more accessible to DNase (less condensed,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effectLst/>
                <a:latin typeface="Times New Roman" pitchFamily="18" charset="0"/>
              </a:rPr>
              <a:t>  more euchromatic) than ovalbumin DNA.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605088" y="609600"/>
            <a:ext cx="2981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>
                <a:effectLst/>
                <a:latin typeface="Times New Roman" pitchFamily="18" charset="0"/>
              </a:rPr>
              <a:t>Conclusions:</a:t>
            </a:r>
            <a:endParaRPr lang="en-US" sz="400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Histones—Degrees of Conservation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H4---Only 2 variations ever discovered</a:t>
            </a:r>
          </a:p>
          <a:p>
            <a:pPr>
              <a:lnSpc>
                <a:spcPct val="90000"/>
              </a:lnSpc>
            </a:pPr>
            <a:r>
              <a:rPr lang="en-US"/>
              <a:t>H3—also highly conserved</a:t>
            </a:r>
          </a:p>
          <a:p>
            <a:pPr>
              <a:lnSpc>
                <a:spcPct val="90000"/>
              </a:lnSpc>
            </a:pPr>
            <a:r>
              <a:rPr lang="en-US"/>
              <a:t>H2A, H2B---Some variation between tissues and species</a:t>
            </a:r>
          </a:p>
          <a:p>
            <a:pPr>
              <a:lnSpc>
                <a:spcPct val="90000"/>
              </a:lnSpc>
            </a:pPr>
            <a:r>
              <a:rPr lang="en-US"/>
              <a:t>H1-like histones</a:t>
            </a:r>
          </a:p>
          <a:p>
            <a:pPr lvl="1">
              <a:lnSpc>
                <a:spcPct val="90000"/>
              </a:lnSpc>
            </a:pPr>
            <a:r>
              <a:rPr lang="en-US"/>
              <a:t>H1—Varies markedly between tissues and species</a:t>
            </a:r>
          </a:p>
          <a:p>
            <a:pPr lvl="1">
              <a:lnSpc>
                <a:spcPct val="90000"/>
              </a:lnSpc>
            </a:pPr>
            <a:r>
              <a:rPr lang="en-US"/>
              <a:t>H1</a:t>
            </a:r>
            <a:r>
              <a:rPr lang="en-US" baseline="30000">
                <a:cs typeface="Tahoma" pitchFamily="34" charset="0"/>
              </a:rPr>
              <a:t>º</a:t>
            </a:r>
            <a:r>
              <a:rPr lang="en-US">
                <a:cs typeface="Tahoma" pitchFamily="34" charset="0"/>
              </a:rPr>
              <a:t>--Variable, mostly present in non-replicating cells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ahoma" pitchFamily="34" charset="0"/>
              </a:rPr>
              <a:t>H5---Extremely variable</a:t>
            </a:r>
            <a:endParaRPr lang="en-US" baseline="3000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352800"/>
            <a:ext cx="69342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 </a:t>
            </a:r>
            <a:br>
              <a:rPr lang="en-US" sz="1800"/>
            </a:br>
            <a:endParaRPr lang="en-US" sz="1800"/>
          </a:p>
        </p:txBody>
      </p:sp>
      <p:pic>
        <p:nvPicPr>
          <p:cNvPr id="49157" name="Picture 5" descr="[Figure 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7924800" cy="646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Post-Translational Modifications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5" name="Picture 5" descr="chlac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25600"/>
            <a:ext cx="7848600" cy="523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lenoid 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25" y="3756025"/>
            <a:ext cx="2801938" cy="1730375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562600" y="313055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effectLst/>
                <a:latin typeface="Times New Roman" pitchFamily="18" charset="0"/>
              </a:rPr>
              <a:t>30 nm solenoid fiber</a:t>
            </a:r>
            <a:endParaRPr lang="en-US" sz="2800">
              <a:effectLst/>
              <a:latin typeface="Times New Roman" pitchFamily="18" charset="0"/>
            </a:endParaRPr>
          </a:p>
        </p:txBody>
      </p:sp>
      <p:pic>
        <p:nvPicPr>
          <p:cNvPr id="12292" name="Picture 4" descr="nucleosome 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63" y="3786188"/>
            <a:ext cx="3625850" cy="1700212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20725" y="2830513"/>
            <a:ext cx="2686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effectLst/>
                <a:latin typeface="Times New Roman" pitchFamily="18" charset="0"/>
              </a:rPr>
              <a:t>10 nm filament; 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i="1">
                <a:solidFill>
                  <a:schemeClr val="folHlink"/>
                </a:solidFill>
                <a:effectLst/>
                <a:latin typeface="Times New Roman" pitchFamily="18" charset="0"/>
              </a:rPr>
              <a:t>nucleosomes</a:t>
            </a:r>
            <a:endParaRPr lang="en-US" sz="2800">
              <a:solidFill>
                <a:schemeClr val="folHlink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030663" y="4552950"/>
            <a:ext cx="1676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411663" y="405606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effectLst/>
                <a:latin typeface="Times New Roman" pitchFamily="18" charset="0"/>
              </a:rPr>
              <a:t>[salt]</a:t>
            </a:r>
            <a:endParaRPr lang="en-US" sz="2800" b="1">
              <a:effectLst/>
              <a:latin typeface="Times New Roman" pitchFamily="18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4106863" y="4133850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89000" y="715963"/>
            <a:ext cx="7159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>
                <a:effectLst/>
                <a:latin typeface="Times New Roman" pitchFamily="18" charset="0"/>
              </a:rPr>
              <a:t>Dissection of interphase nuclei...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2343150" y="1447800"/>
            <a:ext cx="2019300" cy="1352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562350" y="1854200"/>
            <a:ext cx="3206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effectLst/>
                <a:latin typeface="Times New Roman" pitchFamily="18" charset="0"/>
              </a:rPr>
              <a:t>low [salt]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HISTONES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packaging proteins</a:t>
            </a:r>
          </a:p>
          <a:p>
            <a:r>
              <a:rPr lang="en-US"/>
              <a:t>5 classes: H1, H2A, H2B, H3, H4. </a:t>
            </a:r>
          </a:p>
          <a:p>
            <a:r>
              <a:rPr lang="en-US"/>
              <a:t>Rich in Lysine and Arginine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685800" y="3886200"/>
            <a:ext cx="8153400" cy="3257550"/>
            <a:chOff x="288" y="2400"/>
            <a:chExt cx="5136" cy="2052"/>
          </a:xfrm>
        </p:grpSpPr>
        <p:pic>
          <p:nvPicPr>
            <p:cNvPr id="39943" name="Picture 7" descr="ar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36" y="2400"/>
              <a:ext cx="2688" cy="2052"/>
            </a:xfrm>
            <a:prstGeom prst="rect">
              <a:avLst/>
            </a:prstGeom>
            <a:noFill/>
          </p:spPr>
        </p:pic>
        <p:pic>
          <p:nvPicPr>
            <p:cNvPr id="39945" name="Picture 9" descr="ly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2400"/>
              <a:ext cx="2688" cy="20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HISTONES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NOTE: if histones from different species are added to any eukaryotic DNA sample, chromatin is reconstituted. Implication?</a:t>
            </a:r>
          </a:p>
          <a:p>
            <a:pPr>
              <a:lnSpc>
                <a:spcPct val="90000"/>
              </a:lnSpc>
            </a:pPr>
            <a:r>
              <a:rPr lang="en-US"/>
              <a:t>Very highly conserved in eukaryotes in both</a:t>
            </a:r>
          </a:p>
          <a:p>
            <a:pPr lvl="1">
              <a:lnSpc>
                <a:spcPct val="90000"/>
              </a:lnSpc>
            </a:pPr>
            <a:r>
              <a:rPr lang="en-US"/>
              <a:t>Structure</a:t>
            </a:r>
          </a:p>
          <a:p>
            <a:pPr lvl="1">
              <a:lnSpc>
                <a:spcPct val="90000"/>
              </a:lnSpc>
            </a:pPr>
            <a:r>
              <a:rPr lang="en-US"/>
              <a:t>Function</a:t>
            </a:r>
          </a:p>
          <a:p>
            <a:pPr lvl="2">
              <a:lnSpc>
                <a:spcPct val="90000"/>
              </a:lnSpc>
            </a:pPr>
            <a:r>
              <a:rPr lang="en-US"/>
              <a:t>Protection</a:t>
            </a:r>
          </a:p>
          <a:p>
            <a:pPr lvl="2">
              <a:lnSpc>
                <a:spcPct val="90000"/>
              </a:lnSpc>
            </a:pPr>
            <a:r>
              <a:rPr lang="en-US"/>
              <a:t>Must allow gene activity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0275"/>
            <a:ext cx="9144000" cy="5927725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38950" y="7391400"/>
            <a:ext cx="175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effectLst/>
                <a:latin typeface="Geneva" charset="0"/>
              </a:rPr>
              <a:t>WEAVER: TABLE 13.1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Variability in Histones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/>
              <a:t>HISTONES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191000" cy="5715000"/>
          </a:xfrm>
        </p:spPr>
        <p:txBody>
          <a:bodyPr/>
          <a:lstStyle/>
          <a:p>
            <a:r>
              <a:rPr lang="en-US"/>
              <a:t>Fairly uniform, some variability</a:t>
            </a:r>
          </a:p>
          <a:p>
            <a:r>
              <a:rPr lang="en-US"/>
              <a:t>Why variable if only function is packaging?</a:t>
            </a:r>
          </a:p>
          <a:p>
            <a:endParaRPr lang="en-US"/>
          </a:p>
        </p:txBody>
      </p:sp>
      <p:pic>
        <p:nvPicPr>
          <p:cNvPr id="48133" name="Picture 5" descr="Undisplayed 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38" y="990600"/>
            <a:ext cx="4727575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/>
              <a:t>Variations In Histones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sz="2800"/>
              <a:t>How can cells introduce changes in protein structure and thus protein function?</a:t>
            </a:r>
          </a:p>
          <a:p>
            <a:pPr lvl="1"/>
            <a:r>
              <a:rPr lang="en-US" sz="2400"/>
              <a:t>Mutations</a:t>
            </a:r>
          </a:p>
          <a:p>
            <a:pPr lvl="1"/>
            <a:r>
              <a:rPr lang="en-US" sz="2400"/>
              <a:t>Post transcriptional modifications—ex alternate splicing </a:t>
            </a:r>
          </a:p>
          <a:p>
            <a:pPr lvl="1"/>
            <a:r>
              <a:rPr lang="en-US" sz="2400"/>
              <a:t>Post translational modifications</a:t>
            </a:r>
          </a:p>
          <a:p>
            <a:pPr lvl="2"/>
            <a:r>
              <a:rPr lang="en-US" sz="2000">
                <a:hlinkClick r:id="rId3" action="ppaction://hlinksldjump"/>
              </a:rPr>
              <a:t>Acetylation</a:t>
            </a:r>
            <a:endParaRPr lang="en-US" sz="2000"/>
          </a:p>
          <a:p>
            <a:pPr lvl="2"/>
            <a:r>
              <a:rPr lang="en-US" sz="2000"/>
              <a:t>Methylation</a:t>
            </a:r>
          </a:p>
          <a:p>
            <a:pPr lvl="2"/>
            <a:r>
              <a:rPr lang="en-US" sz="2000">
                <a:hlinkClick r:id="rId4" action="ppaction://hlinksldjump"/>
              </a:rPr>
              <a:t>Ser-Thr O-phosphorylation</a:t>
            </a:r>
            <a:endParaRPr lang="en-US" sz="2000"/>
          </a:p>
          <a:p>
            <a:pPr lvl="2"/>
            <a:r>
              <a:rPr lang="en-US" sz="2000">
                <a:hlinkClick r:id="rId5" action="ppaction://hlinksldjump"/>
              </a:rPr>
              <a:t>His N-phosphorylation</a:t>
            </a:r>
            <a:endParaRPr lang="en-US" sz="2000"/>
          </a:p>
          <a:p>
            <a:pPr lvl="1"/>
            <a:r>
              <a:rPr lang="en-US" sz="2400"/>
              <a:t>NOTE: These processes are dynamic. They give the cell another means to regulate gene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250825"/>
            <a:ext cx="8763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4800" b="1">
                <a:effectLst/>
                <a:latin typeface="Times New Roman" pitchFamily="18" charset="0"/>
              </a:rPr>
              <a:t>DNA is complexed with proteins and organized as chromatin in the interphase nucleus:</a:t>
            </a:r>
            <a:endParaRPr lang="en-US" sz="4000" b="1">
              <a:effectLst/>
              <a:latin typeface="Times New Roman" pitchFamily="18" charset="0"/>
            </a:endParaRPr>
          </a:p>
        </p:txBody>
      </p:sp>
      <p:pic>
        <p:nvPicPr>
          <p:cNvPr id="10243" name="Picture 3" descr="chromatin 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2568575"/>
            <a:ext cx="6100763" cy="400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2461</TotalTime>
  <Words>1695</Words>
  <Application>Microsoft Office PowerPoint</Application>
  <PresentationFormat>On-screen Show (4:3)</PresentationFormat>
  <Paragraphs>299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Textured</vt:lpstr>
      <vt:lpstr>Chromosomes and DNA Packaging</vt:lpstr>
      <vt:lpstr>The Problem</vt:lpstr>
      <vt:lpstr>Solution: Chromosomes </vt:lpstr>
      <vt:lpstr>HISTONES</vt:lpstr>
      <vt:lpstr>HISTONES </vt:lpstr>
      <vt:lpstr>Variability in Histones</vt:lpstr>
      <vt:lpstr>HISTONES</vt:lpstr>
      <vt:lpstr>Variations In Histones</vt:lpstr>
      <vt:lpstr>Slide 9</vt:lpstr>
      <vt:lpstr>Slide 10</vt:lpstr>
      <vt:lpstr>Beads on a String—10 nm Fiber</vt:lpstr>
      <vt:lpstr>Slide 12</vt:lpstr>
      <vt:lpstr>Slide 13</vt:lpstr>
      <vt:lpstr>10 nm Fiber</vt:lpstr>
      <vt:lpstr>30 nm Fiber</vt:lpstr>
      <vt:lpstr>The 30 nm Fiber (Compacts DNA 7X more)</vt:lpstr>
      <vt:lpstr>Slide 17</vt:lpstr>
      <vt:lpstr>Slide 18</vt:lpstr>
      <vt:lpstr>Slide 19</vt:lpstr>
      <vt:lpstr>Protamines</vt:lpstr>
      <vt:lpstr>Other DNA Associated Proteins</vt:lpstr>
      <vt:lpstr>Slide 22</vt:lpstr>
      <vt:lpstr>Phosphorylation (Ser and Thr)</vt:lpstr>
      <vt:lpstr>Histidine: N-phosphorylation</vt:lpstr>
      <vt:lpstr>Slide 25</vt:lpstr>
      <vt:lpstr>Slide 26</vt:lpstr>
      <vt:lpstr>Slide 27</vt:lpstr>
      <vt:lpstr>Slide 28</vt:lpstr>
      <vt:lpstr>Slide 29</vt:lpstr>
      <vt:lpstr>Slide 30</vt:lpstr>
      <vt:lpstr>Histones—Degrees of Conservation</vt:lpstr>
      <vt:lpstr>Slide 32</vt:lpstr>
      <vt:lpstr>Post-Translational Modifications</vt:lpstr>
      <vt:lpstr>Slide 34</vt:lpstr>
    </vt:vector>
  </TitlesOfParts>
  <Company>Bloomsburg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Chromosomes and DNA Packaging</dc:title>
  <dc:creator>gdavis</dc:creator>
  <cp:lastModifiedBy>Acer</cp:lastModifiedBy>
  <cp:revision>26</cp:revision>
  <dcterms:created xsi:type="dcterms:W3CDTF">2005-09-19T14:14:33Z</dcterms:created>
  <dcterms:modified xsi:type="dcterms:W3CDTF">2016-11-04T06:44:51Z</dcterms:modified>
</cp:coreProperties>
</file>