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.xml" ContentType="application/vnd.openxmlformats-officedocument.presentationml.slideLayout+xml"/>
  <Override PartName="/ppt/notesSlides/notesSlide12.xml" ContentType="application/vnd.openxmlformats-officedocument.presentationml.notes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772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72" r:id="rId5"/>
    <p:sldId id="273" r:id="rId6"/>
    <p:sldId id="274" r:id="rId7"/>
    <p:sldId id="271" r:id="rId8"/>
    <p:sldId id="275" r:id="rId9"/>
    <p:sldId id="259" r:id="rId10"/>
    <p:sldId id="276" r:id="rId11"/>
    <p:sldId id="279" r:id="rId12"/>
    <p:sldId id="260" r:id="rId13"/>
    <p:sldId id="261" r:id="rId14"/>
    <p:sldId id="263" r:id="rId15"/>
    <p:sldId id="264" r:id="rId16"/>
    <p:sldId id="280" r:id="rId17"/>
    <p:sldId id="265" r:id="rId18"/>
    <p:sldId id="277" r:id="rId19"/>
    <p:sldId id="266" r:id="rId20"/>
    <p:sldId id="267" r:id="rId21"/>
    <p:sldId id="268" r:id="rId22"/>
    <p:sldId id="269" r:id="rId23"/>
    <p:sldId id="270" r:id="rId24"/>
    <p:sldId id="27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0"/>
    </p:ext>
    <p:ext uri="{D31A062A-798A-4329-ABDD-BBA856620510}">
      <p14:defaultImageDpi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81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B55CB-6125-8A45-9FBF-097DD5D5016C}" type="datetimeFigureOut">
              <a:rPr lang="en-US" smtClean="0"/>
              <a:pPr/>
              <a:t>3/12/13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10CDD5-C93E-BD48-8CE2-76D14C6895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9940345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FAF7A1-6C73-1846-B45F-B67E5C6AD04F}" type="datetimeFigureOut">
              <a:rPr lang="en-US" smtClean="0"/>
              <a:pPr/>
              <a:t>3/12/13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DAC58-81E1-564B-8D85-310F31CD99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7629367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Leadership</a:t>
            </a:r>
            <a:r>
              <a:rPr lang="en-US" baseline="0" dirty="0" smtClean="0"/>
              <a:t> is needed at all levels in an organization and can be practiced to some extent even by a person not assigned to a formal leadership position.</a:t>
            </a:r>
          </a:p>
          <a:p>
            <a:pPr>
              <a:buFont typeface="Arial"/>
              <a:buChar char="•"/>
            </a:pPr>
            <a:r>
              <a:rPr lang="en-US" baseline="0" dirty="0" smtClean="0"/>
              <a:t>The ability to lead others effectively is a rare quality.</a:t>
            </a:r>
          </a:p>
          <a:p>
            <a:pPr>
              <a:buFont typeface="Arial"/>
              <a:buChar char="•"/>
            </a:pPr>
            <a:r>
              <a:rPr lang="en-US" baseline="0" dirty="0" smtClean="0"/>
              <a:t>It becomes even more rare at the highest levels in an organization because the complexity of such positions requires a vast range of leadership skills.</a:t>
            </a:r>
          </a:p>
          <a:p>
            <a:pPr>
              <a:buFont typeface="Arial"/>
              <a:buChar char="•"/>
            </a:pPr>
            <a:r>
              <a:rPr lang="en-US" baseline="0" dirty="0" smtClean="0"/>
              <a:t>This is one reason that firms in search of new leadership seek out a select group of brand-name executives with proven track records.</a:t>
            </a:r>
          </a:p>
          <a:p>
            <a:pPr>
              <a:buFont typeface="Arial"/>
              <a:buChar char="•"/>
            </a:pPr>
            <a:r>
              <a:rPr lang="en-US" baseline="0" dirty="0" smtClean="0"/>
              <a:t>It is also why companies now emphasize leadership training and development; and some universities offer executive style </a:t>
            </a:r>
            <a:r>
              <a:rPr lang="en-US" baseline="0" smtClean="0"/>
              <a:t>graduate programs.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AC58-81E1-564B-8D85-310F31CD99F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These ten roles come mainly</a:t>
            </a:r>
            <a:r>
              <a:rPr lang="en-US" baseline="0" dirty="0" smtClean="0"/>
              <a:t> from </a:t>
            </a:r>
            <a:r>
              <a:rPr lang="en-US" baseline="0" dirty="0" err="1" smtClean="0"/>
              <a:t>Mintzberg’s</a:t>
            </a:r>
            <a:r>
              <a:rPr lang="en-US" baseline="0" dirty="0" smtClean="0"/>
              <a:t> research.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HBR found, the most basic role for corporate leaders is to release the human spirit that makes initiative,</a:t>
            </a:r>
            <a:r>
              <a:rPr lang="en-US" baseline="0" dirty="0" smtClean="0"/>
              <a:t> creativity, and entrepreneurship possible.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AC58-81E1-564B-8D85-310F31CD99F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your general sense of leadership here, satisfying or frustrating?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AC58-81E1-564B-8D85-310F31CD99F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a holistic framework that encompasses the</a:t>
            </a:r>
            <a:r>
              <a:rPr lang="en-US" baseline="0" dirty="0" smtClean="0"/>
              <a:t> entire textbook. Very dynamic.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AC58-81E1-564B-8D85-310F31CD99F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AC58-81E1-564B-8D85-310F31CD99F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Leadership skills are in high demand.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AC58-81E1-564B-8D85-310F31CD99F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Isolates</a:t>
            </a:r>
            <a:r>
              <a:rPr lang="en-US" baseline="0" dirty="0" smtClean="0"/>
              <a:t> – detached, passively support</a:t>
            </a:r>
          </a:p>
          <a:p>
            <a:r>
              <a:rPr lang="en-US" baseline="0" dirty="0" smtClean="0"/>
              <a:t>Bystanders – free riders, low internal motivation</a:t>
            </a:r>
          </a:p>
          <a:p>
            <a:r>
              <a:rPr lang="en-US" baseline="0" dirty="0" smtClean="0"/>
              <a:t>Participants – invest some time/money</a:t>
            </a:r>
          </a:p>
          <a:p>
            <a:r>
              <a:rPr lang="en-US" baseline="0" dirty="0" smtClean="0"/>
              <a:t>Activists – heavily invested, enthusiastic (pro or con)</a:t>
            </a:r>
          </a:p>
          <a:p>
            <a:r>
              <a:rPr lang="en-US" baseline="0" dirty="0" smtClean="0"/>
              <a:t>Diehards – super-engaged, willing to sacrifice for cause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AC58-81E1-564B-8D85-310F31CD99F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Kelley</a:t>
            </a:r>
            <a:r>
              <a:rPr lang="en-US" baseline="0" dirty="0" smtClean="0"/>
              <a:t> says effective followers have 4 essential qualities: self-management; commitment; competence/focus; and courage.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I equate these to an important sequence in the executive role: identity; community; integrity; and service.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AC58-81E1-564B-8D85-310F31CD99F2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Balance and </a:t>
            </a:r>
            <a:r>
              <a:rPr lang="en-US" dirty="0" err="1" smtClean="0"/>
              <a:t>Hesed</a:t>
            </a:r>
            <a:r>
              <a:rPr lang="en-US" dirty="0" smtClean="0"/>
              <a:t> (mutual accountability</a:t>
            </a:r>
            <a:r>
              <a:rPr lang="en-US" baseline="0" dirty="0" smtClean="0"/>
              <a:t> and responsibility)</a:t>
            </a:r>
            <a:r>
              <a:rPr lang="en-US" dirty="0" smtClean="0"/>
              <a:t> are related.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AC58-81E1-564B-8D85-310F31CD99F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Joint accountability is centered on the</a:t>
            </a:r>
            <a:r>
              <a:rPr lang="en-US" baseline="0" dirty="0" smtClean="0"/>
              <a:t> concept of Agency Theory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AC58-81E1-564B-8D85-310F31CD99F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concept</a:t>
            </a:r>
            <a:r>
              <a:rPr lang="en-US" baseline="0" dirty="0" smtClean="0"/>
              <a:t> called “Reverse Mentoring” has sought to address the technology issue and the generational gap that persists.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AC58-81E1-564B-8D85-310F31CD99F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AC58-81E1-564B-8D85-310F31CD99F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Kotter</a:t>
            </a:r>
            <a:r>
              <a:rPr lang="en-US" dirty="0" smtClean="0"/>
              <a:t> – “Top-level leaders are likely to transform</a:t>
            </a:r>
            <a:r>
              <a:rPr lang="en-US" baseline="0" dirty="0" smtClean="0"/>
              <a:t> their organizations, whereas top-level managers just manage (or maintain) organizations.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short, the difference between leadership and management is one of emphasis.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AC58-81E1-564B-8D85-310F31CD99F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Greenbaum</a:t>
            </a:r>
            <a:r>
              <a:rPr lang="en-US" dirty="0" smtClean="0"/>
              <a:t> says, “Leadership</a:t>
            </a:r>
            <a:r>
              <a:rPr lang="en-US" baseline="0" dirty="0" smtClean="0"/>
              <a:t> is critical. You are required to have a vision of what the business can be, and communicate the vision to the company officers and franchisees.”</a:t>
            </a:r>
          </a:p>
          <a:p>
            <a:endParaRPr lang="en-US" baseline="0" dirty="0" smtClean="0"/>
          </a:p>
          <a:p>
            <a:r>
              <a:rPr lang="en-US" baseline="0" dirty="0" smtClean="0"/>
              <a:t>Reminiscent of Plato’s Cave – paraphrase.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AC58-81E1-564B-8D85-310F31CD99F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AC58-81E1-564B-8D85-310F31CD99F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does this statement mean?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AC58-81E1-564B-8D85-310F31CD99F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B56E-4FFF-0B40-B053-18C90BEB4D59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46253-FB6D-C149-BB89-CBD9F0DBA4CE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939BE-AC44-5443-A239-AF241EBFC08F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61D4D-1495-D447-9C71-84EC498844BD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7D81-AC3B-9343-BED6-6401C59234EB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2C619-A6CB-0149-9F97-2DC55F1608F7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D738E-CC87-0B4B-B298-A8DE64AC7198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9F58-94E1-BA40-8D1C-E9D3C6C243E5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1B28-547A-0B44-AF75-17FEAC06B972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B99C-5691-F149-92C4-D7338DC3CE22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C5BDD-5DD5-294F-BB79-928F3F6F6ABD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7828217-D5C2-5745-93D9-65C97687253D}" type="datetime1">
              <a:rPr lang="en-US" smtClean="0"/>
              <a:pPr/>
              <a:t>3/12/13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Chapter One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Nature and Importance of Leadership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LEADERSHIP</a:t>
            </a:r>
          </a:p>
          <a:p>
            <a:r>
              <a:rPr lang="en-US" dirty="0" smtClean="0"/>
              <a:t>Andrew J. DuBrin, 7</a:t>
            </a:r>
            <a:r>
              <a:rPr lang="en-US" baseline="30000" dirty="0" smtClean="0"/>
              <a:t>th</a:t>
            </a:r>
            <a:r>
              <a:rPr lang="en-US" dirty="0" smtClean="0"/>
              <a:t> Edition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403029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The Anti-Leadership Argument:</a:t>
            </a:r>
            <a:br>
              <a:rPr lang="en-US" sz="4000" dirty="0" smtClean="0"/>
            </a:br>
            <a:r>
              <a:rPr lang="en-US" sz="3600" dirty="0" smtClean="0"/>
              <a:t>Leadership Does Not Matter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Arguments against the importance of leadership include:</a:t>
            </a:r>
          </a:p>
          <a:p>
            <a:endParaRPr lang="en-US" dirty="0"/>
          </a:p>
          <a:p>
            <a:pPr lvl="1"/>
            <a:r>
              <a:rPr lang="en-US" b="1" dirty="0" smtClean="0"/>
              <a:t>Substitutes exist for leadership</a:t>
            </a:r>
            <a:r>
              <a:rPr lang="en-US" dirty="0" smtClean="0"/>
              <a:t>; factors in the work environment that provide guidance and incentives to perform, make the leader’s role almost superfluous</a:t>
            </a:r>
          </a:p>
          <a:p>
            <a:pPr lvl="1"/>
            <a:endParaRPr lang="en-US" dirty="0"/>
          </a:p>
          <a:p>
            <a:pPr lvl="1"/>
            <a:r>
              <a:rPr lang="en-US" b="1" dirty="0" smtClean="0"/>
              <a:t>Leaders can be irrelevant</a:t>
            </a:r>
            <a:r>
              <a:rPr lang="en-US" dirty="0" smtClean="0"/>
              <a:t>; people lead themselves and outside influences can overwhelm them; factors outside the leader’s control have a larger impact on business outcomes than do leadership actions</a:t>
            </a:r>
          </a:p>
          <a:p>
            <a:pPr lvl="1"/>
            <a:endParaRPr lang="en-US" dirty="0"/>
          </a:p>
          <a:p>
            <a:pPr lvl="1"/>
            <a:r>
              <a:rPr lang="en-US" b="1" dirty="0" smtClean="0"/>
              <a:t>Organizational systems are far too complex </a:t>
            </a:r>
            <a:r>
              <a:rPr lang="en-US" dirty="0" smtClean="0"/>
              <a:t>to attribute success to leadership; forces outside the leader’s control determine a company’s fate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72701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Substitutes for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1143000"/>
          </a:xfrm>
        </p:spPr>
        <p:txBody>
          <a:bodyPr/>
          <a:lstStyle/>
          <a:p>
            <a:r>
              <a:rPr lang="en-US" dirty="0" smtClean="0"/>
              <a:t>At times, competent leadership is not necessary, and incompetent leadership can be counterbalanced by factors in the work situation.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 descr="Figure 1.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10020" y="3429000"/>
            <a:ext cx="6591300" cy="17335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76124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Figurehead</a:t>
            </a:r>
          </a:p>
          <a:p>
            <a:r>
              <a:rPr lang="en-US" dirty="0" smtClean="0"/>
              <a:t>Spokesperson</a:t>
            </a:r>
          </a:p>
          <a:p>
            <a:r>
              <a:rPr lang="en-US" dirty="0" smtClean="0"/>
              <a:t>Negotiator</a:t>
            </a:r>
          </a:p>
          <a:p>
            <a:r>
              <a:rPr lang="en-US" dirty="0" smtClean="0"/>
              <a:t>Coach and Motivator</a:t>
            </a:r>
          </a:p>
          <a:p>
            <a:r>
              <a:rPr lang="en-US" dirty="0" smtClean="0"/>
              <a:t>Team Builder</a:t>
            </a:r>
          </a:p>
          <a:p>
            <a:r>
              <a:rPr lang="en-US" dirty="0" smtClean="0"/>
              <a:t>Team Player</a:t>
            </a:r>
          </a:p>
          <a:p>
            <a:r>
              <a:rPr lang="en-US" dirty="0" smtClean="0"/>
              <a:t>Technical Problem Solver</a:t>
            </a:r>
          </a:p>
          <a:p>
            <a:r>
              <a:rPr lang="en-US" dirty="0" smtClean="0"/>
              <a:t>Entrepreneur</a:t>
            </a:r>
          </a:p>
          <a:p>
            <a:r>
              <a:rPr lang="en-US" dirty="0" smtClean="0"/>
              <a:t>Strategic Planner</a:t>
            </a:r>
          </a:p>
          <a:p>
            <a:r>
              <a:rPr lang="en-US" dirty="0" smtClean="0"/>
              <a:t>Executor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19925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Leadership </a:t>
            </a:r>
            <a:br>
              <a:rPr lang="en-US" dirty="0" smtClean="0"/>
            </a:br>
            <a:r>
              <a:rPr lang="en-US" dirty="0" smtClean="0"/>
              <a:t>Satisfying or Frustrating?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2800" dirty="0" smtClean="0"/>
              <a:t>Satisfying: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2223715"/>
            <a:ext cx="3657600" cy="3951288"/>
          </a:xfrm>
        </p:spPr>
        <p:txBody>
          <a:bodyPr/>
          <a:lstStyle/>
          <a:p>
            <a:r>
              <a:rPr lang="en-US" dirty="0" smtClean="0"/>
              <a:t>Power and prestige</a:t>
            </a:r>
          </a:p>
          <a:p>
            <a:r>
              <a:rPr lang="en-US" dirty="0" smtClean="0"/>
              <a:t>Help others grow &amp; develop</a:t>
            </a:r>
          </a:p>
          <a:p>
            <a:r>
              <a:rPr lang="en-US" dirty="0" smtClean="0"/>
              <a:t>Increase income</a:t>
            </a:r>
          </a:p>
          <a:p>
            <a:r>
              <a:rPr lang="en-US" dirty="0" smtClean="0"/>
              <a:t>Respect &amp; status</a:t>
            </a:r>
          </a:p>
          <a:p>
            <a:r>
              <a:rPr lang="en-US" dirty="0" smtClean="0"/>
              <a:t>Opportunity to advance</a:t>
            </a:r>
          </a:p>
          <a:p>
            <a:r>
              <a:rPr lang="en-US" dirty="0" smtClean="0"/>
              <a:t>“Being in on” things</a:t>
            </a:r>
          </a:p>
          <a:p>
            <a:r>
              <a:rPr lang="en-US" dirty="0" smtClean="0"/>
              <a:t>Control money &amp; other resources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l"/>
            <a:r>
              <a:rPr lang="en-US" sz="2800" dirty="0" smtClean="0"/>
              <a:t>Frustrating: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Uncompensated overtime</a:t>
            </a:r>
          </a:p>
          <a:p>
            <a:r>
              <a:rPr lang="en-US" dirty="0" smtClean="0"/>
              <a:t>Too many “headaches”</a:t>
            </a:r>
          </a:p>
          <a:p>
            <a:r>
              <a:rPr lang="en-US" dirty="0" smtClean="0"/>
              <a:t>Perform – or – perish</a:t>
            </a:r>
          </a:p>
          <a:p>
            <a:r>
              <a:rPr lang="en-US" dirty="0" smtClean="0"/>
              <a:t>Insufficient authority</a:t>
            </a:r>
          </a:p>
          <a:p>
            <a:r>
              <a:rPr lang="en-US" dirty="0" smtClean="0"/>
              <a:t>Loneliness</a:t>
            </a:r>
          </a:p>
          <a:p>
            <a:r>
              <a:rPr lang="en-US" dirty="0" smtClean="0"/>
              <a:t>Too many people problems </a:t>
            </a:r>
          </a:p>
          <a:p>
            <a:r>
              <a:rPr lang="en-US" dirty="0" smtClean="0"/>
              <a:t>Organizational politics</a:t>
            </a:r>
          </a:p>
          <a:p>
            <a:r>
              <a:rPr lang="en-US" dirty="0" smtClean="0"/>
              <a:t>Pursuit of conflicting goals</a:t>
            </a:r>
          </a:p>
          <a:p>
            <a:r>
              <a:rPr lang="en-US" dirty="0" smtClean="0"/>
              <a:t>Unethical perceptions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59787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Framework for </a:t>
            </a:r>
            <a:br>
              <a:rPr lang="en-US" dirty="0" smtClean="0"/>
            </a:br>
            <a:r>
              <a:rPr lang="en-US" dirty="0" smtClean="0"/>
              <a:t>Studying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1276165"/>
          </a:xfrm>
        </p:spPr>
        <p:txBody>
          <a:bodyPr/>
          <a:lstStyle/>
          <a:p>
            <a:r>
              <a:rPr lang="en-US" dirty="0" smtClean="0"/>
              <a:t>Leadership is a function of both the leader – those being led – and the complexity of the situational and environmental context.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Picture 5" descr="Figure 1.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60211" y="3293616"/>
            <a:ext cx="4086225" cy="1981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94294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Closer Look at Leadership Effectiveness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2760"/>
            <a:ext cx="76200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Whether or not a leader is effective depends on four sets of variables:</a:t>
            </a:r>
          </a:p>
          <a:p>
            <a:pPr lvl="1"/>
            <a:r>
              <a:rPr lang="en-US" b="1" dirty="0" smtClean="0"/>
              <a:t>Leader Characteristics &amp; Traits </a:t>
            </a:r>
            <a:r>
              <a:rPr lang="en-US" dirty="0" smtClean="0"/>
              <a:t>–</a:t>
            </a:r>
          </a:p>
          <a:p>
            <a:pPr lvl="2"/>
            <a:r>
              <a:rPr lang="en-US" dirty="0" smtClean="0"/>
              <a:t>Leader’s inner qualities that help the leader function effectively in many situations</a:t>
            </a:r>
          </a:p>
          <a:p>
            <a:pPr lvl="2"/>
            <a:r>
              <a:rPr lang="en-US" dirty="0" smtClean="0"/>
              <a:t>Examples include self-confidence and problem-solving ability</a:t>
            </a:r>
          </a:p>
          <a:p>
            <a:pPr lvl="1"/>
            <a:r>
              <a:rPr lang="en-US" sz="2100" b="1" dirty="0"/>
              <a:t>Leader Behavior &amp; Style –</a:t>
            </a:r>
          </a:p>
          <a:p>
            <a:pPr lvl="2"/>
            <a:r>
              <a:rPr lang="en-US" dirty="0" smtClean="0"/>
              <a:t>Activities the leader engages in, including his/her characteristic approach</a:t>
            </a:r>
          </a:p>
          <a:p>
            <a:pPr lvl="2"/>
            <a:r>
              <a:rPr lang="en-US" dirty="0" smtClean="0"/>
              <a:t>Examples include participative leadership, task-orientation behavior</a:t>
            </a:r>
          </a:p>
          <a:p>
            <a:pPr lvl="1"/>
            <a:r>
              <a:rPr lang="en-US" sz="2100" b="1" dirty="0"/>
              <a:t>Group Member Characteristics –</a:t>
            </a:r>
          </a:p>
          <a:p>
            <a:pPr lvl="2"/>
            <a:r>
              <a:rPr lang="en-US" dirty="0" smtClean="0"/>
              <a:t>Attributes of the group members </a:t>
            </a:r>
          </a:p>
          <a:p>
            <a:pPr lvl="2"/>
            <a:r>
              <a:rPr lang="en-US" dirty="0" smtClean="0"/>
              <a:t>Examples include their intelligence and high level of motivation assist the leader with doing an outstanding job</a:t>
            </a:r>
          </a:p>
          <a:p>
            <a:pPr lvl="1"/>
            <a:r>
              <a:rPr lang="en-US" sz="2100" b="1" dirty="0"/>
              <a:t>Internal &amp; External Environment – </a:t>
            </a:r>
          </a:p>
          <a:p>
            <a:pPr lvl="2"/>
            <a:r>
              <a:rPr lang="en-US" dirty="0" smtClean="0"/>
              <a:t>Elements/forces of the situation that may or may not be within the leader’s control</a:t>
            </a:r>
          </a:p>
          <a:p>
            <a:pPr lvl="2"/>
            <a:r>
              <a:rPr lang="en-US" dirty="0" smtClean="0"/>
              <a:t>Examples include economy, diversity of workforce, organizational culture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05792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 Development in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Studying the textbook assists with developing your personal leadership skills through the following textbook elements: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Conceptual information and behavioral guidelines</a:t>
            </a:r>
          </a:p>
          <a:p>
            <a:pPr lvl="1"/>
            <a:r>
              <a:rPr lang="en-US" dirty="0" smtClean="0"/>
              <a:t>Conceptual information demonstrated by examples and brief descriptions of leaders in action</a:t>
            </a:r>
          </a:p>
          <a:p>
            <a:pPr lvl="1"/>
            <a:r>
              <a:rPr lang="en-US" dirty="0" smtClean="0"/>
              <a:t>Experiential exercises</a:t>
            </a:r>
          </a:p>
          <a:p>
            <a:pPr lvl="1"/>
            <a:r>
              <a:rPr lang="en-US" dirty="0" smtClean="0"/>
              <a:t>Feedback on skill utilization, or performance, from others</a:t>
            </a:r>
          </a:p>
          <a:p>
            <a:pPr lvl="1"/>
            <a:r>
              <a:rPr lang="en-US" dirty="0" smtClean="0"/>
              <a:t>Practice in natural settings</a:t>
            </a:r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77111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Followership:  Being an Effective </a:t>
            </a:r>
            <a:r>
              <a:rPr lang="en-US" i="1" dirty="0" smtClean="0"/>
              <a:t>Group Member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be an effective leader, one needs good followers.</a:t>
            </a:r>
          </a:p>
          <a:p>
            <a:r>
              <a:rPr lang="en-US" dirty="0" smtClean="0"/>
              <a:t>Leaders cannot exist without followers.</a:t>
            </a:r>
          </a:p>
          <a:p>
            <a:endParaRPr lang="en-US" dirty="0"/>
          </a:p>
          <a:p>
            <a:r>
              <a:rPr lang="en-US" b="1" i="1" dirty="0" smtClean="0"/>
              <a:t>Key Aspects of Effective Group Members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Types of followers (model as defined by Barbara Kellerman, Harvard Business School)</a:t>
            </a:r>
          </a:p>
          <a:p>
            <a:pPr lvl="1"/>
            <a:r>
              <a:rPr lang="en-US" dirty="0" smtClean="0"/>
              <a:t>Personal characteristics of productive followers</a:t>
            </a:r>
          </a:p>
          <a:p>
            <a:pPr lvl="1"/>
            <a:r>
              <a:rPr lang="en-US" dirty="0" smtClean="0"/>
              <a:t>Importance of collaboration between leaders and followers</a:t>
            </a:r>
          </a:p>
          <a:p>
            <a:pPr lvl="1"/>
            <a:endParaRPr lang="en-US" dirty="0"/>
          </a:p>
          <a:p>
            <a:r>
              <a:rPr lang="en-US" dirty="0" smtClean="0"/>
              <a:t>Followers differ in their individual engagement approach to being a group member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52366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FOLLOWERS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6" name="Picture 5" descr="Figure 1.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90120" y="1873882"/>
            <a:ext cx="4933950" cy="35718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49185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FOLLOWERS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ISOLATES:</a:t>
            </a:r>
          </a:p>
          <a:p>
            <a:pPr lvl="1"/>
            <a:r>
              <a:rPr lang="en-US" dirty="0" smtClean="0"/>
              <a:t>Completely detached</a:t>
            </a:r>
          </a:p>
          <a:p>
            <a:pPr lvl="1"/>
            <a:r>
              <a:rPr lang="en-US" dirty="0" smtClean="0"/>
              <a:t>There to do what they must to get by and nothing more</a:t>
            </a:r>
          </a:p>
          <a:p>
            <a:pPr lvl="1"/>
            <a:r>
              <a:rPr lang="en-US" dirty="0" smtClean="0"/>
              <a:t>Alienated from the system, the group, the organization</a:t>
            </a:r>
          </a:p>
          <a:p>
            <a:pPr lvl="1"/>
            <a:r>
              <a:rPr lang="en-US" dirty="0" smtClean="0"/>
              <a:t>Silent and ignored</a:t>
            </a:r>
          </a:p>
          <a:p>
            <a:pPr lvl="1"/>
            <a:endParaRPr lang="en-US" dirty="0"/>
          </a:p>
          <a:p>
            <a:pPr marL="411480" lvl="1" indent="0">
              <a:buNone/>
            </a:pPr>
            <a:r>
              <a:rPr lang="en-US" i="1" dirty="0" smtClean="0"/>
              <a:t>By default, they strengthen leaders who already have the upper hand</a:t>
            </a:r>
          </a:p>
          <a:p>
            <a:pPr marL="411480" lvl="1" indent="0">
              <a:buNone/>
            </a:pPr>
            <a:endParaRPr lang="en-US" i="1" dirty="0"/>
          </a:p>
          <a:p>
            <a:pPr marL="411480" lvl="1" indent="0">
              <a:buNone/>
            </a:pPr>
            <a:endParaRPr lang="en-US" i="1" dirty="0" smtClean="0"/>
          </a:p>
          <a:p>
            <a:pPr marL="411480" lvl="1" indent="0">
              <a:buNone/>
            </a:pPr>
            <a:endParaRPr lang="en-US" dirty="0" smtClean="0"/>
          </a:p>
          <a:p>
            <a:pPr marL="411480" lvl="1" indent="0">
              <a:buNone/>
            </a:pPr>
            <a:r>
              <a:rPr lang="en-US" sz="1600" dirty="0" smtClean="0"/>
              <a:t>From “Followership” by Barbara Kellerman, Harvard Business School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31697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Learning 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Explain the meaning of leadership and how it differs from management.</a:t>
            </a:r>
          </a:p>
          <a:p>
            <a:r>
              <a:rPr lang="en-US" dirty="0" smtClean="0"/>
              <a:t>Describe how leadership influences organizational performance.</a:t>
            </a:r>
          </a:p>
          <a:p>
            <a:r>
              <a:rPr lang="en-US" dirty="0" smtClean="0"/>
              <a:t>Pinpoint several important leadership roles.</a:t>
            </a:r>
          </a:p>
          <a:p>
            <a:r>
              <a:rPr lang="en-US" dirty="0" smtClean="0"/>
              <a:t>Identify the major satisfactions and frustrations associated with the leadership role.</a:t>
            </a:r>
          </a:p>
          <a:p>
            <a:r>
              <a:rPr lang="en-US" dirty="0" smtClean="0"/>
              <a:t>Describe a framework for understanding leadership.</a:t>
            </a:r>
          </a:p>
          <a:p>
            <a:r>
              <a:rPr lang="en-US" dirty="0" smtClean="0"/>
              <a:t>Recognize how leadership skills are developed.</a:t>
            </a:r>
          </a:p>
          <a:p>
            <a:r>
              <a:rPr lang="en-US" dirty="0" smtClean="0"/>
              <a:t>Pinpoint several traits, behaviors, and attitudes of a successful follower.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36261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FOLLOWERS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BYSTANDERS:</a:t>
            </a:r>
          </a:p>
          <a:p>
            <a:pPr lvl="1"/>
            <a:r>
              <a:rPr lang="en-US" dirty="0" smtClean="0"/>
              <a:t>Observe, but do not participate</a:t>
            </a:r>
          </a:p>
          <a:p>
            <a:pPr lvl="1"/>
            <a:r>
              <a:rPr lang="en-US" dirty="0" smtClean="0"/>
              <a:t>Make deliberate decisions to stand aside and disengage from leaders and the group dynamic</a:t>
            </a:r>
          </a:p>
          <a:p>
            <a:pPr lvl="1"/>
            <a:r>
              <a:rPr lang="en-US" dirty="0" smtClean="0"/>
              <a:t>Their withdrawal is a declaration of neutrality that amounts to support for whoever </a:t>
            </a:r>
          </a:p>
          <a:p>
            <a:pPr lvl="1"/>
            <a:r>
              <a:rPr lang="en-US" dirty="0" smtClean="0"/>
              <a:t>They do nothing even when doing something is not especially costly or especially risky</a:t>
            </a:r>
          </a:p>
          <a:p>
            <a:pPr lvl="1"/>
            <a:r>
              <a:rPr lang="en-US" dirty="0" smtClean="0"/>
              <a:t>Free riders – content to let others make the group’s decisions and do the group’s work</a:t>
            </a:r>
          </a:p>
          <a:p>
            <a:pPr lvl="1"/>
            <a:endParaRPr lang="en-US" dirty="0"/>
          </a:p>
          <a:p>
            <a:pPr marL="114300" indent="0">
              <a:buNone/>
            </a:pPr>
            <a:r>
              <a:rPr lang="en-US" i="1" dirty="0" smtClean="0"/>
              <a:t>The fact is that followers who stand by and do nothing give other followers a bad name – to withdraw is to cede to those who have more power, authority, &amp; influence than do we to make decisions.</a:t>
            </a:r>
          </a:p>
          <a:p>
            <a:pPr marL="114300" indent="0">
              <a:buNone/>
            </a:pPr>
            <a:endParaRPr lang="en-US" i="1" dirty="0" smtClean="0"/>
          </a:p>
          <a:p>
            <a:pPr marL="114300" lvl="1" indent="0">
              <a:buClr>
                <a:schemeClr val="accent1"/>
              </a:buClr>
              <a:buNone/>
            </a:pPr>
            <a:r>
              <a:rPr lang="en-US" sz="1600" dirty="0"/>
              <a:t>From “Followership” by Barbara Kellerman, Harvard Business School</a:t>
            </a:r>
          </a:p>
          <a:p>
            <a:pPr marL="114300" indent="0">
              <a:buNone/>
            </a:pP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05781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FOLLOWERS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PARTICIPANTS:</a:t>
            </a:r>
          </a:p>
          <a:p>
            <a:pPr lvl="1"/>
            <a:r>
              <a:rPr lang="en-US" dirty="0" smtClean="0"/>
              <a:t>Are in some way engaged</a:t>
            </a:r>
          </a:p>
          <a:p>
            <a:pPr lvl="1"/>
            <a:r>
              <a:rPr lang="en-US" dirty="0" smtClean="0"/>
              <a:t>They either clearly favor their leaders and groups and organization – OR – they are clearly opposed</a:t>
            </a:r>
          </a:p>
          <a:p>
            <a:pPr lvl="1"/>
            <a:r>
              <a:rPr lang="en-US" dirty="0" smtClean="0"/>
              <a:t>They invest their engagement to try to have an impact</a:t>
            </a:r>
          </a:p>
          <a:p>
            <a:pPr lvl="1"/>
            <a:r>
              <a:rPr lang="en-US" dirty="0" smtClean="0"/>
              <a:t>By and large, leaders WANT followers who are participants – </a:t>
            </a:r>
            <a:r>
              <a:rPr lang="en-US" i="1" dirty="0" smtClean="0"/>
              <a:t>assuming they are in support and not in  opposition</a:t>
            </a:r>
            <a:endParaRPr lang="en-US" dirty="0" smtClean="0"/>
          </a:p>
          <a:p>
            <a:pPr lvl="1"/>
            <a:r>
              <a:rPr lang="en-US" dirty="0" smtClean="0"/>
              <a:t>There are those followers who while generally supportive of their leader and of the organization of which they are members, nevertheless go their own way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114300" indent="0">
              <a:buNone/>
            </a:pPr>
            <a:r>
              <a:rPr lang="en-US" sz="1600" dirty="0"/>
              <a:t>From “Followership” by Barbara Kellerman, Harvard Business School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47858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FOLLOWERS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ACTIVISTS:</a:t>
            </a:r>
          </a:p>
          <a:p>
            <a:pPr lvl="1"/>
            <a:r>
              <a:rPr lang="en-US" dirty="0" smtClean="0"/>
              <a:t>Feel strongly about their leaders and act accordingly</a:t>
            </a:r>
          </a:p>
          <a:p>
            <a:pPr lvl="1"/>
            <a:r>
              <a:rPr lang="en-US" dirty="0" smtClean="0"/>
              <a:t>They are eager, energetic,</a:t>
            </a:r>
            <a:r>
              <a:rPr lang="en-US" dirty="0"/>
              <a:t> </a:t>
            </a:r>
            <a:r>
              <a:rPr lang="en-US" dirty="0" smtClean="0"/>
              <a:t>and engaged</a:t>
            </a:r>
          </a:p>
          <a:p>
            <a:pPr lvl="1"/>
            <a:r>
              <a:rPr lang="en-US" dirty="0" smtClean="0"/>
              <a:t>They work hard either on behalf of their leaders – OR – to undermine and unseat them</a:t>
            </a:r>
          </a:p>
          <a:p>
            <a:pPr lvl="1"/>
            <a:r>
              <a:rPr lang="en-US" dirty="0" smtClean="0"/>
              <a:t>They are either a major resource or a major bane</a:t>
            </a:r>
          </a:p>
          <a:p>
            <a:pPr lvl="1"/>
            <a:r>
              <a:rPr lang="en-US" dirty="0" smtClean="0"/>
              <a:t>They care – they care a great deal</a:t>
            </a:r>
          </a:p>
          <a:p>
            <a:pPr lvl="2"/>
            <a:r>
              <a:rPr lang="en-US" dirty="0" smtClean="0"/>
              <a:t>They care about their leaders, pro or con</a:t>
            </a:r>
          </a:p>
          <a:p>
            <a:pPr lvl="2"/>
            <a:r>
              <a:rPr lang="en-US" dirty="0" smtClean="0"/>
              <a:t>They care about each other, presumably pro</a:t>
            </a:r>
          </a:p>
          <a:p>
            <a:pPr lvl="2"/>
            <a:r>
              <a:rPr lang="en-US" dirty="0" smtClean="0"/>
              <a:t>They care about the whole of which they are a part</a:t>
            </a:r>
          </a:p>
          <a:p>
            <a:pPr lvl="1"/>
            <a:r>
              <a:rPr lang="en-US" dirty="0" smtClean="0"/>
              <a:t>They can be dangerous when they are so determined to have an impact that is ill-considered or wrongheaded</a:t>
            </a:r>
          </a:p>
          <a:p>
            <a:pPr lvl="1"/>
            <a:r>
              <a:rPr lang="en-US" dirty="0" smtClean="0"/>
              <a:t>They should be watched and they should be judged</a:t>
            </a:r>
          </a:p>
          <a:p>
            <a:pPr marL="114300" lvl="1" indent="0">
              <a:buClr>
                <a:schemeClr val="accent1"/>
              </a:buClr>
              <a:buNone/>
            </a:pPr>
            <a:endParaRPr lang="en-US" sz="1600" dirty="0" smtClean="0"/>
          </a:p>
          <a:p>
            <a:pPr marL="114300" lvl="1" indent="0">
              <a:buClr>
                <a:schemeClr val="accent1"/>
              </a:buClr>
              <a:buNone/>
            </a:pPr>
            <a:r>
              <a:rPr lang="en-US" sz="1600" dirty="0" smtClean="0"/>
              <a:t>From </a:t>
            </a:r>
            <a:r>
              <a:rPr lang="en-US" sz="1600" dirty="0"/>
              <a:t>“Followership” by Barbara Kellerman, Harvard Business School</a:t>
            </a: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77935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FOLLOWERS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DIEHARDS:</a:t>
            </a:r>
          </a:p>
          <a:p>
            <a:pPr lvl="1"/>
            <a:r>
              <a:rPr lang="en-US" dirty="0" smtClean="0"/>
              <a:t>Are prepared to die if necessary for their cause, whether an individual, an idea, or both</a:t>
            </a:r>
          </a:p>
          <a:p>
            <a:pPr lvl="1"/>
            <a:r>
              <a:rPr lang="en-US" dirty="0" smtClean="0"/>
              <a:t>Deeply devoted to their leaders – OR – ready to remove them from positions of power, authority, and influence by any means necessary</a:t>
            </a:r>
          </a:p>
          <a:p>
            <a:pPr lvl="1"/>
            <a:r>
              <a:rPr lang="en-US" dirty="0" smtClean="0"/>
              <a:t>Defined by their dedication</a:t>
            </a:r>
          </a:p>
          <a:p>
            <a:pPr lvl="1"/>
            <a:r>
              <a:rPr lang="en-US" dirty="0" smtClean="0"/>
              <a:t>Is all-consuming – it is who you are – it determines what you do</a:t>
            </a:r>
          </a:p>
          <a:p>
            <a:pPr lvl="1"/>
            <a:r>
              <a:rPr lang="en-US" dirty="0" smtClean="0"/>
              <a:t>They are rare – fortunately</a:t>
            </a:r>
          </a:p>
          <a:p>
            <a:pPr lvl="1"/>
            <a:r>
              <a:rPr lang="en-US" dirty="0" smtClean="0"/>
              <a:t>There are only so many diehards a society can take – And, there are only so many followers willing to play the part</a:t>
            </a:r>
          </a:p>
          <a:p>
            <a:pPr marL="411480" lvl="1" indent="0">
              <a:buNone/>
            </a:pPr>
            <a:r>
              <a:rPr lang="en-US" i="1" dirty="0" smtClean="0"/>
              <a:t>Once exception is the military – subordinates follow orders – everyone, from top to bottom, is prepared to be wounded or even killed in battle</a:t>
            </a:r>
          </a:p>
          <a:p>
            <a:pPr marL="114300" lvl="1" indent="0">
              <a:buClr>
                <a:schemeClr val="accent1"/>
              </a:buClr>
              <a:buNone/>
            </a:pPr>
            <a:r>
              <a:rPr lang="en-US" sz="1600" dirty="0"/>
              <a:t>From “Followership” by Barbara Kellerman, Harvard Business School</a:t>
            </a:r>
          </a:p>
          <a:p>
            <a:pPr marL="114300" indent="0">
              <a:buNone/>
            </a:pP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97944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Leadership is a long-term partnership and shared responsibility between leaders and group members.  When effective, leadership inspires confidence and support among people who are needed to achieve organizational goals.</a:t>
            </a:r>
          </a:p>
          <a:p>
            <a:r>
              <a:rPr lang="en-US" dirty="0" smtClean="0"/>
              <a:t>Although some research supports the theory leaders do affect organizational performance, the concepts of substitutes, leader irrelevance, and complexity theory offer an alternative view.</a:t>
            </a:r>
          </a:p>
          <a:p>
            <a:r>
              <a:rPr lang="en-US" dirty="0" smtClean="0"/>
              <a:t>Leadership involves carrying out at least ten different roles.</a:t>
            </a:r>
          </a:p>
          <a:p>
            <a:r>
              <a:rPr lang="en-US" dirty="0" smtClean="0"/>
              <a:t>There are many sources of both satisfaction and frustration to leaders.</a:t>
            </a:r>
          </a:p>
          <a:p>
            <a:r>
              <a:rPr lang="en-US" dirty="0" smtClean="0"/>
              <a:t>Leadership is a function of leader characteristics and traits, leader behavior and style, group member characteristics, and the internal and external environments.</a:t>
            </a:r>
          </a:p>
          <a:p>
            <a:r>
              <a:rPr lang="en-US" dirty="0" smtClean="0"/>
              <a:t>Leadership is multilevel, involving the individual, the small group, and the organization.</a:t>
            </a:r>
          </a:p>
          <a:p>
            <a:r>
              <a:rPr lang="en-US" dirty="0" smtClean="0"/>
              <a:t>To be an effective leader, one needs good followers.</a:t>
            </a:r>
          </a:p>
          <a:p>
            <a:r>
              <a:rPr lang="en-US" dirty="0" smtClean="0"/>
              <a:t>Followers differ in terms of their engagement to the firm’s goals.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22426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Meaning of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400" i="1" dirty="0" smtClean="0"/>
              <a:t>The ability to inspire confidence and support among the people who are needed to achieve organizational goals.</a:t>
            </a:r>
          </a:p>
          <a:p>
            <a:endParaRPr lang="en-US" dirty="0"/>
          </a:p>
          <a:p>
            <a:r>
              <a:rPr lang="en-US" b="1" i="1" dirty="0" smtClean="0"/>
              <a:t>Leadership Effectiveness </a:t>
            </a:r>
            <a:r>
              <a:rPr lang="en-US" dirty="0" smtClean="0"/>
              <a:t>refers to attaining desirable outcomes such as productivity, quality, and satisfaction in a given situation.</a:t>
            </a:r>
          </a:p>
          <a:p>
            <a:endParaRPr lang="en-US" dirty="0"/>
          </a:p>
          <a:p>
            <a:r>
              <a:rPr lang="en-US" b="1" i="1" dirty="0" smtClean="0"/>
              <a:t>Leadership Process</a:t>
            </a:r>
            <a:r>
              <a:rPr lang="en-US" b="1" dirty="0" smtClean="0"/>
              <a:t> </a:t>
            </a:r>
            <a:r>
              <a:rPr lang="en-US" dirty="0" smtClean="0"/>
              <a:t>elements include:</a:t>
            </a:r>
          </a:p>
          <a:p>
            <a:pPr lvl="1"/>
            <a:r>
              <a:rPr lang="en-US" dirty="0" smtClean="0"/>
              <a:t>Leader</a:t>
            </a:r>
          </a:p>
          <a:p>
            <a:pPr lvl="1"/>
            <a:r>
              <a:rPr lang="en-US" dirty="0" smtClean="0"/>
              <a:t>Group Members</a:t>
            </a:r>
          </a:p>
          <a:p>
            <a:pPr lvl="1"/>
            <a:r>
              <a:rPr lang="en-US" dirty="0" smtClean="0"/>
              <a:t>Context of the Situation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59340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 is a Partnership and a Shared Responsibility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Leadership is a </a:t>
            </a:r>
            <a:r>
              <a:rPr lang="en-US" b="1" dirty="0" smtClean="0"/>
              <a:t>partnership</a:t>
            </a:r>
            <a:r>
              <a:rPr lang="en-US" dirty="0" smtClean="0"/>
              <a:t> between leaders and group members and thus involves a sharing of leadership responsibility.</a:t>
            </a:r>
          </a:p>
          <a:p>
            <a:r>
              <a:rPr lang="en-US" dirty="0" smtClean="0"/>
              <a:t>The power between leaders and group members is approximately balanced meaning this </a:t>
            </a:r>
            <a:r>
              <a:rPr lang="en-US" b="1" dirty="0" smtClean="0"/>
              <a:t>partnership</a:t>
            </a:r>
            <a:r>
              <a:rPr lang="en-US" dirty="0" smtClean="0"/>
              <a:t> occurs when control shifts away from authoritarianism toward shared decision making.</a:t>
            </a:r>
          </a:p>
          <a:p>
            <a:r>
              <a:rPr lang="en-US" dirty="0" smtClean="0"/>
              <a:t>Additionally, leadership often shifts depending on the expertise needed as most relevant at the moment.  What this means is that the most senior individual on a work team is not always the leader based on seniority.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04743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is a Partnership and a Shared Responsibility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Factors necessary for a valid partnership and shared responsibility include:</a:t>
            </a:r>
          </a:p>
          <a:p>
            <a:pPr lvl="1"/>
            <a:endParaRPr lang="en-US" dirty="0" smtClean="0"/>
          </a:p>
          <a:p>
            <a:pPr lvl="1"/>
            <a:r>
              <a:rPr lang="en-US" i="1" dirty="0" smtClean="0"/>
              <a:t>Exchange of purpose</a:t>
            </a:r>
          </a:p>
          <a:p>
            <a:pPr lvl="1"/>
            <a:r>
              <a:rPr lang="en-US" i="1" dirty="0" smtClean="0"/>
              <a:t>A right to say no</a:t>
            </a:r>
          </a:p>
          <a:p>
            <a:pPr lvl="1"/>
            <a:r>
              <a:rPr lang="en-US" i="1" dirty="0" smtClean="0"/>
              <a:t>Joint accountability</a:t>
            </a:r>
          </a:p>
          <a:p>
            <a:pPr lvl="1"/>
            <a:r>
              <a:rPr lang="en-US" i="1" dirty="0" smtClean="0"/>
              <a:t>Absolute honesty</a:t>
            </a:r>
          </a:p>
          <a:p>
            <a:pPr lvl="1"/>
            <a:endParaRPr lang="en-US" dirty="0"/>
          </a:p>
          <a:p>
            <a:r>
              <a:rPr lang="en-US" dirty="0" smtClean="0"/>
              <a:t>The leadership role within a team is seldom the responsibility of only one person.</a:t>
            </a:r>
          </a:p>
          <a:p>
            <a:r>
              <a:rPr lang="en-US" dirty="0" smtClean="0"/>
              <a:t>Leadership may shift, depending on whose expertise is the most relevant at the moment.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63387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 is a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Leadership is a relationship between the leader and the people being led.</a:t>
            </a:r>
          </a:p>
          <a:p>
            <a:endParaRPr lang="en-US" dirty="0"/>
          </a:p>
          <a:p>
            <a:r>
              <a:rPr lang="en-US" dirty="0" smtClean="0"/>
              <a:t>“Leadership isn’t something you do to people.  It’s something you do with them.”  - Ken Blanchard</a:t>
            </a:r>
          </a:p>
          <a:p>
            <a:endParaRPr lang="en-US" dirty="0"/>
          </a:p>
          <a:p>
            <a:r>
              <a:rPr lang="en-US" dirty="0" smtClean="0"/>
              <a:t>How leaders build this relationship has changed as technology and the use of social media and email has increased.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22462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 vs. Management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3200" dirty="0" smtClean="0"/>
              <a:t>MANAGEMENT: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Provides order, consistency, and predictability</a:t>
            </a:r>
          </a:p>
          <a:p>
            <a:r>
              <a:rPr lang="en-US" dirty="0" smtClean="0"/>
              <a:t>Top-level managers manage/maintain organizations</a:t>
            </a:r>
          </a:p>
          <a:p>
            <a:r>
              <a:rPr lang="en-US" dirty="0" smtClean="0"/>
              <a:t>Implements a vision</a:t>
            </a:r>
          </a:p>
          <a:p>
            <a:r>
              <a:rPr lang="en-US" dirty="0" smtClean="0"/>
              <a:t>Effective managers also lead</a:t>
            </a:r>
          </a:p>
          <a:p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l"/>
            <a:r>
              <a:rPr lang="en-US" sz="3200" dirty="0" smtClean="0"/>
              <a:t>LEADERSHIP:</a:t>
            </a:r>
            <a:endParaRPr lang="en-US" sz="32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Provides change and adaptability</a:t>
            </a:r>
          </a:p>
          <a:p>
            <a:endParaRPr lang="en-US" dirty="0"/>
          </a:p>
          <a:p>
            <a:r>
              <a:rPr lang="en-US" dirty="0" smtClean="0"/>
              <a:t>Top-level leaders transform organizations</a:t>
            </a:r>
          </a:p>
          <a:p>
            <a:endParaRPr lang="en-US" dirty="0" smtClean="0"/>
          </a:p>
          <a:p>
            <a:r>
              <a:rPr lang="en-US" dirty="0" smtClean="0"/>
              <a:t>Creates a vision</a:t>
            </a:r>
          </a:p>
          <a:p>
            <a:r>
              <a:rPr lang="en-US" dirty="0" smtClean="0"/>
              <a:t>Effective leaders also manage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8900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 versus Managers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Content Placeholder 4" descr="Table 1.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" y="1702405"/>
            <a:ext cx="7620000" cy="4596190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410859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Leadership Impact Organizational Performance?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Research shows leadership matters when:</a:t>
            </a:r>
          </a:p>
          <a:p>
            <a:pPr lvl="1"/>
            <a:r>
              <a:rPr lang="en-US" dirty="0" smtClean="0"/>
              <a:t>Leader is perceived to be responsible and inspirational.</a:t>
            </a:r>
          </a:p>
          <a:p>
            <a:pPr lvl="1"/>
            <a:r>
              <a:rPr lang="en-US" dirty="0" smtClean="0"/>
              <a:t>Leaders throughout the organization are involved in making decisions and these individuals are knowledgeable about the problem to be resolved.</a:t>
            </a:r>
          </a:p>
          <a:p>
            <a:pPr lvl="1"/>
            <a:r>
              <a:rPr lang="en-US" dirty="0" smtClean="0"/>
              <a:t>Leaders change, company performance changes.</a:t>
            </a:r>
          </a:p>
          <a:p>
            <a:r>
              <a:rPr lang="en-US" dirty="0" smtClean="0"/>
              <a:t>Statistical analysis suggests the leader might be responsible for between 15-45 percent of a firm’s performance.</a:t>
            </a:r>
          </a:p>
          <a:p>
            <a:r>
              <a:rPr lang="en-US" dirty="0" smtClean="0"/>
              <a:t>Study findings have shown the leader’s activities have a 66 percent probability of achieving a positive outcome in an organization’s performance.</a:t>
            </a:r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6769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711</TotalTime>
  <Words>2093</Words>
  <Application>Microsoft Macintosh PowerPoint</Application>
  <PresentationFormat>On-screen Show (4:3)</PresentationFormat>
  <Paragraphs>275</Paragraphs>
  <Slides>24</Slides>
  <Notes>16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Adjacency</vt:lpstr>
      <vt:lpstr>Chapter One The Nature and Importance of Leadership</vt:lpstr>
      <vt:lpstr>Learning Objectives</vt:lpstr>
      <vt:lpstr>The Meaning of Leadership</vt:lpstr>
      <vt:lpstr>Leadership is a Partnership and a Shared Responsibility</vt:lpstr>
      <vt:lpstr>Leadership is a Partnership and a Shared Responsibility</vt:lpstr>
      <vt:lpstr>Leadership is a Relationship</vt:lpstr>
      <vt:lpstr>Leadership vs. Management</vt:lpstr>
      <vt:lpstr>Leaders versus Managers </vt:lpstr>
      <vt:lpstr>Does Leadership Impact Organizational Performance?</vt:lpstr>
      <vt:lpstr>The Anti-Leadership Argument: Leadership Does Not Matter</vt:lpstr>
      <vt:lpstr>Substitutes for Leadership</vt:lpstr>
      <vt:lpstr>Leadership Roles</vt:lpstr>
      <vt:lpstr>Is Leadership  Satisfying or Frustrating?</vt:lpstr>
      <vt:lpstr>Our Framework for  Studying Leadership</vt:lpstr>
      <vt:lpstr>A Closer Look at Leadership Effectiveness </vt:lpstr>
      <vt:lpstr>Skill Development in Leadership</vt:lpstr>
      <vt:lpstr>Followership:  Being an Effective Group Member</vt:lpstr>
      <vt:lpstr>TYPES OF FOLLOWERS</vt:lpstr>
      <vt:lpstr>Types of FOLLOWERS</vt:lpstr>
      <vt:lpstr>Types of FOLLOWERS</vt:lpstr>
      <vt:lpstr>Types of FOLLOWERS</vt:lpstr>
      <vt:lpstr>Types of FOLLOWERS</vt:lpstr>
      <vt:lpstr>Types of FOLLOWERS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One The Nature and Importance of Leadership</dc:title>
  <dc:creator>Jane Murtaugh</dc:creator>
  <cp:lastModifiedBy>Jonathan  Schultz</cp:lastModifiedBy>
  <cp:revision>23</cp:revision>
  <dcterms:created xsi:type="dcterms:W3CDTF">2013-03-12T20:46:44Z</dcterms:created>
  <dcterms:modified xsi:type="dcterms:W3CDTF">2013-03-12T21:20:09Z</dcterms:modified>
</cp:coreProperties>
</file>