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2445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2445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2445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410200" y="3893820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174"/>
                </a:moveTo>
                <a:lnTo>
                  <a:pt x="3733800" y="3174"/>
                </a:lnTo>
                <a:lnTo>
                  <a:pt x="3733800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410200" y="3896994"/>
            <a:ext cx="3733800" cy="192405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3733800" y="0"/>
                </a:moveTo>
                <a:lnTo>
                  <a:pt x="0" y="0"/>
                </a:lnTo>
                <a:lnTo>
                  <a:pt x="0" y="163957"/>
                </a:lnTo>
                <a:lnTo>
                  <a:pt x="0" y="192024"/>
                </a:lnTo>
                <a:lnTo>
                  <a:pt x="3733800" y="192024"/>
                </a:lnTo>
                <a:lnTo>
                  <a:pt x="3733800" y="163957"/>
                </a:lnTo>
                <a:lnTo>
                  <a:pt x="3733800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410200" y="4115180"/>
            <a:ext cx="3733800" cy="9525"/>
          </a:xfrm>
          <a:custGeom>
            <a:avLst/>
            <a:gdLst/>
            <a:ahLst/>
            <a:cxnLst/>
            <a:rect l="l" t="t" r="r" b="b"/>
            <a:pathLst>
              <a:path w="3733800" h="9525">
                <a:moveTo>
                  <a:pt x="3733800" y="0"/>
                </a:moveTo>
                <a:lnTo>
                  <a:pt x="0" y="0"/>
                </a:lnTo>
                <a:lnTo>
                  <a:pt x="0" y="9144"/>
                </a:lnTo>
                <a:lnTo>
                  <a:pt x="3733800" y="9144"/>
                </a:lnTo>
                <a:lnTo>
                  <a:pt x="3733800" y="0"/>
                </a:lnTo>
                <a:close/>
              </a:path>
            </a:pathLst>
          </a:custGeom>
          <a:solidFill>
            <a:srgbClr val="43808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10200" y="4164457"/>
            <a:ext cx="1965960" cy="18415"/>
          </a:xfrm>
          <a:custGeom>
            <a:avLst/>
            <a:gdLst/>
            <a:ahLst/>
            <a:cxnLst/>
            <a:rect l="l" t="t" r="r" b="b"/>
            <a:pathLst>
              <a:path w="1965959" h="18414">
                <a:moveTo>
                  <a:pt x="1965959" y="0"/>
                </a:moveTo>
                <a:lnTo>
                  <a:pt x="0" y="0"/>
                </a:lnTo>
                <a:lnTo>
                  <a:pt x="0" y="18288"/>
                </a:lnTo>
                <a:lnTo>
                  <a:pt x="1965959" y="18288"/>
                </a:lnTo>
                <a:lnTo>
                  <a:pt x="1965959" y="0"/>
                </a:lnTo>
                <a:close/>
              </a:path>
            </a:pathLst>
          </a:custGeom>
          <a:solidFill>
            <a:srgbClr val="43808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410200" y="4199509"/>
            <a:ext cx="1965960" cy="9525"/>
          </a:xfrm>
          <a:custGeom>
            <a:avLst/>
            <a:gdLst/>
            <a:ahLst/>
            <a:cxnLst/>
            <a:rect l="l" t="t" r="r" b="b"/>
            <a:pathLst>
              <a:path w="1965959" h="9525">
                <a:moveTo>
                  <a:pt x="1965959" y="0"/>
                </a:moveTo>
                <a:lnTo>
                  <a:pt x="0" y="0"/>
                </a:lnTo>
                <a:lnTo>
                  <a:pt x="0" y="9144"/>
                </a:lnTo>
                <a:lnTo>
                  <a:pt x="1965959" y="9144"/>
                </a:lnTo>
                <a:lnTo>
                  <a:pt x="1965959" y="0"/>
                </a:lnTo>
                <a:close/>
              </a:path>
            </a:pathLst>
          </a:custGeom>
          <a:solidFill>
            <a:srgbClr val="43808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410200" y="3962400"/>
            <a:ext cx="3566795" cy="135255"/>
          </a:xfrm>
          <a:custGeom>
            <a:avLst/>
            <a:gdLst/>
            <a:ahLst/>
            <a:cxnLst/>
            <a:rect l="l" t="t" r="r" b="b"/>
            <a:pathLst>
              <a:path w="3566795" h="135254">
                <a:moveTo>
                  <a:pt x="3063240" y="2032"/>
                </a:moveTo>
                <a:lnTo>
                  <a:pt x="3061208" y="0"/>
                </a:lnTo>
                <a:lnTo>
                  <a:pt x="2032" y="0"/>
                </a:lnTo>
                <a:lnTo>
                  <a:pt x="0" y="2032"/>
                </a:lnTo>
                <a:lnTo>
                  <a:pt x="0" y="25400"/>
                </a:lnTo>
                <a:lnTo>
                  <a:pt x="2032" y="27432"/>
                </a:lnTo>
                <a:lnTo>
                  <a:pt x="3061208" y="27432"/>
                </a:lnTo>
                <a:lnTo>
                  <a:pt x="3063240" y="25400"/>
                </a:lnTo>
                <a:lnTo>
                  <a:pt x="3063240" y="2032"/>
                </a:lnTo>
                <a:close/>
              </a:path>
              <a:path w="3566795" h="135254">
                <a:moveTo>
                  <a:pt x="3566541" y="101346"/>
                </a:moveTo>
                <a:lnTo>
                  <a:pt x="3563747" y="98552"/>
                </a:lnTo>
                <a:lnTo>
                  <a:pt x="1969008" y="98552"/>
                </a:lnTo>
                <a:lnTo>
                  <a:pt x="1966341" y="101346"/>
                </a:lnTo>
                <a:lnTo>
                  <a:pt x="1966341" y="132461"/>
                </a:lnTo>
                <a:lnTo>
                  <a:pt x="1969008" y="135128"/>
                </a:lnTo>
                <a:lnTo>
                  <a:pt x="3563747" y="135128"/>
                </a:lnTo>
                <a:lnTo>
                  <a:pt x="3566541" y="132461"/>
                </a:lnTo>
                <a:lnTo>
                  <a:pt x="3566541" y="1013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3816222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9144000" y="0"/>
                </a:moveTo>
                <a:lnTo>
                  <a:pt x="0" y="0"/>
                </a:lnTo>
                <a:lnTo>
                  <a:pt x="0" y="75311"/>
                </a:lnTo>
                <a:lnTo>
                  <a:pt x="0" y="77597"/>
                </a:lnTo>
                <a:lnTo>
                  <a:pt x="9144000" y="77597"/>
                </a:lnTo>
                <a:lnTo>
                  <a:pt x="9144000" y="75311"/>
                </a:lnTo>
                <a:lnTo>
                  <a:pt x="9144000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3701669"/>
            <a:ext cx="9144000" cy="189865"/>
          </a:xfrm>
          <a:custGeom>
            <a:avLst/>
            <a:gdLst/>
            <a:ahLst/>
            <a:cxnLst/>
            <a:rect l="l" t="t" r="r" b="b"/>
            <a:pathLst>
              <a:path w="9144000" h="189864">
                <a:moveTo>
                  <a:pt x="9144000" y="0"/>
                </a:moveTo>
                <a:lnTo>
                  <a:pt x="6414008" y="0"/>
                </a:lnTo>
                <a:lnTo>
                  <a:pt x="0" y="0"/>
                </a:lnTo>
                <a:lnTo>
                  <a:pt x="0" y="114554"/>
                </a:lnTo>
                <a:lnTo>
                  <a:pt x="6414008" y="114554"/>
                </a:lnTo>
                <a:lnTo>
                  <a:pt x="6414008" y="189865"/>
                </a:lnTo>
                <a:lnTo>
                  <a:pt x="9144000" y="189865"/>
                </a:lnTo>
                <a:lnTo>
                  <a:pt x="9144000" y="114554"/>
                </a:lnTo>
                <a:lnTo>
                  <a:pt x="9144000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0"/>
            <a:ext cx="9144000" cy="3702050"/>
          </a:xfrm>
          <a:custGeom>
            <a:avLst/>
            <a:gdLst/>
            <a:ahLst/>
            <a:cxnLst/>
            <a:rect l="l" t="t" r="r" b="b"/>
            <a:pathLst>
              <a:path w="9144000" h="3702050">
                <a:moveTo>
                  <a:pt x="9144000" y="0"/>
                </a:moveTo>
                <a:lnTo>
                  <a:pt x="0" y="0"/>
                </a:lnTo>
                <a:lnTo>
                  <a:pt x="0" y="3701669"/>
                </a:lnTo>
                <a:lnTo>
                  <a:pt x="9144000" y="3701669"/>
                </a:lnTo>
                <a:lnTo>
                  <a:pt x="9144000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66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561"/>
                </a:moveTo>
                <a:lnTo>
                  <a:pt x="5410199" y="51561"/>
                </a:lnTo>
                <a:lnTo>
                  <a:pt x="5410199" y="0"/>
                </a:lnTo>
                <a:lnTo>
                  <a:pt x="0" y="0"/>
                </a:lnTo>
                <a:lnTo>
                  <a:pt x="0" y="51561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084945" cy="311150"/>
          </a:xfrm>
          <a:custGeom>
            <a:avLst/>
            <a:gdLst/>
            <a:ahLst/>
            <a:cxnLst/>
            <a:rect l="l" t="t" r="r" b="b"/>
            <a:pathLst>
              <a:path w="9084945" h="311150">
                <a:moveTo>
                  <a:pt x="9044432" y="0"/>
                </a:moveTo>
                <a:lnTo>
                  <a:pt x="0" y="0"/>
                </a:lnTo>
                <a:lnTo>
                  <a:pt x="0" y="310680"/>
                </a:lnTo>
                <a:lnTo>
                  <a:pt x="9044432" y="310680"/>
                </a:lnTo>
                <a:lnTo>
                  <a:pt x="9044432" y="0"/>
                </a:lnTo>
                <a:close/>
              </a:path>
              <a:path w="9084945" h="311150">
                <a:moveTo>
                  <a:pt x="9084945" y="0"/>
                </a:moveTo>
                <a:lnTo>
                  <a:pt x="9071851" y="0"/>
                </a:lnTo>
                <a:lnTo>
                  <a:pt x="9071851" y="310680"/>
                </a:lnTo>
                <a:lnTo>
                  <a:pt x="9084945" y="310680"/>
                </a:lnTo>
                <a:lnTo>
                  <a:pt x="9084945" y="0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42571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667"/>
                </a:moveTo>
                <a:lnTo>
                  <a:pt x="1428" y="310667"/>
                </a:lnTo>
                <a:lnTo>
                  <a:pt x="1428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08228"/>
            <a:ext cx="9084945" cy="132080"/>
          </a:xfrm>
          <a:custGeom>
            <a:avLst/>
            <a:gdLst/>
            <a:ahLst/>
            <a:cxnLst/>
            <a:rect l="l" t="t" r="r" b="b"/>
            <a:pathLst>
              <a:path w="9084945" h="132079">
                <a:moveTo>
                  <a:pt x="9044432" y="0"/>
                </a:moveTo>
                <a:lnTo>
                  <a:pt x="0" y="0"/>
                </a:lnTo>
                <a:lnTo>
                  <a:pt x="0" y="91440"/>
                </a:lnTo>
                <a:lnTo>
                  <a:pt x="9044432" y="91440"/>
                </a:lnTo>
                <a:lnTo>
                  <a:pt x="9044432" y="0"/>
                </a:lnTo>
                <a:close/>
              </a:path>
              <a:path w="9084945" h="132079">
                <a:moveTo>
                  <a:pt x="9084945" y="0"/>
                </a:moveTo>
                <a:lnTo>
                  <a:pt x="9071851" y="0"/>
                </a:lnTo>
                <a:lnTo>
                  <a:pt x="9071851" y="131876"/>
                </a:lnTo>
                <a:lnTo>
                  <a:pt x="9084945" y="131876"/>
                </a:lnTo>
                <a:lnTo>
                  <a:pt x="9084945" y="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42571" y="308227"/>
            <a:ext cx="1905" cy="132080"/>
          </a:xfrm>
          <a:custGeom>
            <a:avLst/>
            <a:gdLst/>
            <a:ahLst/>
            <a:cxnLst/>
            <a:rect l="l" t="t" r="r" b="b"/>
            <a:pathLst>
              <a:path w="1904" h="132079">
                <a:moveTo>
                  <a:pt x="0" y="131878"/>
                </a:moveTo>
                <a:lnTo>
                  <a:pt x="1428" y="131878"/>
                </a:lnTo>
                <a:lnTo>
                  <a:pt x="1428" y="0"/>
                </a:lnTo>
                <a:lnTo>
                  <a:pt x="0" y="0"/>
                </a:lnTo>
                <a:lnTo>
                  <a:pt x="0" y="131878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410200" y="360271"/>
            <a:ext cx="3634740" cy="80010"/>
          </a:xfrm>
          <a:custGeom>
            <a:avLst/>
            <a:gdLst/>
            <a:ahLst/>
            <a:cxnLst/>
            <a:rect l="l" t="t" r="r" b="b"/>
            <a:pathLst>
              <a:path w="3634740" h="80009">
                <a:moveTo>
                  <a:pt x="0" y="79834"/>
                </a:moveTo>
                <a:lnTo>
                  <a:pt x="3634231" y="79834"/>
                </a:lnTo>
                <a:lnTo>
                  <a:pt x="363423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410200" y="440105"/>
            <a:ext cx="3733800" cy="180340"/>
          </a:xfrm>
          <a:custGeom>
            <a:avLst/>
            <a:gdLst/>
            <a:ahLst/>
            <a:cxnLst/>
            <a:rect l="l" t="t" r="r" b="b"/>
            <a:pathLst>
              <a:path w="3733800" h="180340">
                <a:moveTo>
                  <a:pt x="3733800" y="0"/>
                </a:moveTo>
                <a:lnTo>
                  <a:pt x="3732365" y="0"/>
                </a:lnTo>
                <a:lnTo>
                  <a:pt x="3732365" y="148793"/>
                </a:lnTo>
                <a:lnTo>
                  <a:pt x="3674745" y="148793"/>
                </a:lnTo>
                <a:lnTo>
                  <a:pt x="3674745" y="0"/>
                </a:lnTo>
                <a:lnTo>
                  <a:pt x="3661651" y="0"/>
                </a:lnTo>
                <a:lnTo>
                  <a:pt x="3661651" y="148793"/>
                </a:lnTo>
                <a:lnTo>
                  <a:pt x="3661651" y="179654"/>
                </a:lnTo>
                <a:lnTo>
                  <a:pt x="3634232" y="179654"/>
                </a:lnTo>
                <a:lnTo>
                  <a:pt x="3634232" y="148793"/>
                </a:lnTo>
                <a:lnTo>
                  <a:pt x="3634232" y="0"/>
                </a:lnTo>
                <a:lnTo>
                  <a:pt x="0" y="0"/>
                </a:lnTo>
                <a:lnTo>
                  <a:pt x="0" y="148793"/>
                </a:lnTo>
                <a:lnTo>
                  <a:pt x="0" y="179654"/>
                </a:lnTo>
                <a:lnTo>
                  <a:pt x="0" y="180035"/>
                </a:lnTo>
                <a:lnTo>
                  <a:pt x="3733800" y="180035"/>
                </a:lnTo>
                <a:lnTo>
                  <a:pt x="3733800" y="179654"/>
                </a:lnTo>
                <a:lnTo>
                  <a:pt x="3733800" y="148793"/>
                </a:lnTo>
                <a:lnTo>
                  <a:pt x="3733800" y="0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407279" y="497458"/>
            <a:ext cx="3566795" cy="128270"/>
          </a:xfrm>
          <a:custGeom>
            <a:avLst/>
            <a:gdLst/>
            <a:ahLst/>
            <a:cxnLst/>
            <a:rect l="l" t="t" r="r" b="b"/>
            <a:pathLst>
              <a:path w="3566795" h="128270">
                <a:moveTo>
                  <a:pt x="3063240" y="2032"/>
                </a:moveTo>
                <a:lnTo>
                  <a:pt x="3061208" y="0"/>
                </a:lnTo>
                <a:lnTo>
                  <a:pt x="2159" y="0"/>
                </a:lnTo>
                <a:lnTo>
                  <a:pt x="0" y="2032"/>
                </a:lnTo>
                <a:lnTo>
                  <a:pt x="0" y="25400"/>
                </a:lnTo>
                <a:lnTo>
                  <a:pt x="2159" y="27432"/>
                </a:lnTo>
                <a:lnTo>
                  <a:pt x="3061208" y="27432"/>
                </a:lnTo>
                <a:lnTo>
                  <a:pt x="3063240" y="25400"/>
                </a:lnTo>
                <a:lnTo>
                  <a:pt x="3063240" y="2032"/>
                </a:lnTo>
                <a:close/>
              </a:path>
              <a:path w="3566795" h="128270">
                <a:moveTo>
                  <a:pt x="3566541" y="94234"/>
                </a:moveTo>
                <a:lnTo>
                  <a:pt x="3563874" y="91440"/>
                </a:lnTo>
                <a:lnTo>
                  <a:pt x="1969135" y="91440"/>
                </a:lnTo>
                <a:lnTo>
                  <a:pt x="1966341" y="94234"/>
                </a:lnTo>
                <a:lnTo>
                  <a:pt x="1966341" y="125349"/>
                </a:lnTo>
                <a:lnTo>
                  <a:pt x="1969135" y="128016"/>
                </a:lnTo>
                <a:lnTo>
                  <a:pt x="3563874" y="128016"/>
                </a:lnTo>
                <a:lnTo>
                  <a:pt x="3566541" y="125349"/>
                </a:lnTo>
                <a:lnTo>
                  <a:pt x="3566541" y="942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084944" y="0"/>
            <a:ext cx="57785" cy="622300"/>
          </a:xfrm>
          <a:custGeom>
            <a:avLst/>
            <a:gdLst/>
            <a:ahLst/>
            <a:cxnLst/>
            <a:rect l="l" t="t" r="r" b="b"/>
            <a:pathLst>
              <a:path w="57784" h="622300">
                <a:moveTo>
                  <a:pt x="57626" y="0"/>
                </a:moveTo>
                <a:lnTo>
                  <a:pt x="0" y="0"/>
                </a:lnTo>
                <a:lnTo>
                  <a:pt x="0" y="621791"/>
                </a:lnTo>
                <a:lnTo>
                  <a:pt x="57626" y="621791"/>
                </a:lnTo>
                <a:lnTo>
                  <a:pt x="57626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025382" y="0"/>
            <a:ext cx="9525" cy="622300"/>
          </a:xfrm>
          <a:custGeom>
            <a:avLst/>
            <a:gdLst/>
            <a:ahLst/>
            <a:cxnLst/>
            <a:rect l="l" t="t" r="r" b="b"/>
            <a:pathLst>
              <a:path w="9525" h="622300">
                <a:moveTo>
                  <a:pt x="9143" y="0"/>
                </a:moveTo>
                <a:lnTo>
                  <a:pt x="0" y="0"/>
                </a:lnTo>
                <a:lnTo>
                  <a:pt x="0" y="621791"/>
                </a:lnTo>
                <a:lnTo>
                  <a:pt x="9143" y="621791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975470" y="0"/>
            <a:ext cx="27940" cy="622300"/>
          </a:xfrm>
          <a:custGeom>
            <a:avLst/>
            <a:gdLst/>
            <a:ahLst/>
            <a:cxnLst/>
            <a:rect l="l" t="t" r="r" b="b"/>
            <a:pathLst>
              <a:path w="27940" h="622300">
                <a:moveTo>
                  <a:pt x="27431" y="0"/>
                </a:moveTo>
                <a:lnTo>
                  <a:pt x="0" y="0"/>
                </a:lnTo>
                <a:lnTo>
                  <a:pt x="0" y="621791"/>
                </a:lnTo>
                <a:lnTo>
                  <a:pt x="27431" y="621791"/>
                </a:lnTo>
                <a:lnTo>
                  <a:pt x="2743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915653" y="381"/>
            <a:ext cx="55244" cy="585470"/>
          </a:xfrm>
          <a:custGeom>
            <a:avLst/>
            <a:gdLst/>
            <a:ahLst/>
            <a:cxnLst/>
            <a:rect l="l" t="t" r="r" b="b"/>
            <a:pathLst>
              <a:path w="55245" h="585470">
                <a:moveTo>
                  <a:pt x="54864" y="0"/>
                </a:moveTo>
                <a:lnTo>
                  <a:pt x="0" y="0"/>
                </a:lnTo>
                <a:lnTo>
                  <a:pt x="0" y="585216"/>
                </a:lnTo>
                <a:lnTo>
                  <a:pt x="54864" y="585216"/>
                </a:lnTo>
                <a:lnTo>
                  <a:pt x="54864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873489" y="381"/>
            <a:ext cx="9525" cy="585470"/>
          </a:xfrm>
          <a:custGeom>
            <a:avLst/>
            <a:gdLst/>
            <a:ahLst/>
            <a:cxnLst/>
            <a:rect l="l" t="t" r="r" b="b"/>
            <a:pathLst>
              <a:path w="9525" h="585470">
                <a:moveTo>
                  <a:pt x="9143" y="0"/>
                </a:moveTo>
                <a:lnTo>
                  <a:pt x="0" y="0"/>
                </a:lnTo>
                <a:lnTo>
                  <a:pt x="0" y="585216"/>
                </a:lnTo>
                <a:lnTo>
                  <a:pt x="9143" y="585216"/>
                </a:lnTo>
                <a:lnTo>
                  <a:pt x="9143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1345437"/>
            <a:ext cx="80721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2445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1466" y="2229738"/>
            <a:ext cx="8021066" cy="429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126740"/>
            <a:ext cx="9944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FFFF"/>
                </a:solidFill>
                <a:latin typeface="Trebuchet MS"/>
                <a:cs typeface="Trebuchet MS"/>
              </a:rPr>
              <a:t>BBC</a:t>
            </a:r>
            <a:endParaRPr sz="4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56407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History </a:t>
            </a:r>
            <a:r>
              <a:rPr spc="-5" dirty="0"/>
              <a:t>of </a:t>
            </a:r>
            <a:r>
              <a:rPr spc="-10" dirty="0"/>
              <a:t>BBC</a:t>
            </a:r>
            <a:r>
              <a:rPr spc="-120" dirty="0"/>
              <a:t> </a:t>
            </a:r>
            <a:r>
              <a:rPr spc="-55" dirty="0"/>
              <a:t>Television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2968" y="2212975"/>
            <a:ext cx="7861300" cy="420243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81305" marR="413384" indent="-256540">
              <a:lnSpc>
                <a:spcPct val="80000"/>
              </a:lnSpc>
              <a:spcBef>
                <a:spcPts val="585"/>
              </a:spcBef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spc="-5" dirty="0">
                <a:latin typeface="Georgia"/>
                <a:cs typeface="Georgia"/>
              </a:rPr>
              <a:t>The company was formed </a:t>
            </a:r>
            <a:r>
              <a:rPr sz="2000" dirty="0">
                <a:latin typeface="Georgia"/>
                <a:cs typeface="Georgia"/>
              </a:rPr>
              <a:t>in 1922 </a:t>
            </a:r>
            <a:r>
              <a:rPr sz="2000" spc="-5" dirty="0">
                <a:latin typeface="Georgia"/>
                <a:cs typeface="Georgia"/>
              </a:rPr>
              <a:t>on the October </a:t>
            </a:r>
            <a:r>
              <a:rPr sz="2000" spc="10" dirty="0">
                <a:latin typeface="Georgia"/>
                <a:cs typeface="Georgia"/>
              </a:rPr>
              <a:t>18</a:t>
            </a:r>
            <a:r>
              <a:rPr sz="1950" spc="15" baseline="25641" dirty="0">
                <a:latin typeface="Georgia"/>
                <a:cs typeface="Georgia"/>
              </a:rPr>
              <a:t>th</a:t>
            </a:r>
            <a:r>
              <a:rPr sz="2000" spc="10" dirty="0">
                <a:latin typeface="Georgia"/>
                <a:cs typeface="Georgia"/>
              </a:rPr>
              <a:t>, </a:t>
            </a:r>
            <a:r>
              <a:rPr sz="2000" spc="-5" dirty="0">
                <a:latin typeface="Georgia"/>
                <a:cs typeface="Georgia"/>
              </a:rPr>
              <a:t>they then  brought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license </a:t>
            </a:r>
            <a:r>
              <a:rPr sz="2000" spc="-5" dirty="0">
                <a:latin typeface="Georgia"/>
                <a:cs typeface="Georgia"/>
              </a:rPr>
              <a:t>fee of </a:t>
            </a:r>
            <a:r>
              <a:rPr sz="2000" dirty="0">
                <a:latin typeface="Georgia"/>
                <a:cs typeface="Georgia"/>
              </a:rPr>
              <a:t>10 </a:t>
            </a:r>
            <a:r>
              <a:rPr sz="2000" spc="-5" dirty="0">
                <a:latin typeface="Georgia"/>
                <a:cs typeface="Georgia"/>
              </a:rPr>
              <a:t>shillings on the </a:t>
            </a:r>
            <a:r>
              <a:rPr sz="2000" spc="10" dirty="0">
                <a:latin typeface="Georgia"/>
                <a:cs typeface="Georgia"/>
              </a:rPr>
              <a:t>1</a:t>
            </a:r>
            <a:r>
              <a:rPr sz="1950" spc="15" baseline="25641" dirty="0">
                <a:latin typeface="Georgia"/>
                <a:cs typeface="Georgia"/>
              </a:rPr>
              <a:t>st</a:t>
            </a:r>
            <a:r>
              <a:rPr sz="1950" spc="232" baseline="25641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November.</a:t>
            </a:r>
            <a:endParaRPr sz="2000">
              <a:latin typeface="Georgia"/>
              <a:cs typeface="Georgia"/>
            </a:endParaRPr>
          </a:p>
          <a:p>
            <a:pPr marL="281305" marR="1496695" indent="-256540">
              <a:lnSpc>
                <a:spcPts val="1920"/>
              </a:lnSpc>
              <a:spcBef>
                <a:spcPts val="280"/>
              </a:spcBef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In 1929, </a:t>
            </a:r>
            <a:r>
              <a:rPr sz="2000" spc="-5" dirty="0">
                <a:latin typeface="Georgia"/>
                <a:cs typeface="Georgia"/>
              </a:rPr>
              <a:t>they first transmitted </a:t>
            </a:r>
            <a:r>
              <a:rPr sz="2000" dirty="0">
                <a:latin typeface="Georgia"/>
                <a:cs typeface="Georgia"/>
              </a:rPr>
              <a:t>a television </a:t>
            </a:r>
            <a:r>
              <a:rPr sz="2000" spc="-5" dirty="0">
                <a:latin typeface="Georgia"/>
                <a:cs typeface="Georgia"/>
              </a:rPr>
              <a:t>programme  experimentally using John </a:t>
            </a:r>
            <a:r>
              <a:rPr sz="2000" dirty="0">
                <a:latin typeface="Georgia"/>
                <a:cs typeface="Georgia"/>
              </a:rPr>
              <a:t>Logie </a:t>
            </a:r>
            <a:r>
              <a:rPr sz="2000" spc="-5" dirty="0">
                <a:latin typeface="Georgia"/>
                <a:cs typeface="Georgia"/>
              </a:rPr>
              <a:t>Baird’s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studio.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145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In 1932 </a:t>
            </a:r>
            <a:r>
              <a:rPr sz="2000" spc="-5" dirty="0">
                <a:latin typeface="Georgia"/>
                <a:cs typeface="Georgia"/>
              </a:rPr>
              <a:t>they were </a:t>
            </a:r>
            <a:r>
              <a:rPr sz="2000" dirty="0">
                <a:latin typeface="Georgia"/>
                <a:cs typeface="Georgia"/>
              </a:rPr>
              <a:t>able </a:t>
            </a:r>
            <a:r>
              <a:rPr sz="2000" spc="-5" dirty="0">
                <a:latin typeface="Georgia"/>
                <a:cs typeface="Georgia"/>
              </a:rPr>
              <a:t>to broadcast from Broadcasting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House.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In 1936, </a:t>
            </a:r>
            <a:r>
              <a:rPr sz="2000" spc="-5" dirty="0">
                <a:latin typeface="Georgia"/>
                <a:cs typeface="Georgia"/>
              </a:rPr>
              <a:t>they had their first </a:t>
            </a:r>
            <a:r>
              <a:rPr sz="2000" dirty="0">
                <a:latin typeface="Georgia"/>
                <a:cs typeface="Georgia"/>
              </a:rPr>
              <a:t>regular </a:t>
            </a:r>
            <a:r>
              <a:rPr sz="2000" spc="-5" dirty="0">
                <a:latin typeface="Georgia"/>
                <a:cs typeface="Georgia"/>
              </a:rPr>
              <a:t>broadcast of high definition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TV.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1948 – </a:t>
            </a:r>
            <a:r>
              <a:rPr sz="2000" spc="-5" dirty="0">
                <a:latin typeface="Georgia"/>
                <a:cs typeface="Georgia"/>
              </a:rPr>
              <a:t>the Olympics were first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televised.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1951 – </a:t>
            </a:r>
            <a:r>
              <a:rPr sz="2000" spc="-5" dirty="0">
                <a:latin typeface="Georgia"/>
                <a:cs typeface="Georgia"/>
              </a:rPr>
              <a:t>first transmission of the Archers.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1953 – </a:t>
            </a:r>
            <a:r>
              <a:rPr sz="2000" spc="-5" dirty="0">
                <a:latin typeface="Georgia"/>
                <a:cs typeface="Georgia"/>
              </a:rPr>
              <a:t>they televised the Queen’s</a:t>
            </a:r>
            <a:r>
              <a:rPr sz="2000" spc="-9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Coronation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1960 – </a:t>
            </a:r>
            <a:r>
              <a:rPr sz="2000" spc="-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television centre</a:t>
            </a:r>
            <a:r>
              <a:rPr sz="2000" spc="-7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opened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1963 – </a:t>
            </a:r>
            <a:r>
              <a:rPr sz="2000" spc="-5" dirty="0">
                <a:latin typeface="Georgia"/>
                <a:cs typeface="Georgia"/>
              </a:rPr>
              <a:t>they launched </a:t>
            </a:r>
            <a:r>
              <a:rPr sz="2000" dirty="0">
                <a:latin typeface="Georgia"/>
                <a:cs typeface="Georgia"/>
              </a:rPr>
              <a:t>Doctor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Who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1967 – </a:t>
            </a:r>
            <a:r>
              <a:rPr sz="2000" spc="-5" dirty="0">
                <a:latin typeface="Georgia"/>
                <a:cs typeface="Georgia"/>
              </a:rPr>
              <a:t>launched colour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TV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1985 – Televised Live Aid and raised £60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million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22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dirty="0">
                <a:latin typeface="Georgia"/>
                <a:cs typeface="Georgia"/>
              </a:rPr>
              <a:t>1991 – </a:t>
            </a:r>
            <a:r>
              <a:rPr sz="2000" spc="-5" dirty="0">
                <a:latin typeface="Georgia"/>
                <a:cs typeface="Georgia"/>
              </a:rPr>
              <a:t>launched the </a:t>
            </a:r>
            <a:r>
              <a:rPr sz="2000" dirty="0">
                <a:latin typeface="Georgia"/>
                <a:cs typeface="Georgia"/>
              </a:rPr>
              <a:t>BBC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website</a:t>
            </a:r>
            <a:endParaRPr sz="2000">
              <a:latin typeface="Georgia"/>
              <a:cs typeface="Georgia"/>
            </a:endParaRPr>
          </a:p>
          <a:p>
            <a:pPr marL="281305" indent="-256540">
              <a:lnSpc>
                <a:spcPts val="2310"/>
              </a:lnSpc>
              <a:buClr>
                <a:srgbClr val="9F4DA2"/>
              </a:buClr>
              <a:buChar char="•"/>
              <a:tabLst>
                <a:tab pos="281305" algn="l"/>
                <a:tab pos="281940" algn="l"/>
              </a:tabLst>
            </a:pPr>
            <a:r>
              <a:rPr sz="2000" spc="-5" dirty="0">
                <a:latin typeface="Georgia"/>
                <a:cs typeface="Georgia"/>
              </a:rPr>
              <a:t>2007 </a:t>
            </a:r>
            <a:r>
              <a:rPr sz="2000" dirty="0">
                <a:latin typeface="Georgia"/>
                <a:cs typeface="Georgia"/>
              </a:rPr>
              <a:t>– </a:t>
            </a:r>
            <a:r>
              <a:rPr sz="2000" spc="-5" dirty="0">
                <a:latin typeface="Georgia"/>
                <a:cs typeface="Georgia"/>
              </a:rPr>
              <a:t>created </a:t>
            </a:r>
            <a:r>
              <a:rPr sz="2000" dirty="0">
                <a:latin typeface="Georgia"/>
                <a:cs typeface="Georgia"/>
              </a:rPr>
              <a:t>BBC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iPlayer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59416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Ideology of </a:t>
            </a:r>
            <a:r>
              <a:rPr spc="-10" dirty="0"/>
              <a:t>BBC</a:t>
            </a:r>
            <a:r>
              <a:rPr spc="-130" dirty="0"/>
              <a:t> </a:t>
            </a:r>
            <a:r>
              <a:rPr spc="-55" dirty="0"/>
              <a:t>Television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37359"/>
            <a:ext cx="7942580" cy="3836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The BBC </a:t>
            </a:r>
            <a:r>
              <a:rPr sz="2400" spc="-5" dirty="0">
                <a:latin typeface="Georgia"/>
                <a:cs typeface="Georgia"/>
              </a:rPr>
              <a:t>sum up their ideology </a:t>
            </a:r>
            <a:r>
              <a:rPr sz="2400" dirty="0">
                <a:latin typeface="Georgia"/>
                <a:cs typeface="Georgia"/>
              </a:rPr>
              <a:t>in </a:t>
            </a:r>
            <a:r>
              <a:rPr sz="2400" spc="-5" dirty="0">
                <a:latin typeface="Georgia"/>
                <a:cs typeface="Georgia"/>
              </a:rPr>
              <a:t>three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words:</a:t>
            </a:r>
            <a:endParaRPr sz="24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400" dirty="0">
                <a:latin typeface="Georgia"/>
                <a:cs typeface="Georgia"/>
              </a:rPr>
              <a:t>Inform</a:t>
            </a:r>
            <a:endParaRPr sz="24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400" spc="-5" dirty="0">
                <a:latin typeface="Georgia"/>
                <a:cs typeface="Georgia"/>
              </a:rPr>
              <a:t>Educate</a:t>
            </a:r>
            <a:endParaRPr sz="2400">
              <a:latin typeface="Georgia"/>
              <a:cs typeface="Georgia"/>
            </a:endParaRPr>
          </a:p>
          <a:p>
            <a:pPr marL="268605" indent="-256540">
              <a:lnSpc>
                <a:spcPct val="100000"/>
              </a:lnSpc>
              <a:spcBef>
                <a:spcPts val="15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400" spc="-5" dirty="0">
                <a:latin typeface="Georgia"/>
                <a:cs typeface="Georgia"/>
              </a:rPr>
              <a:t>Entertain</a:t>
            </a:r>
            <a:endParaRPr sz="2400">
              <a:latin typeface="Georgia"/>
              <a:cs typeface="Georgia"/>
            </a:endParaRPr>
          </a:p>
          <a:p>
            <a:pPr marL="268605" marR="5080" indent="-256540">
              <a:lnSpc>
                <a:spcPct val="90000"/>
              </a:lnSpc>
              <a:spcBef>
                <a:spcPts val="300"/>
              </a:spcBef>
            </a:pPr>
            <a:r>
              <a:rPr sz="2400" dirty="0">
                <a:latin typeface="Georgia"/>
                <a:cs typeface="Georgia"/>
              </a:rPr>
              <a:t>By </a:t>
            </a:r>
            <a:r>
              <a:rPr sz="2400" spc="-10" dirty="0">
                <a:latin typeface="Georgia"/>
                <a:cs typeface="Georgia"/>
              </a:rPr>
              <a:t>this, they </a:t>
            </a:r>
            <a:r>
              <a:rPr sz="2400" spc="-5" dirty="0">
                <a:latin typeface="Georgia"/>
                <a:cs typeface="Georgia"/>
              </a:rPr>
              <a:t>want to </a:t>
            </a:r>
            <a:r>
              <a:rPr sz="2400" dirty="0">
                <a:latin typeface="Georgia"/>
                <a:cs typeface="Georgia"/>
              </a:rPr>
              <a:t>inform </a:t>
            </a:r>
            <a:r>
              <a:rPr sz="2400" spc="-5" dirty="0">
                <a:latin typeface="Georgia"/>
                <a:cs typeface="Georgia"/>
              </a:rPr>
              <a:t>their </a:t>
            </a:r>
            <a:r>
              <a:rPr sz="2400" dirty="0">
                <a:latin typeface="Georgia"/>
                <a:cs typeface="Georgia"/>
              </a:rPr>
              <a:t>audience </a:t>
            </a:r>
            <a:r>
              <a:rPr sz="2400" spc="-5" dirty="0">
                <a:latin typeface="Georgia"/>
                <a:cs typeface="Georgia"/>
              </a:rPr>
              <a:t>of what </a:t>
            </a:r>
            <a:r>
              <a:rPr sz="2400" dirty="0">
                <a:latin typeface="Georgia"/>
                <a:cs typeface="Georgia"/>
              </a:rPr>
              <a:t>is </a:t>
            </a:r>
            <a:r>
              <a:rPr sz="2400" spc="-5" dirty="0">
                <a:latin typeface="Georgia"/>
                <a:cs typeface="Georgia"/>
              </a:rPr>
              <a:t>going  on </a:t>
            </a:r>
            <a:r>
              <a:rPr sz="2400" dirty="0">
                <a:latin typeface="Georgia"/>
                <a:cs typeface="Georgia"/>
              </a:rPr>
              <a:t>around </a:t>
            </a:r>
            <a:r>
              <a:rPr sz="2400" spc="-5" dirty="0">
                <a:latin typeface="Georgia"/>
                <a:cs typeface="Georgia"/>
              </a:rPr>
              <a:t>the world, </a:t>
            </a:r>
            <a:r>
              <a:rPr sz="2400" dirty="0">
                <a:latin typeface="Georgia"/>
                <a:cs typeface="Georgia"/>
              </a:rPr>
              <a:t>as </a:t>
            </a:r>
            <a:r>
              <a:rPr sz="2400" spc="-5" dirty="0">
                <a:latin typeface="Georgia"/>
                <a:cs typeface="Georgia"/>
              </a:rPr>
              <a:t>this </a:t>
            </a:r>
            <a:r>
              <a:rPr sz="2400" dirty="0">
                <a:latin typeface="Georgia"/>
                <a:cs typeface="Georgia"/>
              </a:rPr>
              <a:t>is </a:t>
            </a:r>
            <a:r>
              <a:rPr sz="2400" spc="-5" dirty="0">
                <a:latin typeface="Georgia"/>
                <a:cs typeface="Georgia"/>
              </a:rPr>
              <a:t>what the original purpose  of television was. </a:t>
            </a:r>
            <a:r>
              <a:rPr sz="2400" dirty="0">
                <a:latin typeface="Georgia"/>
                <a:cs typeface="Georgia"/>
              </a:rPr>
              <a:t>To </a:t>
            </a:r>
            <a:r>
              <a:rPr sz="2400" spc="-5" dirty="0">
                <a:latin typeface="Georgia"/>
                <a:cs typeface="Georgia"/>
              </a:rPr>
              <a:t>educate, </a:t>
            </a:r>
            <a:r>
              <a:rPr sz="2400" dirty="0">
                <a:latin typeface="Georgia"/>
                <a:cs typeface="Georgia"/>
              </a:rPr>
              <a:t>including </a:t>
            </a:r>
            <a:r>
              <a:rPr sz="2400" spc="-5" dirty="0">
                <a:latin typeface="Georgia"/>
                <a:cs typeface="Georgia"/>
              </a:rPr>
              <a:t>the way they  </a:t>
            </a:r>
            <a:r>
              <a:rPr sz="2400" dirty="0">
                <a:latin typeface="Georgia"/>
                <a:cs typeface="Georgia"/>
              </a:rPr>
              <a:t>read </a:t>
            </a:r>
            <a:r>
              <a:rPr sz="2400" spc="-5" dirty="0">
                <a:latin typeface="Georgia"/>
                <a:cs typeface="Georgia"/>
              </a:rPr>
              <a:t>the </a:t>
            </a:r>
            <a:r>
              <a:rPr sz="2400" dirty="0">
                <a:latin typeface="Georgia"/>
                <a:cs typeface="Georgia"/>
              </a:rPr>
              <a:t>news and </a:t>
            </a:r>
            <a:r>
              <a:rPr sz="2400" spc="-5" dirty="0">
                <a:latin typeface="Georgia"/>
                <a:cs typeface="Georgia"/>
              </a:rPr>
              <a:t>help education systems. </a:t>
            </a:r>
            <a:r>
              <a:rPr sz="2400" dirty="0">
                <a:latin typeface="Georgia"/>
                <a:cs typeface="Georgia"/>
              </a:rPr>
              <a:t>To entertain,  meaning </a:t>
            </a:r>
            <a:r>
              <a:rPr sz="2400" spc="-5" dirty="0">
                <a:latin typeface="Georgia"/>
                <a:cs typeface="Georgia"/>
              </a:rPr>
              <a:t>to give other forms of entertainment like online  </a:t>
            </a:r>
            <a:r>
              <a:rPr sz="2400" dirty="0">
                <a:latin typeface="Georgia"/>
                <a:cs typeface="Georgia"/>
              </a:rPr>
              <a:t>and </a:t>
            </a:r>
            <a:r>
              <a:rPr sz="2400" spc="-5" dirty="0">
                <a:latin typeface="Georgia"/>
                <a:cs typeface="Georgia"/>
              </a:rPr>
              <a:t>broadcasting other </a:t>
            </a:r>
            <a:r>
              <a:rPr sz="2400" dirty="0">
                <a:latin typeface="Georgia"/>
                <a:cs typeface="Georgia"/>
              </a:rPr>
              <a:t>TV </a:t>
            </a:r>
            <a:r>
              <a:rPr sz="2400" spc="-5" dirty="0">
                <a:latin typeface="Georgia"/>
                <a:cs typeface="Georgia"/>
              </a:rPr>
              <a:t>programmes which </a:t>
            </a:r>
            <a:r>
              <a:rPr sz="2400" dirty="0">
                <a:latin typeface="Georgia"/>
                <a:cs typeface="Georgia"/>
              </a:rPr>
              <a:t>are not  </a:t>
            </a:r>
            <a:r>
              <a:rPr sz="2400" spc="-5" dirty="0">
                <a:latin typeface="Georgia"/>
                <a:cs typeface="Georgia"/>
              </a:rPr>
              <a:t>for informational or educational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uses.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46799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Sectors of </a:t>
            </a:r>
            <a:r>
              <a:rPr spc="-10" dirty="0"/>
              <a:t>the</a:t>
            </a:r>
            <a:r>
              <a:rPr spc="-45" dirty="0"/>
              <a:t> </a:t>
            </a:r>
            <a:r>
              <a:rPr spc="-5" dirty="0"/>
              <a:t>Media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2212975"/>
            <a:ext cx="7894320" cy="3973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ts val="2310"/>
              </a:lnSpc>
              <a:spcBef>
                <a:spcPts val="105"/>
              </a:spcBef>
            </a:pPr>
            <a:r>
              <a:rPr sz="2000" dirty="0">
                <a:latin typeface="Georgia"/>
                <a:cs typeface="Georgia"/>
              </a:rPr>
              <a:t>BBC </a:t>
            </a:r>
            <a:r>
              <a:rPr sz="2000" spc="-5" dirty="0">
                <a:latin typeface="Georgia"/>
                <a:cs typeface="Georgia"/>
              </a:rPr>
              <a:t>currently cover </a:t>
            </a:r>
            <a:r>
              <a:rPr sz="2000" dirty="0">
                <a:latin typeface="Georgia"/>
                <a:cs typeface="Georgia"/>
              </a:rPr>
              <a:t>3 </a:t>
            </a:r>
            <a:r>
              <a:rPr sz="2000" spc="-5" dirty="0">
                <a:latin typeface="Georgia"/>
                <a:cs typeface="Georgia"/>
              </a:rPr>
              <a:t>sectors of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media:</a:t>
            </a:r>
            <a:endParaRPr sz="2000">
              <a:latin typeface="Georgia"/>
              <a:cs typeface="Georgia"/>
            </a:endParaRPr>
          </a:p>
          <a:p>
            <a:pPr marL="268605" indent="-256540" algn="just">
              <a:lnSpc>
                <a:spcPts val="222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000" dirty="0">
                <a:latin typeface="Georgia"/>
                <a:cs typeface="Georgia"/>
              </a:rPr>
              <a:t>Radio</a:t>
            </a:r>
            <a:endParaRPr sz="2000">
              <a:latin typeface="Georgia"/>
              <a:cs typeface="Georgia"/>
            </a:endParaRPr>
          </a:p>
          <a:p>
            <a:pPr marL="268605" marR="5080" indent="-256540" algn="just">
              <a:lnSpc>
                <a:spcPct val="80000"/>
              </a:lnSpc>
              <a:spcBef>
                <a:spcPts val="390"/>
              </a:spcBef>
            </a:pPr>
            <a:r>
              <a:rPr sz="2000" dirty="0">
                <a:latin typeface="Georgia"/>
                <a:cs typeface="Georgia"/>
              </a:rPr>
              <a:t>BBC already </a:t>
            </a:r>
            <a:r>
              <a:rPr sz="2000" spc="-5" dirty="0">
                <a:latin typeface="Georgia"/>
                <a:cs typeface="Georgia"/>
              </a:rPr>
              <a:t>have </a:t>
            </a:r>
            <a:r>
              <a:rPr sz="2000" dirty="0">
                <a:latin typeface="Georgia"/>
                <a:cs typeface="Georgia"/>
              </a:rPr>
              <a:t>11 </a:t>
            </a:r>
            <a:r>
              <a:rPr sz="2000" spc="-5" dirty="0">
                <a:latin typeface="Georgia"/>
                <a:cs typeface="Georgia"/>
              </a:rPr>
              <a:t>different radio stations that people can </a:t>
            </a:r>
            <a:r>
              <a:rPr sz="2000" dirty="0">
                <a:latin typeface="Georgia"/>
                <a:cs typeface="Georgia"/>
              </a:rPr>
              <a:t>tune in </a:t>
            </a:r>
            <a:r>
              <a:rPr sz="2000" spc="-5" dirty="0">
                <a:latin typeface="Georgia"/>
                <a:cs typeface="Georgia"/>
              </a:rPr>
              <a:t>to,  </a:t>
            </a:r>
            <a:r>
              <a:rPr sz="2000" dirty="0">
                <a:latin typeface="Georgia"/>
                <a:cs typeface="Georgia"/>
              </a:rPr>
              <a:t>mostly in </a:t>
            </a:r>
            <a:r>
              <a:rPr sz="2000" spc="-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UK </a:t>
            </a:r>
            <a:r>
              <a:rPr sz="2000" spc="-5" dirty="0">
                <a:latin typeface="Georgia"/>
                <a:cs typeface="Georgia"/>
              </a:rPr>
              <a:t>but there are international stations too such as the  </a:t>
            </a:r>
            <a:r>
              <a:rPr sz="2000" dirty="0">
                <a:latin typeface="Georgia"/>
                <a:cs typeface="Georgia"/>
              </a:rPr>
              <a:t>BBC </a:t>
            </a:r>
            <a:r>
              <a:rPr sz="2000" spc="-5" dirty="0">
                <a:latin typeface="Georgia"/>
                <a:cs typeface="Georgia"/>
              </a:rPr>
              <a:t>radio </a:t>
            </a:r>
            <a:r>
              <a:rPr sz="2000" dirty="0">
                <a:latin typeface="Georgia"/>
                <a:cs typeface="Georgia"/>
              </a:rPr>
              <a:t>Asian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Network.</a:t>
            </a:r>
            <a:endParaRPr sz="2000">
              <a:latin typeface="Georgia"/>
              <a:cs typeface="Georgia"/>
            </a:endParaRPr>
          </a:p>
          <a:p>
            <a:pPr marL="268605" indent="-256540" algn="just">
              <a:lnSpc>
                <a:spcPts val="2130"/>
              </a:lnSpc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000" dirty="0">
                <a:latin typeface="Georgia"/>
                <a:cs typeface="Georgia"/>
              </a:rPr>
              <a:t>Television</a:t>
            </a:r>
            <a:endParaRPr sz="2000">
              <a:latin typeface="Georgia"/>
              <a:cs typeface="Georgia"/>
            </a:endParaRPr>
          </a:p>
          <a:p>
            <a:pPr marL="268605" marR="182880" indent="-256540">
              <a:lnSpc>
                <a:spcPts val="1920"/>
              </a:lnSpc>
              <a:spcBef>
                <a:spcPts val="375"/>
              </a:spcBef>
            </a:pPr>
            <a:r>
              <a:rPr sz="2000" spc="-5" dirty="0">
                <a:latin typeface="Georgia"/>
                <a:cs typeface="Georgia"/>
              </a:rPr>
              <a:t>There are </a:t>
            </a:r>
            <a:r>
              <a:rPr sz="2000" dirty="0">
                <a:latin typeface="Georgia"/>
                <a:cs typeface="Georgia"/>
              </a:rPr>
              <a:t>10 </a:t>
            </a:r>
            <a:r>
              <a:rPr sz="2000" spc="-5" dirty="0">
                <a:latin typeface="Georgia"/>
                <a:cs typeface="Georgia"/>
              </a:rPr>
              <a:t>different BBC channels that broadcast different types of  shows so that there </a:t>
            </a:r>
            <a:r>
              <a:rPr sz="2000" dirty="0">
                <a:latin typeface="Georgia"/>
                <a:cs typeface="Georgia"/>
              </a:rPr>
              <a:t>is </a:t>
            </a:r>
            <a:r>
              <a:rPr sz="2000" spc="-5" dirty="0">
                <a:latin typeface="Georgia"/>
                <a:cs typeface="Georgia"/>
              </a:rPr>
              <a:t>something for everyone. They </a:t>
            </a:r>
            <a:r>
              <a:rPr sz="2000" dirty="0">
                <a:latin typeface="Georgia"/>
                <a:cs typeface="Georgia"/>
              </a:rPr>
              <a:t>range </a:t>
            </a:r>
            <a:r>
              <a:rPr sz="2000" spc="-5" dirty="0">
                <a:latin typeface="Georgia"/>
                <a:cs typeface="Georgia"/>
              </a:rPr>
              <a:t>from  </a:t>
            </a:r>
            <a:r>
              <a:rPr sz="2000" dirty="0">
                <a:latin typeface="Georgia"/>
                <a:cs typeface="Georgia"/>
              </a:rPr>
              <a:t>entertainment and </a:t>
            </a:r>
            <a:r>
              <a:rPr sz="2000" spc="-5" dirty="0">
                <a:latin typeface="Georgia"/>
                <a:cs typeface="Georgia"/>
              </a:rPr>
              <a:t>children’s channels to more </a:t>
            </a:r>
            <a:r>
              <a:rPr sz="2000" dirty="0">
                <a:latin typeface="Georgia"/>
                <a:cs typeface="Georgia"/>
              </a:rPr>
              <a:t>intellectual </a:t>
            </a:r>
            <a:r>
              <a:rPr sz="2000" spc="-5" dirty="0">
                <a:latin typeface="Georgia"/>
                <a:cs typeface="Georgia"/>
              </a:rPr>
              <a:t>shows  such </a:t>
            </a:r>
            <a:r>
              <a:rPr sz="2000" dirty="0">
                <a:latin typeface="Georgia"/>
                <a:cs typeface="Georgia"/>
              </a:rPr>
              <a:t>as BBC</a:t>
            </a:r>
            <a:r>
              <a:rPr sz="2000" spc="-5" dirty="0">
                <a:latin typeface="Georgia"/>
                <a:cs typeface="Georgia"/>
              </a:rPr>
              <a:t> Parliament.</a:t>
            </a:r>
            <a:endParaRPr sz="2000">
              <a:latin typeface="Georgia"/>
              <a:cs typeface="Georgia"/>
            </a:endParaRPr>
          </a:p>
          <a:p>
            <a:pPr marL="268605" indent="-256540">
              <a:lnSpc>
                <a:spcPts val="2145"/>
              </a:lnSpc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sz="2000" spc="-5" dirty="0">
                <a:latin typeface="Georgia"/>
                <a:cs typeface="Georgia"/>
              </a:rPr>
              <a:t>Online</a:t>
            </a:r>
            <a:endParaRPr sz="2000">
              <a:latin typeface="Georgia"/>
              <a:cs typeface="Georgia"/>
            </a:endParaRPr>
          </a:p>
          <a:p>
            <a:pPr marL="268605" marR="400685" indent="-256540">
              <a:lnSpc>
                <a:spcPct val="80000"/>
              </a:lnSpc>
              <a:spcBef>
                <a:spcPts val="390"/>
              </a:spcBef>
            </a:pPr>
            <a:r>
              <a:rPr sz="2000" spc="-5" dirty="0">
                <a:latin typeface="Georgia"/>
                <a:cs typeface="Georgia"/>
              </a:rPr>
              <a:t>There are </a:t>
            </a:r>
            <a:r>
              <a:rPr sz="2000" dirty="0">
                <a:latin typeface="Georgia"/>
                <a:cs typeface="Georgia"/>
              </a:rPr>
              <a:t>5 </a:t>
            </a:r>
            <a:r>
              <a:rPr sz="2000" spc="-5" dirty="0">
                <a:latin typeface="Georgia"/>
                <a:cs typeface="Georgia"/>
              </a:rPr>
              <a:t>different sectors for the </a:t>
            </a:r>
            <a:r>
              <a:rPr sz="2000" dirty="0">
                <a:latin typeface="Georgia"/>
                <a:cs typeface="Georgia"/>
              </a:rPr>
              <a:t>BBC online </a:t>
            </a:r>
            <a:r>
              <a:rPr sz="2000" spc="-5" dirty="0">
                <a:latin typeface="Georgia"/>
                <a:cs typeface="Georgia"/>
              </a:rPr>
              <a:t>which are CBBC,  News, Sports, </a:t>
            </a:r>
            <a:r>
              <a:rPr sz="2000" dirty="0">
                <a:latin typeface="Georgia"/>
                <a:cs typeface="Georgia"/>
              </a:rPr>
              <a:t>Weather and BBC iPlayer. </a:t>
            </a:r>
            <a:r>
              <a:rPr sz="2000" spc="-5" dirty="0">
                <a:latin typeface="Georgia"/>
                <a:cs typeface="Georgia"/>
              </a:rPr>
              <a:t>You can </a:t>
            </a:r>
            <a:r>
              <a:rPr sz="2000" dirty="0">
                <a:latin typeface="Georgia"/>
                <a:cs typeface="Georgia"/>
              </a:rPr>
              <a:t>access </a:t>
            </a:r>
            <a:r>
              <a:rPr sz="2000" spc="-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BBC  Radio and Television </a:t>
            </a:r>
            <a:r>
              <a:rPr sz="2000" spc="-5" dirty="0">
                <a:latin typeface="Georgia"/>
                <a:cs typeface="Georgia"/>
              </a:rPr>
              <a:t>programmes online </a:t>
            </a:r>
            <a:r>
              <a:rPr sz="2000" dirty="0">
                <a:latin typeface="Georgia"/>
                <a:cs typeface="Georgia"/>
              </a:rPr>
              <a:t>as well as </a:t>
            </a:r>
            <a:r>
              <a:rPr sz="2000" spc="-5" dirty="0">
                <a:latin typeface="Georgia"/>
                <a:cs typeface="Georgia"/>
              </a:rPr>
              <a:t>using </a:t>
            </a:r>
            <a:r>
              <a:rPr sz="2000" dirty="0">
                <a:latin typeface="Georgia"/>
                <a:cs typeface="Georgia"/>
              </a:rPr>
              <a:t>it </a:t>
            </a:r>
            <a:r>
              <a:rPr sz="2000" spc="-5" dirty="0">
                <a:latin typeface="Georgia"/>
                <a:cs typeface="Georgia"/>
              </a:rPr>
              <a:t>for  </a:t>
            </a:r>
            <a:r>
              <a:rPr sz="2000" dirty="0">
                <a:latin typeface="Georgia"/>
                <a:cs typeface="Georgia"/>
              </a:rPr>
              <a:t>national/local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updates.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44316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Finance at The</a:t>
            </a:r>
            <a:r>
              <a:rPr spc="-130" dirty="0"/>
              <a:t> </a:t>
            </a:r>
            <a:r>
              <a:rPr spc="-5" dirty="0"/>
              <a:t>BBC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2425" marR="5080" indent="-256540">
              <a:lnSpc>
                <a:spcPct val="90000"/>
              </a:lnSpc>
              <a:spcBef>
                <a:spcPts val="430"/>
              </a:spcBef>
            </a:pPr>
            <a:r>
              <a:rPr spc="-5" dirty="0"/>
              <a:t>At </a:t>
            </a:r>
            <a:r>
              <a:rPr spc="-10" dirty="0"/>
              <a:t>the BBC, </a:t>
            </a:r>
            <a:r>
              <a:rPr spc="-5" dirty="0"/>
              <a:t>they receive money </a:t>
            </a:r>
            <a:r>
              <a:rPr spc="-10" dirty="0"/>
              <a:t>from the </a:t>
            </a:r>
            <a:r>
              <a:rPr spc="-15" dirty="0"/>
              <a:t>TV  </a:t>
            </a:r>
            <a:r>
              <a:rPr spc="-5" dirty="0"/>
              <a:t>licensing </a:t>
            </a:r>
            <a:r>
              <a:rPr spc="-10" dirty="0"/>
              <a:t>which </a:t>
            </a:r>
            <a:r>
              <a:rPr spc="-5" dirty="0"/>
              <a:t>is </a:t>
            </a:r>
            <a:r>
              <a:rPr spc="-10" dirty="0"/>
              <a:t>paid </a:t>
            </a:r>
            <a:r>
              <a:rPr spc="-5" dirty="0"/>
              <a:t>by everyone </a:t>
            </a:r>
            <a:r>
              <a:rPr spc="-10" dirty="0"/>
              <a:t>who </a:t>
            </a:r>
            <a:r>
              <a:rPr spc="-5" dirty="0"/>
              <a:t>owns a  TV in </a:t>
            </a:r>
            <a:r>
              <a:rPr spc="-10" dirty="0"/>
              <a:t>Britain. </a:t>
            </a:r>
            <a:r>
              <a:rPr spc="-5" dirty="0"/>
              <a:t>People </a:t>
            </a:r>
            <a:r>
              <a:rPr spc="-10" dirty="0"/>
              <a:t>can pay this </a:t>
            </a:r>
            <a:r>
              <a:rPr spc="-5" dirty="0"/>
              <a:t>yearly,  </a:t>
            </a:r>
            <a:r>
              <a:rPr spc="-10" dirty="0"/>
              <a:t>quarterly, </a:t>
            </a:r>
            <a:r>
              <a:rPr spc="-5" dirty="0"/>
              <a:t>monthly or weekly </a:t>
            </a:r>
            <a:r>
              <a:rPr spc="-10" dirty="0"/>
              <a:t>but each </a:t>
            </a:r>
            <a:r>
              <a:rPr spc="-5" dirty="0"/>
              <a:t>household  with a TV must pay it. It costs </a:t>
            </a:r>
            <a:r>
              <a:rPr spc="-10" dirty="0"/>
              <a:t>£145.50 </a:t>
            </a:r>
            <a:r>
              <a:rPr spc="-5" dirty="0"/>
              <a:t>annually  </a:t>
            </a:r>
            <a:r>
              <a:rPr spc="-10" dirty="0"/>
              <a:t>but </a:t>
            </a:r>
            <a:r>
              <a:rPr spc="-5" dirty="0"/>
              <a:t>costs less for </a:t>
            </a:r>
            <a:r>
              <a:rPr spc="-10" dirty="0"/>
              <a:t>certain </a:t>
            </a:r>
            <a:r>
              <a:rPr spc="-5" dirty="0"/>
              <a:t>people </a:t>
            </a:r>
            <a:r>
              <a:rPr spc="-10" dirty="0"/>
              <a:t>with disabilities  </a:t>
            </a:r>
            <a:r>
              <a:rPr spc="-5" dirty="0"/>
              <a:t>or over a </a:t>
            </a:r>
            <a:r>
              <a:rPr spc="-10" dirty="0"/>
              <a:t>certain </a:t>
            </a:r>
            <a:r>
              <a:rPr spc="-5" dirty="0"/>
              <a:t>age. </a:t>
            </a:r>
            <a:r>
              <a:rPr spc="-10" dirty="0"/>
              <a:t>You can </a:t>
            </a:r>
            <a:r>
              <a:rPr spc="-5" dirty="0"/>
              <a:t>also get </a:t>
            </a:r>
            <a:r>
              <a:rPr spc="-10" dirty="0"/>
              <a:t>it </a:t>
            </a:r>
            <a:r>
              <a:rPr spc="-5" dirty="0"/>
              <a:t>cheaper  if </a:t>
            </a:r>
            <a:r>
              <a:rPr spc="-10" dirty="0"/>
              <a:t>you </a:t>
            </a:r>
            <a:r>
              <a:rPr dirty="0"/>
              <a:t>do </a:t>
            </a:r>
            <a:r>
              <a:rPr spc="-5" dirty="0"/>
              <a:t>not </a:t>
            </a:r>
            <a:r>
              <a:rPr spc="-10" dirty="0"/>
              <a:t>have </a:t>
            </a:r>
            <a:r>
              <a:rPr spc="-5" dirty="0"/>
              <a:t>a colour TV. In </a:t>
            </a:r>
            <a:r>
              <a:rPr spc="-10" dirty="0"/>
              <a:t>the</a:t>
            </a:r>
            <a:r>
              <a:rPr spc="15" dirty="0"/>
              <a:t> </a:t>
            </a:r>
            <a:r>
              <a:rPr spc="-10" dirty="0"/>
              <a:t>most</a:t>
            </a:r>
          </a:p>
          <a:p>
            <a:pPr marL="352425" marR="919480">
              <a:lnSpc>
                <a:spcPts val="3020"/>
              </a:lnSpc>
              <a:spcBef>
                <a:spcPts val="50"/>
              </a:spcBef>
            </a:pPr>
            <a:r>
              <a:rPr spc="-5" dirty="0"/>
              <a:t>recent </a:t>
            </a:r>
            <a:r>
              <a:rPr spc="-10" dirty="0"/>
              <a:t>financial </a:t>
            </a:r>
            <a:r>
              <a:rPr spc="-5" dirty="0"/>
              <a:t>year, the BBC’s earnings  increased by </a:t>
            </a:r>
            <a:r>
              <a:rPr spc="-10" dirty="0"/>
              <a:t>£50 </a:t>
            </a:r>
            <a:r>
              <a:rPr spc="-5" dirty="0"/>
              <a:t>million so is up to </a:t>
            </a:r>
            <a:r>
              <a:rPr spc="-10" dirty="0"/>
              <a:t>£3,656  </a:t>
            </a:r>
            <a:r>
              <a:rPr spc="-5" dirty="0"/>
              <a:t>million.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75917"/>
            <a:ext cx="75145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Latest News </a:t>
            </a:r>
            <a:r>
              <a:rPr sz="3600" dirty="0"/>
              <a:t>Story </a:t>
            </a:r>
            <a:r>
              <a:rPr sz="3600" spc="-5" dirty="0"/>
              <a:t>Featuring the</a:t>
            </a:r>
            <a:r>
              <a:rPr sz="3600" spc="-80" dirty="0"/>
              <a:t> </a:t>
            </a:r>
            <a:r>
              <a:rPr sz="3600" dirty="0"/>
              <a:t>BBC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32968" y="2229738"/>
            <a:ext cx="7838440" cy="39090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81305" marR="17780" indent="-256540">
              <a:lnSpc>
                <a:spcPct val="90000"/>
              </a:lnSpc>
              <a:spcBef>
                <a:spcPts val="430"/>
              </a:spcBef>
            </a:pPr>
            <a:r>
              <a:rPr sz="2800" spc="-5" dirty="0">
                <a:latin typeface="Georgia"/>
                <a:cs typeface="Georgia"/>
              </a:rPr>
              <a:t>The </a:t>
            </a:r>
            <a:r>
              <a:rPr sz="2800" spc="-10" dirty="0">
                <a:latin typeface="Georgia"/>
                <a:cs typeface="Georgia"/>
              </a:rPr>
              <a:t>latest </a:t>
            </a:r>
            <a:r>
              <a:rPr sz="2800" spc="-5" dirty="0">
                <a:latin typeface="Georgia"/>
                <a:cs typeface="Georgia"/>
              </a:rPr>
              <a:t>news </a:t>
            </a:r>
            <a:r>
              <a:rPr sz="2800" spc="-10" dirty="0">
                <a:latin typeface="Georgia"/>
                <a:cs typeface="Georgia"/>
              </a:rPr>
              <a:t>about the BBC was </a:t>
            </a:r>
            <a:r>
              <a:rPr sz="2800" spc="-5" dirty="0">
                <a:latin typeface="Georgia"/>
                <a:cs typeface="Georgia"/>
              </a:rPr>
              <a:t>on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15" dirty="0">
                <a:latin typeface="Georgia"/>
                <a:cs typeface="Georgia"/>
              </a:rPr>
              <a:t>6</a:t>
            </a:r>
            <a:r>
              <a:rPr sz="2775" spc="22" baseline="25525" dirty="0">
                <a:latin typeface="Georgia"/>
                <a:cs typeface="Georgia"/>
              </a:rPr>
              <a:t>th </a:t>
            </a:r>
            <a:r>
              <a:rPr sz="2800" spc="-10" dirty="0">
                <a:latin typeface="Georgia"/>
                <a:cs typeface="Georgia"/>
              </a:rPr>
              <a:t>of  October about </a:t>
            </a:r>
            <a:r>
              <a:rPr sz="2800" spc="-5" dirty="0">
                <a:latin typeface="Georgia"/>
                <a:cs typeface="Georgia"/>
              </a:rPr>
              <a:t>106 of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oldest episodes </a:t>
            </a:r>
            <a:r>
              <a:rPr sz="2800" spc="-10" dirty="0">
                <a:latin typeface="Georgia"/>
                <a:cs typeface="Georgia"/>
              </a:rPr>
              <a:t>of  </a:t>
            </a:r>
            <a:r>
              <a:rPr sz="2800" spc="-5" dirty="0">
                <a:latin typeface="Georgia"/>
                <a:cs typeface="Georgia"/>
              </a:rPr>
              <a:t>Doctor Who </a:t>
            </a:r>
            <a:r>
              <a:rPr sz="2800" spc="-10" dirty="0">
                <a:latin typeface="Georgia"/>
                <a:cs typeface="Georgia"/>
              </a:rPr>
              <a:t>that </a:t>
            </a:r>
            <a:r>
              <a:rPr sz="2800" spc="-5" dirty="0">
                <a:latin typeface="Georgia"/>
                <a:cs typeface="Georgia"/>
              </a:rPr>
              <a:t>were thought </a:t>
            </a:r>
            <a:r>
              <a:rPr sz="2800" spc="-10" dirty="0">
                <a:latin typeface="Georgia"/>
                <a:cs typeface="Georgia"/>
              </a:rPr>
              <a:t>to have </a:t>
            </a:r>
            <a:r>
              <a:rPr sz="2800" spc="-5" dirty="0">
                <a:latin typeface="Georgia"/>
                <a:cs typeface="Georgia"/>
              </a:rPr>
              <a:t>gone  missing. The episodes </a:t>
            </a:r>
            <a:r>
              <a:rPr sz="2800" spc="-10" dirty="0">
                <a:latin typeface="Georgia"/>
                <a:cs typeface="Georgia"/>
              </a:rPr>
              <a:t>that featured the first two  </a:t>
            </a:r>
            <a:r>
              <a:rPr sz="2800" spc="-5" dirty="0">
                <a:latin typeface="Georgia"/>
                <a:cs typeface="Georgia"/>
              </a:rPr>
              <a:t>Doctors were recently found over 3,000 </a:t>
            </a:r>
            <a:r>
              <a:rPr sz="2800" spc="-10" dirty="0">
                <a:latin typeface="Georgia"/>
                <a:cs typeface="Georgia"/>
              </a:rPr>
              <a:t>miles  </a:t>
            </a:r>
            <a:r>
              <a:rPr sz="2800" spc="-5" dirty="0">
                <a:latin typeface="Georgia"/>
                <a:cs typeface="Georgia"/>
              </a:rPr>
              <a:t>away in </a:t>
            </a:r>
            <a:r>
              <a:rPr sz="2800" spc="-10" dirty="0">
                <a:latin typeface="Georgia"/>
                <a:cs typeface="Georgia"/>
              </a:rPr>
              <a:t>Ethiopia </a:t>
            </a:r>
            <a:r>
              <a:rPr sz="2800" spc="-5" dirty="0">
                <a:latin typeface="Georgia"/>
                <a:cs typeface="Georgia"/>
              </a:rPr>
              <a:t>and </a:t>
            </a:r>
            <a:r>
              <a:rPr sz="2800" spc="-10" dirty="0">
                <a:latin typeface="Georgia"/>
                <a:cs typeface="Georgia"/>
              </a:rPr>
              <a:t>have </a:t>
            </a:r>
            <a:r>
              <a:rPr sz="2800" spc="-5" dirty="0">
                <a:latin typeface="Georgia"/>
                <a:cs typeface="Georgia"/>
              </a:rPr>
              <a:t>been returned to </a:t>
            </a:r>
            <a:r>
              <a:rPr sz="2800" spc="-10" dirty="0">
                <a:latin typeface="Georgia"/>
                <a:cs typeface="Georgia"/>
              </a:rPr>
              <a:t>the  BBC </a:t>
            </a:r>
            <a:r>
              <a:rPr sz="2800" spc="-5" dirty="0">
                <a:latin typeface="Georgia"/>
                <a:cs typeface="Georgia"/>
              </a:rPr>
              <a:t>by </a:t>
            </a:r>
            <a:r>
              <a:rPr sz="2800" spc="-10" dirty="0">
                <a:latin typeface="Georgia"/>
                <a:cs typeface="Georgia"/>
              </a:rPr>
              <a:t>the dedicated fans that </a:t>
            </a:r>
            <a:r>
              <a:rPr sz="2800" spc="-5" dirty="0">
                <a:latin typeface="Georgia"/>
                <a:cs typeface="Georgia"/>
              </a:rPr>
              <a:t>found </a:t>
            </a:r>
            <a:r>
              <a:rPr sz="2800" spc="-10" dirty="0">
                <a:latin typeface="Georgia"/>
                <a:cs typeface="Georgia"/>
              </a:rPr>
              <a:t>them. </a:t>
            </a:r>
            <a:r>
              <a:rPr sz="2800" spc="-5" dirty="0">
                <a:latin typeface="Georgia"/>
                <a:cs typeface="Georgia"/>
              </a:rPr>
              <a:t>The  shows </a:t>
            </a:r>
            <a:r>
              <a:rPr sz="2800" spc="-10" dirty="0">
                <a:latin typeface="Georgia"/>
                <a:cs typeface="Georgia"/>
              </a:rPr>
              <a:t>had been broadcast </a:t>
            </a:r>
            <a:r>
              <a:rPr sz="2800" spc="-5" dirty="0">
                <a:latin typeface="Georgia"/>
                <a:cs typeface="Georgia"/>
              </a:rPr>
              <a:t>over 2 years in 1965  to 1967 had been mistakenly sold at a village  fete.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45437"/>
            <a:ext cx="5080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Future of </a:t>
            </a:r>
            <a:r>
              <a:rPr spc="-10" dirty="0"/>
              <a:t>the</a:t>
            </a:r>
            <a:r>
              <a:rPr spc="-5" dirty="0"/>
              <a:t> BBC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2425" marR="5080" indent="-256540">
              <a:lnSpc>
                <a:spcPct val="90000"/>
              </a:lnSpc>
              <a:spcBef>
                <a:spcPts val="430"/>
              </a:spcBef>
            </a:pPr>
            <a:r>
              <a:rPr spc="-5" dirty="0"/>
              <a:t>We </a:t>
            </a:r>
            <a:r>
              <a:rPr spc="-10" dirty="0"/>
              <a:t>are </a:t>
            </a:r>
            <a:r>
              <a:rPr spc="-5" dirty="0"/>
              <a:t>hoping </a:t>
            </a:r>
            <a:r>
              <a:rPr spc="-10" dirty="0"/>
              <a:t>that the BBC will continue to  </a:t>
            </a:r>
            <a:r>
              <a:rPr spc="-5" dirty="0"/>
              <a:t>develop as it </a:t>
            </a:r>
            <a:r>
              <a:rPr spc="-10" dirty="0"/>
              <a:t>has </a:t>
            </a:r>
            <a:r>
              <a:rPr spc="-5" dirty="0"/>
              <a:t>done over </a:t>
            </a:r>
            <a:r>
              <a:rPr spc="-10" dirty="0"/>
              <a:t>the </a:t>
            </a:r>
            <a:r>
              <a:rPr spc="-5" dirty="0"/>
              <a:t>years </a:t>
            </a:r>
            <a:r>
              <a:rPr spc="-10" dirty="0"/>
              <a:t>since the  </a:t>
            </a:r>
            <a:r>
              <a:rPr spc="-5" dirty="0"/>
              <a:t>1920s and </a:t>
            </a:r>
            <a:r>
              <a:rPr spc="-10" dirty="0"/>
              <a:t>start </a:t>
            </a:r>
            <a:r>
              <a:rPr spc="-5" dirty="0"/>
              <a:t>to </a:t>
            </a:r>
            <a:r>
              <a:rPr spc="-10" dirty="0"/>
              <a:t>make </a:t>
            </a:r>
            <a:r>
              <a:rPr spc="-5" dirty="0"/>
              <a:t>and sell some of its </a:t>
            </a:r>
            <a:r>
              <a:rPr spc="-10" dirty="0"/>
              <a:t>own  products </a:t>
            </a:r>
            <a:r>
              <a:rPr spc="-5" dirty="0"/>
              <a:t>for </a:t>
            </a:r>
            <a:r>
              <a:rPr spc="-10" dirty="0"/>
              <a:t>example </a:t>
            </a:r>
            <a:r>
              <a:rPr spc="-5" dirty="0"/>
              <a:t>a new </a:t>
            </a:r>
            <a:r>
              <a:rPr spc="-10" dirty="0"/>
              <a:t>tablet </a:t>
            </a:r>
            <a:r>
              <a:rPr spc="-5" dirty="0"/>
              <a:t>or </a:t>
            </a:r>
            <a:r>
              <a:rPr spc="-10" dirty="0"/>
              <a:t>laptop with  </a:t>
            </a:r>
            <a:r>
              <a:rPr spc="-5" dirty="0"/>
              <a:t>applications to download as it </a:t>
            </a:r>
            <a:r>
              <a:rPr dirty="0"/>
              <a:t>has </a:t>
            </a:r>
            <a:r>
              <a:rPr spc="-5" dirty="0"/>
              <a:t>proven to </a:t>
            </a:r>
            <a:r>
              <a:rPr spc="-10" dirty="0"/>
              <a:t>be  </a:t>
            </a:r>
            <a:r>
              <a:rPr spc="-5" dirty="0"/>
              <a:t>popular </a:t>
            </a:r>
            <a:r>
              <a:rPr spc="-10" dirty="0"/>
              <a:t>with the public. </a:t>
            </a:r>
            <a:r>
              <a:rPr spc="-5" dirty="0"/>
              <a:t>Another </a:t>
            </a:r>
            <a:r>
              <a:rPr spc="-10" dirty="0"/>
              <a:t>future  </a:t>
            </a:r>
            <a:r>
              <a:rPr spc="-5" dirty="0"/>
              <a:t>development </a:t>
            </a:r>
            <a:r>
              <a:rPr spc="-10" dirty="0"/>
              <a:t>the BBC </a:t>
            </a:r>
            <a:r>
              <a:rPr spc="-5" dirty="0"/>
              <a:t>could make is to introduce  </a:t>
            </a:r>
            <a:r>
              <a:rPr spc="-10" dirty="0"/>
              <a:t>holograms </a:t>
            </a:r>
            <a:r>
              <a:rPr spc="-5" dirty="0"/>
              <a:t>of </a:t>
            </a:r>
            <a:r>
              <a:rPr spc="-10" dirty="0"/>
              <a:t>the </a:t>
            </a:r>
            <a:r>
              <a:rPr spc="-5" dirty="0"/>
              <a:t>TV shows they </a:t>
            </a:r>
            <a:r>
              <a:rPr spc="-10" dirty="0"/>
              <a:t>broadcast,  </a:t>
            </a:r>
            <a:r>
              <a:rPr spc="-5" dirty="0"/>
              <a:t>making it more realistic for the audience and a  lot more </a:t>
            </a:r>
            <a:r>
              <a:rPr spc="-10" dirty="0"/>
              <a:t>exciting </a:t>
            </a:r>
            <a:r>
              <a:rPr spc="-5" dirty="0"/>
              <a:t>for </a:t>
            </a:r>
            <a:r>
              <a:rPr spc="-10" dirty="0"/>
              <a:t>them </a:t>
            </a:r>
            <a:r>
              <a:rPr spc="-5" dirty="0"/>
              <a:t>to</a:t>
            </a:r>
            <a:r>
              <a:rPr spc="15" dirty="0"/>
              <a:t> </a:t>
            </a:r>
            <a:r>
              <a:rPr spc="-10" dirty="0"/>
              <a:t>watch.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631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History of BBC Television</vt:lpstr>
      <vt:lpstr>Ideology of BBC Television</vt:lpstr>
      <vt:lpstr>Sectors of the Media</vt:lpstr>
      <vt:lpstr>Finance at The BBC</vt:lpstr>
      <vt:lpstr>Latest News Story Featuring the BBC</vt:lpstr>
      <vt:lpstr>The Future of the BBC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92320</dc:creator>
  <cp:lastModifiedBy>923206035640</cp:lastModifiedBy>
  <cp:revision>1</cp:revision>
  <dcterms:created xsi:type="dcterms:W3CDTF">2020-05-03T16:16:22Z</dcterms:created>
  <dcterms:modified xsi:type="dcterms:W3CDTF">2020-05-03T16:36:45Z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2013-10-21T00:00:00Z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2020-05-03T00:00:00Z</vt:filetime>
  </property>
</Properties>
</file>