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723" r:id="rId2"/>
  </p:sldMasterIdLst>
  <p:notesMasterIdLst>
    <p:notesMasterId r:id="rId34"/>
  </p:notesMasterIdLst>
  <p:handoutMasterIdLst>
    <p:handoutMasterId r:id="rId35"/>
  </p:handoutMasterIdLst>
  <p:sldIdLst>
    <p:sldId id="257" r:id="rId3"/>
    <p:sldId id="259" r:id="rId4"/>
    <p:sldId id="260" r:id="rId5"/>
    <p:sldId id="313" r:id="rId6"/>
    <p:sldId id="314" r:id="rId7"/>
    <p:sldId id="262" r:id="rId8"/>
    <p:sldId id="315" r:id="rId9"/>
    <p:sldId id="351" r:id="rId10"/>
    <p:sldId id="352" r:id="rId11"/>
    <p:sldId id="265" r:id="rId12"/>
    <p:sldId id="353" r:id="rId13"/>
    <p:sldId id="354" r:id="rId14"/>
    <p:sldId id="266" r:id="rId15"/>
    <p:sldId id="268" r:id="rId16"/>
    <p:sldId id="355" r:id="rId17"/>
    <p:sldId id="338" r:id="rId18"/>
    <p:sldId id="318" r:id="rId19"/>
    <p:sldId id="267" r:id="rId20"/>
    <p:sldId id="350" r:id="rId21"/>
    <p:sldId id="319" r:id="rId22"/>
    <p:sldId id="339" r:id="rId23"/>
    <p:sldId id="340" r:id="rId24"/>
    <p:sldId id="342" r:id="rId25"/>
    <p:sldId id="344" r:id="rId26"/>
    <p:sldId id="322" r:id="rId27"/>
    <p:sldId id="324" r:id="rId28"/>
    <p:sldId id="345" r:id="rId29"/>
    <p:sldId id="325" r:id="rId30"/>
    <p:sldId id="346" r:id="rId31"/>
    <p:sldId id="349" r:id="rId32"/>
    <p:sldId id="295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chwalbe" initials="k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99"/>
    <a:srgbClr val="5B5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0" autoAdjust="0"/>
    <p:restoredTop sz="94595" autoAdjust="0"/>
  </p:normalViewPr>
  <p:slideViewPr>
    <p:cSldViewPr>
      <p:cViewPr>
        <p:scale>
          <a:sx n="80" d="100"/>
          <a:sy n="80" d="100"/>
        </p:scale>
        <p:origin x="-1536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94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fld id="{4C7AC561-FEF4-4564-B1BB-B4891A40AC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974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fld id="{D4FD6BFF-8DB4-463C-8B03-99A14BC43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656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EC327F-7E80-4D08-B8B0-0F574A3B94BC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2350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Information Technology Project Management, Eighth Edition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968EA-9007-4822-BA5B-1633A4F228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Information Technology Project Management, Eighth Edition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18841-D471-438C-AFD5-3B29A9E32C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Information Technology Project Management, Eighth Edition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7040E-CCEE-43E4-9215-66886D5467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 smtClean="0"/>
              <a:t>Information Technology Project Management, Eighth Edition</a:t>
            </a:r>
            <a:endParaRPr lang="en-US" dirty="0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07F9D3B-BD25-4DCF-AF32-D3854EEF4F1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1"/>
          <p:cNvSpPr txBox="1">
            <a:spLocks/>
          </p:cNvSpPr>
          <p:nvPr/>
        </p:nvSpPr>
        <p:spPr>
          <a:xfrm>
            <a:off x="5486400" y="6492875"/>
            <a:ext cx="1600200" cy="365125"/>
          </a:xfrm>
          <a:prstGeom prst="rect">
            <a:avLst/>
          </a:prstGeom>
        </p:spPr>
        <p:txBody>
          <a:bodyPr anchor="b"/>
          <a:lstStyle>
            <a:lvl1pPr algn="l">
              <a:buFontTx/>
              <a:buNone/>
              <a:defRPr smtClean="0"/>
            </a:lvl1pPr>
          </a:lstStyle>
          <a:p>
            <a:pPr>
              <a:defRPr/>
            </a:pPr>
            <a:r>
              <a:rPr lang="en-US" sz="1200" dirty="0">
                <a:latin typeface="+mn-lt"/>
              </a:rPr>
              <a:t>Copyright </a:t>
            </a:r>
            <a:r>
              <a:rPr lang="en-US" sz="1200" dirty="0" smtClean="0">
                <a:latin typeface="+mn-lt"/>
              </a:rPr>
              <a:t>2016</a:t>
            </a:r>
            <a:endParaRPr lang="en-US" sz="1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0"/>
          </p:nvPr>
        </p:nvSpPr>
        <p:spPr>
          <a:xfrm>
            <a:off x="0" y="6492875"/>
            <a:ext cx="2590800" cy="365125"/>
          </a:xfrm>
        </p:spPr>
        <p:txBody>
          <a:bodyPr/>
          <a:lstStyle>
            <a:lvl1pPr algn="l">
              <a:buFontTx/>
              <a:buNone/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Information Technology Project Management, Eighth Edition</a:t>
            </a: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1"/>
          </p:nvPr>
        </p:nvSpPr>
        <p:spPr>
          <a:xfrm>
            <a:off x="8588375" y="6492875"/>
            <a:ext cx="555625" cy="365125"/>
          </a:xfrm>
        </p:spPr>
        <p:txBody>
          <a:bodyPr/>
          <a:lstStyle>
            <a:lvl1pPr>
              <a:buFontTx/>
              <a:buNone/>
              <a:defRPr sz="1200">
                <a:latin typeface="+mn-lt"/>
              </a:defRPr>
            </a:lvl1pPr>
          </a:lstStyle>
          <a:p>
            <a:pPr>
              <a:defRPr/>
            </a:pPr>
            <a:fld id="{1F8276A5-8D43-491D-83BE-00FCABAA15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smtClean="0"/>
              <a:t>Information Technology Project Management, Eighth Edition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DB78CB-3422-490B-B33A-0EFCD59A8AA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smtClean="0"/>
              <a:t>Information Technology Project Management, Eighth Edition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D20D06-D837-4474-A924-C0EEF7F630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smtClean="0"/>
              <a:t>Information Technology Project Management, Eighth Edition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C7087B-5585-4BF4-877F-DCE878DD0A5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smtClean="0"/>
              <a:t>Information Technology Project Management, Eighth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627A9B-B1EF-4088-9195-D95AFC8BA39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Information Technology Project Management, Eighth Edition</a:t>
            </a:r>
            <a:endParaRPr 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A033E-8EDD-4339-B466-9532F96458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smtClean="0"/>
              <a:t>Information Technology Project Management, Eighth Edition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9969FD-CB8E-48F9-A41B-0AACA2151B8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Information Technology Project Management, Eighth Edition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78917-4704-4D78-826B-10DBFDA442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 smtClean="0"/>
              <a:t>Information Technology Project Management, Eighth Edition</a:t>
            </a:r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1540E53-27DF-44E5-9BF4-BA90E52A753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Information Technology Project Management, Eighth Edition</a:t>
            </a: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33165-E992-4DBA-A9ED-59178CD6CF3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Information Technology Project Management, Eighth Edition</a:t>
            </a: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F0DD1-7F29-40C4-B5F0-16CFC2F162E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Information Technology Project Management, Eighth Edition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66CA-A197-4899-8BDB-4E4DE830BA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Information Technology Project Management, Eighth Edition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D0A2D-0EE2-44ED-A76D-692680691B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Information Technology Project Management, Eighth Edition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57F59-2531-410C-9090-B03A8E324D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Information Technology Project Management, Eighth Edition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F903F-C465-4A59-A758-30804C0EFD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Information Technology Project Management, Eighth Edition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62DBC-F8F3-4C6E-BA80-15F26F72A8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Information Technology Project Management, Eighth Edition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593FD-BDCF-404E-85EA-10F2C4C408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Information Technology Project Management, Eighth Edition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69D97-7780-4E3E-B88D-70050D68E3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90000"/>
              </a:lnSpc>
              <a:spcBef>
                <a:spcPct val="20000"/>
              </a:spcBef>
              <a:buFontTx/>
              <a:buChar char="•"/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lnSpc>
                <a:spcPct val="90000"/>
              </a:lnSpc>
              <a:spcBef>
                <a:spcPct val="20000"/>
              </a:spcBef>
              <a:buFontTx/>
              <a:buChar char="•"/>
              <a:defRPr sz="1200" dirty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Information Technology Project Management, Eighth Edition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lnSpc>
                <a:spcPct val="90000"/>
              </a:lnSpc>
              <a:spcBef>
                <a:spcPct val="20000"/>
              </a:spcBef>
              <a:buFontTx/>
              <a:buChar char="•"/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F11DC2A-2F4E-4F79-A3F5-88DB509F96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 smtClean="0"/>
              <a:t>Information Technology Project Management, Eighth Edition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F11DC2A-2F4E-4F79-A3F5-88DB509F96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600200"/>
            <a:ext cx="7772400" cy="134937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dirty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Chapter 1:</a:t>
            </a:r>
            <a:br>
              <a:rPr dirty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</a:br>
            <a:r>
              <a:rPr dirty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Introduction to Project Management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Figure 1-2 Project Management Framework</a:t>
            </a:r>
          </a:p>
        </p:txBody>
      </p:sp>
      <p:sp>
        <p:nvSpPr>
          <p:cNvPr id="23555" name="Footer Placeholder 5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fld id="{7D655A70-A149-4DA4-995F-382037F2D2FB}" type="slidenum">
              <a:rPr lang="en-US"/>
              <a:pPr>
                <a:buFontTx/>
                <a:buNone/>
                <a:defRPr/>
              </a:pPr>
              <a:t>10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55" y="1600200"/>
            <a:ext cx="8840274" cy="44939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2A033E-8EDD-4339-B466-9532F96458E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1447800"/>
            <a:ext cx="8686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1. </a:t>
            </a:r>
            <a:r>
              <a:rPr lang="en-US" sz="2400" b="1" dirty="0"/>
              <a:t>Project scope management </a:t>
            </a:r>
            <a:r>
              <a:rPr lang="en-US" sz="2000" dirty="0"/>
              <a:t>involves defining and managing all the work</a:t>
            </a:r>
          </a:p>
          <a:p>
            <a:r>
              <a:rPr lang="en-US" sz="2000" dirty="0"/>
              <a:t>required to complete the project successfully.</a:t>
            </a:r>
          </a:p>
          <a:p>
            <a:r>
              <a:rPr lang="en-US" sz="2000" dirty="0"/>
              <a:t>2. </a:t>
            </a:r>
            <a:r>
              <a:rPr lang="en-US" sz="2400" b="1" dirty="0"/>
              <a:t>Project time management </a:t>
            </a:r>
            <a:r>
              <a:rPr lang="en-US" sz="2000" dirty="0"/>
              <a:t>includes estimating how long it will take to complete</a:t>
            </a:r>
          </a:p>
          <a:p>
            <a:r>
              <a:rPr lang="en-US" sz="2000" dirty="0"/>
              <a:t>the work, developing an acceptable project schedule, and ensuring</a:t>
            </a:r>
          </a:p>
          <a:p>
            <a:r>
              <a:rPr lang="en-US" sz="2000" dirty="0"/>
              <a:t>timely completion of the project.</a:t>
            </a:r>
            <a:endParaRPr lang="en-US" sz="2000" dirty="0" smtClean="0"/>
          </a:p>
          <a:p>
            <a:r>
              <a:rPr lang="en-US" sz="2000" dirty="0" smtClean="0"/>
              <a:t>3</a:t>
            </a:r>
            <a:r>
              <a:rPr lang="en-US" sz="2000" dirty="0"/>
              <a:t>. </a:t>
            </a:r>
            <a:r>
              <a:rPr lang="en-US" sz="2400" b="1" dirty="0"/>
              <a:t>Project cost management </a:t>
            </a:r>
            <a:r>
              <a:rPr lang="en-US" sz="2000" dirty="0"/>
              <a:t>consists of preparing and managing the budget </a:t>
            </a:r>
            <a:r>
              <a:rPr lang="en-US" sz="2000" dirty="0" smtClean="0"/>
              <a:t>for the </a:t>
            </a:r>
            <a:r>
              <a:rPr lang="en-US" sz="2000" dirty="0"/>
              <a:t>project.</a:t>
            </a:r>
          </a:p>
          <a:p>
            <a:r>
              <a:rPr lang="en-US" sz="2000" dirty="0"/>
              <a:t>4. </a:t>
            </a:r>
            <a:r>
              <a:rPr lang="en-US" sz="2400" b="1" dirty="0"/>
              <a:t>Project quality management </a:t>
            </a:r>
            <a:r>
              <a:rPr lang="en-US" sz="2000" dirty="0"/>
              <a:t>ensures that the project will satisfy the stated or</a:t>
            </a:r>
          </a:p>
          <a:p>
            <a:r>
              <a:rPr lang="en-US" sz="2000" dirty="0"/>
              <a:t>implied needs for which it was undertaken.</a:t>
            </a:r>
          </a:p>
          <a:p>
            <a:r>
              <a:rPr lang="en-US" sz="2000" dirty="0"/>
              <a:t>5. </a:t>
            </a:r>
            <a:r>
              <a:rPr lang="en-US" sz="2400" b="1" dirty="0"/>
              <a:t>Project human resource management </a:t>
            </a:r>
            <a:r>
              <a:rPr lang="en-US" sz="2000" dirty="0"/>
              <a:t>is concerned with making effective use</a:t>
            </a:r>
          </a:p>
          <a:p>
            <a:r>
              <a:rPr lang="en-US" sz="2000" dirty="0"/>
              <a:t>of the people involved with the project.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35674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2A033E-8EDD-4339-B466-9532F96458E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2133600"/>
            <a:ext cx="845820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6. </a:t>
            </a:r>
            <a:r>
              <a:rPr lang="en-US" sz="2000" b="1" dirty="0"/>
              <a:t>Project communications management</a:t>
            </a:r>
            <a:r>
              <a:rPr lang="en-US" sz="1800" dirty="0"/>
              <a:t> involves generating, collecting, disseminating,</a:t>
            </a:r>
          </a:p>
          <a:p>
            <a:r>
              <a:rPr lang="en-US" sz="1800" dirty="0"/>
              <a:t>and storing project information.</a:t>
            </a:r>
          </a:p>
          <a:p>
            <a:r>
              <a:rPr lang="en-US" sz="1800" dirty="0"/>
              <a:t>7. </a:t>
            </a:r>
            <a:r>
              <a:rPr lang="en-US" sz="2000" b="1" dirty="0"/>
              <a:t>Project risk management</a:t>
            </a:r>
            <a:r>
              <a:rPr lang="en-US" sz="1800" dirty="0"/>
              <a:t> includes identifying, analyzing, and responding to</a:t>
            </a:r>
          </a:p>
          <a:p>
            <a:r>
              <a:rPr lang="en-US" sz="1800" dirty="0"/>
              <a:t>risks related to the project.</a:t>
            </a:r>
          </a:p>
          <a:p>
            <a:r>
              <a:rPr lang="en-US" sz="1800" dirty="0"/>
              <a:t>8. </a:t>
            </a:r>
            <a:r>
              <a:rPr lang="en-US" sz="2000" b="1" dirty="0"/>
              <a:t>Project procurement management </a:t>
            </a:r>
            <a:r>
              <a:rPr lang="en-US" sz="1800" dirty="0"/>
              <a:t>involves acquiring or procuring goods and</a:t>
            </a:r>
          </a:p>
          <a:p>
            <a:r>
              <a:rPr lang="en-US" sz="1800" dirty="0"/>
              <a:t>services for a project from outside the performing organization.</a:t>
            </a:r>
          </a:p>
          <a:p>
            <a:r>
              <a:rPr lang="en-US" sz="1800" dirty="0"/>
              <a:t>9. </a:t>
            </a:r>
            <a:r>
              <a:rPr lang="en-US" sz="2000" b="1" dirty="0"/>
              <a:t>Project stakeholder management </a:t>
            </a:r>
            <a:r>
              <a:rPr lang="en-US" sz="1800" dirty="0"/>
              <a:t>includes identifying and analyzing stakeholder</a:t>
            </a:r>
          </a:p>
          <a:p>
            <a:r>
              <a:rPr lang="en-US" sz="1800" dirty="0"/>
              <a:t>needs while managing and controlling their engagement throughout</a:t>
            </a:r>
          </a:p>
          <a:p>
            <a:r>
              <a:rPr lang="en-US" sz="1800" dirty="0"/>
              <a:t>the life of the project.</a:t>
            </a:r>
          </a:p>
          <a:p>
            <a:r>
              <a:rPr lang="en-US" sz="1800" dirty="0"/>
              <a:t>10. </a:t>
            </a:r>
            <a:r>
              <a:rPr lang="en-US" sz="2000" b="1" dirty="0"/>
              <a:t>Project integration management </a:t>
            </a:r>
            <a:r>
              <a:rPr lang="en-US" sz="1800" dirty="0"/>
              <a:t>is an overarching function that affects and is</a:t>
            </a:r>
          </a:p>
          <a:p>
            <a:r>
              <a:rPr lang="en-US" sz="1800" dirty="0"/>
              <a:t>affected by all of the other knowledge areas.</a:t>
            </a:r>
          </a:p>
        </p:txBody>
      </p:sp>
    </p:spTree>
    <p:extLst>
      <p:ext uri="{BB962C8B-B14F-4D97-AF65-F5344CB8AC3E}">
        <p14:creationId xmlns:p14="http://schemas.microsoft.com/office/powerpoint/2010/main" val="4034381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8186738" cy="47910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Stakeholder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/>
              <a:t>any individual, group or organization that can affect, be affected by, or perceive itself to be </a:t>
            </a:r>
            <a:r>
              <a:rPr lang="en-US" dirty="0" smtClean="0"/>
              <a:t>affected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Stakeholders include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 project sponsor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 project manager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 project team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support staff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customers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users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suppliers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opponents to the project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Stakeholders</a:t>
            </a:r>
          </a:p>
        </p:txBody>
      </p:sp>
      <p:sp>
        <p:nvSpPr>
          <p:cNvPr id="24580" name="Footer Placeholder 5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32BD8DC-3670-4F66-BAF1-AB767FF85EC4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12900"/>
            <a:ext cx="8458200" cy="4330700"/>
          </a:xfrm>
        </p:spPr>
        <p:txBody>
          <a:bodyPr/>
          <a:lstStyle/>
          <a:p>
            <a:r>
              <a:rPr lang="en-US" b="1" dirty="0" smtClean="0"/>
              <a:t>Project management tools and techniques </a:t>
            </a:r>
            <a:r>
              <a:rPr lang="en-US" dirty="0" smtClean="0"/>
              <a:t>assist project managers and their teams in various aspects of project management</a:t>
            </a:r>
          </a:p>
          <a:p>
            <a:r>
              <a:rPr lang="en-US" dirty="0" smtClean="0"/>
              <a:t>Some specific ones include</a:t>
            </a:r>
          </a:p>
          <a:p>
            <a:pPr lvl="1"/>
            <a:r>
              <a:rPr lang="en-US" dirty="0" smtClean="0"/>
              <a:t>Project charter, scope statement, and WBS (scope)</a:t>
            </a:r>
          </a:p>
          <a:p>
            <a:pPr lvl="1"/>
            <a:r>
              <a:rPr lang="en-US" dirty="0" smtClean="0"/>
              <a:t>Gantt charts, network diagrams, critical path analysis, critical chain scheduling (time)</a:t>
            </a:r>
          </a:p>
          <a:p>
            <a:pPr lvl="1"/>
            <a:r>
              <a:rPr lang="en-US" dirty="0" smtClean="0"/>
              <a:t>Cost estimates and earned value management (cost)</a:t>
            </a:r>
          </a:p>
          <a:p>
            <a:pPr marL="392113" lvl="1" indent="0">
              <a:lnSpc>
                <a:spcPct val="90000"/>
              </a:lnSpc>
              <a:buNone/>
            </a:pPr>
            <a:endParaRPr lang="en-US" dirty="0" smtClean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Project Management Tools and Techniques</a:t>
            </a:r>
          </a:p>
        </p:txBody>
      </p:sp>
      <p:sp>
        <p:nvSpPr>
          <p:cNvPr id="26628" name="Footer Placeholder 5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DE2A35-A3A0-48F2-BAA4-D5904553118B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F8276A5-8D43-491D-83BE-00FCABAA151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661989"/>
            <a:ext cx="7010400" cy="543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25727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several ways to define project success:</a:t>
            </a:r>
          </a:p>
          <a:p>
            <a:pPr lvl="1"/>
            <a:r>
              <a:rPr lang="en-US" dirty="0" smtClean="0"/>
              <a:t>The project met scope, time, and cost goals</a:t>
            </a:r>
          </a:p>
          <a:p>
            <a:pPr lvl="1"/>
            <a:r>
              <a:rPr lang="en-US" dirty="0" smtClean="0"/>
              <a:t>The project satisfied the customer/sponsor</a:t>
            </a:r>
          </a:p>
          <a:p>
            <a:pPr lvl="1"/>
            <a:r>
              <a:rPr lang="en-US" dirty="0" smtClean="0"/>
              <a:t>The results of the project met its main objective, such as making or saving a certain amount of money, providing a good return on investment, or simply making the sponsors happy</a:t>
            </a:r>
          </a:p>
        </p:txBody>
      </p:sp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Success</a:t>
            </a:r>
          </a:p>
        </p:txBody>
      </p:sp>
      <p:sp>
        <p:nvSpPr>
          <p:cNvPr id="30723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96FF679-B247-40A7-B574-6049B4430BD8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5"/>
          <p:cNvSpPr>
            <a:spLocks noGrp="1" noChangeArrowheads="1"/>
          </p:cNvSpPr>
          <p:nvPr>
            <p:ph idx="1"/>
          </p:nvPr>
        </p:nvSpPr>
        <p:spPr>
          <a:xfrm>
            <a:off x="381000" y="838200"/>
            <a:ext cx="8229600" cy="4525962"/>
          </a:xfrm>
        </p:spPr>
        <p:txBody>
          <a:bodyPr/>
          <a:lstStyle/>
          <a:p>
            <a:pPr marL="109537" indent="0">
              <a:buNone/>
            </a:pPr>
            <a:r>
              <a:rPr lang="en-US" dirty="0" smtClean="0"/>
              <a:t>1. Executive </a:t>
            </a:r>
            <a:r>
              <a:rPr lang="en-US" dirty="0"/>
              <a:t>support</a:t>
            </a:r>
          </a:p>
          <a:p>
            <a:pPr marL="109537" indent="0">
              <a:buNone/>
            </a:pPr>
            <a:r>
              <a:rPr lang="en-US" dirty="0" smtClean="0"/>
              <a:t>2. User </a:t>
            </a:r>
            <a:r>
              <a:rPr lang="en-US" dirty="0"/>
              <a:t>involvement</a:t>
            </a:r>
          </a:p>
          <a:p>
            <a:pPr marL="109537" indent="0">
              <a:buNone/>
            </a:pPr>
            <a:r>
              <a:rPr lang="en-US" dirty="0"/>
              <a:t>3. Clear business objectives</a:t>
            </a:r>
          </a:p>
          <a:p>
            <a:pPr marL="109537" indent="0">
              <a:buNone/>
            </a:pPr>
            <a:r>
              <a:rPr lang="en-US" dirty="0"/>
              <a:t>4. Emotional maturity</a:t>
            </a:r>
          </a:p>
          <a:p>
            <a:pPr marL="109537" indent="0">
              <a:buNone/>
            </a:pPr>
            <a:r>
              <a:rPr lang="en-US" dirty="0"/>
              <a:t>5. Optimizing </a:t>
            </a:r>
            <a:r>
              <a:rPr lang="en-US" dirty="0" smtClean="0"/>
              <a:t>scope</a:t>
            </a:r>
          </a:p>
          <a:p>
            <a:pPr marL="109537" indent="0">
              <a:buNone/>
            </a:pPr>
            <a:r>
              <a:rPr lang="en-US" dirty="0"/>
              <a:t>6. Agile process</a:t>
            </a:r>
          </a:p>
          <a:p>
            <a:pPr marL="109537" indent="0">
              <a:buNone/>
            </a:pPr>
            <a:r>
              <a:rPr lang="en-US" dirty="0"/>
              <a:t>7. Project management expertise</a:t>
            </a:r>
          </a:p>
          <a:p>
            <a:pPr marL="109537" indent="0">
              <a:buNone/>
            </a:pPr>
            <a:r>
              <a:rPr lang="en-US" dirty="0"/>
              <a:t>8. Skilled resources</a:t>
            </a:r>
          </a:p>
          <a:p>
            <a:pPr marL="109537" indent="0">
              <a:buNone/>
            </a:pPr>
            <a:r>
              <a:rPr lang="en-US" dirty="0"/>
              <a:t>9. Execution</a:t>
            </a:r>
          </a:p>
          <a:p>
            <a:pPr marL="109537" indent="0">
              <a:buNone/>
            </a:pPr>
            <a:r>
              <a:rPr lang="en-US" dirty="0"/>
              <a:t>10. Tools and infrastructure</a:t>
            </a:r>
          </a:p>
          <a:p>
            <a:pPr marL="109537" indent="0">
              <a:buNone/>
            </a:pPr>
            <a:endParaRPr lang="en-US" dirty="0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title"/>
          </p:nvPr>
        </p:nvSpPr>
        <p:spPr>
          <a:xfrm>
            <a:off x="3958" y="152400"/>
            <a:ext cx="9144000" cy="639762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/>
              <a:t>What Helps Projects Succeed?*</a:t>
            </a:r>
            <a:endParaRPr lang="en-US" sz="3200" dirty="0"/>
          </a:p>
        </p:txBody>
      </p:sp>
      <p:sp>
        <p:nvSpPr>
          <p:cNvPr id="31749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fld id="{6C2C6F4C-C329-4CFA-975D-E75569AC7E83}" type="slidenum">
              <a:rPr lang="en-US"/>
              <a:pPr>
                <a:buFontTx/>
                <a:buNone/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4582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Knowledge areas </a:t>
            </a:r>
            <a:r>
              <a:rPr lang="en-US" dirty="0" smtClean="0"/>
              <a:t>describe the key competencies that project managers must develop</a:t>
            </a:r>
          </a:p>
          <a:p>
            <a:r>
              <a:rPr lang="en-US" dirty="0"/>
              <a:t>Project managers must have knowledge and skills in all 10 </a:t>
            </a:r>
            <a:r>
              <a:rPr lang="en-US" dirty="0" smtClean="0"/>
              <a:t>knowledge areas (project integration, scope, time, cost, quality, human resource, communications, risk, procurement, and stakeholder management)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10 Project Management Knowledge Areas</a:t>
            </a:r>
          </a:p>
        </p:txBody>
      </p:sp>
      <p:sp>
        <p:nvSpPr>
          <p:cNvPr id="25604" name="Footer Placeholder 5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68EB7DF-90B0-4429-8A5B-58BA5697E9F8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2"/>
          </a:xfrm>
        </p:spPr>
        <p:txBody>
          <a:bodyPr/>
          <a:lstStyle/>
          <a:p>
            <a:r>
              <a:rPr lang="en-US" dirty="0" smtClean="0"/>
              <a:t>Adequate funding</a:t>
            </a:r>
          </a:p>
          <a:p>
            <a:r>
              <a:rPr lang="en-US" dirty="0" smtClean="0"/>
              <a:t>Staff expertise</a:t>
            </a:r>
          </a:p>
          <a:p>
            <a:r>
              <a:rPr lang="en-US" dirty="0" smtClean="0"/>
              <a:t>Engagement from all stakeholders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 Three Reasons Why Federal Technology Project Succeed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F8276A5-8D43-491D-83BE-00FCABAA1517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36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8001000" cy="4495800"/>
          </a:xfrm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dirty="0" smtClean="0"/>
              <a:t>A </a:t>
            </a:r>
            <a:r>
              <a:rPr lang="en-US" b="1" dirty="0" smtClean="0"/>
              <a:t>project</a:t>
            </a:r>
            <a:r>
              <a:rPr lang="en-US" dirty="0" smtClean="0"/>
              <a:t> is “a temporary endeavor undertaken to create a unique product, service, or result” </a:t>
            </a:r>
          </a:p>
          <a:p>
            <a:pPr>
              <a:spcBef>
                <a:spcPct val="70000"/>
              </a:spcBef>
            </a:pPr>
            <a:r>
              <a:rPr lang="en-US" dirty="0" smtClean="0"/>
              <a:t>Projects end when their objectives have been reached or the project has been terminated</a:t>
            </a:r>
          </a:p>
          <a:p>
            <a:pPr>
              <a:spcBef>
                <a:spcPct val="70000"/>
              </a:spcBef>
            </a:pPr>
            <a:r>
              <a:rPr lang="en-US" dirty="0" smtClean="0"/>
              <a:t>Projects can be large or small and take a short or long time to complete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Project?</a:t>
            </a:r>
          </a:p>
        </p:txBody>
      </p:sp>
      <p:sp>
        <p:nvSpPr>
          <p:cNvPr id="15364" name="Footer Placeholder 5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4B9082-BFFD-400A-AEF4-D17F273F5D00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Bef>
                <a:spcPct val="100000"/>
              </a:spcBef>
              <a:spcAft>
                <a:spcPts val="0"/>
              </a:spcAft>
              <a:defRPr/>
            </a:pPr>
            <a:r>
              <a:rPr lang="en-US" dirty="0" smtClean="0"/>
              <a:t>A </a:t>
            </a:r>
            <a:r>
              <a:rPr lang="en-US" b="1" dirty="0" smtClean="0"/>
              <a:t>program</a:t>
            </a:r>
            <a:r>
              <a:rPr lang="en-US" dirty="0" smtClean="0"/>
              <a:t> is “a group of related projects managed in a coordinated way to obtain benefits and control not available from managing them </a:t>
            </a:r>
            <a:r>
              <a:rPr lang="en-US" smtClean="0"/>
              <a:t>individually”</a:t>
            </a:r>
            <a:endParaRPr lang="en-US" dirty="0" smtClean="0"/>
          </a:p>
          <a:p>
            <a:pPr marL="274320" indent="-274320" fontAlgn="auto">
              <a:spcBef>
                <a:spcPct val="100000"/>
              </a:spcBef>
              <a:spcAft>
                <a:spcPts val="0"/>
              </a:spcAft>
              <a:defRPr/>
            </a:pPr>
            <a:r>
              <a:rPr lang="en-US" dirty="0" smtClean="0"/>
              <a:t>A </a:t>
            </a:r>
            <a:r>
              <a:rPr lang="en-US" b="1" dirty="0" smtClean="0"/>
              <a:t>program manager </a:t>
            </a:r>
            <a:r>
              <a:rPr lang="en-US" dirty="0" smtClean="0"/>
              <a:t>provides leadership and direction for the project managers heading the projects within the program</a:t>
            </a:r>
          </a:p>
          <a:p>
            <a:pPr marL="274320" indent="-274320" fontAlgn="auto">
              <a:spcBef>
                <a:spcPct val="100000"/>
              </a:spcBef>
              <a:spcAft>
                <a:spcPts val="0"/>
              </a:spcAft>
              <a:defRPr/>
            </a:pPr>
            <a:r>
              <a:rPr lang="en-US" dirty="0" smtClean="0"/>
              <a:t>Examples of common programs in the IT field include infrastructure, applications development, and user support</a:t>
            </a:r>
          </a:p>
          <a:p>
            <a:pPr marL="548640" lvl="1" fontAlgn="auto">
              <a:spcBef>
                <a:spcPct val="10000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Program and Project Portfolio Management</a:t>
            </a:r>
            <a:endParaRPr lang="en-US" dirty="0"/>
          </a:p>
        </p:txBody>
      </p:sp>
      <p:sp>
        <p:nvSpPr>
          <p:cNvPr id="33796" name="Footer Placeholder 5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16827AD-D54E-4A9A-98B6-75CDFBE63C20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part of </a:t>
            </a:r>
            <a:r>
              <a:rPr lang="en-US" b="1" dirty="0" smtClean="0"/>
              <a:t>project portfolio management</a:t>
            </a:r>
            <a:r>
              <a:rPr lang="en-US" dirty="0" smtClean="0"/>
              <a:t>, organizations group and manage projects and programs as a portfolio of investments that contribute to the entire enterprise’s success</a:t>
            </a:r>
          </a:p>
          <a:p>
            <a:r>
              <a:rPr lang="en-US" dirty="0" smtClean="0"/>
              <a:t>Portfolio managers help their organizations make wise investment decisions by helping to select and analyze projects from a strategic perspective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Portfolio Management</a:t>
            </a:r>
          </a:p>
        </p:txBody>
      </p:sp>
      <p:sp>
        <p:nvSpPr>
          <p:cNvPr id="34819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FBC5DE6-0D10-491C-9D95-CD65B3FEB7F0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Figure 1-3. </a:t>
            </a:r>
            <a:r>
              <a:rPr lang="en-US" sz="3200" i="1" dirty="0" smtClean="0"/>
              <a:t>Project Management Compared to Project Portfolio Management</a:t>
            </a:r>
          </a:p>
        </p:txBody>
      </p:sp>
      <p:sp>
        <p:nvSpPr>
          <p:cNvPr id="35843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6DAE91-3CCC-4475-8BBE-416A848BB383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358685"/>
            <a:ext cx="6477000" cy="5027909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Figure 1-4. Sample Project Portfolio Approach</a:t>
            </a:r>
            <a:endParaRPr lang="en-US" dirty="0"/>
          </a:p>
        </p:txBody>
      </p:sp>
      <p:sp>
        <p:nvSpPr>
          <p:cNvPr id="37891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DEE5709-E4C6-4E16-A3F2-ED34C0BD84D8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604331"/>
            <a:ext cx="8839200" cy="4598842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100000"/>
              </a:spcBef>
            </a:pPr>
            <a:r>
              <a:rPr lang="en-US" dirty="0" smtClean="0"/>
              <a:t>Job descriptions vary, but most include responsibilities like planning, scheduling, coordinating, and working with people to achieve project goals</a:t>
            </a:r>
          </a:p>
          <a:p>
            <a:pPr>
              <a:spcBef>
                <a:spcPct val="100000"/>
              </a:spcBef>
            </a:pPr>
            <a:r>
              <a:rPr lang="en-US" dirty="0" smtClean="0"/>
              <a:t>Remember that 97% of successful projects were led by experienced project managers, who can often help influence success factors</a:t>
            </a:r>
          </a:p>
        </p:txBody>
      </p:sp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Role of the Project Manager</a:t>
            </a:r>
          </a:p>
        </p:txBody>
      </p:sp>
      <p:sp>
        <p:nvSpPr>
          <p:cNvPr id="40963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BB5399D-7FF4-4603-99A0-4BD1F7EE85E4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52563"/>
            <a:ext cx="8229600" cy="4410075"/>
          </a:xfrm>
        </p:spPr>
        <p:txBody>
          <a:bodyPr/>
          <a:lstStyle/>
          <a:p>
            <a:r>
              <a:rPr lang="en-US" dirty="0" smtClean="0"/>
              <a:t>The Project Management Body of Knowledge</a:t>
            </a:r>
          </a:p>
          <a:p>
            <a:r>
              <a:rPr lang="en-US" dirty="0" smtClean="0"/>
              <a:t>Application area knowledge, standards, and regulations</a:t>
            </a:r>
          </a:p>
          <a:p>
            <a:r>
              <a:rPr lang="en-US" dirty="0" smtClean="0"/>
              <a:t>Project environment knowledge</a:t>
            </a:r>
          </a:p>
          <a:p>
            <a:r>
              <a:rPr lang="en-US" dirty="0" smtClean="0"/>
              <a:t>General management knowledge and skills</a:t>
            </a:r>
          </a:p>
          <a:p>
            <a:r>
              <a:rPr lang="en-US" dirty="0" smtClean="0"/>
              <a:t>Soft skills or human relations skills</a:t>
            </a: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en-US" dirty="0" smtClean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Suggested Skills for Project Managers</a:t>
            </a:r>
          </a:p>
        </p:txBody>
      </p:sp>
      <p:sp>
        <p:nvSpPr>
          <p:cNvPr id="41988" name="Footer Placeholder 5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6ECF7-8567-4808-B33A-1102952D5552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500" dirty="0" smtClean="0"/>
              <a:t>Table 1-3 Ten Most Important Skills and Competencies for Project Managers</a:t>
            </a:r>
          </a:p>
        </p:txBody>
      </p:sp>
      <p:sp>
        <p:nvSpPr>
          <p:cNvPr id="43011" name="Footer Placeholder 5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fld id="{1F201878-C638-47B4-9B50-A9EAB8702767}" type="slidenum">
              <a:rPr lang="en-US"/>
              <a:pPr>
                <a:buFontTx/>
                <a:buNone/>
                <a:defRPr/>
              </a:pPr>
              <a:t>26</a:t>
            </a:fld>
            <a:endParaRPr lang="en-US" dirty="0"/>
          </a:p>
        </p:txBody>
      </p:sp>
      <p:sp>
        <p:nvSpPr>
          <p:cNvPr id="43012" name="Rectangle 7"/>
          <p:cNvSpPr>
            <a:spLocks noChangeArrowheads="1"/>
          </p:cNvSpPr>
          <p:nvPr/>
        </p:nvSpPr>
        <p:spPr bwMode="auto">
          <a:xfrm>
            <a:off x="685800" y="1676400"/>
            <a:ext cx="6705600" cy="374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/>
              <a:t>1. </a:t>
            </a:r>
            <a:r>
              <a:rPr lang="en-US" dirty="0">
                <a:latin typeface="+mn-lt"/>
              </a:rPr>
              <a:t>People skills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latin typeface="+mn-lt"/>
              </a:rPr>
              <a:t>2. Leadership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latin typeface="+mn-lt"/>
              </a:rPr>
              <a:t>3. Listening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latin typeface="+mn-lt"/>
              </a:rPr>
              <a:t>4. Integrity, ethical behavior, consistent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latin typeface="+mn-lt"/>
              </a:rPr>
              <a:t>5. Strong at building trust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latin typeface="+mn-lt"/>
              </a:rPr>
              <a:t>6. Verbal communication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latin typeface="+mn-lt"/>
              </a:rPr>
              <a:t>7. Strong at building teams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latin typeface="+mn-lt"/>
              </a:rPr>
              <a:t>8. Conflict resolution, conflict management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latin typeface="+mn-lt"/>
              </a:rPr>
              <a:t>9. Critical thinking, problem solving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latin typeface="+mn-lt"/>
              </a:rPr>
              <a:t>10. Understands, balances priorities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Large projects: Leadership, relevant prior experience, planning, people skills, verbal communication, and team-building skills were most important</a:t>
            </a:r>
          </a:p>
          <a:p>
            <a:r>
              <a:rPr lang="en-US" sz="2400" dirty="0" smtClean="0"/>
              <a:t>High uncertainty projects: Risk management, expectation management, leadership, people skills, and planning skills were most important</a:t>
            </a:r>
          </a:p>
          <a:p>
            <a:r>
              <a:rPr lang="en-US" sz="2400" dirty="0" smtClean="0"/>
              <a:t>Very novel projects: Leadership, people skills, having vision and goals, self confidence, expectations management, and listening skills were most important</a:t>
            </a:r>
          </a:p>
          <a:p>
            <a:endParaRPr lang="en-US" dirty="0" smtClean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Different Skills Needed in Different Situations</a:t>
            </a:r>
            <a:endParaRPr lang="en-US" dirty="0"/>
          </a:p>
        </p:txBody>
      </p:sp>
      <p:sp>
        <p:nvSpPr>
          <p:cNvPr id="44035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34ED926-9658-4D81-B566-B142CB5DB71E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5000"/>
              </a:spcBef>
            </a:pPr>
            <a:r>
              <a:rPr lang="en-US" dirty="0" smtClean="0"/>
              <a:t>Effective project managers provide leadership by example</a:t>
            </a:r>
          </a:p>
          <a:p>
            <a:pPr>
              <a:spcBef>
                <a:spcPct val="55000"/>
              </a:spcBef>
            </a:pPr>
            <a:r>
              <a:rPr lang="en-US" dirty="0" smtClean="0"/>
              <a:t>A </a:t>
            </a:r>
            <a:r>
              <a:rPr lang="en-US" b="1" dirty="0" smtClean="0"/>
              <a:t>leader</a:t>
            </a:r>
            <a:r>
              <a:rPr lang="en-US" dirty="0" smtClean="0"/>
              <a:t> focuses on long-term goals and big-picture objectives while inspiring people to reach those goals</a:t>
            </a:r>
          </a:p>
          <a:p>
            <a:pPr>
              <a:spcBef>
                <a:spcPct val="55000"/>
              </a:spcBef>
            </a:pPr>
            <a:r>
              <a:rPr lang="en-US" dirty="0" smtClean="0"/>
              <a:t>A </a:t>
            </a:r>
            <a:r>
              <a:rPr lang="en-US" b="1" dirty="0" smtClean="0"/>
              <a:t>manager</a:t>
            </a:r>
            <a:r>
              <a:rPr lang="en-US" dirty="0" smtClean="0"/>
              <a:t> deals with the day-to-day details of meeting specific goals</a:t>
            </a:r>
          </a:p>
          <a:p>
            <a:pPr>
              <a:spcBef>
                <a:spcPct val="55000"/>
              </a:spcBef>
            </a:pPr>
            <a:r>
              <a:rPr lang="en-US" dirty="0" smtClean="0"/>
              <a:t>Project managers often take on the role of both leader and manager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Leadership Skills</a:t>
            </a:r>
          </a:p>
        </p:txBody>
      </p:sp>
      <p:sp>
        <p:nvSpPr>
          <p:cNvPr id="45060" name="Footer Placeholder 5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EC959A6-48E5-415C-84F8-E933F11A099D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2014 survey, IT executives listed the “ten hottest skills” they planned to hire for in 2015</a:t>
            </a:r>
          </a:p>
          <a:p>
            <a:r>
              <a:rPr lang="en-US" dirty="0" smtClean="0"/>
              <a:t>Project</a:t>
            </a:r>
            <a:r>
              <a:rPr lang="en-US" dirty="0"/>
              <a:t> </a:t>
            </a:r>
            <a:r>
              <a:rPr lang="en-US" dirty="0" smtClean="0"/>
              <a:t>management was second only to programming and application development</a:t>
            </a:r>
          </a:p>
          <a:p>
            <a:r>
              <a:rPr lang="en-US" dirty="0" smtClean="0"/>
              <a:t>Even </a:t>
            </a:r>
            <a:r>
              <a:rPr lang="en-US" dirty="0"/>
              <a:t>if you choose to stay in a technical role, you still need project management knowledge and skills to help your team and organization</a:t>
            </a:r>
          </a:p>
          <a:p>
            <a:endParaRPr lang="en-US" dirty="0" smtClean="0"/>
          </a:p>
        </p:txBody>
      </p:sp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Careers for IT Project Managers</a:t>
            </a:r>
          </a:p>
        </p:txBody>
      </p:sp>
      <p:sp>
        <p:nvSpPr>
          <p:cNvPr id="46083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DFA8B34-76AB-4EE8-919F-3AC6DDD25898}" type="slidenum">
              <a:rPr lang="en-US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305800" cy="4648200"/>
          </a:xfrm>
        </p:spPr>
        <p:txBody>
          <a:bodyPr/>
          <a:lstStyle/>
          <a:p>
            <a:r>
              <a:rPr lang="en-US" dirty="0"/>
              <a:t>A team of students creates a smartphone application </a:t>
            </a:r>
          </a:p>
          <a:p>
            <a:r>
              <a:rPr lang="en-US" dirty="0" smtClean="0"/>
              <a:t>A </a:t>
            </a:r>
            <a:r>
              <a:rPr lang="en-US" dirty="0"/>
              <a:t>company develops a driverless </a:t>
            </a:r>
            <a:r>
              <a:rPr lang="en-US" dirty="0" smtClean="0"/>
              <a:t>car</a:t>
            </a:r>
            <a:endParaRPr lang="en-US" dirty="0"/>
          </a:p>
          <a:p>
            <a:r>
              <a:rPr lang="en-US" dirty="0" smtClean="0"/>
              <a:t>A global bank acquires other financial institutions and needs to consolidate systems and procedures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IT Projects</a:t>
            </a:r>
          </a:p>
        </p:txBody>
      </p:sp>
      <p:sp>
        <p:nvSpPr>
          <p:cNvPr id="16388" name="Footer Placeholder 5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1E6D314-27DA-4178-AE9D-F9C537C64F56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profession of project management is growing at a very rapid pace</a:t>
            </a:r>
          </a:p>
          <a:p>
            <a:r>
              <a:rPr lang="en-US" dirty="0" smtClean="0"/>
              <a:t>It is helpful to understand the history of the field,  the role of professional societies like the Project Management Institute, and the growth in project management software</a:t>
            </a:r>
          </a:p>
        </p:txBody>
      </p:sp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Project Management Profession</a:t>
            </a:r>
          </a:p>
        </p:txBody>
      </p:sp>
      <p:sp>
        <p:nvSpPr>
          <p:cNvPr id="48131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E510E2-3781-4D46-AF2A-406AF0091381}" type="slidenum">
              <a:rPr lang="en-US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153400" cy="4572000"/>
          </a:xfrm>
        </p:spPr>
        <p:txBody>
          <a:bodyPr/>
          <a:lstStyle/>
          <a:p>
            <a:pPr>
              <a:spcBef>
                <a:spcPct val="100000"/>
              </a:spcBef>
            </a:pPr>
            <a:r>
              <a:rPr lang="en-US" dirty="0" smtClean="0"/>
              <a:t>Some people argue that building the Egyptian pyramids was a project, as was building the Great Wall of China</a:t>
            </a:r>
          </a:p>
          <a:p>
            <a:pPr>
              <a:spcBef>
                <a:spcPct val="100000"/>
              </a:spcBef>
            </a:pPr>
            <a:r>
              <a:rPr lang="en-US" dirty="0" smtClean="0"/>
              <a:t>Most people consider the </a:t>
            </a:r>
            <a:r>
              <a:rPr lang="en-US" b="1" i="1" dirty="0" smtClean="0"/>
              <a:t>Manhattan Project</a:t>
            </a:r>
            <a:r>
              <a:rPr lang="en-US" i="1" dirty="0" smtClean="0"/>
              <a:t> </a:t>
            </a:r>
            <a:r>
              <a:rPr lang="en-US" dirty="0" smtClean="0"/>
              <a:t>to be the first project to use “modern” project management</a:t>
            </a:r>
          </a:p>
          <a:p>
            <a:pPr>
              <a:spcBef>
                <a:spcPct val="100000"/>
              </a:spcBef>
            </a:pPr>
            <a:r>
              <a:rPr lang="en-US" dirty="0" smtClean="0"/>
              <a:t>This three-year, $2 billion (in 1946 dollars) project had a separate project manager and a technical manager</a:t>
            </a: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Project Management</a:t>
            </a:r>
          </a:p>
        </p:txBody>
      </p:sp>
      <p:sp>
        <p:nvSpPr>
          <p:cNvPr id="49156" name="Footer Placeholder 5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57D201-D338-4962-996F-577BB3EA9FD5}" type="slidenum">
              <a:rPr lang="en-US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project </a:t>
            </a:r>
          </a:p>
          <a:p>
            <a:pPr lvl="1"/>
            <a:r>
              <a:rPr lang="en-US" dirty="0" smtClean="0"/>
              <a:t>has a unique purpose</a:t>
            </a:r>
          </a:p>
          <a:p>
            <a:pPr lvl="1"/>
            <a:r>
              <a:rPr lang="en-US" dirty="0" smtClean="0"/>
              <a:t>is temporary</a:t>
            </a:r>
          </a:p>
          <a:p>
            <a:pPr lvl="1"/>
            <a:r>
              <a:rPr lang="en-US" dirty="0" smtClean="0"/>
              <a:t>is developed using progressive elaboration</a:t>
            </a:r>
          </a:p>
          <a:p>
            <a:pPr lvl="1"/>
            <a:r>
              <a:rPr lang="en-US" dirty="0" smtClean="0"/>
              <a:t>requires resources, often from various areas</a:t>
            </a:r>
          </a:p>
          <a:p>
            <a:pPr lvl="1"/>
            <a:r>
              <a:rPr lang="en-US" dirty="0" smtClean="0"/>
              <a:t>should have a primary customer or sponsor</a:t>
            </a:r>
          </a:p>
          <a:p>
            <a:pPr lvl="2"/>
            <a:r>
              <a:rPr lang="en-US" dirty="0" smtClean="0"/>
              <a:t>The </a:t>
            </a:r>
            <a:r>
              <a:rPr lang="en-US" b="1" dirty="0" smtClean="0"/>
              <a:t>project sponsor</a:t>
            </a:r>
            <a:r>
              <a:rPr lang="en-US" dirty="0" smtClean="0"/>
              <a:t> usually provides the direction and funding for the project</a:t>
            </a:r>
          </a:p>
          <a:p>
            <a:pPr lvl="1"/>
            <a:r>
              <a:rPr lang="en-US" dirty="0" smtClean="0"/>
              <a:t>involves uncertainty</a:t>
            </a:r>
          </a:p>
          <a:p>
            <a:endParaRPr lang="en-US" sz="2400" dirty="0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Attributes</a:t>
            </a:r>
          </a:p>
        </p:txBody>
      </p:sp>
      <p:sp>
        <p:nvSpPr>
          <p:cNvPr id="19460" name="Footer Placeholder 5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CF5A6F9-FCCE-4D35-A21E-7ABDD06CAFE1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b="1" dirty="0" smtClean="0"/>
              <a:t>Project managers </a:t>
            </a:r>
            <a:r>
              <a:rPr lang="en-US" dirty="0" smtClean="0"/>
              <a:t>work with project sponsors, project team, and other people involved in a project to meet project goals</a:t>
            </a:r>
          </a:p>
          <a:p>
            <a:pPr>
              <a:spcBef>
                <a:spcPct val="50000"/>
              </a:spcBef>
            </a:pPr>
            <a:r>
              <a:rPr lang="en-US" b="1" dirty="0" smtClean="0"/>
              <a:t>Program</a:t>
            </a:r>
            <a:r>
              <a:rPr lang="en-US" dirty="0" smtClean="0"/>
              <a:t>: group of related projects managed in a coordinated way to obtain benefits and control not available from managing them individually 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Program managers oversee programs; often act as bosses for project managers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and Program Managers</a:t>
            </a:r>
          </a:p>
        </p:txBody>
      </p:sp>
      <p:sp>
        <p:nvSpPr>
          <p:cNvPr id="20484" name="Footer Placeholder 5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49262D-F38F-4840-A525-07F75A4F3F0D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Figure 1-1 The Triple Constraint of Project Management</a:t>
            </a:r>
          </a:p>
        </p:txBody>
      </p:sp>
      <p:sp>
        <p:nvSpPr>
          <p:cNvPr id="21510" name="Footer Placeholder 7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fld id="{E73CE052-F1B7-490B-A5C4-C391F856A612}" type="slidenum">
              <a:rPr lang="en-US"/>
              <a:pPr>
                <a:buFontTx/>
                <a:buNone/>
                <a:defRPr/>
              </a:pPr>
              <a:t>6</a:t>
            </a:fld>
            <a:endParaRPr lang="en-US" dirty="0"/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3276600" y="1600200"/>
            <a:ext cx="2209800" cy="1143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1447801"/>
            <a:ext cx="3947553" cy="487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077200" cy="4572000"/>
          </a:xfrm>
        </p:spPr>
        <p:txBody>
          <a:bodyPr/>
          <a:lstStyle/>
          <a:p>
            <a:pPr>
              <a:spcBef>
                <a:spcPct val="100000"/>
              </a:spcBef>
            </a:pPr>
            <a:r>
              <a:rPr lang="en-US" b="1" dirty="0" smtClean="0"/>
              <a:t>Project management </a:t>
            </a:r>
            <a:r>
              <a:rPr lang="en-US" dirty="0" smtClean="0"/>
              <a:t>is</a:t>
            </a:r>
            <a:r>
              <a:rPr lang="en-US" b="1" dirty="0" smtClean="0"/>
              <a:t> </a:t>
            </a:r>
            <a:r>
              <a:rPr lang="en-US" dirty="0" smtClean="0"/>
              <a:t>“the application of knowledge, skills, tools and techniques to project activities to meet project requirements”</a:t>
            </a:r>
          </a:p>
          <a:p>
            <a:r>
              <a:rPr lang="en-US" dirty="0" smtClean="0"/>
              <a:t>Project managers strive to meet the </a:t>
            </a:r>
            <a:r>
              <a:rPr lang="en-US" b="1" dirty="0" smtClean="0"/>
              <a:t>triple constraint </a:t>
            </a:r>
            <a:r>
              <a:rPr lang="en-US" dirty="0" smtClean="0"/>
              <a:t>(project scope, time, and cost goals) and also facilitate the </a:t>
            </a:r>
            <a:r>
              <a:rPr lang="en-US" dirty="0"/>
              <a:t>entire process to meet the needs and expectations of </a:t>
            </a:r>
            <a:r>
              <a:rPr lang="en-US" dirty="0" smtClean="0"/>
              <a:t>project stakeholders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Project Management?</a:t>
            </a:r>
          </a:p>
        </p:txBody>
      </p:sp>
      <p:sp>
        <p:nvSpPr>
          <p:cNvPr id="22532" name="Footer Placeholder 5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D10AEE-A1C4-442C-A1CB-1C513439EF3C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/>
              <a:t>Defining:  </a:t>
            </a:r>
          </a:p>
          <a:p>
            <a:pPr marL="109537" indent="0">
              <a:buNone/>
            </a:pPr>
            <a:r>
              <a:rPr lang="en-US" b="1" dirty="0" smtClean="0"/>
              <a:t>     </a:t>
            </a:r>
            <a:r>
              <a:rPr lang="en-US" dirty="0" smtClean="0"/>
              <a:t>i. Goals</a:t>
            </a:r>
          </a:p>
          <a:p>
            <a:pPr marL="109537" indent="0">
              <a:buNone/>
            </a:pPr>
            <a:r>
              <a:rPr lang="en-US" dirty="0"/>
              <a:t> </a:t>
            </a:r>
            <a:r>
              <a:rPr lang="en-US" dirty="0" smtClean="0"/>
              <a:t>    ii. Specifications</a:t>
            </a:r>
          </a:p>
          <a:p>
            <a:pPr marL="109537" indent="0">
              <a:buNone/>
            </a:pPr>
            <a:r>
              <a:rPr lang="en-US" dirty="0"/>
              <a:t> </a:t>
            </a:r>
            <a:r>
              <a:rPr lang="en-US" dirty="0" smtClean="0"/>
              <a:t>    iii. Tasks</a:t>
            </a:r>
          </a:p>
          <a:p>
            <a:pPr marL="109537" indent="0">
              <a:buNone/>
            </a:pPr>
            <a:r>
              <a:rPr lang="en-US" dirty="0"/>
              <a:t> </a:t>
            </a:r>
            <a:r>
              <a:rPr lang="en-US" dirty="0" smtClean="0"/>
              <a:t>    iv. Responsibilities</a:t>
            </a:r>
          </a:p>
          <a:p>
            <a:r>
              <a:rPr lang="en-US" sz="3200" b="1" dirty="0" smtClean="0"/>
              <a:t>Planning:</a:t>
            </a:r>
          </a:p>
          <a:p>
            <a:pPr marL="109537" indent="0">
              <a:buNone/>
            </a:pPr>
            <a:r>
              <a:rPr lang="en-US" dirty="0"/>
              <a:t> </a:t>
            </a:r>
            <a:r>
              <a:rPr lang="en-US" dirty="0" smtClean="0"/>
              <a:t>   i. Schedules    ii. Budgets      iii. Resources</a:t>
            </a:r>
          </a:p>
          <a:p>
            <a:pPr marL="109537" indent="0">
              <a:buNone/>
            </a:pPr>
            <a:r>
              <a:rPr lang="en-US" dirty="0"/>
              <a:t> </a:t>
            </a:r>
            <a:r>
              <a:rPr lang="en-US" dirty="0" smtClean="0"/>
              <a:t>   iv.  Risk       v. Staffing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  Life Cycle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F8276A5-8D43-491D-83BE-00FCABAA151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141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854700"/>
          </a:xfrm>
        </p:spPr>
        <p:txBody>
          <a:bodyPr/>
          <a:lstStyle/>
          <a:p>
            <a:r>
              <a:rPr lang="en-US" sz="3200" b="1" dirty="0" smtClean="0"/>
              <a:t>Executing:</a:t>
            </a:r>
          </a:p>
          <a:p>
            <a:pPr marL="109537" indent="0">
              <a:buNone/>
            </a:pPr>
            <a:r>
              <a:rPr lang="en-US" dirty="0"/>
              <a:t> </a:t>
            </a:r>
            <a:r>
              <a:rPr lang="en-US" dirty="0" smtClean="0"/>
              <a:t> i. Status reports(</a:t>
            </a:r>
            <a:r>
              <a:rPr lang="en-US" dirty="0" err="1" smtClean="0"/>
              <a:t>time,cost</a:t>
            </a:r>
            <a:r>
              <a:rPr lang="en-US" dirty="0" smtClean="0"/>
              <a:t>)   ii. Changes</a:t>
            </a:r>
          </a:p>
          <a:p>
            <a:pPr marL="109537" indent="0">
              <a:buNone/>
            </a:pPr>
            <a:r>
              <a:rPr lang="en-US" dirty="0"/>
              <a:t> </a:t>
            </a:r>
            <a:r>
              <a:rPr lang="en-US" dirty="0" smtClean="0"/>
              <a:t> iii. Quality             iv. Forecasts</a:t>
            </a:r>
          </a:p>
          <a:p>
            <a:pPr marL="109537" indent="0">
              <a:buNone/>
            </a:pPr>
            <a:endParaRPr lang="en-US" b="1" dirty="0"/>
          </a:p>
          <a:p>
            <a:r>
              <a:rPr lang="en-US" sz="3200" b="1" dirty="0" smtClean="0"/>
              <a:t>Closing:</a:t>
            </a:r>
          </a:p>
          <a:p>
            <a:pPr marL="109537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</a:t>
            </a:r>
            <a:r>
              <a:rPr lang="en-US" dirty="0" smtClean="0"/>
              <a:t>i. Train Customer</a:t>
            </a:r>
          </a:p>
          <a:p>
            <a:pPr marL="109537" indent="0">
              <a:buNone/>
            </a:pPr>
            <a:r>
              <a:rPr lang="en-US" dirty="0"/>
              <a:t> </a:t>
            </a:r>
            <a:r>
              <a:rPr lang="en-US" dirty="0" smtClean="0"/>
              <a:t> ii. Transfer Documents</a:t>
            </a:r>
          </a:p>
          <a:p>
            <a:pPr marL="109537" indent="0">
              <a:buNone/>
            </a:pPr>
            <a:r>
              <a:rPr lang="en-US" dirty="0"/>
              <a:t> </a:t>
            </a:r>
            <a:r>
              <a:rPr lang="en-US" dirty="0" smtClean="0"/>
              <a:t> iii. Release Resources</a:t>
            </a:r>
          </a:p>
          <a:p>
            <a:pPr marL="109537" indent="0">
              <a:buNone/>
            </a:pPr>
            <a:r>
              <a:rPr lang="en-US" dirty="0"/>
              <a:t> </a:t>
            </a:r>
            <a:r>
              <a:rPr lang="en-US" dirty="0" smtClean="0"/>
              <a:t> iv. Evaluation</a:t>
            </a:r>
          </a:p>
          <a:p>
            <a:pPr marL="109537" indent="0">
              <a:buNone/>
            </a:pPr>
            <a:r>
              <a:rPr lang="en-US" dirty="0" smtClean="0"/>
              <a:t>  v.  Lesson Learnt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F8276A5-8D43-491D-83BE-00FCABAA151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24338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1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2717</TotalTime>
  <Words>1445</Words>
  <Application>Microsoft Office PowerPoint</Application>
  <PresentationFormat>On-screen Show (4:3)</PresentationFormat>
  <Paragraphs>187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Custom Design</vt:lpstr>
      <vt:lpstr>Theme1</vt:lpstr>
      <vt:lpstr>Chapter 1: Introduction to Project Management</vt:lpstr>
      <vt:lpstr>What Is a Project?</vt:lpstr>
      <vt:lpstr>Examples of IT Projects</vt:lpstr>
      <vt:lpstr>Project Attributes</vt:lpstr>
      <vt:lpstr>Project and Program Managers</vt:lpstr>
      <vt:lpstr>Figure 1-1 The Triple Constraint of Project Management</vt:lpstr>
      <vt:lpstr>What is Project Management?</vt:lpstr>
      <vt:lpstr>Project  Life Cycle</vt:lpstr>
      <vt:lpstr>PowerPoint Presentation</vt:lpstr>
      <vt:lpstr>Figure 1-2 Project Management Framework</vt:lpstr>
      <vt:lpstr>PowerPoint Presentation</vt:lpstr>
      <vt:lpstr>PowerPoint Presentation</vt:lpstr>
      <vt:lpstr>Project Stakeholders</vt:lpstr>
      <vt:lpstr>Project Management Tools and Techniques</vt:lpstr>
      <vt:lpstr>PowerPoint Presentation</vt:lpstr>
      <vt:lpstr>Project Success</vt:lpstr>
      <vt:lpstr>What Helps Projects Succeed?*</vt:lpstr>
      <vt:lpstr>10 Project Management Knowledge Areas</vt:lpstr>
      <vt:lpstr>Top Three Reasons Why Federal Technology Project Succeed</vt:lpstr>
      <vt:lpstr>Program and Project Portfolio Management</vt:lpstr>
      <vt:lpstr>Project Portfolio Management</vt:lpstr>
      <vt:lpstr>Figure 1-3. Project Management Compared to Project Portfolio Management</vt:lpstr>
      <vt:lpstr>Figure 1-4. Sample Project Portfolio Approach</vt:lpstr>
      <vt:lpstr>The Role of the Project Manager</vt:lpstr>
      <vt:lpstr>Suggested Skills for Project Managers</vt:lpstr>
      <vt:lpstr>Table 1-3 Ten Most Important Skills and Competencies for Project Managers</vt:lpstr>
      <vt:lpstr>Different Skills Needed in Different Situations</vt:lpstr>
      <vt:lpstr>Importance of Leadership Skills</vt:lpstr>
      <vt:lpstr>Careers for IT Project Managers</vt:lpstr>
      <vt:lpstr>The Project Management Profession</vt:lpstr>
      <vt:lpstr>History of Project Management</vt:lpstr>
    </vt:vector>
  </TitlesOfParts>
  <Company>Augsburg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Information  Technology</dc:creator>
  <cp:lastModifiedBy>ismail - [2010]</cp:lastModifiedBy>
  <cp:revision>218</cp:revision>
  <dcterms:created xsi:type="dcterms:W3CDTF">2001-07-05T23:10:12Z</dcterms:created>
  <dcterms:modified xsi:type="dcterms:W3CDTF">2020-01-29T09:23:18Z</dcterms:modified>
</cp:coreProperties>
</file>