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7"/>
  </p:notes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308" r:id="rId11"/>
    <p:sldId id="265" r:id="rId12"/>
    <p:sldId id="266" r:id="rId13"/>
    <p:sldId id="270" r:id="rId14"/>
    <p:sldId id="271" r:id="rId15"/>
    <p:sldId id="274" r:id="rId16"/>
    <p:sldId id="275" r:id="rId17"/>
    <p:sldId id="280" r:id="rId18"/>
    <p:sldId id="281" r:id="rId19"/>
    <p:sldId id="282" r:id="rId20"/>
    <p:sldId id="283" r:id="rId21"/>
    <p:sldId id="284" r:id="rId22"/>
    <p:sldId id="276" r:id="rId23"/>
    <p:sldId id="278" r:id="rId24"/>
    <p:sldId id="279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6" r:id="rId35"/>
    <p:sldId id="298" r:id="rId36"/>
    <p:sldId id="299" r:id="rId37"/>
    <p:sldId id="300" r:id="rId38"/>
    <p:sldId id="309" r:id="rId39"/>
    <p:sldId id="310" r:id="rId40"/>
    <p:sldId id="311" r:id="rId41"/>
    <p:sldId id="312" r:id="rId42"/>
    <p:sldId id="295" r:id="rId43"/>
    <p:sldId id="303" r:id="rId44"/>
    <p:sldId id="304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F9B5-0704-4633-A26E-DF4D3162ED4F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ED67D-DE68-4811-9A38-9D311285A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ED67D-DE68-4811-9A38-9D311285AA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3EE25E-2958-4017-B224-55F96AE60642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647C062-DD02-4E86-A5FA-788EB251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1103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components of the system unit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pic>
        <p:nvPicPr>
          <p:cNvPr id="4" name="Content Placeholder 3" descr="20130219214704580_XW1LU46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50" y="1676400"/>
            <a:ext cx="8252850" cy="50305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control unit </a:t>
            </a:r>
            <a:r>
              <a:rPr lang="en-US" dirty="0" smtClean="0"/>
              <a:t>is the component of the processor that </a:t>
            </a:r>
            <a:r>
              <a:rPr lang="en-US" dirty="0" smtClean="0">
                <a:solidFill>
                  <a:srgbClr val="FF0000"/>
                </a:solidFill>
              </a:rPr>
              <a:t>directs and coordinates most of the operations in the computer.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arithmetic logic unit (ALU) </a:t>
            </a:r>
            <a:r>
              <a:rPr lang="en-US" dirty="0" smtClean="0"/>
              <a:t>performs arithmetic, comparison, and other operations.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instruction, a processor repeats a set of four basic operations, which comprise a machine cycle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pic>
        <p:nvPicPr>
          <p:cNvPr id="7" name="Picture 6" descr="Difference-Between-Information-Processing-Cycle-and-Machine-Cy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429000"/>
            <a:ext cx="4565653" cy="25782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current personal computers support pipelining </a:t>
            </a:r>
          </a:p>
          <a:p>
            <a:pPr lvl="1">
              <a:buNone/>
            </a:pPr>
            <a:r>
              <a:rPr lang="en-US" dirty="0" smtClean="0"/>
              <a:t>– Processor begins fetching a second instruction before it completes the machine cycle for the first instruction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processor contains </a:t>
            </a:r>
            <a:r>
              <a:rPr lang="en-US" dirty="0" smtClean="0">
                <a:solidFill>
                  <a:srgbClr val="FF0000"/>
                </a:solidFill>
              </a:rPr>
              <a:t>registers, that temporarily hold data and instructions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system clock controls the timing of all computer operations.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pace of the system clock is called the clock speed, and is measured in gigahertz (GHz).</a:t>
            </a:r>
          </a:p>
          <a:p>
            <a:r>
              <a:rPr lang="en-US" dirty="0" smtClean="0"/>
              <a:t>The leading </a:t>
            </a:r>
            <a:r>
              <a:rPr lang="en-US" dirty="0" smtClean="0">
                <a:solidFill>
                  <a:srgbClr val="FF0000"/>
                </a:solidFill>
              </a:rPr>
              <a:t>manufacturers</a:t>
            </a:r>
            <a:r>
              <a:rPr lang="en-US" dirty="0" smtClean="0"/>
              <a:t> of personal </a:t>
            </a:r>
            <a:r>
              <a:rPr lang="en-US" dirty="0" smtClean="0">
                <a:solidFill>
                  <a:srgbClr val="FF0000"/>
                </a:solidFill>
              </a:rPr>
              <a:t>computer processor chips are Intel and AMD.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processing uses multiple processors simultaneously to execute a single program or task </a:t>
            </a:r>
          </a:p>
          <a:p>
            <a:pPr lvl="1"/>
            <a:r>
              <a:rPr lang="en-US" dirty="0" smtClean="0"/>
              <a:t>– Massively parallel processing involves hundreds or thousands of processors.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signals are continuous and vary in strength and quality.</a:t>
            </a:r>
          </a:p>
          <a:p>
            <a:r>
              <a:rPr lang="en-US" dirty="0" smtClean="0"/>
              <a:t>Digital signals are in one of two states: on or off </a:t>
            </a:r>
          </a:p>
          <a:p>
            <a:r>
              <a:rPr lang="en-US" dirty="0" smtClean="0"/>
              <a:t>Most computers are digital.</a:t>
            </a:r>
          </a:p>
          <a:p>
            <a:r>
              <a:rPr lang="en-US" dirty="0" smtClean="0"/>
              <a:t>The binary system uses two unique digits (0 and 1)</a:t>
            </a:r>
          </a:p>
          <a:p>
            <a:r>
              <a:rPr lang="en-US" dirty="0" smtClean="0"/>
              <a:t>Bits and bytes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dirty="0" smtClean="0"/>
              <a:t>A computer circuit represents Eight bits grouped together as a the 0 or the 1 electronically by unit are called a byte. A byte the presence or absence of an represents a single character in electrical charge the computer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669" t="20833" r="56662" b="52084"/>
          <a:stretch>
            <a:fillRect/>
          </a:stretch>
        </p:blipFill>
        <p:spPr bwMode="auto">
          <a:xfrm>
            <a:off x="6477000" y="4794422"/>
            <a:ext cx="1905000" cy="13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8741" t="26042" r="43192" b="44791"/>
          <a:stretch>
            <a:fillRect/>
          </a:stretch>
        </p:blipFill>
        <p:spPr bwMode="auto">
          <a:xfrm>
            <a:off x="0" y="4092527"/>
            <a:ext cx="5486400" cy="236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810000" cy="5126736"/>
          </a:xfrm>
        </p:spPr>
        <p:txBody>
          <a:bodyPr/>
          <a:lstStyle/>
          <a:p>
            <a:r>
              <a:rPr lang="en-US" dirty="0" smtClean="0"/>
              <a:t>ASCII (American Standard Code for Information Interchange) is the most widely used coding scheme to represent data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43338" t="21875" r="28551" b="26042"/>
          <a:stretch>
            <a:fillRect/>
          </a:stretch>
        </p:blipFill>
        <p:spPr bwMode="auto">
          <a:xfrm>
            <a:off x="4114800" y="1371600"/>
            <a:ext cx="50292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60" t="18465" r="22260" b="12812"/>
          <a:stretch>
            <a:fillRect/>
          </a:stretch>
        </p:blipFill>
        <p:spPr bwMode="auto">
          <a:xfrm>
            <a:off x="1295400" y="1828800"/>
            <a:ext cx="6705600" cy="466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system unit is a case that </a:t>
            </a:r>
            <a:r>
              <a:rPr lang="en-US" dirty="0" smtClean="0">
                <a:solidFill>
                  <a:srgbClr val="FF0000"/>
                </a:solidFill>
              </a:rPr>
              <a:t>contains electronic components of the computer used to process data. </a:t>
            </a:r>
          </a:p>
          <a:p>
            <a:r>
              <a:rPr lang="en-US" dirty="0" smtClean="0"/>
              <a:t>System units are available in a </a:t>
            </a:r>
            <a:r>
              <a:rPr lang="en-US" dirty="0" smtClean="0">
                <a:solidFill>
                  <a:srgbClr val="FF0000"/>
                </a:solidFill>
              </a:rPr>
              <a:t>variety of shapes and sizes.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case </a:t>
            </a:r>
            <a:r>
              <a:rPr lang="en-US" dirty="0" smtClean="0"/>
              <a:t>of the system unit is made of </a:t>
            </a:r>
            <a:r>
              <a:rPr lang="en-US" dirty="0" smtClean="0">
                <a:solidFill>
                  <a:srgbClr val="FF0000"/>
                </a:solidFill>
              </a:rPr>
              <a:t>metal or plastic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protects the internal electronic components from damage.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All computers and mobile devices have a system unit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Memory</a:t>
            </a:r>
            <a:r>
              <a:rPr lang="en-US" dirty="0" smtClean="0"/>
              <a:t> consists of </a:t>
            </a:r>
            <a:r>
              <a:rPr lang="en-US" dirty="0" smtClean="0">
                <a:solidFill>
                  <a:srgbClr val="FF0000"/>
                </a:solidFill>
              </a:rPr>
              <a:t>electronic components that store instructions waiting to be executed by the processor, data needed by those instructions, and the results of processing the data.</a:t>
            </a:r>
          </a:p>
          <a:p>
            <a:r>
              <a:rPr lang="en-US" dirty="0" smtClean="0"/>
              <a:t>Stores three basic categories of items: </a:t>
            </a:r>
          </a:p>
          <a:p>
            <a:pPr lvl="1"/>
            <a:r>
              <a:rPr lang="en-US" dirty="0" smtClean="0"/>
              <a:t>The operating system and other system software</a:t>
            </a:r>
          </a:p>
          <a:p>
            <a:pPr lvl="1"/>
            <a:r>
              <a:rPr lang="en-US" dirty="0" smtClean="0"/>
              <a:t>Application programs</a:t>
            </a:r>
          </a:p>
          <a:p>
            <a:pPr lvl="1"/>
            <a:r>
              <a:rPr lang="en-US" dirty="0" smtClean="0"/>
              <a:t>Data being process and the resulting information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r>
              <a:rPr lang="en-US" dirty="0" smtClean="0"/>
              <a:t>Each location in memory has an address</a:t>
            </a:r>
          </a:p>
          <a:p>
            <a:r>
              <a:rPr lang="en-US" dirty="0" smtClean="0"/>
              <a:t>Memory size is measured in </a:t>
            </a:r>
            <a:r>
              <a:rPr lang="en-US" dirty="0" smtClean="0">
                <a:solidFill>
                  <a:srgbClr val="FF0000"/>
                </a:solidFill>
              </a:rPr>
              <a:t>kilobytes (KB or K), megabytes (MB), gigabytes (GB), or terabytes (TB)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30673" t="43750" r="20132" b="29167"/>
          <a:stretch>
            <a:fillRect/>
          </a:stretch>
        </p:blipFill>
        <p:spPr bwMode="auto">
          <a:xfrm>
            <a:off x="128953" y="3810000"/>
            <a:ext cx="886264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unit contains two types of memory: </a:t>
            </a:r>
          </a:p>
          <a:p>
            <a:r>
              <a:rPr lang="en-US" dirty="0" smtClean="0"/>
              <a:t>Volatile memory </a:t>
            </a:r>
          </a:p>
          <a:p>
            <a:pPr lvl="1"/>
            <a:r>
              <a:rPr lang="en-US" dirty="0" smtClean="0"/>
              <a:t>Loses its contents when power is turned off</a:t>
            </a:r>
          </a:p>
          <a:p>
            <a:pPr lvl="1"/>
            <a:r>
              <a:rPr lang="en-US" dirty="0" smtClean="0"/>
              <a:t>Examples include RAM.</a:t>
            </a:r>
          </a:p>
          <a:p>
            <a:r>
              <a:rPr lang="en-US" dirty="0" smtClean="0"/>
              <a:t>Nonvolatile memory </a:t>
            </a:r>
          </a:p>
          <a:p>
            <a:pPr lvl="1"/>
            <a:r>
              <a:rPr lang="en-US" dirty="0" smtClean="0"/>
              <a:t>Does not lose contents when power is removed </a:t>
            </a:r>
          </a:p>
          <a:p>
            <a:pPr lvl="1"/>
            <a:r>
              <a:rPr lang="en-US" dirty="0" smtClean="0"/>
              <a:t>Example includes ROM, flash memory.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basic types of RAM chips exist: </a:t>
            </a:r>
          </a:p>
          <a:p>
            <a:r>
              <a:rPr lang="en-US" dirty="0" smtClean="0"/>
              <a:t>Dynamic RAM  (DRAM) </a:t>
            </a:r>
          </a:p>
          <a:p>
            <a:r>
              <a:rPr lang="en-US" dirty="0" smtClean="0"/>
              <a:t>Static RAM (SRAM)</a:t>
            </a:r>
          </a:p>
          <a:p>
            <a:r>
              <a:rPr lang="en-US" dirty="0" err="1" smtClean="0"/>
              <a:t>Magnetoresistive</a:t>
            </a:r>
            <a:r>
              <a:rPr lang="en-US" dirty="0" smtClean="0"/>
              <a:t>  RAM (MRAM) </a:t>
            </a:r>
            <a:r>
              <a:rPr lang="en-US" dirty="0" smtClean="0">
                <a:solidFill>
                  <a:srgbClr val="FF0000"/>
                </a:solidFill>
              </a:rPr>
              <a:t>stores data using magnetic charges instead of electrical charges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Manufacturers claim that MRAM has </a:t>
            </a:r>
            <a:r>
              <a:rPr lang="en-US" dirty="0" smtClean="0">
                <a:solidFill>
                  <a:srgbClr val="FF0000"/>
                </a:solidFill>
              </a:rPr>
              <a:t>greater storage capacity, consumes less power, and has faster access times </a:t>
            </a:r>
            <a:r>
              <a:rPr lang="en-US" dirty="0" smtClean="0"/>
              <a:t>than electronic RAM.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chips usually reside on a memory module and are inserted into memory slots.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0908" t="31250" r="10981" b="15625"/>
          <a:stretch>
            <a:fillRect/>
          </a:stretch>
        </p:blipFill>
        <p:spPr bwMode="auto">
          <a:xfrm rot="10800000" flipH="1" flipV="1">
            <a:off x="2590800" y="3276600"/>
            <a:ext cx="2590800" cy="279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RAM necessary in a computer often depends on the types of software you plan to use.</a:t>
            </a:r>
          </a:p>
          <a:p>
            <a:r>
              <a:rPr lang="en-US" dirty="0" smtClean="0"/>
              <a:t>The more RAM a computer has, the faster the computer will respond.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cache speeds the processes of the computer because it stores frequently used instructions and data.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L1 cache </a:t>
            </a:r>
            <a:r>
              <a:rPr lang="en-US" dirty="0" smtClean="0"/>
              <a:t>is built directly in the processor chip. </a:t>
            </a:r>
          </a:p>
          <a:p>
            <a:pPr lvl="1"/>
            <a:r>
              <a:rPr lang="en-US" dirty="0" smtClean="0"/>
              <a:t>L1 cache usually has a very small capacity, ranging from 8 KB to 128 KB.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L2 cache </a:t>
            </a:r>
            <a:r>
              <a:rPr lang="en-US" dirty="0" smtClean="0"/>
              <a:t>is slightly slower than L1 cache but has a much larger capacity, ranging from 64 KB to 16 MB.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Read-only memory (ROM) </a:t>
            </a:r>
            <a:r>
              <a:rPr lang="en-US" dirty="0" smtClean="0"/>
              <a:t>refers to memory chips </a:t>
            </a:r>
            <a:r>
              <a:rPr lang="en-US" dirty="0" smtClean="0">
                <a:solidFill>
                  <a:srgbClr val="FF0000"/>
                </a:solidFill>
              </a:rPr>
              <a:t>storing permanent data and instructions 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PROM</a:t>
            </a:r>
            <a:r>
              <a:rPr lang="en-US" dirty="0" smtClean="0"/>
              <a:t> (programmable read-only memory) chip is a blank ROM chip that can be written to permanently.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EEPROM</a:t>
            </a:r>
            <a:r>
              <a:rPr lang="en-US" dirty="0" smtClean="0"/>
              <a:t> can be erased.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Flash memory </a:t>
            </a:r>
            <a:r>
              <a:rPr lang="en-US" dirty="0" smtClean="0"/>
              <a:t>is a type of nonvolatile memory that can be erased electronically and rewritten</a:t>
            </a:r>
          </a:p>
          <a:p>
            <a:pPr lvl="1"/>
            <a:r>
              <a:rPr lang="en-US" dirty="0" smtClean="0"/>
              <a:t> – CMOS (complementary metal-oxide semiconductor) technology provides high speeds and consumes little power.</a:t>
            </a:r>
          </a:p>
          <a:p>
            <a:pPr lvl="1"/>
            <a:r>
              <a:rPr lang="en-US" dirty="0" smtClean="0"/>
              <a:t>CMOS can keep the calendar, date, and time current even when the computer is off.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time is the amount of time it takes the processor to read data, instructions, and information from memory .</a:t>
            </a:r>
          </a:p>
          <a:p>
            <a:pPr lvl="1"/>
            <a:r>
              <a:rPr lang="en-US" dirty="0" smtClean="0"/>
              <a:t>– Measured in nanoseconds.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r>
              <a:rPr lang="en-US" dirty="0" smtClean="0"/>
              <a:t>System Unit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195" t="20228" r="22260" b="5764"/>
          <a:stretch>
            <a:fillRect/>
          </a:stretch>
        </p:blipFill>
        <p:spPr bwMode="auto">
          <a:xfrm>
            <a:off x="2895600" y="1763485"/>
            <a:ext cx="5715000" cy="4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5202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expansion slot </a:t>
            </a:r>
            <a:r>
              <a:rPr lang="en-US" dirty="0" smtClean="0"/>
              <a:t>is a socket on the motherboard that can hold an adapter card.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adapter card </a:t>
            </a:r>
            <a:r>
              <a:rPr lang="en-US" dirty="0" smtClean="0"/>
              <a:t>enhances </a:t>
            </a:r>
            <a:r>
              <a:rPr lang="en-US" dirty="0" smtClean="0">
                <a:solidFill>
                  <a:srgbClr val="FF0000"/>
                </a:solidFill>
              </a:rPr>
              <a:t>functions of a component of the system unit </a:t>
            </a:r>
            <a:r>
              <a:rPr lang="en-US" dirty="0" smtClean="0"/>
              <a:t>and/or </a:t>
            </a:r>
            <a:r>
              <a:rPr lang="en-US" dirty="0" smtClean="0">
                <a:solidFill>
                  <a:srgbClr val="FF0000"/>
                </a:solidFill>
              </a:rPr>
              <a:t>provides connections to peripherals</a:t>
            </a:r>
          </a:p>
          <a:p>
            <a:pPr lvl="1"/>
            <a:r>
              <a:rPr lang="en-US" dirty="0" smtClean="0"/>
              <a:t> – Sound card and video card</a:t>
            </a:r>
            <a:endParaRPr lang="en-US" dirty="0"/>
          </a:p>
        </p:txBody>
      </p:sp>
      <p:pic>
        <p:nvPicPr>
          <p:cNvPr id="4" name="Picture 3" descr="image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24000"/>
            <a:ext cx="3404451" cy="2328617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436" y="4181475"/>
            <a:ext cx="4084564" cy="22955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069336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Plug and Play, </a:t>
            </a:r>
            <a:r>
              <a:rPr lang="en-US" dirty="0" smtClean="0"/>
              <a:t>the computer automatically can configure adapter cards and other peripherals as you install them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Removable flash memory includes:</a:t>
            </a:r>
          </a:p>
          <a:p>
            <a:pPr lvl="1"/>
            <a:r>
              <a:rPr lang="en-US" dirty="0" smtClean="0"/>
              <a:t> – Memory cards, USB flash drives, and PC Cards/Express Card modules</a:t>
            </a:r>
            <a:endParaRPr lang="en-US" dirty="0"/>
          </a:p>
        </p:txBody>
      </p:sp>
      <p:pic>
        <p:nvPicPr>
          <p:cNvPr id="4" name="Picture 3" descr="Edit_Lexar1066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038600"/>
            <a:ext cx="2819400" cy="197466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114800"/>
            <a:ext cx="2597967" cy="1847850"/>
          </a:xfrm>
          <a:prstGeom prst="rect">
            <a:avLst/>
          </a:prstGeom>
        </p:spPr>
      </p:pic>
      <p:pic>
        <p:nvPicPr>
          <p:cNvPr id="6" name="Picture 5" descr="_EXPCA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66298"/>
            <a:ext cx="2361894" cy="175350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port</a:t>
            </a:r>
            <a:r>
              <a:rPr lang="en-US" dirty="0" smtClean="0"/>
              <a:t> is the point at which a peripheral attaches to or communicates with a system unit (sometimes referred to as a jack)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connector</a:t>
            </a:r>
            <a:r>
              <a:rPr lang="en-US" dirty="0" smtClean="0"/>
              <a:t> joins a cable to a port.</a:t>
            </a:r>
            <a:endParaRPr lang="en-US" dirty="0"/>
          </a:p>
        </p:txBody>
      </p:sp>
      <p:pic>
        <p:nvPicPr>
          <p:cNvPr id="4" name="Picture 3" descr="connectors-computer-unit-back-view-ports-system-79869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114800"/>
            <a:ext cx="25146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notebook computer, the ports are on the back, front, and/or sides.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912" t="22917" r="41435" b="27083"/>
          <a:stretch>
            <a:fillRect/>
          </a:stretch>
        </p:blipFill>
        <p:spPr bwMode="auto">
          <a:xfrm>
            <a:off x="4962526" y="3657600"/>
            <a:ext cx="3648074" cy="265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r>
              <a:rPr lang="en-US" dirty="0" smtClean="0"/>
              <a:t>A USB port can connect up to 127 different peripherals together with a single connector </a:t>
            </a:r>
          </a:p>
          <a:p>
            <a:pPr lvl="1"/>
            <a:r>
              <a:rPr lang="en-US" dirty="0" smtClean="0"/>
              <a:t>– You can attach multiple peripherals using a single USB port with a USB hub.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70" t="32292" r="32650" b="27083"/>
          <a:stretch>
            <a:fillRect/>
          </a:stretch>
        </p:blipFill>
        <p:spPr bwMode="auto">
          <a:xfrm>
            <a:off x="2209800" y="3628912"/>
            <a:ext cx="6041292" cy="27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 of ports include: </a:t>
            </a:r>
          </a:p>
          <a:p>
            <a:r>
              <a:rPr lang="en-US" dirty="0" smtClean="0"/>
              <a:t>Firewire Bluetooth </a:t>
            </a:r>
          </a:p>
          <a:p>
            <a:r>
              <a:rPr lang="en-US" dirty="0" smtClean="0"/>
              <a:t>SCSI port </a:t>
            </a:r>
          </a:p>
          <a:p>
            <a:r>
              <a:rPr lang="en-US" dirty="0" err="1" smtClean="0"/>
              <a:t>eSATA</a:t>
            </a:r>
            <a:r>
              <a:rPr lang="en-US" dirty="0" smtClean="0"/>
              <a:t>  port</a:t>
            </a:r>
          </a:p>
          <a:p>
            <a:r>
              <a:rPr lang="en-US" dirty="0" smtClean="0"/>
              <a:t>IrDA port </a:t>
            </a:r>
          </a:p>
          <a:p>
            <a:r>
              <a:rPr lang="en-US" dirty="0" smtClean="0"/>
              <a:t>Serial port </a:t>
            </a:r>
          </a:p>
          <a:p>
            <a:r>
              <a:rPr lang="en-US" dirty="0" smtClean="0"/>
              <a:t>MIDI port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25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Bluetooth wireless port </a:t>
            </a:r>
          </a:p>
          <a:p>
            <a:r>
              <a:rPr lang="en-US" dirty="0" smtClean="0"/>
              <a:t>Bluetooth technology uses </a:t>
            </a:r>
            <a:r>
              <a:rPr lang="en-US" dirty="0" smtClean="0">
                <a:solidFill>
                  <a:srgbClr val="FF0000"/>
                </a:solidFill>
              </a:rPr>
              <a:t>radio waves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transmit data between two devices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Bluetooth devices have to be within about </a:t>
            </a:r>
            <a:r>
              <a:rPr lang="en-US" dirty="0" smtClean="0">
                <a:solidFill>
                  <a:srgbClr val="FF0000"/>
                </a:solidFill>
              </a:rPr>
              <a:t>33 feet of each other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computers, peripherals, smart phones, PDAs, cars, and other consumer electronics are Bluetooth-enabled</a:t>
            </a:r>
            <a:r>
              <a:rPr lang="en-US" dirty="0" smtClean="0"/>
              <a:t>, which means they contain a small chip that allows them to communicate with other Bluetooth-enabled computers and devices</a:t>
            </a:r>
            <a:endParaRPr lang="en-US" dirty="0"/>
          </a:p>
        </p:txBody>
      </p:sp>
      <p:pic>
        <p:nvPicPr>
          <p:cNvPr id="4" name="Picture 3" descr="Free-Shipping-BT576-wireless-communication-module-Class1-RS232-serial-port-Bluetooth-Adapter-module-sen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350" y="838199"/>
            <a:ext cx="1542587" cy="152400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SCSI Port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special high-speed parallel port</a:t>
            </a:r>
            <a:r>
              <a:rPr lang="en-US" dirty="0" smtClean="0"/>
              <a:t>, called a SCSI port, allows you to attach SCSI (pronounced skuzzy) </a:t>
            </a:r>
            <a:r>
              <a:rPr lang="en-US" dirty="0" smtClean="0">
                <a:solidFill>
                  <a:srgbClr val="FF0000"/>
                </a:solidFill>
              </a:rPr>
              <a:t>peripherals such as disk drives and printers.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SAS (serial-attached SCSI) </a:t>
            </a:r>
            <a:r>
              <a:rPr lang="en-US" dirty="0" smtClean="0"/>
              <a:t>is a newer type of SCSI that transmits at much faster speeds than parallel SCSI. </a:t>
            </a:r>
          </a:p>
          <a:p>
            <a:pPr>
              <a:buNone/>
            </a:pPr>
            <a:r>
              <a:rPr lang="en-US" dirty="0" smtClean="0"/>
              <a:t>	Some computers include a SCSI port. Others have a slot that supports a SCSI card.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pic>
        <p:nvPicPr>
          <p:cNvPr id="5" name="Picture 4" descr="1280px-Scsi-connec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5103" y="685800"/>
            <a:ext cx="1797898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eSATA</a:t>
            </a:r>
            <a:r>
              <a:rPr lang="en-US" dirty="0" smtClean="0">
                <a:solidFill>
                  <a:srgbClr val="FF0000"/>
                </a:solidFill>
              </a:rPr>
              <a:t> Port </a:t>
            </a:r>
          </a:p>
          <a:p>
            <a:pPr>
              <a:buNone/>
            </a:pPr>
            <a:r>
              <a:rPr lang="en-US" dirty="0" smtClean="0"/>
              <a:t>	An </a:t>
            </a:r>
            <a:r>
              <a:rPr lang="en-US" dirty="0" err="1" smtClean="0"/>
              <a:t>eSATA</a:t>
            </a:r>
            <a:r>
              <a:rPr lang="en-US" dirty="0" smtClean="0"/>
              <a:t> port, or external SATA port, allows you to connect a </a:t>
            </a:r>
            <a:r>
              <a:rPr lang="en-US" dirty="0" smtClean="0">
                <a:solidFill>
                  <a:srgbClr val="FF0000"/>
                </a:solidFill>
              </a:rPr>
              <a:t>high-speed external SATA (Serial Advanced Technology Attachment) hard disk to a computer.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pic>
        <p:nvPicPr>
          <p:cNvPr id="5" name="Picture 4" descr="cb-br0011-s11-port_esata_brac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581400"/>
            <a:ext cx="373475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system Unit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inside of the system unit on a desktop personal computer includes: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Drive bay(s):- </a:t>
            </a:r>
            <a:r>
              <a:rPr lang="en-US" dirty="0" smtClean="0"/>
              <a:t>A drive bay is a standard-sized area for adding hardware to a computer. Most drive bays are fixed to the inside of a case, but some can be removed.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 supply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Sound card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Video card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Processor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_DRIV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02" y="4648200"/>
            <a:ext cx="3042799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IrDA Port (Infrared data association)</a:t>
            </a:r>
          </a:p>
          <a:p>
            <a:r>
              <a:rPr lang="en-US" dirty="0" smtClean="0"/>
              <a:t>Some devices can </a:t>
            </a:r>
            <a:r>
              <a:rPr lang="en-US" dirty="0" smtClean="0">
                <a:solidFill>
                  <a:srgbClr val="FF0000"/>
                </a:solidFill>
              </a:rPr>
              <a:t>transmit data via infrared light waves</a:t>
            </a:r>
            <a:r>
              <a:rPr lang="en-US" dirty="0" smtClean="0"/>
              <a:t>. For these wireless devices to transmit signals to a computer, </a:t>
            </a:r>
            <a:r>
              <a:rPr lang="en-US" dirty="0" smtClean="0">
                <a:solidFill>
                  <a:srgbClr val="FF0000"/>
                </a:solidFill>
              </a:rPr>
              <a:t>both the computer and the device must have an IrDA port.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ensure nothing obstructs the path of the infrared light wave, you must align the IrDA port on the device with the IrDA port on the computer</a:t>
            </a:r>
            <a:r>
              <a:rPr lang="en-US" dirty="0" smtClean="0"/>
              <a:t>, similarly to the way you operate a television remote control. </a:t>
            </a:r>
          </a:p>
          <a:p>
            <a:r>
              <a:rPr lang="en-US" dirty="0" smtClean="0"/>
              <a:t>Devices that use IrDA ports include </a:t>
            </a:r>
            <a:r>
              <a:rPr lang="en-US" dirty="0" smtClean="0">
                <a:solidFill>
                  <a:srgbClr val="FF0000"/>
                </a:solidFill>
              </a:rPr>
              <a:t>a smart phone, PDA, keyboard, mouse, and printer.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pic>
        <p:nvPicPr>
          <p:cNvPr id="5" name="Picture 4" descr="3aa8e6c8188b663c35d2004b482c191b_350x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28600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MIDI Port </a:t>
            </a:r>
          </a:p>
          <a:p>
            <a:r>
              <a:rPr lang="en-US" dirty="0" smtClean="0"/>
              <a:t>A special type of port that </a:t>
            </a:r>
            <a:r>
              <a:rPr lang="en-US" dirty="0" smtClean="0">
                <a:solidFill>
                  <a:srgbClr val="FF0000"/>
                </a:solidFill>
              </a:rPr>
              <a:t>connects the system unit to a musical instrument, such as an electronic keyboard, </a:t>
            </a:r>
            <a:r>
              <a:rPr lang="en-US" dirty="0" smtClean="0"/>
              <a:t>is called a MIDI port. </a:t>
            </a:r>
          </a:p>
          <a:p>
            <a:r>
              <a:rPr lang="en-US" dirty="0" smtClean="0"/>
              <a:t>Short for </a:t>
            </a:r>
            <a:r>
              <a:rPr lang="en-US" dirty="0" smtClean="0">
                <a:solidFill>
                  <a:srgbClr val="FF0000"/>
                </a:solidFill>
              </a:rPr>
              <a:t>Musical Instrument Digital Interface, MIDI (pronounced MID-</a:t>
            </a:r>
            <a:r>
              <a:rPr lang="en-US" dirty="0" err="1" smtClean="0">
                <a:solidFill>
                  <a:srgbClr val="FF0000"/>
                </a:solidFill>
              </a:rPr>
              <a:t>dee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is the electronic music industry’s standard that defines how devices, such as sound cards and synthesizers, represent sounds electronically.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pic>
        <p:nvPicPr>
          <p:cNvPr id="5" name="Picture 4" descr="1-800x5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67416"/>
            <a:ext cx="2362200" cy="176869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bus allows the various devices both inside and attached to the system unit to communicate with each other 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System bus</a:t>
            </a:r>
          </a:p>
          <a:p>
            <a:pPr lvl="1"/>
            <a:r>
              <a:rPr lang="en-US" dirty="0" smtClean="0"/>
              <a:t>Data bus </a:t>
            </a:r>
          </a:p>
          <a:p>
            <a:pPr lvl="1"/>
            <a:r>
              <a:rPr lang="en-US" dirty="0" smtClean="0"/>
              <a:t>Address bus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Word size </a:t>
            </a:r>
            <a:r>
              <a:rPr lang="en-US" dirty="0" smtClean="0"/>
              <a:t>is the number of bits the processor can interpret and execute at a given time.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bay is an opening inside the system unit in which you can install additional equipment – A drive bay typically holds disk drives.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power supply converts the wall outlet AC power into DC power Some external peripherals have an AC adapter, which is an external power supply.</a:t>
            </a:r>
            <a:endParaRPr lang="en-US" dirty="0"/>
          </a:p>
        </p:txBody>
      </p:sp>
      <p:pic>
        <p:nvPicPr>
          <p:cNvPr id="4" name="Picture 3" descr="230W-ATX-Switching-Computer-Power-Supply-230W-PC-Power-Supp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10000"/>
            <a:ext cx="266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Keeping Your Computer or Mobile Device Clean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your computer or mobile device once or twice a year Turn off and unplug your computer or mobile device before cleaning it.</a:t>
            </a:r>
          </a:p>
          <a:p>
            <a:r>
              <a:rPr lang="en-US" dirty="0" smtClean="0"/>
              <a:t>Use compressed air to blow away dust.</a:t>
            </a:r>
          </a:p>
          <a:p>
            <a:r>
              <a:rPr lang="en-US" dirty="0" smtClean="0"/>
              <a:t>Use an antistatic wipe to clean the exterior of the case and a cleaning solution and soft cloth to clean the screen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system Unit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279" t="23752" r="24242" b="14574"/>
          <a:stretch>
            <a:fillRect/>
          </a:stretch>
        </p:blipFill>
        <p:spPr bwMode="auto">
          <a:xfrm>
            <a:off x="1371600" y="1724025"/>
            <a:ext cx="687324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motherboard</a:t>
            </a:r>
            <a:r>
              <a:rPr lang="en-US" dirty="0" smtClean="0"/>
              <a:t> is the main circuit board of the system unit – A </a:t>
            </a:r>
            <a:r>
              <a:rPr lang="en-US" dirty="0" smtClean="0">
                <a:solidFill>
                  <a:srgbClr val="FF0000"/>
                </a:solidFill>
              </a:rPr>
              <a:t>computer chip </a:t>
            </a:r>
            <a:r>
              <a:rPr lang="en-US" dirty="0" smtClean="0"/>
              <a:t>contains integrated circuits.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computer chip is a small piece of semi conducting material, usually silicon, on which integrated circuits are etched. </a:t>
            </a:r>
          </a:p>
          <a:p>
            <a:r>
              <a:rPr lang="en-US" dirty="0" smtClean="0"/>
              <a:t>An integrated circuit contains many </a:t>
            </a:r>
            <a:r>
              <a:rPr lang="en-US" dirty="0" smtClean="0">
                <a:solidFill>
                  <a:srgbClr val="FF0000"/>
                </a:solidFill>
              </a:rPr>
              <a:t>microscopic pathways capable of carrying electrical current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Each integrated circuit can contain </a:t>
            </a:r>
            <a:r>
              <a:rPr lang="en-US" dirty="0" smtClean="0">
                <a:solidFill>
                  <a:srgbClr val="FF0000"/>
                </a:solidFill>
              </a:rPr>
              <a:t>millions of elements such as resistors, capacitors, and transistors.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6858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System Unit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255" t="23958" r="18594" b="11458"/>
          <a:stretch>
            <a:fillRect/>
          </a:stretch>
        </p:blipFill>
        <p:spPr bwMode="auto">
          <a:xfrm>
            <a:off x="3200400" y="3155887"/>
            <a:ext cx="5410200" cy="33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processor, also called the </a:t>
            </a:r>
            <a:r>
              <a:rPr lang="en-US" dirty="0" smtClean="0">
                <a:solidFill>
                  <a:srgbClr val="FF0000"/>
                </a:solidFill>
              </a:rPr>
              <a:t>central processing unit (CPU), interprets and carries out the basic instructions that operate a computer </a:t>
            </a:r>
            <a:r>
              <a:rPr lang="en-US" dirty="0" smtClean="0"/>
              <a:t>– Contain a </a:t>
            </a:r>
            <a:r>
              <a:rPr lang="en-US" dirty="0" smtClean="0">
                <a:solidFill>
                  <a:srgbClr val="FF0000"/>
                </a:solidFill>
              </a:rPr>
              <a:t>control unit and an arithmetic logic unit (ALU) </a:t>
            </a:r>
            <a:r>
              <a:rPr lang="en-US" dirty="0" smtClean="0"/>
              <a:t>Multi-core, Dual-core, &amp; Quad-core processor.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713" t="16667" r="41435" b="6250"/>
          <a:stretch>
            <a:fillRect/>
          </a:stretch>
        </p:blipFill>
        <p:spPr bwMode="auto">
          <a:xfrm>
            <a:off x="-228600" y="-1752600"/>
            <a:ext cx="8143103" cy="75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404</TotalTime>
  <Words>1549</Words>
  <Application>Microsoft Office PowerPoint</Application>
  <PresentationFormat>On-screen Show (4:3)</PresentationFormat>
  <Paragraphs>161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Urban</vt:lpstr>
      <vt:lpstr>Chapter 4</vt:lpstr>
      <vt:lpstr>The System Unit </vt:lpstr>
      <vt:lpstr>System Unit</vt:lpstr>
      <vt:lpstr>The system Unit</vt:lpstr>
      <vt:lpstr>The system Unit</vt:lpstr>
      <vt:lpstr>The System Unit</vt:lpstr>
      <vt:lpstr>Slide 7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Data Representation</vt:lpstr>
      <vt:lpstr>Data Representation</vt:lpstr>
      <vt:lpstr>Data Representation</vt:lpstr>
      <vt:lpstr>Data Representation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 </vt:lpstr>
      <vt:lpstr>Memory</vt:lpstr>
      <vt:lpstr>Expansion Slots and Adapter Cards</vt:lpstr>
      <vt:lpstr>Expansion Slots and Adapter Cards</vt:lpstr>
      <vt:lpstr>Expansion Slots and Adapter Cards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Buses</vt:lpstr>
      <vt:lpstr>Bays</vt:lpstr>
      <vt:lpstr>Power Supply</vt:lpstr>
      <vt:lpstr>Keeping Your Computer or Mobile Device Clean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 care</dc:creator>
  <cp:lastModifiedBy>laptop care</cp:lastModifiedBy>
  <cp:revision>48</cp:revision>
  <dcterms:created xsi:type="dcterms:W3CDTF">2020-11-10T17:08:34Z</dcterms:created>
  <dcterms:modified xsi:type="dcterms:W3CDTF">2020-11-14T05:43:18Z</dcterms:modified>
</cp:coreProperties>
</file>