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5" r:id="rId2"/>
    <p:sldId id="256" r:id="rId3"/>
    <p:sldId id="27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829E346-4E3F-4229-8B2E-6EE1A87F7320}" type="datetimeFigureOut">
              <a:rPr lang="en-US" smtClean="0"/>
              <a:pPr/>
              <a:t>15-Mar-17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3DE0BA-6CA8-4059-8E94-FCE1F1BE1E3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29E346-4E3F-4229-8B2E-6EE1A87F7320}" type="datetimeFigureOut">
              <a:rPr lang="en-US" smtClean="0"/>
              <a:pPr/>
              <a:t>15-Mar-17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3DE0BA-6CA8-4059-8E94-FCE1F1BE1E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29E346-4E3F-4229-8B2E-6EE1A87F7320}" type="datetimeFigureOut">
              <a:rPr lang="en-US" smtClean="0"/>
              <a:pPr/>
              <a:t>15-Mar-17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3DE0BA-6CA8-4059-8E94-FCE1F1BE1E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29E346-4E3F-4229-8B2E-6EE1A87F7320}" type="datetimeFigureOut">
              <a:rPr lang="en-US" smtClean="0"/>
              <a:pPr/>
              <a:t>15-Mar-17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3DE0BA-6CA8-4059-8E94-FCE1F1BE1E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29E346-4E3F-4229-8B2E-6EE1A87F7320}" type="datetimeFigureOut">
              <a:rPr lang="en-US" smtClean="0"/>
              <a:pPr/>
              <a:t>15-Mar-17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3DE0BA-6CA8-4059-8E94-FCE1F1BE1E3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29E346-4E3F-4229-8B2E-6EE1A87F7320}" type="datetimeFigureOut">
              <a:rPr lang="en-US" smtClean="0"/>
              <a:pPr/>
              <a:t>15-Mar-17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3DE0BA-6CA8-4059-8E94-FCE1F1BE1E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29E346-4E3F-4229-8B2E-6EE1A87F7320}" type="datetimeFigureOut">
              <a:rPr lang="en-US" smtClean="0"/>
              <a:pPr/>
              <a:t>15-Mar-17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3DE0BA-6CA8-4059-8E94-FCE1F1BE1E3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29E346-4E3F-4229-8B2E-6EE1A87F7320}" type="datetimeFigureOut">
              <a:rPr lang="en-US" smtClean="0"/>
              <a:pPr/>
              <a:t>15-Mar-17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3DE0BA-6CA8-4059-8E94-FCE1F1BE1E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29E346-4E3F-4229-8B2E-6EE1A87F7320}" type="datetimeFigureOut">
              <a:rPr lang="en-US" smtClean="0"/>
              <a:pPr/>
              <a:t>15-Mar-17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3DE0BA-6CA8-4059-8E94-FCE1F1BE1E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29E346-4E3F-4229-8B2E-6EE1A87F7320}" type="datetimeFigureOut">
              <a:rPr lang="en-US" smtClean="0"/>
              <a:pPr/>
              <a:t>15-Mar-17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3DE0BA-6CA8-4059-8E94-FCE1F1BE1E35}"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A829E346-4E3F-4229-8B2E-6EE1A87F7320}" type="datetimeFigureOut">
              <a:rPr lang="en-US" smtClean="0"/>
              <a:pPr/>
              <a:t>15-Mar-17</a:t>
            </a:fld>
            <a:endParaRPr lang="en-US"/>
          </a:p>
        </p:txBody>
      </p:sp>
      <p:sp>
        <p:nvSpPr>
          <p:cNvPr id="9" name="Slide Number Placeholder 8"/>
          <p:cNvSpPr>
            <a:spLocks noGrp="1"/>
          </p:cNvSpPr>
          <p:nvPr>
            <p:ph type="sldNum" sz="quarter" idx="11"/>
          </p:nvPr>
        </p:nvSpPr>
        <p:spPr/>
        <p:txBody>
          <a:bodyPr/>
          <a:lstStyle/>
          <a:p>
            <a:fld id="{753DE0BA-6CA8-4059-8E94-FCE1F1BE1E35}"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53DE0BA-6CA8-4059-8E94-FCE1F1BE1E35}"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829E346-4E3F-4229-8B2E-6EE1A87F7320}" type="datetimeFigureOut">
              <a:rPr lang="en-US" smtClean="0"/>
              <a:pPr/>
              <a:t>15-Mar-17</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a:xfrm>
            <a:off x="457200" y="1524000"/>
            <a:ext cx="1981200" cy="4572000"/>
          </a:xfrm>
        </p:spPr>
        <p:txBody>
          <a:bodyPr/>
          <a:lstStyle/>
          <a:p>
            <a:endParaRPr lang="en-US" dirty="0"/>
          </a:p>
        </p:txBody>
      </p:sp>
      <p:pic>
        <p:nvPicPr>
          <p:cNvPr id="4" name="Picture 6" descr="http://www.theislamicemailcircle.com/downloads/bismillah.jpg"/>
          <p:cNvPicPr>
            <a:picLocks noChangeAspect="1" noChangeArrowheads="1"/>
          </p:cNvPicPr>
          <p:nvPr/>
        </p:nvPicPr>
        <p:blipFill>
          <a:blip r:embed="rId2" cstate="print"/>
          <a:srcRect/>
          <a:stretch>
            <a:fillRect/>
          </a:stretch>
        </p:blipFill>
        <p:spPr bwMode="auto">
          <a:xfrm>
            <a:off x="-228600" y="0"/>
            <a:ext cx="9372600" cy="6858000"/>
          </a:xfrm>
          <a:prstGeom prst="rect">
            <a:avLst/>
          </a:prstGeom>
          <a:noFill/>
          <a:ln w="9525">
            <a:noFill/>
            <a:miter lim="800000"/>
            <a:headEnd/>
            <a:tailEnd/>
          </a:ln>
        </p:spPr>
      </p:pic>
    </p:spTree>
    <p:extLst>
      <p:ext uri="{BB962C8B-B14F-4D97-AF65-F5344CB8AC3E}">
        <p14:creationId xmlns:p14="http://schemas.microsoft.com/office/powerpoint/2010/main" xmlns="" val="2423035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3. CONTROLLED SUSTAINED STRETCHING</a:t>
            </a:r>
            <a:endParaRPr lang="en-US" b="1" dirty="0"/>
          </a:p>
        </p:txBody>
      </p:sp>
      <p:sp>
        <p:nvSpPr>
          <p:cNvPr id="3" name="Content Placeholder 2"/>
          <p:cNvSpPr>
            <a:spLocks noGrp="1"/>
          </p:cNvSpPr>
          <p:nvPr>
            <p:ph idx="1"/>
          </p:nvPr>
        </p:nvSpPr>
        <p:spPr/>
        <p:txBody>
          <a:bodyPr>
            <a:noAutofit/>
          </a:bodyPr>
          <a:lstStyle/>
          <a:p>
            <a:pPr marL="0" indent="0">
              <a:buNone/>
            </a:pPr>
            <a:r>
              <a:rPr lang="en-US" sz="3600" dirty="0" smtClean="0"/>
              <a:t>Passive stretching of the muscle and other soft tissue can be given to increase range of movement.</a:t>
            </a:r>
          </a:p>
          <a:p>
            <a:pPr marL="0" indent="0">
              <a:buNone/>
            </a:pPr>
            <a:r>
              <a:rPr lang="en-US" sz="3600" dirty="0" smtClean="0"/>
              <a:t>Movement can be gained by stretching adhesion in these structures or by lengthening of muscle due to inhibition of the tendon protective reflex.</a:t>
            </a:r>
            <a:endParaRPr lang="en-US" sz="3600" dirty="0"/>
          </a:p>
        </p:txBody>
      </p:sp>
    </p:spTree>
    <p:extLst>
      <p:ext uri="{BB962C8B-B14F-4D97-AF65-F5344CB8AC3E}">
        <p14:creationId xmlns:p14="http://schemas.microsoft.com/office/powerpoint/2010/main" xmlns="" val="1871541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PRINCIPLE OF RELAXED PASSIVE MOVEMENTS</a:t>
            </a:r>
            <a:endParaRPr lang="en-US" b="1" dirty="0"/>
          </a:p>
        </p:txBody>
      </p:sp>
      <p:sp>
        <p:nvSpPr>
          <p:cNvPr id="3" name="Content Placeholder 2"/>
          <p:cNvSpPr>
            <a:spLocks noGrp="1"/>
          </p:cNvSpPr>
          <p:nvPr>
            <p:ph idx="1"/>
          </p:nvPr>
        </p:nvSpPr>
        <p:spPr/>
        <p:txBody>
          <a:bodyPr>
            <a:normAutofit/>
          </a:bodyPr>
          <a:lstStyle/>
          <a:p>
            <a:pPr marL="0" indent="0">
              <a:buNone/>
            </a:pPr>
            <a:r>
              <a:rPr lang="en-US" sz="3200" dirty="0" smtClean="0"/>
              <a:t>Following are the principles of movement</a:t>
            </a:r>
          </a:p>
          <a:p>
            <a:pPr marL="514350" indent="-514350">
              <a:buFont typeface="+mj-lt"/>
              <a:buAutoNum type="arabicPeriod"/>
            </a:pPr>
            <a:r>
              <a:rPr lang="en-US" sz="3200" dirty="0" smtClean="0"/>
              <a:t>Relaxation</a:t>
            </a:r>
          </a:p>
          <a:p>
            <a:pPr marL="514350" indent="-514350">
              <a:buFont typeface="+mj-lt"/>
              <a:buAutoNum type="arabicPeriod"/>
            </a:pPr>
            <a:r>
              <a:rPr lang="en-US" sz="3200" dirty="0" smtClean="0"/>
              <a:t>Fixation</a:t>
            </a:r>
          </a:p>
          <a:p>
            <a:pPr marL="514350" indent="-514350">
              <a:buFont typeface="+mj-lt"/>
              <a:buAutoNum type="arabicPeriod"/>
            </a:pPr>
            <a:r>
              <a:rPr lang="en-US" sz="3200" dirty="0" smtClean="0"/>
              <a:t>Support</a:t>
            </a:r>
          </a:p>
          <a:p>
            <a:pPr marL="514350" indent="-514350">
              <a:buFont typeface="+mj-lt"/>
              <a:buAutoNum type="arabicPeriod"/>
            </a:pPr>
            <a:r>
              <a:rPr lang="en-US" sz="3200" dirty="0" smtClean="0"/>
              <a:t>Traction</a:t>
            </a:r>
            <a:endParaRPr lang="en-US" sz="3200" dirty="0"/>
          </a:p>
          <a:p>
            <a:pPr marL="514350" indent="-514350">
              <a:buFont typeface="+mj-lt"/>
              <a:buAutoNum type="arabicPeriod"/>
            </a:pPr>
            <a:r>
              <a:rPr lang="en-US" sz="3200" dirty="0" smtClean="0"/>
              <a:t>Range</a:t>
            </a:r>
          </a:p>
          <a:p>
            <a:pPr marL="514350" indent="-514350">
              <a:buFont typeface="+mj-lt"/>
              <a:buAutoNum type="arabicPeriod"/>
            </a:pPr>
            <a:r>
              <a:rPr lang="en-US" sz="3200" dirty="0" smtClean="0"/>
              <a:t>Speed and duration</a:t>
            </a:r>
          </a:p>
        </p:txBody>
      </p:sp>
    </p:spTree>
    <p:extLst>
      <p:ext uri="{BB962C8B-B14F-4D97-AF65-F5344CB8AC3E}">
        <p14:creationId xmlns:p14="http://schemas.microsoft.com/office/powerpoint/2010/main" xmlns="" val="4157008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305800" cy="5867400"/>
          </a:xfrm>
        </p:spPr>
        <p:txBody>
          <a:bodyPr>
            <a:noAutofit/>
          </a:bodyPr>
          <a:lstStyle/>
          <a:p>
            <a:pPr marL="514350" indent="-514350">
              <a:buFont typeface="+mj-lt"/>
              <a:buAutoNum type="arabicPeriod"/>
            </a:pPr>
            <a:r>
              <a:rPr lang="en-US" sz="3200" b="1" dirty="0" smtClean="0"/>
              <a:t>Relaxation:</a:t>
            </a:r>
            <a:r>
              <a:rPr lang="en-US" sz="3200" dirty="0" smtClean="0"/>
              <a:t> suitable starting position ensure comfort and support, and the bearing of the physiotherapist will do to inspire the patient’s confidence and co-operation.</a:t>
            </a:r>
          </a:p>
          <a:p>
            <a:pPr marL="514350" indent="-514350">
              <a:buFont typeface="+mj-lt"/>
              <a:buAutoNum type="arabicPeriod"/>
            </a:pPr>
            <a:r>
              <a:rPr lang="en-US" sz="3200" b="1" dirty="0" smtClean="0"/>
              <a:t>Fixation: </a:t>
            </a:r>
            <a:r>
              <a:rPr lang="en-US" sz="3200" dirty="0" smtClean="0"/>
              <a:t>it is used to localize movement to the joint, so proximal part of bone is fixed.</a:t>
            </a:r>
          </a:p>
          <a:p>
            <a:pPr marL="514350" indent="-514350">
              <a:buFont typeface="+mj-lt"/>
              <a:buAutoNum type="arabicPeriod"/>
            </a:pPr>
            <a:r>
              <a:rPr lang="en-US" sz="3200" b="1" dirty="0" smtClean="0"/>
              <a:t>Support: </a:t>
            </a:r>
            <a:r>
              <a:rPr lang="en-US" sz="3200" dirty="0" smtClean="0"/>
              <a:t>full and comfortable support is given to the part to be moved, so the patient has confidence and will remain relaxed. The Physiotherapist stance must be firm and comfortable</a:t>
            </a:r>
            <a:r>
              <a:rPr lang="en-US" sz="3200" dirty="0"/>
              <a:t>.</a:t>
            </a:r>
            <a:r>
              <a:rPr lang="en-US" sz="3200" dirty="0" smtClean="0"/>
              <a:t> </a:t>
            </a:r>
            <a:endParaRPr lang="en-US" sz="3200" b="1" dirty="0"/>
          </a:p>
        </p:txBody>
      </p:sp>
    </p:spTree>
    <p:extLst>
      <p:ext uri="{BB962C8B-B14F-4D97-AF65-F5344CB8AC3E}">
        <p14:creationId xmlns:p14="http://schemas.microsoft.com/office/powerpoint/2010/main" xmlns="" val="1515611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buNone/>
            </a:pPr>
            <a:r>
              <a:rPr lang="en-US" sz="2800" b="1" dirty="0" smtClean="0"/>
              <a:t>4. Traction: </a:t>
            </a:r>
            <a:r>
              <a:rPr lang="en-US" sz="2800" dirty="0" smtClean="0"/>
              <a:t>it is thought to facilitate the movement by reducing </a:t>
            </a:r>
            <a:r>
              <a:rPr lang="en-US" sz="2800" dirty="0" err="1" smtClean="0"/>
              <a:t>interarticular</a:t>
            </a:r>
            <a:r>
              <a:rPr lang="en-US" sz="2800" dirty="0" smtClean="0"/>
              <a:t> </a:t>
            </a:r>
            <a:r>
              <a:rPr lang="en-US" sz="2800" dirty="0" smtClean="0"/>
              <a:t>friction. Fixation to the proximal bone and an opposing force to a sustained pull on the distal bone.</a:t>
            </a:r>
          </a:p>
          <a:p>
            <a:pPr marL="0" indent="0">
              <a:buNone/>
            </a:pPr>
            <a:r>
              <a:rPr lang="en-US" sz="2800" b="1" dirty="0" smtClean="0"/>
              <a:t>5.Range: </a:t>
            </a:r>
            <a:r>
              <a:rPr lang="en-US" sz="2800" dirty="0" smtClean="0"/>
              <a:t>the range of movement is full as the condition of joint permit without eliciting pain or spasm of the surrounding muscle. In normal joint slight over pressure can be given to ensure full range.</a:t>
            </a:r>
          </a:p>
          <a:p>
            <a:pPr marL="0" indent="0">
              <a:buNone/>
            </a:pPr>
            <a:r>
              <a:rPr lang="en-US" sz="2800" b="1" dirty="0" smtClean="0"/>
              <a:t>6. Speed and Duration:</a:t>
            </a:r>
            <a:r>
              <a:rPr lang="en-US" sz="2800" dirty="0" smtClean="0"/>
              <a:t> speed must be uniform, fairly slow and rhythmical. The no of time movement performed depend upon the purpose for which it is used.  </a:t>
            </a:r>
            <a:endParaRPr lang="en-US" sz="2800" b="1" dirty="0"/>
          </a:p>
        </p:txBody>
      </p:sp>
    </p:spTree>
    <p:extLst>
      <p:ext uri="{BB962C8B-B14F-4D97-AF65-F5344CB8AC3E}">
        <p14:creationId xmlns:p14="http://schemas.microsoft.com/office/powerpoint/2010/main" xmlns="" val="1896957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b="1" dirty="0" smtClean="0"/>
              <a:t>EFFECT AND USES</a:t>
            </a:r>
            <a:endParaRPr lang="en-US" b="1" dirty="0"/>
          </a:p>
        </p:txBody>
      </p:sp>
      <p:sp>
        <p:nvSpPr>
          <p:cNvPr id="3" name="Content Placeholder 2"/>
          <p:cNvSpPr>
            <a:spLocks noGrp="1"/>
          </p:cNvSpPr>
          <p:nvPr>
            <p:ph idx="1"/>
          </p:nvPr>
        </p:nvSpPr>
        <p:spPr>
          <a:xfrm>
            <a:off x="457200" y="1600200"/>
            <a:ext cx="7620000" cy="4800600"/>
          </a:xfrm>
        </p:spPr>
        <p:txBody>
          <a:bodyPr>
            <a:normAutofit/>
          </a:bodyPr>
          <a:lstStyle/>
          <a:p>
            <a:pPr>
              <a:buFont typeface="Wingdings" pitchFamily="2" charset="2"/>
              <a:buChar char="q"/>
            </a:pPr>
            <a:r>
              <a:rPr lang="en-US" sz="2800" b="1" dirty="0" smtClean="0"/>
              <a:t>PREVENTION OF ADHESIONS: </a:t>
            </a:r>
            <a:r>
              <a:rPr lang="en-US" sz="2800" dirty="0" smtClean="0"/>
              <a:t>usual practice is to put the joint through full range of motion twice daily.</a:t>
            </a:r>
          </a:p>
          <a:p>
            <a:pPr>
              <a:buFont typeface="Wingdings" pitchFamily="2" charset="2"/>
              <a:buChar char="q"/>
            </a:pPr>
            <a:r>
              <a:rPr lang="en-US" sz="2800" b="1" dirty="0" smtClean="0"/>
              <a:t>PRESERVE THE MEMORY OF MOVEMENT: </a:t>
            </a:r>
            <a:r>
              <a:rPr lang="en-US" sz="2800" dirty="0" smtClean="0"/>
              <a:t>when active movement is not possible passive movement cause stimulation of the receptors of kinesthetic senses.</a:t>
            </a:r>
          </a:p>
          <a:p>
            <a:pPr>
              <a:buFont typeface="Wingdings" pitchFamily="2" charset="2"/>
              <a:buChar char="q"/>
            </a:pPr>
            <a:r>
              <a:rPr lang="en-US" sz="2800" b="1" dirty="0" smtClean="0"/>
              <a:t>MAINTAINING EXTENSIBILITY OF MUSCLE: </a:t>
            </a:r>
            <a:r>
              <a:rPr lang="en-US" sz="2800" dirty="0" smtClean="0"/>
              <a:t>passive movement cause the prevention of adaptive shortening.</a:t>
            </a:r>
            <a:endParaRPr lang="en-US" sz="2800" b="1" dirty="0"/>
          </a:p>
        </p:txBody>
      </p:sp>
    </p:spTree>
    <p:extLst>
      <p:ext uri="{BB962C8B-B14F-4D97-AF65-F5344CB8AC3E}">
        <p14:creationId xmlns:p14="http://schemas.microsoft.com/office/powerpoint/2010/main" xmlns="" val="2230769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EFFECT AND USES</a:t>
            </a:r>
            <a:endParaRPr lang="en-US" sz="5400" b="1" dirty="0"/>
          </a:p>
        </p:txBody>
      </p:sp>
      <p:sp>
        <p:nvSpPr>
          <p:cNvPr id="3" name="Content Placeholder 2"/>
          <p:cNvSpPr>
            <a:spLocks noGrp="1"/>
          </p:cNvSpPr>
          <p:nvPr>
            <p:ph idx="1"/>
          </p:nvPr>
        </p:nvSpPr>
        <p:spPr/>
        <p:txBody>
          <a:bodyPr>
            <a:noAutofit/>
          </a:bodyPr>
          <a:lstStyle/>
          <a:p>
            <a:pPr>
              <a:buFont typeface="Wingdings" pitchFamily="2" charset="2"/>
              <a:buChar char="q"/>
            </a:pPr>
            <a:r>
              <a:rPr lang="en-US" sz="2800" b="1" dirty="0" smtClean="0"/>
              <a:t>VENOUS AND LYMPHATIC RETURN: </a:t>
            </a:r>
            <a:r>
              <a:rPr lang="en-US" sz="2800" dirty="0" smtClean="0"/>
              <a:t>this is assisted by mechanical pressure and by stretching the thin walled vessels which cross the joint moved. This is used to relieve the edema by elevation and applying pressure.</a:t>
            </a:r>
          </a:p>
          <a:p>
            <a:pPr>
              <a:buFont typeface="Wingdings" pitchFamily="2" charset="2"/>
              <a:buChar char="q"/>
            </a:pPr>
            <a:r>
              <a:rPr lang="en-US" sz="2800" b="1" dirty="0" smtClean="0"/>
              <a:t>RELAXATION AND SLEEP: </a:t>
            </a:r>
            <a:r>
              <a:rPr lang="en-US" sz="2800" dirty="0" smtClean="0"/>
              <a:t>the rhythm of continuous passive movement can have soothing effect so it induces relaxation and sleep.    </a:t>
            </a:r>
            <a:endParaRPr lang="en-US" sz="2800" b="1" dirty="0"/>
          </a:p>
        </p:txBody>
      </p:sp>
    </p:spTree>
    <p:extLst>
      <p:ext uri="{BB962C8B-B14F-4D97-AF65-F5344CB8AC3E}">
        <p14:creationId xmlns:p14="http://schemas.microsoft.com/office/powerpoint/2010/main" xmlns="" val="1079116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t>ACCESSORY MOVEMENTS</a:t>
            </a:r>
            <a:endParaRPr lang="en-US" b="1" dirty="0"/>
          </a:p>
        </p:txBody>
      </p:sp>
      <p:sp>
        <p:nvSpPr>
          <p:cNvPr id="3" name="Content Placeholder 2"/>
          <p:cNvSpPr>
            <a:spLocks noGrp="1"/>
          </p:cNvSpPr>
          <p:nvPr>
            <p:ph idx="1"/>
          </p:nvPr>
        </p:nvSpPr>
        <p:spPr/>
        <p:txBody>
          <a:bodyPr>
            <a:normAutofit/>
          </a:bodyPr>
          <a:lstStyle/>
          <a:p>
            <a:r>
              <a:rPr lang="en-US" sz="3200" dirty="0" smtClean="0"/>
              <a:t>These contribute to the normal functioning of the joint.</a:t>
            </a:r>
            <a:endParaRPr lang="en-US" sz="3200" dirty="0"/>
          </a:p>
          <a:p>
            <a:r>
              <a:rPr lang="en-US" sz="3200" dirty="0" smtClean="0"/>
              <a:t>These are performed by the physiotherapist to increase the range of movement and to maintain the joint mobility.</a:t>
            </a:r>
          </a:p>
          <a:p>
            <a:r>
              <a:rPr lang="en-US" sz="3200" dirty="0" smtClean="0"/>
              <a:t>Abnormal conditions i.e. stiffness of joint due to contracture of the soft tissue, adhesion formation or muscular inactivity. </a:t>
            </a:r>
          </a:p>
        </p:txBody>
      </p:sp>
    </p:spTree>
    <p:extLst>
      <p:ext uri="{BB962C8B-B14F-4D97-AF65-F5344CB8AC3E}">
        <p14:creationId xmlns:p14="http://schemas.microsoft.com/office/powerpoint/2010/main" xmlns="" val="4061840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b="1" dirty="0" smtClean="0"/>
              <a:t>MANUAL MOBILIZATION AND MANIPULATION</a:t>
            </a:r>
            <a:endParaRPr lang="en-US" b="1" dirty="0"/>
          </a:p>
        </p:txBody>
      </p:sp>
      <p:sp>
        <p:nvSpPr>
          <p:cNvPr id="3" name="Content Placeholder 2"/>
          <p:cNvSpPr>
            <a:spLocks noGrp="1"/>
          </p:cNvSpPr>
          <p:nvPr>
            <p:ph idx="1"/>
          </p:nvPr>
        </p:nvSpPr>
        <p:spPr/>
        <p:txBody>
          <a:bodyPr>
            <a:noAutofit/>
          </a:bodyPr>
          <a:lstStyle/>
          <a:p>
            <a:pPr marL="0" indent="0">
              <a:buNone/>
            </a:pPr>
            <a:r>
              <a:rPr lang="en-US" sz="2800" dirty="0" smtClean="0"/>
              <a:t>Maitland and </a:t>
            </a:r>
            <a:r>
              <a:rPr lang="en-US" sz="2800" dirty="0" err="1" smtClean="0"/>
              <a:t>Kaltenborn</a:t>
            </a:r>
            <a:r>
              <a:rPr lang="en-US" sz="2800" dirty="0" smtClean="0"/>
              <a:t> are the authors who have done work in this field.</a:t>
            </a:r>
          </a:p>
          <a:p>
            <a:pPr>
              <a:buFont typeface="Wingdings" pitchFamily="2" charset="2"/>
              <a:buChar char="ü"/>
            </a:pPr>
            <a:r>
              <a:rPr lang="en-US" sz="2800" dirty="0" smtClean="0"/>
              <a:t>Manipulation performed by the surgeon under the general or local anesthesia eliminate the pain and protective spasm and allow the great force. Even well established adhesions can be broken down; this may take time to avoid excessive trauma and marked exudation</a:t>
            </a:r>
          </a:p>
          <a:p>
            <a:pPr>
              <a:buFont typeface="Wingdings" pitchFamily="2" charset="2"/>
              <a:buChar char="ü"/>
            </a:pPr>
            <a:r>
              <a:rPr lang="en-US" sz="2800" dirty="0" smtClean="0"/>
              <a:t>Maximum effort on the part of patient and physiotherapist is to maintain the range after manipulation.   </a:t>
            </a:r>
            <a:endParaRPr lang="en-US" sz="2800" dirty="0"/>
          </a:p>
        </p:txBody>
      </p:sp>
    </p:spTree>
    <p:extLst>
      <p:ext uri="{BB962C8B-B14F-4D97-AF65-F5344CB8AC3E}">
        <p14:creationId xmlns:p14="http://schemas.microsoft.com/office/powerpoint/2010/main" xmlns="" val="392756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CONTROLLED SUSTAINED STRETCHING</a:t>
            </a:r>
            <a:endParaRPr lang="en-US" b="1" dirty="0"/>
          </a:p>
        </p:txBody>
      </p:sp>
      <p:sp>
        <p:nvSpPr>
          <p:cNvPr id="3" name="Content Placeholder 2"/>
          <p:cNvSpPr>
            <a:spLocks noGrp="1"/>
          </p:cNvSpPr>
          <p:nvPr>
            <p:ph idx="1"/>
          </p:nvPr>
        </p:nvSpPr>
        <p:spPr/>
        <p:txBody>
          <a:bodyPr>
            <a:normAutofit/>
          </a:bodyPr>
          <a:lstStyle/>
          <a:p>
            <a:pPr>
              <a:buFont typeface="Wingdings" pitchFamily="2" charset="2"/>
              <a:buChar char="v"/>
            </a:pPr>
            <a:r>
              <a:rPr lang="en-US" sz="3600" dirty="0" smtClean="0"/>
              <a:t>With a suitable fixation the part is moved such a way that a sustained stretch can be applied to the contracted structure for a period of time with in the functional pattern of movement.</a:t>
            </a:r>
          </a:p>
          <a:p>
            <a:pPr>
              <a:buFont typeface="Wingdings" pitchFamily="2" charset="2"/>
              <a:buChar char="v"/>
            </a:pPr>
            <a:r>
              <a:rPr lang="en-US" sz="3600" dirty="0" smtClean="0"/>
              <a:t>Mechanical means can also be used e.g. turnbuckle plaster.  </a:t>
            </a:r>
            <a:endParaRPr lang="en-US" sz="3600" dirty="0"/>
          </a:p>
        </p:txBody>
      </p:sp>
    </p:spTree>
    <p:extLst>
      <p:ext uri="{BB962C8B-B14F-4D97-AF65-F5344CB8AC3E}">
        <p14:creationId xmlns:p14="http://schemas.microsoft.com/office/powerpoint/2010/main" xmlns="" val="2831585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EFFECT AND USES</a:t>
            </a:r>
            <a:endParaRPr lang="en-US" sz="4800" b="1" dirty="0"/>
          </a:p>
        </p:txBody>
      </p:sp>
      <p:sp>
        <p:nvSpPr>
          <p:cNvPr id="3" name="Content Placeholder 2"/>
          <p:cNvSpPr>
            <a:spLocks noGrp="1"/>
          </p:cNvSpPr>
          <p:nvPr>
            <p:ph idx="1"/>
          </p:nvPr>
        </p:nvSpPr>
        <p:spPr/>
        <p:txBody>
          <a:bodyPr>
            <a:normAutofit/>
          </a:bodyPr>
          <a:lstStyle/>
          <a:p>
            <a:r>
              <a:rPr lang="en-US" sz="2800" b="1" dirty="0" smtClean="0"/>
              <a:t>TO OVERCOME SPASTICITY: </a:t>
            </a:r>
            <a:r>
              <a:rPr lang="en-US" sz="2800" dirty="0" smtClean="0"/>
              <a:t>steady and sustained stretching is used to over come the spastic pattern of the limb e.g. a hemiplegic patient. The slow stretch produce a relaxation and lengthening of the muscle.</a:t>
            </a:r>
          </a:p>
          <a:p>
            <a:r>
              <a:rPr lang="en-US" sz="2800" b="1" dirty="0" smtClean="0"/>
              <a:t>TALIPESE EQUANOVARUS: </a:t>
            </a:r>
            <a:r>
              <a:rPr lang="en-US" sz="2800" dirty="0" smtClean="0"/>
              <a:t> a steady and prolonged stretch can overcome the resistance of shortened ligament, fascia and fibrous sheath of muscle i.e. in CTEV (club foot)   </a:t>
            </a:r>
            <a:endParaRPr lang="en-US" sz="2800" b="1" dirty="0"/>
          </a:p>
        </p:txBody>
      </p:sp>
    </p:spTree>
    <p:extLst>
      <p:ext uri="{BB962C8B-B14F-4D97-AF65-F5344CB8AC3E}">
        <p14:creationId xmlns:p14="http://schemas.microsoft.com/office/powerpoint/2010/main" xmlns="" val="2452995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2533651"/>
          </a:xfrm>
        </p:spPr>
        <p:txBody>
          <a:bodyPr>
            <a:noAutofit/>
          </a:bodyPr>
          <a:lstStyle/>
          <a:p>
            <a:r>
              <a:rPr lang="en-US" sz="7200" b="1" dirty="0" smtClean="0"/>
              <a:t>PASSIVE MOVEMENTS</a:t>
            </a:r>
            <a:endParaRPr lang="en-US" sz="7200" b="1" dirty="0"/>
          </a:p>
        </p:txBody>
      </p:sp>
      <p:sp>
        <p:nvSpPr>
          <p:cNvPr id="3" name="Subtitle 2"/>
          <p:cNvSpPr>
            <a:spLocks noGrp="1"/>
          </p:cNvSpPr>
          <p:nvPr>
            <p:ph type="subTitle" idx="1"/>
          </p:nvPr>
        </p:nvSpPr>
        <p:spPr/>
        <p:txBody>
          <a:bodyPr>
            <a:normAutofit/>
          </a:bodyPr>
          <a:lstStyle/>
          <a:p>
            <a:endParaRPr lang="en-US" dirty="0" smtClean="0"/>
          </a:p>
        </p:txBody>
      </p:sp>
    </p:spTree>
    <p:extLst>
      <p:ext uri="{BB962C8B-B14F-4D97-AF65-F5344CB8AC3E}">
        <p14:creationId xmlns:p14="http://schemas.microsoft.com/office/powerpoint/2010/main" xmlns="" val="17762597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0"/>
            <a:ext cx="9109364" cy="6676978"/>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682961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will study today</a:t>
            </a:r>
            <a:endParaRPr lang="en-US" dirty="0"/>
          </a:p>
        </p:txBody>
      </p:sp>
      <p:sp>
        <p:nvSpPr>
          <p:cNvPr id="3" name="Content Placeholder 2"/>
          <p:cNvSpPr>
            <a:spLocks noGrp="1"/>
          </p:cNvSpPr>
          <p:nvPr>
            <p:ph idx="1"/>
          </p:nvPr>
        </p:nvSpPr>
        <p:spPr/>
        <p:txBody>
          <a:bodyPr>
            <a:normAutofit/>
          </a:bodyPr>
          <a:lstStyle/>
          <a:p>
            <a:r>
              <a:rPr lang="en-US" sz="4000" dirty="0" smtClean="0"/>
              <a:t>Passive movements</a:t>
            </a:r>
          </a:p>
          <a:p>
            <a:r>
              <a:rPr lang="en-US" sz="4000" dirty="0" smtClean="0"/>
              <a:t>Type of passive movements</a:t>
            </a:r>
          </a:p>
          <a:p>
            <a:r>
              <a:rPr lang="en-US" sz="4000" dirty="0" smtClean="0"/>
              <a:t>Mobilization</a:t>
            </a:r>
          </a:p>
          <a:p>
            <a:r>
              <a:rPr lang="en-US" sz="4000" dirty="0" smtClean="0"/>
              <a:t>Accessory movements</a:t>
            </a:r>
          </a:p>
          <a:p>
            <a:r>
              <a:rPr lang="en-US" sz="4000" dirty="0" smtClean="0"/>
              <a:t>Manipulation </a:t>
            </a:r>
          </a:p>
          <a:p>
            <a:r>
              <a:rPr lang="en-US" sz="4000" dirty="0" smtClean="0"/>
              <a:t>Sustained stretching</a:t>
            </a:r>
            <a:endParaRPr lang="en-US" sz="4000" dirty="0"/>
          </a:p>
        </p:txBody>
      </p:sp>
    </p:spTree>
    <p:extLst>
      <p:ext uri="{BB962C8B-B14F-4D97-AF65-F5344CB8AC3E}">
        <p14:creationId xmlns:p14="http://schemas.microsoft.com/office/powerpoint/2010/main" xmlns="" val="4121163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PASSIVE MOVEMENTS </a:t>
            </a:r>
            <a:endParaRPr lang="en-US" sz="4800" b="1" dirty="0"/>
          </a:p>
        </p:txBody>
      </p:sp>
      <p:sp>
        <p:nvSpPr>
          <p:cNvPr id="3" name="Content Placeholder 2"/>
          <p:cNvSpPr>
            <a:spLocks noGrp="1"/>
          </p:cNvSpPr>
          <p:nvPr>
            <p:ph idx="1"/>
          </p:nvPr>
        </p:nvSpPr>
        <p:spPr/>
        <p:txBody>
          <a:bodyPr>
            <a:normAutofit/>
          </a:bodyPr>
          <a:lstStyle/>
          <a:p>
            <a:pPr marL="0" indent="0">
              <a:buNone/>
            </a:pPr>
            <a:r>
              <a:rPr lang="en-US" sz="4000" dirty="0" smtClean="0"/>
              <a:t>These movements are produced by an external force during muscular inactivity or when muscular activity is voluntarily reduced as much as possible to permit movement.</a:t>
            </a:r>
          </a:p>
          <a:p>
            <a:pPr marL="0" indent="0">
              <a:buNone/>
            </a:pPr>
            <a:endParaRPr lang="en-US" sz="4000" dirty="0"/>
          </a:p>
        </p:txBody>
      </p:sp>
    </p:spTree>
    <p:extLst>
      <p:ext uri="{BB962C8B-B14F-4D97-AF65-F5344CB8AC3E}">
        <p14:creationId xmlns:p14="http://schemas.microsoft.com/office/powerpoint/2010/main" xmlns="" val="36080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CLASSIFICATION:</a:t>
            </a:r>
            <a:endParaRPr lang="en-US" sz="5400" b="1" dirty="0"/>
          </a:p>
        </p:txBody>
      </p:sp>
      <p:sp>
        <p:nvSpPr>
          <p:cNvPr id="3" name="Content Placeholder 2"/>
          <p:cNvSpPr>
            <a:spLocks noGrp="1"/>
          </p:cNvSpPr>
          <p:nvPr>
            <p:ph idx="1"/>
          </p:nvPr>
        </p:nvSpPr>
        <p:spPr/>
        <p:txBody>
          <a:bodyPr>
            <a:noAutofit/>
          </a:bodyPr>
          <a:lstStyle/>
          <a:p>
            <a:pPr marL="0" indent="0">
              <a:buNone/>
            </a:pPr>
            <a:r>
              <a:rPr lang="en-US" sz="3200" dirty="0" smtClean="0"/>
              <a:t>The passive exercises  are classified as following</a:t>
            </a:r>
          </a:p>
          <a:p>
            <a:pPr>
              <a:buFont typeface="Wingdings" pitchFamily="2" charset="2"/>
              <a:buChar char="q"/>
            </a:pPr>
            <a:r>
              <a:rPr lang="en-US" sz="3200" dirty="0" smtClean="0"/>
              <a:t>Relaxed Passive movements including Accessory movements</a:t>
            </a:r>
          </a:p>
          <a:p>
            <a:pPr>
              <a:buFont typeface="Wingdings" pitchFamily="2" charset="2"/>
              <a:buChar char="q"/>
            </a:pPr>
            <a:r>
              <a:rPr lang="en-US" sz="3200" dirty="0" smtClean="0"/>
              <a:t>Passive manual mobilization technique</a:t>
            </a:r>
          </a:p>
          <a:p>
            <a:pPr marL="514350" indent="-514350">
              <a:buFont typeface="+mj-lt"/>
              <a:buAutoNum type="alphaLcParenR"/>
            </a:pPr>
            <a:r>
              <a:rPr lang="en-US" sz="3200" dirty="0" smtClean="0"/>
              <a:t>Mobilizations of joints</a:t>
            </a:r>
          </a:p>
          <a:p>
            <a:pPr marL="514350" indent="-514350">
              <a:buFont typeface="+mj-lt"/>
              <a:buAutoNum type="alphaLcParenR"/>
            </a:pPr>
            <a:r>
              <a:rPr lang="en-US" sz="3200" dirty="0" smtClean="0"/>
              <a:t>Manipulations of joints</a:t>
            </a:r>
          </a:p>
          <a:p>
            <a:pPr marL="514350" indent="-514350">
              <a:buFont typeface="+mj-lt"/>
              <a:buAutoNum type="alphaLcParenR"/>
            </a:pPr>
            <a:r>
              <a:rPr lang="en-US" sz="3200" dirty="0" smtClean="0"/>
              <a:t>Controlled sustained stretching of tight muscle</a:t>
            </a:r>
            <a:endParaRPr lang="en-US" sz="3200" dirty="0"/>
          </a:p>
        </p:txBody>
      </p:sp>
    </p:spTree>
    <p:extLst>
      <p:ext uri="{BB962C8B-B14F-4D97-AF65-F5344CB8AC3E}">
        <p14:creationId xmlns:p14="http://schemas.microsoft.com/office/powerpoint/2010/main" xmlns="" val="2492084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1.a)RELAXED PASSIVE MOVEMENTS</a:t>
            </a:r>
            <a:endParaRPr lang="en-US" b="1" dirty="0"/>
          </a:p>
        </p:txBody>
      </p:sp>
      <p:sp>
        <p:nvSpPr>
          <p:cNvPr id="3" name="Content Placeholder 2"/>
          <p:cNvSpPr>
            <a:spLocks noGrp="1"/>
          </p:cNvSpPr>
          <p:nvPr>
            <p:ph idx="1"/>
          </p:nvPr>
        </p:nvSpPr>
        <p:spPr/>
        <p:txBody>
          <a:bodyPr>
            <a:noAutofit/>
          </a:bodyPr>
          <a:lstStyle/>
          <a:p>
            <a:pPr marL="0" indent="0">
              <a:buNone/>
            </a:pPr>
            <a:r>
              <a:rPr lang="en-US" sz="3600" dirty="0" smtClean="0"/>
              <a:t>These are the accurately and smoothly performed by the Physiotherapist.</a:t>
            </a:r>
          </a:p>
          <a:p>
            <a:pPr marL="0" indent="0">
              <a:buNone/>
            </a:pPr>
            <a:r>
              <a:rPr lang="en-US" sz="3600" dirty="0" smtClean="0"/>
              <a:t>A knowledge of anatomy of joints is required.</a:t>
            </a:r>
          </a:p>
          <a:p>
            <a:pPr marL="0" indent="0">
              <a:buNone/>
            </a:pPr>
            <a:r>
              <a:rPr lang="en-US" sz="3600" dirty="0" smtClean="0"/>
              <a:t>The joint is moved across the existing free range and with in the limits of pain.  </a:t>
            </a:r>
            <a:endParaRPr lang="en-US" sz="3600" dirty="0"/>
          </a:p>
        </p:txBody>
      </p:sp>
    </p:spTree>
    <p:extLst>
      <p:ext uri="{BB962C8B-B14F-4D97-AF65-F5344CB8AC3E}">
        <p14:creationId xmlns:p14="http://schemas.microsoft.com/office/powerpoint/2010/main" xmlns="" val="350634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t>b)ACCESSORY MOVEMENTS</a:t>
            </a:r>
            <a:endParaRPr lang="en-US" b="1" dirty="0"/>
          </a:p>
        </p:txBody>
      </p:sp>
      <p:sp>
        <p:nvSpPr>
          <p:cNvPr id="3" name="Content Placeholder 2"/>
          <p:cNvSpPr>
            <a:spLocks noGrp="1"/>
          </p:cNvSpPr>
          <p:nvPr>
            <p:ph idx="1"/>
          </p:nvPr>
        </p:nvSpPr>
        <p:spPr>
          <a:xfrm>
            <a:off x="457200" y="1447800"/>
            <a:ext cx="8229600" cy="4876800"/>
          </a:xfrm>
        </p:spPr>
        <p:txBody>
          <a:bodyPr>
            <a:normAutofit/>
          </a:bodyPr>
          <a:lstStyle/>
          <a:p>
            <a:pPr marL="0" indent="0">
              <a:buNone/>
            </a:pPr>
            <a:r>
              <a:rPr lang="en-US" sz="3200" dirty="0" smtClean="0"/>
              <a:t>They occur a part of any normal joint movement but they may be limited or absent in abnormal joint conditions</a:t>
            </a:r>
          </a:p>
          <a:p>
            <a:pPr marL="0" indent="0">
              <a:buNone/>
            </a:pPr>
            <a:r>
              <a:rPr lang="en-US" sz="3200" dirty="0" smtClean="0"/>
              <a:t>They consist of</a:t>
            </a:r>
          </a:p>
          <a:p>
            <a:pPr>
              <a:buFont typeface="Wingdings" pitchFamily="2" charset="2"/>
              <a:buChar char="Ø"/>
            </a:pPr>
            <a:r>
              <a:rPr lang="en-US" sz="3200" dirty="0" smtClean="0"/>
              <a:t>Gliding movements</a:t>
            </a:r>
          </a:p>
          <a:p>
            <a:pPr>
              <a:buFont typeface="Wingdings" pitchFamily="2" charset="2"/>
              <a:buChar char="Ø"/>
            </a:pPr>
            <a:r>
              <a:rPr lang="en-US" sz="3200" dirty="0" smtClean="0"/>
              <a:t>Rotational movements</a:t>
            </a:r>
          </a:p>
          <a:p>
            <a:pPr marL="0" indent="0">
              <a:buNone/>
            </a:pPr>
            <a:r>
              <a:rPr lang="en-US" sz="3200" dirty="0" smtClean="0"/>
              <a:t>These can not be performed in isolation as a voluntary movement but can be isolated by the physiotherapist. </a:t>
            </a:r>
            <a:endParaRPr lang="en-US" sz="3200" dirty="0"/>
          </a:p>
        </p:txBody>
      </p:sp>
    </p:spTree>
    <p:extLst>
      <p:ext uri="{BB962C8B-B14F-4D97-AF65-F5344CB8AC3E}">
        <p14:creationId xmlns:p14="http://schemas.microsoft.com/office/powerpoint/2010/main" xmlns="" val="1988317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2.PASSIVE MANUAL MOBILIAZATION </a:t>
            </a:r>
            <a:endParaRPr lang="en-US" b="1" dirty="0"/>
          </a:p>
        </p:txBody>
      </p:sp>
      <p:sp>
        <p:nvSpPr>
          <p:cNvPr id="3" name="Content Placeholder 2"/>
          <p:cNvSpPr>
            <a:spLocks noGrp="1"/>
          </p:cNvSpPr>
          <p:nvPr>
            <p:ph idx="1"/>
          </p:nvPr>
        </p:nvSpPr>
        <p:spPr>
          <a:xfrm>
            <a:off x="457200" y="1524000"/>
            <a:ext cx="7620000" cy="4800600"/>
          </a:xfrm>
        </p:spPr>
        <p:txBody>
          <a:bodyPr>
            <a:noAutofit/>
          </a:bodyPr>
          <a:lstStyle/>
          <a:p>
            <a:pPr marL="0" indent="0">
              <a:buNone/>
            </a:pPr>
            <a:r>
              <a:rPr lang="en-US" sz="3200" b="1" dirty="0" smtClean="0"/>
              <a:t>a)MOBILIZATION OF THE JOINT:</a:t>
            </a:r>
          </a:p>
          <a:p>
            <a:pPr marL="0" indent="0">
              <a:buNone/>
            </a:pPr>
            <a:r>
              <a:rPr lang="en-US" sz="4000" dirty="0" smtClean="0"/>
              <a:t>These are usually small, repetitive, rhythmical oscillatory, localized accessory, or functional movements performed by the physiotherapist in various amplitude within the available range, and under the patient’s control.  </a:t>
            </a:r>
            <a:endParaRPr lang="en-US" sz="4000" dirty="0"/>
          </a:p>
        </p:txBody>
      </p:sp>
    </p:spTree>
    <p:extLst>
      <p:ext uri="{BB962C8B-B14F-4D97-AF65-F5344CB8AC3E}">
        <p14:creationId xmlns:p14="http://schemas.microsoft.com/office/powerpoint/2010/main" xmlns="" val="3924693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MANIPULATION OF THE JOINTS</a:t>
            </a:r>
            <a:endParaRPr lang="en-US" b="1" dirty="0"/>
          </a:p>
        </p:txBody>
      </p:sp>
      <p:sp>
        <p:nvSpPr>
          <p:cNvPr id="3" name="Content Placeholder 2"/>
          <p:cNvSpPr>
            <a:spLocks noGrp="1"/>
          </p:cNvSpPr>
          <p:nvPr>
            <p:ph idx="1"/>
          </p:nvPr>
        </p:nvSpPr>
        <p:spPr/>
        <p:txBody>
          <a:bodyPr>
            <a:noAutofit/>
          </a:bodyPr>
          <a:lstStyle/>
          <a:p>
            <a:pPr marL="514350" indent="-514350">
              <a:buFont typeface="+mj-lt"/>
              <a:buAutoNum type="alphaLcPeriod"/>
            </a:pPr>
            <a:r>
              <a:rPr lang="en-US" sz="2800" b="1" dirty="0" smtClean="0"/>
              <a:t>Physiotherapist: </a:t>
            </a:r>
            <a:r>
              <a:rPr lang="en-US" sz="2800" dirty="0" smtClean="0"/>
              <a:t>These are accurately localized, single, quick decisive movements of small amplitude and high velocity completed before the patient can stop it.</a:t>
            </a:r>
          </a:p>
          <a:p>
            <a:pPr marL="514350" indent="-514350">
              <a:buFont typeface="+mj-lt"/>
              <a:buAutoNum type="alphaLcPeriod"/>
            </a:pPr>
            <a:r>
              <a:rPr lang="en-US" sz="2800" b="1" dirty="0" smtClean="0"/>
              <a:t>Surgeon/Physician: </a:t>
            </a:r>
            <a:r>
              <a:rPr lang="en-US" sz="2800" dirty="0" smtClean="0"/>
              <a:t>The movement are performed under anesthesia by a surgeon, or physician to gain further range. The increase in movement must be maintained by the Physiotherapist. </a:t>
            </a:r>
            <a:endParaRPr lang="en-US" sz="2800" b="1" dirty="0" smtClean="0"/>
          </a:p>
        </p:txBody>
      </p:sp>
    </p:spTree>
    <p:extLst>
      <p:ext uri="{BB962C8B-B14F-4D97-AF65-F5344CB8AC3E}">
        <p14:creationId xmlns:p14="http://schemas.microsoft.com/office/powerpoint/2010/main" xmlns="" val="361299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254</TotalTime>
  <Words>887</Words>
  <Application>Microsoft Office PowerPoint</Application>
  <PresentationFormat>On-screen Show (4:3)</PresentationFormat>
  <Paragraphs>71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Adjacency</vt:lpstr>
      <vt:lpstr>Slide 1</vt:lpstr>
      <vt:lpstr>PASSIVE MOVEMENTS</vt:lpstr>
      <vt:lpstr>What we will study today</vt:lpstr>
      <vt:lpstr>PASSIVE MOVEMENTS </vt:lpstr>
      <vt:lpstr>CLASSIFICATION:</vt:lpstr>
      <vt:lpstr>1.a)RELAXED PASSIVE MOVEMENTS</vt:lpstr>
      <vt:lpstr>b)ACCESSORY MOVEMENTS</vt:lpstr>
      <vt:lpstr>2.PASSIVE MANUAL MOBILIAZATION </vt:lpstr>
      <vt:lpstr>MANIPULATION OF THE JOINTS</vt:lpstr>
      <vt:lpstr>3. CONTROLLED SUSTAINED STRETCHING</vt:lpstr>
      <vt:lpstr>PRINCIPLE OF RELAXED PASSIVE MOVEMENTS</vt:lpstr>
      <vt:lpstr>Slide 12</vt:lpstr>
      <vt:lpstr>Slide 13</vt:lpstr>
      <vt:lpstr>EFFECT AND USES</vt:lpstr>
      <vt:lpstr>EFFECT AND USES</vt:lpstr>
      <vt:lpstr>ACCESSORY MOVEMENTS</vt:lpstr>
      <vt:lpstr>MANUAL MOBILIZATION AND MANIPULATION</vt:lpstr>
      <vt:lpstr>CONTROLLED SUSTAINED STRETCHING</vt:lpstr>
      <vt:lpstr>EFFECT AND USES</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PASSIVE MOVEMENTS</dc:title>
  <dc:creator>TAIMOOR</dc:creator>
  <cp:lastModifiedBy>Windows User</cp:lastModifiedBy>
  <cp:revision>52</cp:revision>
  <dcterms:created xsi:type="dcterms:W3CDTF">2014-03-12T17:16:58Z</dcterms:created>
  <dcterms:modified xsi:type="dcterms:W3CDTF">2017-03-15T05:17:19Z</dcterms:modified>
</cp:coreProperties>
</file>