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3" r:id="rId3"/>
    <p:sldId id="271" r:id="rId4"/>
    <p:sldId id="280" r:id="rId5"/>
    <p:sldId id="270" r:id="rId6"/>
    <p:sldId id="267" r:id="rId7"/>
    <p:sldId id="284" r:id="rId8"/>
    <p:sldId id="265" r:id="rId9"/>
    <p:sldId id="285" r:id="rId10"/>
    <p:sldId id="266" r:id="rId11"/>
    <p:sldId id="286" r:id="rId12"/>
    <p:sldId id="268" r:id="rId13"/>
    <p:sldId id="269" r:id="rId14"/>
    <p:sldId id="274" r:id="rId15"/>
    <p:sldId id="275" r:id="rId16"/>
    <p:sldId id="276" r:id="rId17"/>
    <p:sldId id="277" r:id="rId18"/>
    <p:sldId id="279" r:id="rId19"/>
    <p:sldId id="282" r:id="rId20"/>
    <p:sldId id="257" r:id="rId21"/>
    <p:sldId id="258" r:id="rId22"/>
    <p:sldId id="259" r:id="rId23"/>
    <p:sldId id="260" r:id="rId24"/>
    <p:sldId id="261" r:id="rId25"/>
    <p:sldId id="262"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p:cViewPr>
        <p:scale>
          <a:sx n="76" d="100"/>
          <a:sy n="76" d="100"/>
        </p:scale>
        <p:origin x="-1230" y="24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11/11/2020</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6F15528-21DE-4FAA-801E-634DDDAF4B2B}"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11/11/2020</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11/11/2020</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1D8BD707-D9CF-40AE-B4C6-C98DA3205C09}" type="datetimeFigureOut">
              <a:rPr lang="en-US" smtClean="0"/>
              <a:pPr/>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11/11/2020</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6F15528-21DE-4FAA-801E-634DDDAF4B2B}"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D8BD707-D9CF-40AE-B4C6-C98DA3205C09}" type="datetimeFigureOut">
              <a:rPr lang="en-US" smtClean="0"/>
              <a:pPr/>
              <a:t>11/11/2020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11/11/2020</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1D8BD707-D9CF-40AE-B4C6-C98DA3205C09}" type="datetimeFigureOut">
              <a:rPr lang="en-US" smtClean="0"/>
              <a:pPr/>
              <a:t>11/11/2020</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D8BD707-D9CF-40AE-B4C6-C98DA3205C09}" type="datetimeFigureOut">
              <a:rPr lang="en-US" smtClean="0"/>
              <a:pPr/>
              <a:t>11/11/2020</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lnSpcReduction="10000"/>
          </a:bodyPr>
          <a:lstStyle/>
          <a:p>
            <a:r>
              <a:rPr lang="en-US" sz="1400" dirty="0" smtClean="0"/>
              <a:t>Prepared by</a:t>
            </a:r>
          </a:p>
          <a:p>
            <a:r>
              <a:rPr lang="en-US" sz="2800" dirty="0" err="1" smtClean="0"/>
              <a:t>Noman</a:t>
            </a:r>
            <a:r>
              <a:rPr lang="en-US" sz="2800" dirty="0" smtClean="0"/>
              <a:t> </a:t>
            </a:r>
            <a:r>
              <a:rPr lang="en-US" sz="2800" dirty="0" err="1" smtClean="0"/>
              <a:t>Yaser</a:t>
            </a:r>
            <a:r>
              <a:rPr lang="en-US" sz="2800" dirty="0" smtClean="0"/>
              <a:t> </a:t>
            </a:r>
            <a:r>
              <a:rPr lang="en-US" sz="2800" dirty="0" err="1" smtClean="0"/>
              <a:t>Qureshi</a:t>
            </a:r>
            <a:endParaRPr lang="en-US" sz="2800" dirty="0" smtClean="0"/>
          </a:p>
          <a:p>
            <a:r>
              <a:rPr lang="en-US" dirty="0" smtClean="0"/>
              <a:t>Assistant Professor</a:t>
            </a:r>
          </a:p>
          <a:p>
            <a:r>
              <a:rPr lang="en-US" sz="2000" dirty="0" smtClean="0"/>
              <a:t>Communication and Media Studies</a:t>
            </a:r>
            <a:endParaRPr lang="en-US" sz="2000" dirty="0"/>
          </a:p>
        </p:txBody>
      </p:sp>
      <p:sp>
        <p:nvSpPr>
          <p:cNvPr id="2" name="Title 1"/>
          <p:cNvSpPr>
            <a:spLocks noGrp="1"/>
          </p:cNvSpPr>
          <p:nvPr>
            <p:ph type="ctrTitle"/>
          </p:nvPr>
        </p:nvSpPr>
        <p:spPr/>
        <p:txBody>
          <a:bodyPr/>
          <a:lstStyle/>
          <a:p>
            <a:r>
              <a:rPr lang="en-US" b="1" dirty="0" smtClean="0">
                <a:latin typeface="Calibri" pitchFamily="34" charset="0"/>
                <a:cs typeface="Calibri" pitchFamily="34" charset="0"/>
              </a:rPr>
              <a:t>Paradigm and Methodology</a:t>
            </a:r>
            <a:endParaRPr lang="en-US" b="1" dirty="0">
              <a:latin typeface="Calibri" pitchFamily="34" charset="0"/>
              <a:cs typeface="Calibri" pitchFamily="34" charset="0"/>
            </a:endParaRPr>
          </a:p>
        </p:txBody>
      </p:sp>
    </p:spTree>
    <p:extLst>
      <p:ext uri="{BB962C8B-B14F-4D97-AF65-F5344CB8AC3E}">
        <p14:creationId xmlns="" xmlns:p14="http://schemas.microsoft.com/office/powerpoint/2010/main" val="27855022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Critical Paradigm</a:t>
            </a:r>
            <a:endParaRPr lang="en-US" dirty="0"/>
          </a:p>
        </p:txBody>
      </p:sp>
      <p:sp>
        <p:nvSpPr>
          <p:cNvPr id="3" name="Content Placeholder 2"/>
          <p:cNvSpPr>
            <a:spLocks noGrp="1"/>
          </p:cNvSpPr>
          <p:nvPr>
            <p:ph sz="quarter" idx="1"/>
          </p:nvPr>
        </p:nvSpPr>
        <p:spPr/>
        <p:txBody>
          <a:bodyPr/>
          <a:lstStyle/>
          <a:p>
            <a:r>
              <a:rPr lang="en-US" dirty="0" smtClean="0"/>
              <a:t>Critical Paradigm </a:t>
            </a:r>
            <a:r>
              <a:rPr lang="en-US" dirty="0" smtClean="0"/>
              <a:t>was developed out of the work of Karl Marx and the critical theorists. </a:t>
            </a:r>
            <a:endParaRPr lang="en-US" dirty="0" smtClean="0"/>
          </a:p>
          <a:p>
            <a:r>
              <a:rPr lang="en-US" dirty="0" smtClean="0"/>
              <a:t>It draws </a:t>
            </a:r>
            <a:r>
              <a:rPr lang="en-US" dirty="0"/>
              <a:t>on </a:t>
            </a:r>
            <a:r>
              <a:rPr lang="en-US" dirty="0" smtClean="0"/>
              <a:t>analysis models </a:t>
            </a:r>
            <a:r>
              <a:rPr lang="en-US" dirty="0"/>
              <a:t>used in the humanities. </a:t>
            </a:r>
            <a:endParaRPr lang="en-US" dirty="0" smtClean="0"/>
          </a:p>
          <a:p>
            <a:r>
              <a:rPr lang="en-US" dirty="0" smtClean="0"/>
              <a:t>Critical</a:t>
            </a:r>
            <a:r>
              <a:rPr lang="en-US" dirty="0"/>
              <a:t> </a:t>
            </a:r>
            <a:r>
              <a:rPr lang="en-US" dirty="0" smtClean="0"/>
              <a:t>researchers </a:t>
            </a:r>
            <a:r>
              <a:rPr lang="en-US" dirty="0"/>
              <a:t>are interested in such </a:t>
            </a:r>
            <a:r>
              <a:rPr lang="en-US" dirty="0" smtClean="0"/>
              <a:t>concepts as </a:t>
            </a:r>
            <a:r>
              <a:rPr lang="en-US" dirty="0"/>
              <a:t>the distribution of power in society </a:t>
            </a:r>
            <a:r>
              <a:rPr lang="en-US" dirty="0" smtClean="0"/>
              <a:t>and political </a:t>
            </a:r>
            <a:r>
              <a:rPr lang="en-US" dirty="0"/>
              <a:t>ideology</a:t>
            </a:r>
            <a:r>
              <a:rPr lang="en-US" dirty="0" smtClean="0"/>
              <a:t>.</a:t>
            </a:r>
          </a:p>
          <a:p>
            <a:r>
              <a:rPr lang="en-US" dirty="0" smtClean="0"/>
              <a:t>It draws its attention to class distribution and consequent exploitation of one class by the other.</a:t>
            </a:r>
          </a:p>
          <a:p>
            <a:endParaRPr lang="en-US" dirty="0"/>
          </a:p>
        </p:txBody>
      </p:sp>
    </p:spTree>
    <p:extLst>
      <p:ext uri="{BB962C8B-B14F-4D97-AF65-F5344CB8AC3E}">
        <p14:creationId xmlns="" xmlns:p14="http://schemas.microsoft.com/office/powerpoint/2010/main" val="37144240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Critical Paradigm</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Reality </a:t>
            </a:r>
            <a:r>
              <a:rPr lang="en-US" dirty="0" smtClean="0"/>
              <a:t>is created not by nature but by the powerful people who manipulate condition and brainwash others to perceive things the way they want them to, to serve the needs of the powerful. </a:t>
            </a:r>
            <a:endParaRPr lang="en-US" dirty="0" smtClean="0"/>
          </a:p>
          <a:p>
            <a:r>
              <a:rPr lang="en-US" dirty="0" smtClean="0"/>
              <a:t>R</a:t>
            </a:r>
            <a:r>
              <a:rPr lang="en-US" dirty="0" smtClean="0"/>
              <a:t>eality </a:t>
            </a:r>
            <a:r>
              <a:rPr lang="en-US" dirty="0" smtClean="0"/>
              <a:t>is not what it appears to be, for it often does not reflect the conflicts, tensions and contradictions that are eminent in society. </a:t>
            </a:r>
            <a:endParaRPr lang="en-US" dirty="0" smtClean="0"/>
          </a:p>
          <a:p>
            <a:r>
              <a:rPr lang="en-US" dirty="0" smtClean="0"/>
              <a:t>The </a:t>
            </a:r>
            <a:r>
              <a:rPr lang="en-US" dirty="0" smtClean="0"/>
              <a:t>interest of the critical theorists is to uncover these myths and illusion, to expose real structures and present reality as it is. </a:t>
            </a:r>
            <a:endParaRPr lang="en-US" dirty="0" smtClean="0"/>
          </a:p>
          <a:p>
            <a:r>
              <a:rPr lang="en-US" dirty="0" smtClean="0"/>
              <a:t>It </a:t>
            </a:r>
            <a:r>
              <a:rPr lang="en-US" dirty="0" smtClean="0"/>
              <a:t>is not value-free.</a:t>
            </a:r>
            <a:endParaRPr lang="en-US" dirty="0"/>
          </a:p>
        </p:txBody>
      </p:sp>
    </p:spTree>
    <p:extLst>
      <p:ext uri="{BB962C8B-B14F-4D97-AF65-F5344CB8AC3E}">
        <p14:creationId xmlns="" xmlns:p14="http://schemas.microsoft.com/office/powerpoint/2010/main" val="37144240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Positivist v/s Interpretive Paradigm</a:t>
            </a:r>
            <a:endParaRPr lang="en-US" dirty="0"/>
          </a:p>
        </p:txBody>
      </p:sp>
      <p:sp>
        <p:nvSpPr>
          <p:cNvPr id="5" name="Content Placeholder 4"/>
          <p:cNvSpPr>
            <a:spLocks noGrp="1"/>
          </p:cNvSpPr>
          <p:nvPr>
            <p:ph sz="half" idx="1"/>
          </p:nvPr>
        </p:nvSpPr>
        <p:spPr/>
        <p:txBody>
          <a:bodyPr>
            <a:normAutofit/>
          </a:bodyPr>
          <a:lstStyle/>
          <a:p>
            <a:pPr marL="0" indent="0">
              <a:buNone/>
            </a:pPr>
            <a:r>
              <a:rPr lang="en-US" sz="2000" b="1" dirty="0" err="1"/>
              <a:t>Interpretivism</a:t>
            </a:r>
            <a:endParaRPr lang="en-US" sz="2000" b="1" dirty="0"/>
          </a:p>
          <a:p>
            <a:pPr marL="0" indent="0">
              <a:buNone/>
            </a:pPr>
            <a:endParaRPr lang="en-US" sz="1600" b="1" dirty="0" smtClean="0"/>
          </a:p>
          <a:p>
            <a:pPr marL="0" indent="0">
              <a:buNone/>
            </a:pPr>
            <a:r>
              <a:rPr lang="en-US" sz="1600" b="1" dirty="0" smtClean="0"/>
              <a:t>Philosophy of reality</a:t>
            </a:r>
          </a:p>
          <a:p>
            <a:pPr marL="0" indent="0">
              <a:buNone/>
            </a:pPr>
            <a:r>
              <a:rPr lang="en-US" sz="1600" dirty="0" smtClean="0"/>
              <a:t>There </a:t>
            </a:r>
            <a:r>
              <a:rPr lang="en-US" sz="1600" dirty="0"/>
              <a:t>is </a:t>
            </a:r>
            <a:r>
              <a:rPr lang="en-US" sz="1600" dirty="0" smtClean="0"/>
              <a:t>no single </a:t>
            </a:r>
            <a:r>
              <a:rPr lang="en-US" sz="1600" dirty="0"/>
              <a:t>reality. Each observer creates </a:t>
            </a:r>
            <a:r>
              <a:rPr lang="en-US" sz="1600" dirty="0" smtClean="0"/>
              <a:t>reality as </a:t>
            </a:r>
            <a:r>
              <a:rPr lang="en-US" sz="1600" dirty="0"/>
              <a:t>part of the research </a:t>
            </a:r>
            <a:r>
              <a:rPr lang="en-US" sz="1600" dirty="0" smtClean="0"/>
              <a:t>process.</a:t>
            </a:r>
          </a:p>
          <a:p>
            <a:pPr marL="0" indent="0">
              <a:buNone/>
            </a:pPr>
            <a:r>
              <a:rPr lang="en-US" sz="1600" dirty="0" smtClean="0"/>
              <a:t>It </a:t>
            </a:r>
            <a:r>
              <a:rPr lang="en-US" sz="1600" dirty="0"/>
              <a:t>is </a:t>
            </a:r>
            <a:r>
              <a:rPr lang="en-US" sz="1600" dirty="0" smtClean="0"/>
              <a:t>subjective and </a:t>
            </a:r>
            <a:r>
              <a:rPr lang="en-US" sz="1600" dirty="0"/>
              <a:t>exists only in reference to the </a:t>
            </a:r>
            <a:r>
              <a:rPr lang="en-US" sz="1600" dirty="0" smtClean="0"/>
              <a:t>observer.</a:t>
            </a:r>
          </a:p>
          <a:p>
            <a:pPr marL="0" indent="0">
              <a:buNone/>
            </a:pPr>
            <a:endParaRPr lang="en-US" sz="1600" dirty="0" smtClean="0"/>
          </a:p>
          <a:p>
            <a:pPr marL="0" indent="0">
              <a:buNone/>
            </a:pPr>
            <a:r>
              <a:rPr lang="en-US" sz="1600" dirty="0" smtClean="0"/>
              <a:t>The interpretive researcher </a:t>
            </a:r>
            <a:r>
              <a:rPr lang="en-US" sz="1600" dirty="0"/>
              <a:t>examines the entire </a:t>
            </a:r>
            <a:r>
              <a:rPr lang="en-US" sz="1600" dirty="0" smtClean="0"/>
              <a:t>process, believing </a:t>
            </a:r>
            <a:r>
              <a:rPr lang="en-US" sz="1600" dirty="0"/>
              <a:t>that reality is holistic and </a:t>
            </a:r>
            <a:r>
              <a:rPr lang="en-US" sz="1600" dirty="0" smtClean="0"/>
              <a:t>cannot be sub-divided.</a:t>
            </a:r>
          </a:p>
          <a:p>
            <a:pPr marL="0" indent="0">
              <a:buNone/>
            </a:pPr>
            <a:endParaRPr lang="en-US" sz="1600" b="1" dirty="0"/>
          </a:p>
          <a:p>
            <a:pPr marL="0" indent="0">
              <a:buNone/>
            </a:pPr>
            <a:r>
              <a:rPr lang="en-US" sz="1600" dirty="0" smtClean="0"/>
              <a:t>.</a:t>
            </a:r>
            <a:endParaRPr lang="en-US" sz="1600" b="1" dirty="0" smtClean="0"/>
          </a:p>
        </p:txBody>
      </p:sp>
      <p:sp>
        <p:nvSpPr>
          <p:cNvPr id="6" name="Content Placeholder 5"/>
          <p:cNvSpPr>
            <a:spLocks noGrp="1"/>
          </p:cNvSpPr>
          <p:nvPr>
            <p:ph sz="half" idx="2"/>
          </p:nvPr>
        </p:nvSpPr>
        <p:spPr/>
        <p:txBody>
          <a:bodyPr>
            <a:normAutofit/>
          </a:bodyPr>
          <a:lstStyle/>
          <a:p>
            <a:pPr marL="0" indent="0">
              <a:buNone/>
            </a:pPr>
            <a:r>
              <a:rPr lang="en-US" sz="2000" b="1" dirty="0"/>
              <a:t>Positivism</a:t>
            </a:r>
          </a:p>
          <a:p>
            <a:pPr marL="0" indent="0">
              <a:buNone/>
            </a:pPr>
            <a:endParaRPr lang="en-US" sz="1600" b="1" dirty="0" smtClean="0"/>
          </a:p>
          <a:p>
            <a:pPr marL="0" indent="0">
              <a:buNone/>
            </a:pPr>
            <a:r>
              <a:rPr lang="en-US" sz="1600" b="1" dirty="0" smtClean="0"/>
              <a:t>Philosophy </a:t>
            </a:r>
            <a:r>
              <a:rPr lang="en-US" sz="1600" b="1" dirty="0"/>
              <a:t>of reality</a:t>
            </a:r>
          </a:p>
          <a:p>
            <a:pPr marL="0" indent="0">
              <a:buNone/>
            </a:pPr>
            <a:r>
              <a:rPr lang="en-US" sz="1600" dirty="0"/>
              <a:t>Reality is objective; it exists apart from researchers and can </a:t>
            </a:r>
            <a:r>
              <a:rPr lang="en-US" sz="1600" dirty="0" smtClean="0"/>
              <a:t>be </a:t>
            </a:r>
            <a:r>
              <a:rPr lang="en-US" sz="1600" dirty="0"/>
              <a:t>seen by all</a:t>
            </a:r>
            <a:r>
              <a:rPr lang="en-US" sz="1600" dirty="0" smtClean="0"/>
              <a:t>.</a:t>
            </a:r>
          </a:p>
          <a:p>
            <a:pPr marL="0" indent="0">
              <a:buNone/>
            </a:pPr>
            <a:r>
              <a:rPr lang="en-US" sz="1600" dirty="0" smtClean="0"/>
              <a:t> </a:t>
            </a:r>
          </a:p>
          <a:p>
            <a:pPr marL="0" indent="0">
              <a:buNone/>
            </a:pPr>
            <a:r>
              <a:rPr lang="en-US" sz="1600" dirty="0" smtClean="0"/>
              <a:t>It </a:t>
            </a:r>
            <a:r>
              <a:rPr lang="en-US" sz="1600" dirty="0"/>
              <a:t>is out </a:t>
            </a:r>
            <a:r>
              <a:rPr lang="en-US" sz="1600" dirty="0" smtClean="0"/>
              <a:t>there</a:t>
            </a:r>
            <a:r>
              <a:rPr lang="en-US" sz="1800" dirty="0" smtClean="0"/>
              <a:t>.</a:t>
            </a:r>
          </a:p>
          <a:p>
            <a:pPr marL="0" indent="0">
              <a:buNone/>
            </a:pPr>
            <a:endParaRPr lang="en-US" sz="1600" dirty="0" smtClean="0"/>
          </a:p>
          <a:p>
            <a:pPr marL="0" indent="0">
              <a:buNone/>
            </a:pPr>
            <a:r>
              <a:rPr lang="en-US" sz="1600" dirty="0" smtClean="0"/>
              <a:t>Positivist </a:t>
            </a:r>
            <a:r>
              <a:rPr lang="en-US" sz="1600" dirty="0"/>
              <a:t>researcher believes that </a:t>
            </a:r>
            <a:r>
              <a:rPr lang="en-US" sz="1600" dirty="0" smtClean="0"/>
              <a:t>reality can </a:t>
            </a:r>
            <a:r>
              <a:rPr lang="en-US" sz="1600" dirty="0"/>
              <a:t>be divided into component parts, </a:t>
            </a:r>
            <a:r>
              <a:rPr lang="en-US" sz="1600" dirty="0" smtClean="0"/>
              <a:t>and knowledge </a:t>
            </a:r>
            <a:r>
              <a:rPr lang="en-US" sz="1600" dirty="0"/>
              <a:t>of the whole is gained by </a:t>
            </a:r>
            <a:r>
              <a:rPr lang="en-US" sz="1600" dirty="0" smtClean="0"/>
              <a:t>looking at </a:t>
            </a:r>
            <a:r>
              <a:rPr lang="en-US" sz="1600" dirty="0"/>
              <a:t>the parts.</a:t>
            </a:r>
          </a:p>
          <a:p>
            <a:pPr marL="0" indent="0">
              <a:buNone/>
            </a:pPr>
            <a:endParaRPr lang="en-US" sz="1600" b="1" dirty="0" smtClean="0"/>
          </a:p>
          <a:p>
            <a:pPr marL="0" indent="0">
              <a:buNone/>
            </a:pPr>
            <a:endParaRPr lang="en-US" sz="1600" b="1" dirty="0"/>
          </a:p>
          <a:p>
            <a:pPr marL="0" indent="0">
              <a:buNone/>
            </a:pPr>
            <a:endParaRPr lang="en-US" dirty="0"/>
          </a:p>
        </p:txBody>
      </p:sp>
    </p:spTree>
    <p:extLst>
      <p:ext uri="{BB962C8B-B14F-4D97-AF65-F5344CB8AC3E}">
        <p14:creationId xmlns="" xmlns:p14="http://schemas.microsoft.com/office/powerpoint/2010/main" val="3845173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Positivist v/s Interpretive Paradigm</a:t>
            </a:r>
            <a:endParaRPr lang="en-US" dirty="0"/>
          </a:p>
        </p:txBody>
      </p:sp>
      <p:sp>
        <p:nvSpPr>
          <p:cNvPr id="5" name="Content Placeholder 4"/>
          <p:cNvSpPr>
            <a:spLocks noGrp="1"/>
          </p:cNvSpPr>
          <p:nvPr>
            <p:ph sz="half" idx="1"/>
          </p:nvPr>
        </p:nvSpPr>
        <p:spPr>
          <a:xfrm>
            <a:off x="304800" y="1447800"/>
            <a:ext cx="4038600" cy="4681728"/>
          </a:xfrm>
        </p:spPr>
        <p:txBody>
          <a:bodyPr>
            <a:normAutofit lnSpcReduction="10000"/>
          </a:bodyPr>
          <a:lstStyle/>
          <a:p>
            <a:pPr marL="0" indent="0">
              <a:buNone/>
            </a:pPr>
            <a:r>
              <a:rPr lang="en-US" sz="2000" b="1" dirty="0" err="1" smtClean="0"/>
              <a:t>Interpretivism</a:t>
            </a:r>
            <a:endParaRPr lang="en-US" sz="2000" b="1" dirty="0" smtClean="0"/>
          </a:p>
          <a:p>
            <a:pPr marL="0" indent="0">
              <a:buNone/>
            </a:pPr>
            <a:endParaRPr lang="en-US" sz="2000" b="1" dirty="0" smtClean="0"/>
          </a:p>
          <a:p>
            <a:pPr marL="0" indent="0">
              <a:buNone/>
            </a:pPr>
            <a:r>
              <a:rPr lang="en-US" sz="1600" b="1" dirty="0" smtClean="0"/>
              <a:t>Views </a:t>
            </a:r>
            <a:r>
              <a:rPr lang="en-US" sz="1600" b="1" dirty="0"/>
              <a:t>of Individual</a:t>
            </a:r>
          </a:p>
          <a:p>
            <a:pPr marL="0" indent="0">
              <a:buNone/>
            </a:pPr>
            <a:r>
              <a:rPr lang="en-US" sz="2000" dirty="0"/>
              <a:t>The interpretive investigator believes that human beings are fundamentally different and cannot be pigeonholed.</a:t>
            </a:r>
            <a:endParaRPr lang="en-US" sz="2000" b="1" dirty="0"/>
          </a:p>
          <a:p>
            <a:pPr marL="0" indent="0">
              <a:buNone/>
            </a:pPr>
            <a:endParaRPr lang="en-US" sz="2000" b="1" dirty="0"/>
          </a:p>
          <a:p>
            <a:pPr marL="0" indent="0">
              <a:buNone/>
            </a:pPr>
            <a:r>
              <a:rPr lang="en-US" sz="2000" dirty="0"/>
              <a:t>I</a:t>
            </a:r>
            <a:r>
              <a:rPr lang="en-US" sz="2000" dirty="0" smtClean="0"/>
              <a:t>nterpretive </a:t>
            </a:r>
            <a:r>
              <a:rPr lang="en-US" sz="2000" dirty="0"/>
              <a:t>scholars attempt to </a:t>
            </a:r>
            <a:r>
              <a:rPr lang="en-US" sz="2000" dirty="0" smtClean="0"/>
              <a:t>produce a </a:t>
            </a:r>
            <a:r>
              <a:rPr lang="en-US" sz="2000" dirty="0"/>
              <a:t>unique explanation about a </a:t>
            </a:r>
            <a:r>
              <a:rPr lang="en-US" sz="2000" dirty="0" smtClean="0"/>
              <a:t>given situation </a:t>
            </a:r>
            <a:r>
              <a:rPr lang="en-US" sz="2000" dirty="0"/>
              <a:t>or individual. </a:t>
            </a:r>
            <a:endParaRPr lang="en-US" sz="2000" dirty="0" smtClean="0"/>
          </a:p>
          <a:p>
            <a:pPr marL="0" indent="0">
              <a:buNone/>
            </a:pPr>
            <a:r>
              <a:rPr lang="en-US" sz="2000" dirty="0" smtClean="0"/>
              <a:t>Interpretive researchers </a:t>
            </a:r>
            <a:r>
              <a:rPr lang="en-US" sz="2000" dirty="0"/>
              <a:t>strive for depth.</a:t>
            </a:r>
            <a:endParaRPr lang="en-US" sz="2000" b="1" dirty="0"/>
          </a:p>
        </p:txBody>
      </p:sp>
      <p:sp>
        <p:nvSpPr>
          <p:cNvPr id="6" name="Content Placeholder 5"/>
          <p:cNvSpPr>
            <a:spLocks noGrp="1"/>
          </p:cNvSpPr>
          <p:nvPr>
            <p:ph sz="half" idx="2"/>
          </p:nvPr>
        </p:nvSpPr>
        <p:spPr/>
        <p:txBody>
          <a:bodyPr>
            <a:normAutofit lnSpcReduction="10000"/>
          </a:bodyPr>
          <a:lstStyle/>
          <a:p>
            <a:pPr marL="0" indent="0">
              <a:buNone/>
            </a:pPr>
            <a:r>
              <a:rPr lang="en-US" sz="2000" b="1" dirty="0"/>
              <a:t>Positivism</a:t>
            </a:r>
          </a:p>
          <a:p>
            <a:pPr marL="0" indent="0">
              <a:buNone/>
            </a:pPr>
            <a:endParaRPr lang="en-US" sz="2000" dirty="0" smtClean="0"/>
          </a:p>
          <a:p>
            <a:pPr marL="0" indent="0">
              <a:buNone/>
            </a:pPr>
            <a:r>
              <a:rPr lang="en-US" sz="1600" b="1" dirty="0"/>
              <a:t>Views of Individual</a:t>
            </a:r>
          </a:p>
          <a:p>
            <a:pPr marL="0" indent="0">
              <a:buNone/>
            </a:pPr>
            <a:r>
              <a:rPr lang="en-US" sz="2000" dirty="0"/>
              <a:t>The positivist researcher believes all human beings are basically similar and looks for general categories to summarize their behaviors or feelings.</a:t>
            </a:r>
          </a:p>
          <a:p>
            <a:pPr marL="0" indent="0">
              <a:buNone/>
            </a:pPr>
            <a:endParaRPr lang="en-US" sz="2000" dirty="0" smtClean="0"/>
          </a:p>
          <a:p>
            <a:pPr marL="0" indent="0">
              <a:buNone/>
            </a:pPr>
            <a:r>
              <a:rPr lang="en-US" sz="2000" dirty="0" smtClean="0"/>
              <a:t>Positivist </a:t>
            </a:r>
            <a:r>
              <a:rPr lang="en-US" sz="2000" dirty="0"/>
              <a:t>researchers aim to </a:t>
            </a:r>
            <a:r>
              <a:rPr lang="en-US" sz="2000" dirty="0" smtClean="0"/>
              <a:t>generate general </a:t>
            </a:r>
            <a:r>
              <a:rPr lang="en-US" sz="2000" dirty="0"/>
              <a:t>laws of behavior and </a:t>
            </a:r>
            <a:r>
              <a:rPr lang="en-US" sz="2000" dirty="0" smtClean="0"/>
              <a:t>explain many </a:t>
            </a:r>
            <a:r>
              <a:rPr lang="en-US" sz="2000" dirty="0"/>
              <a:t>things across many settings. </a:t>
            </a:r>
            <a:endParaRPr lang="en-US" sz="2000" dirty="0" smtClean="0"/>
          </a:p>
          <a:p>
            <a:pPr marL="0" indent="0">
              <a:buNone/>
            </a:pPr>
            <a:r>
              <a:rPr lang="en-US" sz="2000" dirty="0" smtClean="0"/>
              <a:t>Positivist researchers </a:t>
            </a:r>
            <a:r>
              <a:rPr lang="en-US" sz="2000" dirty="0"/>
              <a:t>strive for </a:t>
            </a:r>
            <a:r>
              <a:rPr lang="en-US" sz="2000" dirty="0" smtClean="0"/>
              <a:t>breadth.</a:t>
            </a:r>
            <a:endParaRPr lang="en-US" sz="2000" dirty="0"/>
          </a:p>
          <a:p>
            <a:pPr marL="0" indent="0">
              <a:buNone/>
            </a:pPr>
            <a:endParaRPr lang="en-US" dirty="0"/>
          </a:p>
        </p:txBody>
      </p:sp>
    </p:spTree>
    <p:extLst>
      <p:ext uri="{BB962C8B-B14F-4D97-AF65-F5344CB8AC3E}">
        <p14:creationId xmlns="" xmlns:p14="http://schemas.microsoft.com/office/powerpoint/2010/main" val="39653457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Elements of paradigms</a:t>
            </a:r>
            <a:endParaRPr lang="en-US" dirty="0"/>
          </a:p>
        </p:txBody>
      </p:sp>
      <p:sp>
        <p:nvSpPr>
          <p:cNvPr id="3" name="Content Placeholder 2"/>
          <p:cNvSpPr>
            <a:spLocks noGrp="1"/>
          </p:cNvSpPr>
          <p:nvPr>
            <p:ph sz="quarter" idx="1"/>
          </p:nvPr>
        </p:nvSpPr>
        <p:spPr/>
        <p:txBody>
          <a:bodyPr>
            <a:normAutofit lnSpcReduction="10000"/>
          </a:bodyPr>
          <a:lstStyle/>
          <a:p>
            <a:pPr>
              <a:buNone/>
            </a:pPr>
            <a:r>
              <a:rPr lang="en-US" sz="3000" dirty="0" smtClean="0"/>
              <a:t>	A paradigm comprises of three elements (Lincoln and </a:t>
            </a:r>
            <a:r>
              <a:rPr lang="en-US" sz="3000" dirty="0" err="1" smtClean="0"/>
              <a:t>Guba</a:t>
            </a:r>
            <a:r>
              <a:rPr lang="en-US" sz="3000" dirty="0" smtClean="0"/>
              <a:t>, 1985).</a:t>
            </a:r>
          </a:p>
          <a:p>
            <a:pPr>
              <a:buNone/>
            </a:pPr>
            <a:r>
              <a:rPr lang="en-US" dirty="0" smtClean="0"/>
              <a:t>	These include</a:t>
            </a:r>
          </a:p>
          <a:p>
            <a:r>
              <a:rPr lang="en-US" sz="2200" dirty="0" smtClean="0"/>
              <a:t>Epistemology </a:t>
            </a:r>
          </a:p>
          <a:p>
            <a:r>
              <a:rPr lang="en-US" sz="2200" dirty="0" smtClean="0"/>
              <a:t>Ontology</a:t>
            </a:r>
          </a:p>
          <a:p>
            <a:r>
              <a:rPr lang="en-US" sz="2200" dirty="0" smtClean="0"/>
              <a:t>Methodology</a:t>
            </a:r>
          </a:p>
          <a:p>
            <a:pPr>
              <a:buNone/>
            </a:pPr>
            <a:r>
              <a:rPr lang="en-US" dirty="0" smtClean="0"/>
              <a:t>	It is important to have a firm understanding of these elements because they comprise the basic:</a:t>
            </a:r>
          </a:p>
          <a:p>
            <a:r>
              <a:rPr lang="en-US" sz="2200" dirty="0"/>
              <a:t>a</a:t>
            </a:r>
            <a:r>
              <a:rPr lang="en-US" sz="2200" dirty="0" smtClean="0"/>
              <a:t>ssumptions</a:t>
            </a:r>
          </a:p>
          <a:p>
            <a:r>
              <a:rPr lang="en-US" sz="2200" dirty="0" smtClean="0"/>
              <a:t> beliefs</a:t>
            </a:r>
          </a:p>
          <a:p>
            <a:r>
              <a:rPr lang="en-US" sz="2200" dirty="0" smtClean="0"/>
              <a:t> norms and values that each paradigm holds.</a:t>
            </a:r>
          </a:p>
          <a:p>
            <a:endParaRPr lang="en-US" dirty="0" smtClean="0"/>
          </a:p>
          <a:p>
            <a:endParaRPr lang="en-US" dirty="0"/>
          </a:p>
        </p:txBody>
      </p:sp>
    </p:spTree>
    <p:extLst>
      <p:ext uri="{BB962C8B-B14F-4D97-AF65-F5344CB8AC3E}">
        <p14:creationId xmlns="" xmlns:p14="http://schemas.microsoft.com/office/powerpoint/2010/main" val="5785153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Elements of paradigms</a:t>
            </a:r>
          </a:p>
        </p:txBody>
      </p:sp>
      <p:sp>
        <p:nvSpPr>
          <p:cNvPr id="3" name="Content Placeholder 2"/>
          <p:cNvSpPr>
            <a:spLocks noGrp="1"/>
          </p:cNvSpPr>
          <p:nvPr>
            <p:ph sz="quarter" idx="1"/>
          </p:nvPr>
        </p:nvSpPr>
        <p:spPr/>
        <p:txBody>
          <a:bodyPr>
            <a:normAutofit fontScale="92500" lnSpcReduction="10000"/>
          </a:bodyPr>
          <a:lstStyle/>
          <a:p>
            <a:pPr marL="0" indent="0">
              <a:buNone/>
            </a:pPr>
            <a:r>
              <a:rPr lang="en-US" sz="2000" b="1" dirty="0" smtClean="0"/>
              <a:t>Ontology</a:t>
            </a:r>
            <a:r>
              <a:rPr lang="en-US" sz="2400" dirty="0" smtClean="0"/>
              <a:t> </a:t>
            </a:r>
          </a:p>
          <a:p>
            <a:pPr marL="0" indent="0">
              <a:buNone/>
            </a:pPr>
            <a:r>
              <a:rPr lang="en-US" sz="2200" dirty="0" smtClean="0"/>
              <a:t>It is a question of ‘What </a:t>
            </a:r>
            <a:r>
              <a:rPr lang="en-US" sz="2200" dirty="0"/>
              <a:t>is </a:t>
            </a:r>
            <a:r>
              <a:rPr lang="en-US" sz="2200" dirty="0" smtClean="0"/>
              <a:t>nature and form of social reality?’</a:t>
            </a:r>
            <a:endParaRPr lang="en-US" sz="2200" dirty="0"/>
          </a:p>
          <a:p>
            <a:pPr marL="0" indent="0">
              <a:buNone/>
            </a:pPr>
            <a:r>
              <a:rPr lang="en-US" sz="2200" dirty="0"/>
              <a:t>Ontology is what exists and is a </a:t>
            </a:r>
            <a:r>
              <a:rPr lang="en-US" sz="2200" dirty="0" smtClean="0"/>
              <a:t>view on </a:t>
            </a:r>
            <a:r>
              <a:rPr lang="en-US" sz="2200" dirty="0"/>
              <a:t>the nature of reality</a:t>
            </a:r>
          </a:p>
          <a:p>
            <a:pPr marL="0" indent="0">
              <a:buNone/>
            </a:pPr>
            <a:r>
              <a:rPr lang="en-US" sz="2000" b="1" dirty="0" smtClean="0"/>
              <a:t>Epistemology</a:t>
            </a:r>
          </a:p>
          <a:p>
            <a:pPr marL="0" indent="0">
              <a:buNone/>
            </a:pPr>
            <a:r>
              <a:rPr lang="en-US" sz="2200" dirty="0" smtClean="0"/>
              <a:t> </a:t>
            </a:r>
            <a:r>
              <a:rPr lang="en-US" sz="2200" dirty="0"/>
              <a:t>How do we know something?</a:t>
            </a:r>
          </a:p>
          <a:p>
            <a:pPr marL="0" indent="0">
              <a:buNone/>
            </a:pPr>
            <a:r>
              <a:rPr lang="en-US" sz="2200" dirty="0"/>
              <a:t>Epistemology is our perceived relationship with the </a:t>
            </a:r>
            <a:r>
              <a:rPr lang="en-US" sz="2200" dirty="0" smtClean="0"/>
              <a:t>knowledge we </a:t>
            </a:r>
            <a:r>
              <a:rPr lang="en-US" sz="2200" dirty="0"/>
              <a:t>are un/</a:t>
            </a:r>
            <a:r>
              <a:rPr lang="en-US" sz="2200" dirty="0" err="1"/>
              <a:t>dis</a:t>
            </a:r>
            <a:r>
              <a:rPr lang="en-US" sz="2200" dirty="0"/>
              <a:t>/covering</a:t>
            </a:r>
            <a:r>
              <a:rPr lang="en-US" sz="2200" dirty="0" smtClean="0"/>
              <a:t>.</a:t>
            </a:r>
          </a:p>
          <a:p>
            <a:pPr marL="0" indent="0">
              <a:buNone/>
            </a:pPr>
            <a:r>
              <a:rPr lang="en-US" sz="2200" dirty="0" smtClean="0"/>
              <a:t>Relations between the observer and the observed</a:t>
            </a:r>
            <a:endParaRPr lang="en-US" sz="2200" dirty="0"/>
          </a:p>
          <a:p>
            <a:pPr marL="0" indent="0">
              <a:buNone/>
            </a:pPr>
            <a:r>
              <a:rPr lang="en-US" sz="2000" b="1" dirty="0" smtClean="0"/>
              <a:t>Methodology</a:t>
            </a:r>
            <a:r>
              <a:rPr lang="en-US" sz="2400" dirty="0" smtClean="0"/>
              <a:t> </a:t>
            </a:r>
          </a:p>
          <a:p>
            <a:pPr marL="0" indent="0">
              <a:buNone/>
            </a:pPr>
            <a:r>
              <a:rPr lang="en-US" sz="2200" dirty="0" smtClean="0"/>
              <a:t>How </a:t>
            </a:r>
            <a:r>
              <a:rPr lang="en-US" sz="2200" dirty="0"/>
              <a:t>do we go about finding it out</a:t>
            </a:r>
            <a:r>
              <a:rPr lang="en-US" sz="2200" dirty="0" smtClean="0"/>
              <a:t>?</a:t>
            </a:r>
          </a:p>
          <a:p>
            <a:pPr marL="0" indent="0">
              <a:buNone/>
            </a:pPr>
            <a:r>
              <a:rPr lang="en-US" sz="2200" dirty="0" smtClean="0"/>
              <a:t>How the phenomenon to </a:t>
            </a:r>
            <a:r>
              <a:rPr lang="en-US" sz="2200" smtClean="0"/>
              <a:t>be studied?</a:t>
            </a:r>
            <a:endParaRPr lang="en-US" sz="2200" dirty="0"/>
          </a:p>
          <a:p>
            <a:pPr marL="0" indent="0">
              <a:buNone/>
            </a:pPr>
            <a:r>
              <a:rPr lang="en-US" sz="2200" dirty="0"/>
              <a:t>Methodology refers to how you go about finding </a:t>
            </a:r>
            <a:r>
              <a:rPr lang="en-US" sz="2200" dirty="0" smtClean="0"/>
              <a:t>out knowledge </a:t>
            </a:r>
            <a:r>
              <a:rPr lang="en-US" sz="2200" dirty="0"/>
              <a:t>and carrying out your research.</a:t>
            </a:r>
          </a:p>
          <a:p>
            <a:endParaRPr lang="en-US" dirty="0"/>
          </a:p>
        </p:txBody>
      </p:sp>
    </p:spTree>
    <p:extLst>
      <p:ext uri="{BB962C8B-B14F-4D97-AF65-F5344CB8AC3E}">
        <p14:creationId xmlns="" xmlns:p14="http://schemas.microsoft.com/office/powerpoint/2010/main" val="8229207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Elements in Positivism</a:t>
            </a:r>
            <a:endParaRPr lang="en-US" dirty="0"/>
          </a:p>
        </p:txBody>
      </p:sp>
      <p:sp>
        <p:nvSpPr>
          <p:cNvPr id="3" name="Content Placeholder 2"/>
          <p:cNvSpPr>
            <a:spLocks noGrp="1"/>
          </p:cNvSpPr>
          <p:nvPr>
            <p:ph sz="quarter" idx="1"/>
          </p:nvPr>
        </p:nvSpPr>
        <p:spPr/>
        <p:txBody>
          <a:bodyPr>
            <a:normAutofit fontScale="92500" lnSpcReduction="10000"/>
          </a:bodyPr>
          <a:lstStyle/>
          <a:p>
            <a:pPr marL="0" indent="0">
              <a:buNone/>
            </a:pPr>
            <a:endParaRPr lang="en-US" dirty="0" smtClean="0"/>
          </a:p>
          <a:p>
            <a:pPr marL="0" indent="0">
              <a:buNone/>
            </a:pPr>
            <a:r>
              <a:rPr lang="en-US" sz="2000" b="1" dirty="0" smtClean="0"/>
              <a:t>Ontology</a:t>
            </a:r>
          </a:p>
          <a:p>
            <a:pPr marL="0" indent="0">
              <a:buNone/>
            </a:pPr>
            <a:r>
              <a:rPr lang="en-US" dirty="0" smtClean="0"/>
              <a:t>There </a:t>
            </a:r>
            <a:r>
              <a:rPr lang="en-US" dirty="0"/>
              <a:t>is an objective reality and we can understand it and it through the laws by which it is governed.</a:t>
            </a:r>
          </a:p>
          <a:p>
            <a:pPr marL="0" indent="0">
              <a:buNone/>
            </a:pPr>
            <a:endParaRPr lang="en-US" dirty="0" smtClean="0"/>
          </a:p>
          <a:p>
            <a:pPr marL="0" indent="0">
              <a:buNone/>
            </a:pPr>
            <a:r>
              <a:rPr lang="en-US" sz="2000" b="1" dirty="0" smtClean="0"/>
              <a:t>Epistemology</a:t>
            </a:r>
            <a:endParaRPr lang="en-US" sz="2000" b="1" dirty="0"/>
          </a:p>
          <a:p>
            <a:pPr marL="0" indent="0">
              <a:buNone/>
            </a:pPr>
            <a:r>
              <a:rPr lang="en-US" dirty="0" smtClean="0"/>
              <a:t>It employs </a:t>
            </a:r>
            <a:r>
              <a:rPr lang="en-US" dirty="0"/>
              <a:t>a scientific discourse derived from the epistemologies of positivism and realism.</a:t>
            </a:r>
          </a:p>
          <a:p>
            <a:pPr marL="0" indent="0">
              <a:buNone/>
            </a:pPr>
            <a:endParaRPr lang="en-US" dirty="0" smtClean="0"/>
          </a:p>
          <a:p>
            <a:pPr marL="0" indent="0">
              <a:buNone/>
            </a:pPr>
            <a:r>
              <a:rPr lang="en-US" sz="2200" b="1" dirty="0" smtClean="0"/>
              <a:t>Methodology</a:t>
            </a:r>
            <a:endParaRPr lang="en-US" sz="2200" b="1" dirty="0"/>
          </a:p>
          <a:p>
            <a:pPr marL="0" indent="0">
              <a:buNone/>
            </a:pPr>
            <a:r>
              <a:rPr lang="en-US" dirty="0" smtClean="0"/>
              <a:t>Quantitative Methods: Experimental</a:t>
            </a:r>
            <a:r>
              <a:rPr lang="en-US" dirty="0"/>
              <a:t>, Deduction, Correlation</a:t>
            </a:r>
          </a:p>
          <a:p>
            <a:endParaRPr lang="en-US" dirty="0"/>
          </a:p>
        </p:txBody>
      </p:sp>
    </p:spTree>
    <p:extLst>
      <p:ext uri="{BB962C8B-B14F-4D97-AF65-F5344CB8AC3E}">
        <p14:creationId xmlns="" xmlns:p14="http://schemas.microsoft.com/office/powerpoint/2010/main" val="21188365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Elements in </a:t>
            </a:r>
            <a:r>
              <a:rPr lang="en-US" dirty="0" err="1" smtClean="0"/>
              <a:t>Interpretivism</a:t>
            </a:r>
            <a:endParaRPr lang="en-US" dirty="0"/>
          </a:p>
        </p:txBody>
      </p:sp>
      <p:sp>
        <p:nvSpPr>
          <p:cNvPr id="3" name="Content Placeholder 2"/>
          <p:cNvSpPr>
            <a:spLocks noGrp="1"/>
          </p:cNvSpPr>
          <p:nvPr>
            <p:ph sz="quarter" idx="1"/>
          </p:nvPr>
        </p:nvSpPr>
        <p:spPr/>
        <p:txBody>
          <a:bodyPr>
            <a:normAutofit lnSpcReduction="10000"/>
          </a:bodyPr>
          <a:lstStyle/>
          <a:p>
            <a:pPr marL="0" indent="0">
              <a:buNone/>
            </a:pPr>
            <a:endParaRPr lang="en-US" dirty="0" smtClean="0"/>
          </a:p>
          <a:p>
            <a:pPr marL="0" indent="0">
              <a:buNone/>
            </a:pPr>
            <a:r>
              <a:rPr lang="en-US" sz="2200" b="1" dirty="0" smtClean="0"/>
              <a:t>Ontology</a:t>
            </a:r>
          </a:p>
          <a:p>
            <a:pPr marL="0" indent="0">
              <a:buNone/>
            </a:pPr>
            <a:r>
              <a:rPr lang="en-US" dirty="0" smtClean="0"/>
              <a:t>World </a:t>
            </a:r>
            <a:r>
              <a:rPr lang="en-US" dirty="0"/>
              <a:t>and knowledge created by social and contextual understanding.</a:t>
            </a:r>
          </a:p>
          <a:p>
            <a:pPr marL="0" indent="0">
              <a:buNone/>
            </a:pPr>
            <a:r>
              <a:rPr lang="en-US" sz="2200" b="1" dirty="0" smtClean="0"/>
              <a:t>Epistemology</a:t>
            </a:r>
          </a:p>
          <a:p>
            <a:pPr marL="0" indent="0">
              <a:buNone/>
            </a:pPr>
            <a:r>
              <a:rPr lang="en-US" dirty="0" smtClean="0"/>
              <a:t>How </a:t>
            </a:r>
            <a:r>
              <a:rPr lang="en-US" dirty="0"/>
              <a:t>do we come to understand a unique person’s worldview</a:t>
            </a:r>
          </a:p>
          <a:p>
            <a:pPr marL="0" indent="0">
              <a:buNone/>
            </a:pPr>
            <a:r>
              <a:rPr lang="en-US" sz="2000" b="1" dirty="0" smtClean="0"/>
              <a:t>Methodology</a:t>
            </a:r>
            <a:r>
              <a:rPr lang="en-US" dirty="0" smtClean="0"/>
              <a:t> </a:t>
            </a:r>
          </a:p>
          <a:p>
            <a:pPr marL="0" indent="0">
              <a:buNone/>
            </a:pPr>
            <a:r>
              <a:rPr lang="en-US" dirty="0" smtClean="0"/>
              <a:t>Qualitative methods: narrative</a:t>
            </a:r>
            <a:r>
              <a:rPr lang="en-US" dirty="0"/>
              <a:t>, interviews, observations, ethnography, case study, phenomenology etc.</a:t>
            </a:r>
          </a:p>
          <a:p>
            <a:endParaRPr lang="en-US" dirty="0"/>
          </a:p>
        </p:txBody>
      </p:sp>
    </p:spTree>
    <p:extLst>
      <p:ext uri="{BB962C8B-B14F-4D97-AF65-F5344CB8AC3E}">
        <p14:creationId xmlns="" xmlns:p14="http://schemas.microsoft.com/office/powerpoint/2010/main" val="4951503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Elements in Critical</a:t>
            </a:r>
            <a:endParaRPr lang="en-US" dirty="0"/>
          </a:p>
        </p:txBody>
      </p:sp>
      <p:sp>
        <p:nvSpPr>
          <p:cNvPr id="3" name="Content Placeholder 2"/>
          <p:cNvSpPr>
            <a:spLocks noGrp="1"/>
          </p:cNvSpPr>
          <p:nvPr>
            <p:ph sz="quarter" idx="1"/>
          </p:nvPr>
        </p:nvSpPr>
        <p:spPr/>
        <p:txBody>
          <a:bodyPr>
            <a:normAutofit fontScale="92500"/>
          </a:bodyPr>
          <a:lstStyle/>
          <a:p>
            <a:pPr marL="0" indent="0">
              <a:buNone/>
            </a:pPr>
            <a:endParaRPr lang="en-US" dirty="0" smtClean="0"/>
          </a:p>
          <a:p>
            <a:pPr marL="0" indent="0">
              <a:buNone/>
            </a:pPr>
            <a:r>
              <a:rPr lang="en-US" sz="2200" b="1" dirty="0" smtClean="0"/>
              <a:t>Ontology</a:t>
            </a:r>
          </a:p>
          <a:p>
            <a:pPr marL="0" indent="0">
              <a:buNone/>
            </a:pPr>
            <a:r>
              <a:rPr lang="en-US" dirty="0" smtClean="0"/>
              <a:t>Reality </a:t>
            </a:r>
            <a:r>
              <a:rPr lang="en-US" dirty="0"/>
              <a:t>exists and has been created by directed social bias.</a:t>
            </a:r>
          </a:p>
          <a:p>
            <a:pPr marL="0" indent="0">
              <a:buNone/>
            </a:pPr>
            <a:r>
              <a:rPr lang="en-US" sz="2200" b="1" dirty="0" smtClean="0"/>
              <a:t>Epistemology</a:t>
            </a:r>
            <a:r>
              <a:rPr lang="en-US" dirty="0" smtClean="0"/>
              <a:t> </a:t>
            </a:r>
          </a:p>
          <a:p>
            <a:pPr marL="0" indent="0">
              <a:buNone/>
            </a:pPr>
            <a:r>
              <a:rPr lang="en-US" dirty="0" smtClean="0"/>
              <a:t>Understand </a:t>
            </a:r>
            <a:r>
              <a:rPr lang="en-US" dirty="0"/>
              <a:t>oppressed view by uncovering the “contradictory conditions of action which are hidden or distorted by everyday understanding” (Comstock) and work to help change social conditions</a:t>
            </a:r>
          </a:p>
          <a:p>
            <a:pPr marL="0" indent="0">
              <a:buNone/>
            </a:pPr>
            <a:r>
              <a:rPr lang="en-US" sz="2200" b="1" dirty="0" smtClean="0"/>
              <a:t>Methodology</a:t>
            </a:r>
            <a:endParaRPr lang="en-US" sz="2200" b="1" dirty="0"/>
          </a:p>
          <a:p>
            <a:pPr marL="0" indent="0">
              <a:buNone/>
            </a:pPr>
            <a:r>
              <a:rPr lang="en-US" dirty="0" smtClean="0"/>
              <a:t>Critical </a:t>
            </a:r>
            <a:r>
              <a:rPr lang="en-US" dirty="0"/>
              <a:t>analysis, historic review, participate in programs of action.</a:t>
            </a:r>
          </a:p>
        </p:txBody>
      </p:sp>
    </p:spTree>
    <p:extLst>
      <p:ext uri="{BB962C8B-B14F-4D97-AF65-F5344CB8AC3E}">
        <p14:creationId xmlns="" xmlns:p14="http://schemas.microsoft.com/office/powerpoint/2010/main" val="33734419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b="1" dirty="0" smtClean="0"/>
              <a:t>Paradigm V/S Theory</a:t>
            </a:r>
            <a:endParaRPr lang="en-US" sz="4000" b="1" dirty="0"/>
          </a:p>
        </p:txBody>
      </p:sp>
      <p:sp>
        <p:nvSpPr>
          <p:cNvPr id="5" name="Content Placeholder 4"/>
          <p:cNvSpPr>
            <a:spLocks noGrp="1"/>
          </p:cNvSpPr>
          <p:nvPr>
            <p:ph sz="half" idx="1"/>
          </p:nvPr>
        </p:nvSpPr>
        <p:spPr/>
        <p:txBody>
          <a:bodyPr>
            <a:normAutofit/>
          </a:bodyPr>
          <a:lstStyle/>
          <a:p>
            <a:endParaRPr lang="en-US" dirty="0" smtClean="0"/>
          </a:p>
          <a:p>
            <a:r>
              <a:rPr lang="en-US" sz="1800" dirty="0" smtClean="0"/>
              <a:t>A paradigm is really more than a theory and acts as a reference point for the theory</a:t>
            </a:r>
          </a:p>
          <a:p>
            <a:r>
              <a:rPr lang="en-US" sz="1800" dirty="0" smtClean="0"/>
              <a:t>Paradigm provides the background or the frame that allows a theory to be tested and measured</a:t>
            </a:r>
          </a:p>
          <a:p>
            <a:r>
              <a:rPr lang="en-US" sz="1800" dirty="0" smtClean="0"/>
              <a:t>Paradigms are usually behind theories and allow the scientist to look at the situation and investigate the theory from every angle.</a:t>
            </a:r>
          </a:p>
          <a:p>
            <a:r>
              <a:rPr lang="en-US" sz="1800" dirty="0" smtClean="0"/>
              <a:t>The paradigms are there to create the worldview we live in and everything about our universe</a:t>
            </a:r>
            <a:endParaRPr lang="en-US" sz="1800" dirty="0"/>
          </a:p>
        </p:txBody>
      </p:sp>
      <p:sp>
        <p:nvSpPr>
          <p:cNvPr id="6" name="Content Placeholder 5"/>
          <p:cNvSpPr>
            <a:spLocks noGrp="1"/>
          </p:cNvSpPr>
          <p:nvPr>
            <p:ph sz="half" idx="2"/>
          </p:nvPr>
        </p:nvSpPr>
        <p:spPr/>
        <p:txBody>
          <a:bodyPr>
            <a:normAutofit/>
          </a:bodyPr>
          <a:lstStyle/>
          <a:p>
            <a:pPr marL="0" indent="0">
              <a:buNone/>
            </a:pPr>
            <a:endParaRPr lang="en-US" b="1" dirty="0" smtClean="0"/>
          </a:p>
          <a:p>
            <a:pPr marL="0" indent="0"/>
            <a:r>
              <a:rPr lang="en-US" sz="1800" dirty="0" smtClean="0"/>
              <a:t>Several theories can be attached to one paradigm.</a:t>
            </a:r>
          </a:p>
          <a:p>
            <a:pPr marL="0" indent="0"/>
            <a:endParaRPr lang="en-US" sz="1800" dirty="0" smtClean="0"/>
          </a:p>
          <a:p>
            <a:pPr marL="0" indent="0"/>
            <a:r>
              <a:rPr lang="en-US" sz="1800" dirty="0" smtClean="0"/>
              <a:t>Theory explains the phenomenon based on certain criteria</a:t>
            </a:r>
          </a:p>
          <a:p>
            <a:pPr marL="0" indent="0"/>
            <a:endParaRPr lang="en-US" sz="1800" dirty="0" smtClean="0"/>
          </a:p>
          <a:p>
            <a:pPr marL="0" indent="0"/>
            <a:r>
              <a:rPr lang="en-US" sz="1800" dirty="0" smtClean="0"/>
              <a:t>Theories are the part of the paradigm that can be tested, and tried out by any number of different people.</a:t>
            </a:r>
          </a:p>
          <a:p>
            <a:pPr marL="0" indent="0">
              <a:buNone/>
            </a:pPr>
            <a:endParaRPr lang="en-US" sz="1800" b="1" dirty="0" smtClean="0"/>
          </a:p>
          <a:p>
            <a:pPr marL="0" indent="0"/>
            <a:r>
              <a:rPr lang="en-US" sz="1800" dirty="0" smtClean="0"/>
              <a:t>The theory is there to validate the paradigms that it belongs to</a:t>
            </a:r>
          </a:p>
        </p:txBody>
      </p:sp>
    </p:spTree>
    <p:extLst>
      <p:ext uri="{BB962C8B-B14F-4D97-AF65-F5344CB8AC3E}">
        <p14:creationId xmlns="" xmlns:p14="http://schemas.microsoft.com/office/powerpoint/2010/main" val="989490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Paradigms</a:t>
            </a:r>
            <a:endParaRPr lang="en-US" sz="4000" dirty="0"/>
          </a:p>
        </p:txBody>
      </p:sp>
      <p:sp>
        <p:nvSpPr>
          <p:cNvPr id="3" name="Content Placeholder 2"/>
          <p:cNvSpPr>
            <a:spLocks noGrp="1"/>
          </p:cNvSpPr>
          <p:nvPr>
            <p:ph sz="quarter" idx="1"/>
          </p:nvPr>
        </p:nvSpPr>
        <p:spPr/>
        <p:txBody>
          <a:bodyPr>
            <a:normAutofit/>
          </a:bodyPr>
          <a:lstStyle/>
          <a:p>
            <a:pPr marL="0" indent="0">
              <a:buNone/>
            </a:pPr>
            <a:r>
              <a:rPr lang="en-US" b="1" dirty="0" smtClean="0"/>
              <a:t>Paradigm</a:t>
            </a:r>
          </a:p>
          <a:p>
            <a:r>
              <a:rPr lang="en-US" dirty="0" smtClean="0"/>
              <a:t>An entire constellation of beliefs</a:t>
            </a:r>
          </a:p>
          <a:p>
            <a:r>
              <a:rPr lang="en-US" dirty="0" smtClean="0"/>
              <a:t>A mental window through which we peep into the world</a:t>
            </a:r>
          </a:p>
          <a:p>
            <a:r>
              <a:rPr lang="en-US" dirty="0"/>
              <a:t>The word has its roots  in Greek where it means pattern</a:t>
            </a:r>
            <a:r>
              <a:rPr lang="en-US" dirty="0" smtClean="0"/>
              <a:t>.</a:t>
            </a:r>
          </a:p>
          <a:p>
            <a:r>
              <a:rPr lang="en-US" dirty="0" smtClean="0"/>
              <a:t>Thomas Kuhn (1962) first used the word paradigm to mean a philosophical way of thinking.</a:t>
            </a:r>
          </a:p>
          <a:p>
            <a:pPr marL="0" indent="0">
              <a:buNone/>
            </a:pPr>
            <a:endParaRPr lang="en-US" b="1" dirty="0" smtClean="0"/>
          </a:p>
          <a:p>
            <a:pPr>
              <a:buNone/>
            </a:pPr>
            <a:endParaRPr lang="en-US" dirty="0" smtClean="0"/>
          </a:p>
          <a:p>
            <a:pPr marL="0" indent="0">
              <a:buNone/>
            </a:pPr>
            <a:endParaRPr lang="en-US" dirty="0"/>
          </a:p>
          <a:p>
            <a:pPr marL="0" indent="0">
              <a:buNone/>
            </a:pPr>
            <a:endParaRPr lang="en-US" dirty="0"/>
          </a:p>
        </p:txBody>
      </p:sp>
    </p:spTree>
    <p:extLst>
      <p:ext uri="{BB962C8B-B14F-4D97-AF65-F5344CB8AC3E}">
        <p14:creationId xmlns="" xmlns:p14="http://schemas.microsoft.com/office/powerpoint/2010/main" val="38896047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b="1" dirty="0"/>
              <a:t>Qualitative v/s Quantitative</a:t>
            </a:r>
          </a:p>
        </p:txBody>
      </p:sp>
      <p:sp>
        <p:nvSpPr>
          <p:cNvPr id="5" name="Content Placeholder 4"/>
          <p:cNvSpPr>
            <a:spLocks noGrp="1"/>
          </p:cNvSpPr>
          <p:nvPr>
            <p:ph sz="half" idx="1"/>
          </p:nvPr>
        </p:nvSpPr>
        <p:spPr/>
        <p:txBody>
          <a:bodyPr>
            <a:normAutofit fontScale="77500" lnSpcReduction="20000"/>
          </a:bodyPr>
          <a:lstStyle/>
          <a:p>
            <a:pPr marL="0" indent="0">
              <a:buNone/>
            </a:pPr>
            <a:r>
              <a:rPr lang="en-US" b="1" dirty="0" smtClean="0"/>
              <a:t>Qualitative</a:t>
            </a:r>
          </a:p>
          <a:p>
            <a:endParaRPr lang="en-US" dirty="0"/>
          </a:p>
          <a:p>
            <a:r>
              <a:rPr lang="en-US" sz="2600" dirty="0" smtClean="0"/>
              <a:t>Belief </a:t>
            </a:r>
            <a:r>
              <a:rPr lang="en-US" sz="2600" dirty="0"/>
              <a:t>that the world is not stable, coherent and uniform. Rather, meaning is situated in a particular perspective or context, and thus, there are multiple realities, none of which is more valid or true than another. </a:t>
            </a:r>
          </a:p>
          <a:p>
            <a:r>
              <a:rPr lang="en-US" sz="2600" dirty="0"/>
              <a:t>The purpose is to explain and gain insight and understanding of phenomena through intensive collection of narrative data. 	</a:t>
            </a:r>
          </a:p>
          <a:p>
            <a:endParaRPr lang="en-US" dirty="0"/>
          </a:p>
        </p:txBody>
      </p:sp>
      <p:sp>
        <p:nvSpPr>
          <p:cNvPr id="6" name="Content Placeholder 5"/>
          <p:cNvSpPr>
            <a:spLocks noGrp="1"/>
          </p:cNvSpPr>
          <p:nvPr>
            <p:ph sz="half" idx="2"/>
          </p:nvPr>
        </p:nvSpPr>
        <p:spPr/>
        <p:txBody>
          <a:bodyPr>
            <a:normAutofit fontScale="77500" lnSpcReduction="20000"/>
          </a:bodyPr>
          <a:lstStyle/>
          <a:p>
            <a:pPr marL="0" indent="0">
              <a:buNone/>
            </a:pPr>
            <a:r>
              <a:rPr lang="en-US" b="1" dirty="0" smtClean="0"/>
              <a:t>Quantitative</a:t>
            </a:r>
          </a:p>
          <a:p>
            <a:endParaRPr lang="en-US" dirty="0"/>
          </a:p>
          <a:p>
            <a:r>
              <a:rPr lang="en-US" sz="2400" dirty="0" smtClean="0"/>
              <a:t>Belief </a:t>
            </a:r>
            <a:r>
              <a:rPr lang="en-US" sz="2400" dirty="0"/>
              <a:t>that we inhabit a relatively stable, uniform, and coherent world (single reality) what we can measure, understand, and generalize. </a:t>
            </a:r>
          </a:p>
          <a:p>
            <a:r>
              <a:rPr lang="en-US" sz="2400" dirty="0"/>
              <a:t>The purpose is to explain, predict, and/or control phenomena through focused collection of numerical data. 	</a:t>
            </a:r>
          </a:p>
          <a:p>
            <a:pPr marL="0" indent="0">
              <a:buNone/>
            </a:pPr>
            <a:endParaRPr lang="en-US" b="1" dirty="0"/>
          </a:p>
        </p:txBody>
      </p:sp>
    </p:spTree>
    <p:extLst>
      <p:ext uri="{BB962C8B-B14F-4D97-AF65-F5344CB8AC3E}">
        <p14:creationId xmlns="" xmlns:p14="http://schemas.microsoft.com/office/powerpoint/2010/main" val="9894902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Qualitative v/s Quantitative</a:t>
            </a:r>
            <a:endParaRPr lang="en-US" sz="4000" b="1" dirty="0"/>
          </a:p>
        </p:txBody>
      </p:sp>
      <p:sp>
        <p:nvSpPr>
          <p:cNvPr id="3" name="Content Placeholder 2"/>
          <p:cNvSpPr>
            <a:spLocks noGrp="1"/>
          </p:cNvSpPr>
          <p:nvPr>
            <p:ph sz="half" idx="1"/>
          </p:nvPr>
        </p:nvSpPr>
        <p:spPr/>
        <p:txBody>
          <a:bodyPr>
            <a:normAutofit/>
          </a:bodyPr>
          <a:lstStyle/>
          <a:p>
            <a:pPr marL="0" indent="0">
              <a:buNone/>
            </a:pPr>
            <a:r>
              <a:rPr lang="en-US" sz="2400" b="1" dirty="0" smtClean="0"/>
              <a:t>Qualitative</a:t>
            </a:r>
          </a:p>
          <a:p>
            <a:pPr marL="0" indent="0">
              <a:buNone/>
            </a:pPr>
            <a:r>
              <a:rPr lang="en-US" sz="1800" dirty="0" smtClean="0"/>
              <a:t>Generate hypotheses, inductive </a:t>
            </a:r>
            <a:r>
              <a:rPr lang="en-US" dirty="0"/>
              <a:t>	</a:t>
            </a:r>
          </a:p>
          <a:p>
            <a:pPr marL="0" indent="0">
              <a:buNone/>
            </a:pPr>
            <a:r>
              <a:rPr lang="en-US" sz="1800" b="1" dirty="0" smtClean="0"/>
              <a:t>Approach to inquiry</a:t>
            </a:r>
          </a:p>
          <a:p>
            <a:pPr marL="0" indent="0">
              <a:buNone/>
            </a:pPr>
            <a:r>
              <a:rPr lang="en-US" sz="1800" dirty="0" smtClean="0"/>
              <a:t>Inductive</a:t>
            </a:r>
            <a:r>
              <a:rPr lang="en-US" sz="1800" dirty="0"/>
              <a:t>, value-laden (subjective), holistic, process-oriented 	</a:t>
            </a:r>
          </a:p>
          <a:p>
            <a:pPr marL="0" indent="0">
              <a:buNone/>
            </a:pPr>
            <a:r>
              <a:rPr lang="en-US" sz="1800" b="1" dirty="0" smtClean="0"/>
              <a:t>Hypotheses </a:t>
            </a:r>
            <a:r>
              <a:rPr lang="en-US" sz="1800" dirty="0"/>
              <a:t>	</a:t>
            </a:r>
            <a:endParaRPr lang="en-US" sz="1800" dirty="0" smtClean="0"/>
          </a:p>
          <a:p>
            <a:pPr marL="0" indent="0">
              <a:buNone/>
            </a:pPr>
            <a:r>
              <a:rPr lang="en-US" sz="1800" dirty="0" smtClean="0"/>
              <a:t>Tentative</a:t>
            </a:r>
            <a:r>
              <a:rPr lang="en-US" sz="1800" dirty="0"/>
              <a:t>, evolving, based on particular study </a:t>
            </a:r>
            <a:endParaRPr lang="en-US" sz="1800" dirty="0" smtClean="0"/>
          </a:p>
          <a:p>
            <a:pPr marL="0" indent="0">
              <a:buNone/>
            </a:pPr>
            <a:r>
              <a:rPr lang="en-US" sz="1800" b="1" dirty="0" smtClean="0"/>
              <a:t>Review </a:t>
            </a:r>
            <a:r>
              <a:rPr lang="en-US" sz="1800" b="1" dirty="0"/>
              <a:t>of Related Literature </a:t>
            </a:r>
            <a:r>
              <a:rPr lang="en-US" sz="1800" dirty="0"/>
              <a:t>	</a:t>
            </a:r>
          </a:p>
          <a:p>
            <a:pPr marL="0" indent="0">
              <a:buNone/>
            </a:pPr>
            <a:r>
              <a:rPr lang="en-US" sz="1800" dirty="0" smtClean="0"/>
              <a:t>Limited </a:t>
            </a:r>
            <a:endParaRPr lang="en-US" sz="1800" dirty="0"/>
          </a:p>
          <a:p>
            <a:pPr marL="0" indent="0">
              <a:buNone/>
            </a:pPr>
            <a:r>
              <a:rPr lang="en-US" sz="1800" dirty="0"/>
              <a:t>Does not significantly affect particular study 	</a:t>
            </a:r>
          </a:p>
          <a:p>
            <a:pPr marL="0" indent="0">
              <a:buNone/>
            </a:pPr>
            <a:r>
              <a:rPr lang="en-US" sz="1800" dirty="0"/>
              <a:t>	</a:t>
            </a:r>
          </a:p>
          <a:p>
            <a:pPr marL="0" indent="0">
              <a:buNone/>
            </a:pPr>
            <a:endParaRPr lang="en-US" sz="1800" b="1" dirty="0"/>
          </a:p>
        </p:txBody>
      </p:sp>
      <p:sp>
        <p:nvSpPr>
          <p:cNvPr id="4" name="Content Placeholder 3"/>
          <p:cNvSpPr>
            <a:spLocks noGrp="1"/>
          </p:cNvSpPr>
          <p:nvPr>
            <p:ph sz="half" idx="2"/>
          </p:nvPr>
        </p:nvSpPr>
        <p:spPr/>
        <p:txBody>
          <a:bodyPr>
            <a:normAutofit/>
          </a:bodyPr>
          <a:lstStyle/>
          <a:p>
            <a:pPr marL="0" indent="0">
              <a:buNone/>
            </a:pPr>
            <a:r>
              <a:rPr lang="en-US" sz="2400" b="1" dirty="0" smtClean="0"/>
              <a:t>Quantitative</a:t>
            </a:r>
          </a:p>
          <a:p>
            <a:pPr marL="0" indent="0">
              <a:buNone/>
            </a:pPr>
            <a:r>
              <a:rPr lang="en-US" sz="1800" dirty="0" smtClean="0"/>
              <a:t>Test hypotheses, deductive </a:t>
            </a:r>
            <a:r>
              <a:rPr lang="en-US" dirty="0" smtClean="0"/>
              <a:t>	</a:t>
            </a:r>
          </a:p>
          <a:p>
            <a:pPr marL="0" indent="0">
              <a:buNone/>
            </a:pPr>
            <a:r>
              <a:rPr lang="en-US" sz="1800" b="1" dirty="0"/>
              <a:t>Approach to </a:t>
            </a:r>
            <a:r>
              <a:rPr lang="en-US" sz="1800" b="1" dirty="0" smtClean="0"/>
              <a:t>inquiry</a:t>
            </a:r>
          </a:p>
          <a:p>
            <a:pPr marL="0" indent="0">
              <a:buNone/>
            </a:pPr>
            <a:r>
              <a:rPr lang="en-US" sz="1800" dirty="0" smtClean="0"/>
              <a:t>Deductive</a:t>
            </a:r>
            <a:r>
              <a:rPr lang="en-US" sz="1800" dirty="0"/>
              <a:t>, value-free (objective), focused, </a:t>
            </a:r>
            <a:r>
              <a:rPr lang="en-US" sz="1800" dirty="0" smtClean="0"/>
              <a:t>outcome-oriented</a:t>
            </a:r>
          </a:p>
          <a:p>
            <a:pPr marL="0" indent="0">
              <a:buNone/>
            </a:pPr>
            <a:r>
              <a:rPr lang="en-US" sz="1800" b="1" dirty="0" smtClean="0"/>
              <a:t>Hypotheses</a:t>
            </a:r>
          </a:p>
          <a:p>
            <a:pPr marL="0" indent="0">
              <a:buNone/>
            </a:pPr>
            <a:r>
              <a:rPr lang="en-US" sz="1800" dirty="0" smtClean="0"/>
              <a:t>Specific</a:t>
            </a:r>
            <a:r>
              <a:rPr lang="en-US" sz="1800" dirty="0"/>
              <a:t>, testable, stated prior to particular study 	</a:t>
            </a:r>
            <a:endParaRPr lang="en-US" sz="1800" dirty="0" smtClean="0"/>
          </a:p>
          <a:p>
            <a:pPr marL="0" indent="0">
              <a:buNone/>
            </a:pPr>
            <a:r>
              <a:rPr lang="en-US" sz="1800" b="1" dirty="0" smtClean="0"/>
              <a:t>Review of Related Literature </a:t>
            </a:r>
            <a:r>
              <a:rPr lang="en-US" dirty="0" smtClean="0"/>
              <a:t>	</a:t>
            </a:r>
          </a:p>
          <a:p>
            <a:pPr marL="0" indent="0">
              <a:buNone/>
            </a:pPr>
            <a:r>
              <a:rPr lang="en-US" sz="1900" dirty="0" smtClean="0"/>
              <a:t>Extensive </a:t>
            </a:r>
            <a:endParaRPr lang="en-US" sz="1900" dirty="0"/>
          </a:p>
          <a:p>
            <a:pPr marL="0" indent="0">
              <a:buNone/>
            </a:pPr>
            <a:r>
              <a:rPr lang="en-US" sz="1900" dirty="0" smtClean="0"/>
              <a:t>Does </a:t>
            </a:r>
            <a:r>
              <a:rPr lang="en-US" sz="1900" dirty="0"/>
              <a:t>significantly affect particular study 	</a:t>
            </a:r>
          </a:p>
          <a:p>
            <a:pPr marL="0" indent="0">
              <a:buNone/>
            </a:pPr>
            <a:r>
              <a:rPr lang="en-US" dirty="0"/>
              <a:t>	</a:t>
            </a:r>
          </a:p>
          <a:p>
            <a:pPr marL="0" indent="0">
              <a:buNone/>
            </a:pPr>
            <a:endParaRPr lang="en-US" dirty="0"/>
          </a:p>
        </p:txBody>
      </p:sp>
    </p:spTree>
    <p:extLst>
      <p:ext uri="{BB962C8B-B14F-4D97-AF65-F5344CB8AC3E}">
        <p14:creationId xmlns="" xmlns:p14="http://schemas.microsoft.com/office/powerpoint/2010/main" val="19004359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Qualitative v/s Quantitative</a:t>
            </a:r>
          </a:p>
        </p:txBody>
      </p:sp>
      <p:sp>
        <p:nvSpPr>
          <p:cNvPr id="3" name="Content Placeholder 2"/>
          <p:cNvSpPr>
            <a:spLocks noGrp="1"/>
          </p:cNvSpPr>
          <p:nvPr>
            <p:ph sz="half" idx="1"/>
          </p:nvPr>
        </p:nvSpPr>
        <p:spPr/>
        <p:txBody>
          <a:bodyPr>
            <a:normAutofit fontScale="92500" lnSpcReduction="10000"/>
          </a:bodyPr>
          <a:lstStyle/>
          <a:p>
            <a:pPr marL="0" indent="0">
              <a:buNone/>
            </a:pPr>
            <a:r>
              <a:rPr lang="en-US" sz="2400" b="1" dirty="0" smtClean="0"/>
              <a:t>Qualitative</a:t>
            </a:r>
          </a:p>
          <a:p>
            <a:pPr marL="0" indent="0">
              <a:buNone/>
            </a:pPr>
            <a:r>
              <a:rPr lang="en-US" sz="2000" b="1" dirty="0" smtClean="0"/>
              <a:t>Research </a:t>
            </a:r>
            <a:r>
              <a:rPr lang="en-US" sz="2000" b="1" dirty="0"/>
              <a:t>Setting </a:t>
            </a:r>
            <a:r>
              <a:rPr lang="en-US" sz="2400" dirty="0"/>
              <a:t>	</a:t>
            </a:r>
          </a:p>
          <a:p>
            <a:pPr marL="0" indent="0">
              <a:buNone/>
            </a:pPr>
            <a:r>
              <a:rPr lang="en-US" sz="2000" dirty="0" smtClean="0"/>
              <a:t>Naturalistic to </a:t>
            </a:r>
            <a:r>
              <a:rPr lang="en-US" sz="2000" dirty="0"/>
              <a:t>the degree possible </a:t>
            </a:r>
            <a:r>
              <a:rPr lang="en-US" sz="2400" dirty="0"/>
              <a:t>	</a:t>
            </a:r>
          </a:p>
          <a:p>
            <a:pPr marL="0" indent="0">
              <a:buNone/>
            </a:pPr>
            <a:r>
              <a:rPr lang="en-US" sz="2000" b="1" dirty="0" smtClean="0"/>
              <a:t>Sampling </a:t>
            </a:r>
          </a:p>
          <a:p>
            <a:pPr marL="0" indent="0">
              <a:buNone/>
            </a:pPr>
            <a:r>
              <a:rPr lang="en-US" sz="2000" dirty="0" smtClean="0"/>
              <a:t>Purposive</a:t>
            </a:r>
            <a:r>
              <a:rPr lang="en-US" sz="2000" dirty="0"/>
              <a:t>: Intent to select “small,” not necessarily representative, sample in order to acquire in-depth </a:t>
            </a:r>
            <a:r>
              <a:rPr lang="en-US" sz="2000" dirty="0" smtClean="0"/>
              <a:t>understanding </a:t>
            </a:r>
          </a:p>
          <a:p>
            <a:pPr marL="0" indent="0">
              <a:buNone/>
            </a:pPr>
            <a:r>
              <a:rPr lang="en-US" sz="2000" dirty="0" smtClean="0"/>
              <a:t>Mainly Non-probability </a:t>
            </a:r>
            <a:r>
              <a:rPr lang="en-US" sz="2000" dirty="0"/>
              <a:t>	</a:t>
            </a:r>
          </a:p>
          <a:p>
            <a:pPr marL="0" indent="0">
              <a:buNone/>
            </a:pPr>
            <a:r>
              <a:rPr lang="en-US" sz="2000" b="1" dirty="0" smtClean="0"/>
              <a:t>Measurement </a:t>
            </a:r>
            <a:r>
              <a:rPr lang="en-US" sz="2000" dirty="0"/>
              <a:t>	</a:t>
            </a:r>
          </a:p>
          <a:p>
            <a:pPr marL="0" indent="0">
              <a:buNone/>
            </a:pPr>
            <a:r>
              <a:rPr lang="en-US" sz="2000" dirty="0" smtClean="0"/>
              <a:t>Non-standardized</a:t>
            </a:r>
            <a:r>
              <a:rPr lang="en-US" sz="2000" dirty="0"/>
              <a:t>, narrative, ongoing 	</a:t>
            </a:r>
          </a:p>
          <a:p>
            <a:pPr marL="0" indent="0">
              <a:buNone/>
            </a:pPr>
            <a:endParaRPr lang="en-US" sz="2000" dirty="0"/>
          </a:p>
          <a:p>
            <a:pPr marL="0" indent="0">
              <a:buNone/>
            </a:pPr>
            <a:endParaRPr lang="en-US" sz="2400" dirty="0"/>
          </a:p>
          <a:p>
            <a:pPr marL="0" indent="0">
              <a:buNone/>
            </a:pPr>
            <a:endParaRPr lang="en-US" sz="2400" b="1" dirty="0"/>
          </a:p>
        </p:txBody>
      </p:sp>
      <p:sp>
        <p:nvSpPr>
          <p:cNvPr id="4" name="Content Placeholder 3"/>
          <p:cNvSpPr>
            <a:spLocks noGrp="1"/>
          </p:cNvSpPr>
          <p:nvPr>
            <p:ph sz="half" idx="2"/>
          </p:nvPr>
        </p:nvSpPr>
        <p:spPr/>
        <p:txBody>
          <a:bodyPr>
            <a:normAutofit fontScale="92500" lnSpcReduction="10000"/>
          </a:bodyPr>
          <a:lstStyle/>
          <a:p>
            <a:pPr marL="0" indent="0">
              <a:buNone/>
            </a:pPr>
            <a:r>
              <a:rPr lang="en-US" sz="2400" b="1" dirty="0" smtClean="0"/>
              <a:t>Quantitative</a:t>
            </a:r>
            <a:endParaRPr lang="en-US" sz="2400" dirty="0"/>
          </a:p>
          <a:p>
            <a:pPr marL="0" indent="0">
              <a:buNone/>
            </a:pPr>
            <a:r>
              <a:rPr lang="en-US" sz="2000" b="1" dirty="0" smtClean="0"/>
              <a:t>Research </a:t>
            </a:r>
            <a:r>
              <a:rPr lang="en-US" sz="2000" b="1" dirty="0"/>
              <a:t>Setting </a:t>
            </a:r>
            <a:r>
              <a:rPr lang="en-US" sz="2400" dirty="0"/>
              <a:t>	</a:t>
            </a:r>
          </a:p>
          <a:p>
            <a:pPr marL="0" indent="0">
              <a:buNone/>
            </a:pPr>
            <a:r>
              <a:rPr lang="en-US" sz="2000" dirty="0" smtClean="0"/>
              <a:t>Controlled </a:t>
            </a:r>
            <a:r>
              <a:rPr lang="en-US" sz="2000" dirty="0"/>
              <a:t>to the degree possible </a:t>
            </a:r>
            <a:r>
              <a:rPr lang="en-US" sz="2400" dirty="0"/>
              <a:t>	</a:t>
            </a:r>
          </a:p>
          <a:p>
            <a:pPr marL="0" indent="0">
              <a:buNone/>
            </a:pPr>
            <a:r>
              <a:rPr lang="en-US" sz="2000" b="1" dirty="0" smtClean="0"/>
              <a:t>Sampling</a:t>
            </a:r>
            <a:r>
              <a:rPr lang="en-US" sz="2400" b="1" dirty="0" smtClean="0"/>
              <a:t> </a:t>
            </a:r>
            <a:r>
              <a:rPr lang="en-US" sz="2400" dirty="0"/>
              <a:t>	</a:t>
            </a:r>
          </a:p>
          <a:p>
            <a:pPr marL="0" indent="0">
              <a:buNone/>
            </a:pPr>
            <a:r>
              <a:rPr lang="en-US" sz="2000" dirty="0" smtClean="0"/>
              <a:t>Random</a:t>
            </a:r>
            <a:r>
              <a:rPr lang="en-US" sz="2000" dirty="0"/>
              <a:t>: Intent to select “large,” representative sample in order to generalize results to a </a:t>
            </a:r>
            <a:r>
              <a:rPr lang="en-US" sz="2000" dirty="0" smtClean="0"/>
              <a:t>population</a:t>
            </a:r>
          </a:p>
          <a:p>
            <a:pPr marL="0" indent="0">
              <a:buNone/>
            </a:pPr>
            <a:r>
              <a:rPr lang="en-US" sz="2000" dirty="0" smtClean="0"/>
              <a:t>Mainly probability </a:t>
            </a:r>
          </a:p>
          <a:p>
            <a:pPr marL="0" indent="0">
              <a:buNone/>
            </a:pPr>
            <a:r>
              <a:rPr lang="en-US" sz="2000" b="1" dirty="0" smtClean="0"/>
              <a:t>Measurement</a:t>
            </a:r>
            <a:endParaRPr lang="en-US" sz="2000" dirty="0"/>
          </a:p>
          <a:p>
            <a:pPr marL="0" indent="0">
              <a:buNone/>
            </a:pPr>
            <a:r>
              <a:rPr lang="en-US" sz="2000" dirty="0" smtClean="0"/>
              <a:t>Standardized</a:t>
            </a:r>
            <a:r>
              <a:rPr lang="en-US" sz="2000" dirty="0"/>
              <a:t>, numerical, at the end 	</a:t>
            </a:r>
          </a:p>
          <a:p>
            <a:pPr marL="0" indent="0">
              <a:buNone/>
            </a:pPr>
            <a:r>
              <a:rPr lang="en-US" sz="2000" b="1" dirty="0" smtClean="0"/>
              <a:t> </a:t>
            </a:r>
            <a:r>
              <a:rPr lang="en-US" sz="2400" dirty="0"/>
              <a:t>	</a:t>
            </a:r>
          </a:p>
          <a:p>
            <a:pPr marL="0" indent="0">
              <a:buNone/>
            </a:pPr>
            <a:r>
              <a:rPr lang="en-US" sz="2400" dirty="0"/>
              <a:t>	</a:t>
            </a:r>
          </a:p>
          <a:p>
            <a:pPr marL="0" indent="0">
              <a:buNone/>
            </a:pPr>
            <a:endParaRPr lang="en-US" sz="2400" b="1" dirty="0"/>
          </a:p>
        </p:txBody>
      </p:sp>
    </p:spTree>
    <p:extLst>
      <p:ext uri="{BB962C8B-B14F-4D97-AF65-F5344CB8AC3E}">
        <p14:creationId xmlns="" xmlns:p14="http://schemas.microsoft.com/office/powerpoint/2010/main" val="24965281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Qualitative v/s Quantitative</a:t>
            </a:r>
            <a:endParaRPr lang="en-US" sz="4000" dirty="0"/>
          </a:p>
        </p:txBody>
      </p:sp>
      <p:sp>
        <p:nvSpPr>
          <p:cNvPr id="3" name="Content Placeholder 2"/>
          <p:cNvSpPr>
            <a:spLocks noGrp="1"/>
          </p:cNvSpPr>
          <p:nvPr>
            <p:ph sz="half" idx="1"/>
          </p:nvPr>
        </p:nvSpPr>
        <p:spPr/>
        <p:txBody>
          <a:bodyPr>
            <a:normAutofit lnSpcReduction="10000"/>
          </a:bodyPr>
          <a:lstStyle/>
          <a:p>
            <a:pPr marL="0" indent="0">
              <a:buNone/>
            </a:pPr>
            <a:r>
              <a:rPr lang="en-US" sz="2400" b="1" dirty="0" smtClean="0"/>
              <a:t>Qualitative</a:t>
            </a:r>
          </a:p>
          <a:p>
            <a:pPr marL="0" indent="0">
              <a:lnSpc>
                <a:spcPct val="110000"/>
              </a:lnSpc>
              <a:buNone/>
            </a:pPr>
            <a:r>
              <a:rPr lang="en-US" sz="2000" b="1" dirty="0" smtClean="0"/>
              <a:t>Design </a:t>
            </a:r>
            <a:r>
              <a:rPr lang="en-US" sz="2000" b="1" dirty="0"/>
              <a:t>and </a:t>
            </a:r>
            <a:r>
              <a:rPr lang="en-US" sz="2000" b="1" dirty="0" smtClean="0"/>
              <a:t>Method</a:t>
            </a:r>
          </a:p>
          <a:p>
            <a:pPr marL="0" indent="0">
              <a:lnSpc>
                <a:spcPct val="110000"/>
              </a:lnSpc>
              <a:buNone/>
            </a:pPr>
            <a:r>
              <a:rPr lang="en-US" sz="1900" dirty="0" smtClean="0"/>
              <a:t>Flexible</a:t>
            </a:r>
            <a:r>
              <a:rPr lang="en-US" sz="1900" dirty="0"/>
              <a:t>, specified only in general terms in advance of study </a:t>
            </a:r>
          </a:p>
          <a:p>
            <a:pPr marL="0" indent="0">
              <a:buNone/>
            </a:pPr>
            <a:r>
              <a:rPr lang="en-US" sz="1900" dirty="0"/>
              <a:t>Nonintervention, minimal disturbance </a:t>
            </a:r>
          </a:p>
          <a:p>
            <a:pPr marL="0" indent="0">
              <a:buNone/>
            </a:pPr>
            <a:r>
              <a:rPr lang="en-US" sz="1900" dirty="0"/>
              <a:t>All Descriptive— </a:t>
            </a:r>
          </a:p>
          <a:p>
            <a:pPr marL="0" indent="0">
              <a:buNone/>
            </a:pPr>
            <a:r>
              <a:rPr lang="en-US" sz="1900" dirty="0"/>
              <a:t>History, Biography, Ethnography, Phenomenology, Grounded Theory, Case Study, (hybrids of these) </a:t>
            </a:r>
          </a:p>
          <a:p>
            <a:pPr marL="0" indent="0">
              <a:buNone/>
            </a:pPr>
            <a:endParaRPr lang="en-US" sz="1900" dirty="0" smtClean="0"/>
          </a:p>
          <a:p>
            <a:pPr marL="0" indent="0">
              <a:buNone/>
            </a:pPr>
            <a:r>
              <a:rPr lang="en-US" sz="1900" dirty="0" smtClean="0"/>
              <a:t>Consider </a:t>
            </a:r>
            <a:r>
              <a:rPr lang="en-US" sz="1900" dirty="0"/>
              <a:t>many variable, small group 	</a:t>
            </a:r>
          </a:p>
          <a:p>
            <a:pPr marL="0" indent="0">
              <a:buNone/>
            </a:pPr>
            <a:r>
              <a:rPr lang="en-US" sz="1900" b="1" dirty="0" smtClean="0"/>
              <a:t> </a:t>
            </a:r>
            <a:r>
              <a:rPr lang="en-US" sz="1900" dirty="0"/>
              <a:t>	</a:t>
            </a:r>
          </a:p>
          <a:p>
            <a:pPr marL="0" indent="0">
              <a:buNone/>
            </a:pPr>
            <a:endParaRPr lang="en-US" sz="2400" b="1" dirty="0"/>
          </a:p>
          <a:p>
            <a:pPr marL="0" indent="0">
              <a:buNone/>
            </a:pPr>
            <a:endParaRPr lang="en-US" dirty="0"/>
          </a:p>
        </p:txBody>
      </p:sp>
      <p:sp>
        <p:nvSpPr>
          <p:cNvPr id="4" name="Content Placeholder 3"/>
          <p:cNvSpPr>
            <a:spLocks noGrp="1"/>
          </p:cNvSpPr>
          <p:nvPr>
            <p:ph sz="half" idx="2"/>
          </p:nvPr>
        </p:nvSpPr>
        <p:spPr/>
        <p:txBody>
          <a:bodyPr>
            <a:normAutofit lnSpcReduction="10000"/>
          </a:bodyPr>
          <a:lstStyle/>
          <a:p>
            <a:pPr marL="0" indent="0">
              <a:buNone/>
            </a:pPr>
            <a:r>
              <a:rPr lang="en-US" sz="2400" b="1" dirty="0"/>
              <a:t>Quantitative</a:t>
            </a:r>
            <a:endParaRPr lang="en-US" sz="2400" dirty="0"/>
          </a:p>
          <a:p>
            <a:pPr marL="0" indent="0">
              <a:buNone/>
            </a:pPr>
            <a:r>
              <a:rPr lang="en-US" sz="2000" b="1" dirty="0" smtClean="0"/>
              <a:t>Design </a:t>
            </a:r>
            <a:r>
              <a:rPr lang="en-US" sz="2000" b="1" dirty="0"/>
              <a:t>and Method </a:t>
            </a:r>
            <a:r>
              <a:rPr lang="en-US" dirty="0"/>
              <a:t>	</a:t>
            </a:r>
          </a:p>
          <a:p>
            <a:pPr marL="0" indent="0">
              <a:lnSpc>
                <a:spcPct val="110000"/>
              </a:lnSpc>
              <a:buNone/>
            </a:pPr>
            <a:r>
              <a:rPr lang="en-US" sz="1900" dirty="0" smtClean="0"/>
              <a:t>Structured</a:t>
            </a:r>
            <a:r>
              <a:rPr lang="en-US" sz="1900" dirty="0"/>
              <a:t>, inflexible, specified in detail in advance of study </a:t>
            </a:r>
          </a:p>
          <a:p>
            <a:pPr marL="0" indent="0">
              <a:lnSpc>
                <a:spcPct val="110000"/>
              </a:lnSpc>
              <a:buNone/>
            </a:pPr>
            <a:r>
              <a:rPr lang="en-US" sz="1900" dirty="0" smtClean="0"/>
              <a:t>Intervention</a:t>
            </a:r>
            <a:r>
              <a:rPr lang="en-US" sz="1900" dirty="0"/>
              <a:t>, manipulation, and control </a:t>
            </a:r>
          </a:p>
          <a:p>
            <a:pPr marL="0" indent="0">
              <a:buNone/>
            </a:pPr>
            <a:r>
              <a:rPr lang="en-US" sz="1900" dirty="0"/>
              <a:t>Descriptive </a:t>
            </a:r>
          </a:p>
          <a:p>
            <a:pPr marL="0" indent="0">
              <a:buNone/>
            </a:pPr>
            <a:r>
              <a:rPr lang="en-US" sz="1900" dirty="0"/>
              <a:t>Correlation </a:t>
            </a:r>
          </a:p>
          <a:p>
            <a:pPr marL="0" indent="0">
              <a:buNone/>
            </a:pPr>
            <a:r>
              <a:rPr lang="en-US" sz="1900" dirty="0"/>
              <a:t>Causal-Comparative </a:t>
            </a:r>
          </a:p>
          <a:p>
            <a:pPr marL="0" indent="0">
              <a:buNone/>
            </a:pPr>
            <a:r>
              <a:rPr lang="en-US" sz="1900" dirty="0"/>
              <a:t>Experimental </a:t>
            </a:r>
          </a:p>
          <a:p>
            <a:pPr marL="0" indent="0">
              <a:buNone/>
            </a:pPr>
            <a:r>
              <a:rPr lang="en-US" sz="1900" dirty="0"/>
              <a:t>Consider few variables, large group 	</a:t>
            </a:r>
          </a:p>
          <a:p>
            <a:pPr marL="0" indent="0">
              <a:buNone/>
            </a:pPr>
            <a:endParaRPr lang="en-US" dirty="0"/>
          </a:p>
        </p:txBody>
      </p:sp>
    </p:spTree>
    <p:extLst>
      <p:ext uri="{BB962C8B-B14F-4D97-AF65-F5344CB8AC3E}">
        <p14:creationId xmlns="" xmlns:p14="http://schemas.microsoft.com/office/powerpoint/2010/main" val="459721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Qualitative v/s Quantitative</a:t>
            </a:r>
            <a:endParaRPr lang="en-US" sz="4000" dirty="0"/>
          </a:p>
        </p:txBody>
      </p:sp>
      <p:sp>
        <p:nvSpPr>
          <p:cNvPr id="3" name="Content Placeholder 2"/>
          <p:cNvSpPr>
            <a:spLocks noGrp="1"/>
          </p:cNvSpPr>
          <p:nvPr>
            <p:ph sz="half" idx="1"/>
          </p:nvPr>
        </p:nvSpPr>
        <p:spPr/>
        <p:txBody>
          <a:bodyPr>
            <a:normAutofit/>
          </a:bodyPr>
          <a:lstStyle/>
          <a:p>
            <a:pPr marL="0" indent="0">
              <a:spcBef>
                <a:spcPts val="600"/>
              </a:spcBef>
              <a:buNone/>
            </a:pPr>
            <a:r>
              <a:rPr lang="en-US" sz="2400" b="1" dirty="0" smtClean="0"/>
              <a:t>Qualitative</a:t>
            </a:r>
          </a:p>
          <a:p>
            <a:pPr marL="0" indent="0">
              <a:spcBef>
                <a:spcPts val="600"/>
              </a:spcBef>
              <a:buNone/>
            </a:pPr>
            <a:r>
              <a:rPr lang="en-US" sz="2000" b="1" dirty="0" smtClean="0"/>
              <a:t>Data </a:t>
            </a:r>
            <a:r>
              <a:rPr lang="en-US" sz="2000" b="1" dirty="0"/>
              <a:t>Collection Strategies </a:t>
            </a:r>
            <a:r>
              <a:rPr lang="en-US" dirty="0"/>
              <a:t>	</a:t>
            </a:r>
            <a:endParaRPr lang="en-US" dirty="0" smtClean="0"/>
          </a:p>
          <a:p>
            <a:pPr marL="0" indent="0">
              <a:buNone/>
            </a:pPr>
            <a:r>
              <a:rPr lang="en-US" sz="2200" dirty="0" smtClean="0"/>
              <a:t>Document </a:t>
            </a:r>
            <a:r>
              <a:rPr lang="en-US" sz="2200" dirty="0"/>
              <a:t>and Artifact Collection </a:t>
            </a:r>
          </a:p>
          <a:p>
            <a:pPr marL="0" indent="0">
              <a:buNone/>
            </a:pPr>
            <a:r>
              <a:rPr lang="en-US" sz="2200" dirty="0"/>
              <a:t>Observation (participant, non-participant) </a:t>
            </a:r>
          </a:p>
          <a:p>
            <a:pPr marL="0" indent="0">
              <a:buNone/>
            </a:pPr>
            <a:r>
              <a:rPr lang="en-US" sz="2200" dirty="0"/>
              <a:t>Interviews/Focus Groups </a:t>
            </a:r>
          </a:p>
          <a:p>
            <a:pPr marL="0" indent="0">
              <a:buNone/>
            </a:pPr>
            <a:r>
              <a:rPr lang="en-US" sz="2200" dirty="0"/>
              <a:t>(un-/structured, in-/formal) </a:t>
            </a:r>
          </a:p>
          <a:p>
            <a:pPr marL="0" indent="0">
              <a:buNone/>
            </a:pPr>
            <a:r>
              <a:rPr lang="en-US" sz="2200" dirty="0"/>
              <a:t>Administration of </a:t>
            </a:r>
            <a:r>
              <a:rPr lang="en-US" sz="2200" dirty="0" smtClean="0"/>
              <a:t>questions(open </a:t>
            </a:r>
            <a:r>
              <a:rPr lang="en-US" sz="2200" dirty="0"/>
              <a:t>ended) </a:t>
            </a:r>
          </a:p>
          <a:p>
            <a:pPr marL="0" indent="0">
              <a:buNone/>
            </a:pPr>
            <a:r>
              <a:rPr lang="en-US" sz="2200" dirty="0"/>
              <a:t>Taking of extensive, detailed field notes 	</a:t>
            </a:r>
          </a:p>
          <a:p>
            <a:pPr marL="0" indent="0">
              <a:spcBef>
                <a:spcPts val="600"/>
              </a:spcBef>
              <a:buNone/>
            </a:pPr>
            <a:endParaRPr lang="en-US" dirty="0"/>
          </a:p>
        </p:txBody>
      </p:sp>
      <p:sp>
        <p:nvSpPr>
          <p:cNvPr id="4" name="Content Placeholder 3"/>
          <p:cNvSpPr>
            <a:spLocks noGrp="1"/>
          </p:cNvSpPr>
          <p:nvPr>
            <p:ph sz="half" idx="2"/>
          </p:nvPr>
        </p:nvSpPr>
        <p:spPr/>
        <p:txBody>
          <a:bodyPr>
            <a:normAutofit/>
          </a:bodyPr>
          <a:lstStyle/>
          <a:p>
            <a:pPr marL="0" indent="0">
              <a:spcBef>
                <a:spcPts val="600"/>
              </a:spcBef>
              <a:buNone/>
            </a:pPr>
            <a:r>
              <a:rPr lang="en-US" sz="2400" b="1" dirty="0" smtClean="0"/>
              <a:t>Quantitative</a:t>
            </a:r>
            <a:r>
              <a:rPr lang="en-US" sz="2400" b="1" dirty="0"/>
              <a:t> </a:t>
            </a:r>
            <a:endParaRPr lang="en-US" sz="2400" b="1" dirty="0" smtClean="0"/>
          </a:p>
          <a:p>
            <a:pPr marL="0" indent="0">
              <a:spcBef>
                <a:spcPts val="600"/>
              </a:spcBef>
              <a:buNone/>
            </a:pPr>
            <a:r>
              <a:rPr lang="en-US" sz="2000" b="1" dirty="0" smtClean="0"/>
              <a:t>Data </a:t>
            </a:r>
            <a:r>
              <a:rPr lang="en-US" sz="2000" b="1" dirty="0"/>
              <a:t>Collection Strategies </a:t>
            </a:r>
            <a:endParaRPr lang="en-US" sz="2000" dirty="0"/>
          </a:p>
          <a:p>
            <a:endParaRPr lang="en-US" dirty="0"/>
          </a:p>
          <a:p>
            <a:pPr marL="0" indent="0">
              <a:buNone/>
            </a:pPr>
            <a:r>
              <a:rPr lang="en-US" sz="2200" dirty="0" smtClean="0"/>
              <a:t>Observation </a:t>
            </a:r>
            <a:r>
              <a:rPr lang="en-US" sz="2200" dirty="0"/>
              <a:t>(non-participant) </a:t>
            </a:r>
          </a:p>
          <a:p>
            <a:pPr marL="0" indent="0">
              <a:buNone/>
            </a:pPr>
            <a:r>
              <a:rPr lang="en-US" sz="2200" dirty="0"/>
              <a:t>Interviews and Focus Groups </a:t>
            </a:r>
          </a:p>
          <a:p>
            <a:pPr marL="0" indent="0">
              <a:buNone/>
            </a:pPr>
            <a:endParaRPr lang="en-US" sz="2200" dirty="0" smtClean="0"/>
          </a:p>
          <a:p>
            <a:pPr marL="0" indent="0">
              <a:buNone/>
            </a:pPr>
            <a:r>
              <a:rPr lang="en-US" sz="2200" dirty="0" smtClean="0"/>
              <a:t>(</a:t>
            </a:r>
            <a:r>
              <a:rPr lang="en-US" sz="2200" dirty="0"/>
              <a:t>semi-structured, formal) </a:t>
            </a:r>
          </a:p>
          <a:p>
            <a:pPr marL="0" indent="0">
              <a:buNone/>
            </a:pPr>
            <a:r>
              <a:rPr lang="en-US" sz="2200" dirty="0"/>
              <a:t>Administration of tests and questionnaires 	</a:t>
            </a:r>
          </a:p>
          <a:p>
            <a:pPr marL="0" indent="0">
              <a:buNone/>
            </a:pPr>
            <a:endParaRPr lang="en-US" sz="2600" dirty="0"/>
          </a:p>
        </p:txBody>
      </p:sp>
    </p:spTree>
    <p:extLst>
      <p:ext uri="{BB962C8B-B14F-4D97-AF65-F5344CB8AC3E}">
        <p14:creationId xmlns="" xmlns:p14="http://schemas.microsoft.com/office/powerpoint/2010/main" val="18836234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Qualitative v/s Quantitative</a:t>
            </a:r>
            <a:endParaRPr lang="en-US" sz="4000" dirty="0"/>
          </a:p>
        </p:txBody>
      </p:sp>
      <p:sp>
        <p:nvSpPr>
          <p:cNvPr id="3" name="Content Placeholder 2"/>
          <p:cNvSpPr>
            <a:spLocks noGrp="1"/>
          </p:cNvSpPr>
          <p:nvPr>
            <p:ph sz="half" idx="1"/>
          </p:nvPr>
        </p:nvSpPr>
        <p:spPr>
          <a:xfrm>
            <a:off x="457200" y="1524000"/>
            <a:ext cx="4038600" cy="4525963"/>
          </a:xfrm>
        </p:spPr>
        <p:txBody>
          <a:bodyPr>
            <a:normAutofit fontScale="92500" lnSpcReduction="10000"/>
          </a:bodyPr>
          <a:lstStyle/>
          <a:p>
            <a:pPr marL="0" indent="0">
              <a:buNone/>
            </a:pPr>
            <a:r>
              <a:rPr lang="en-US" sz="2400" b="1" dirty="0"/>
              <a:t>Qualitative</a:t>
            </a:r>
          </a:p>
          <a:p>
            <a:pPr marL="0" indent="0">
              <a:buNone/>
            </a:pPr>
            <a:r>
              <a:rPr lang="en-US" sz="2000" b="1" dirty="0" smtClean="0"/>
              <a:t>Data </a:t>
            </a:r>
            <a:r>
              <a:rPr lang="en-US" sz="2000" b="1" dirty="0"/>
              <a:t>Analysis 	</a:t>
            </a:r>
          </a:p>
          <a:p>
            <a:pPr marL="0" indent="0">
              <a:buNone/>
            </a:pPr>
            <a:r>
              <a:rPr lang="en-US" sz="2000" dirty="0" smtClean="0"/>
              <a:t>Raw </a:t>
            </a:r>
            <a:r>
              <a:rPr lang="en-US" sz="2000" dirty="0"/>
              <a:t>data are in words </a:t>
            </a:r>
            <a:endParaRPr lang="en-US" sz="2000" dirty="0" smtClean="0"/>
          </a:p>
          <a:p>
            <a:pPr marL="0" indent="0">
              <a:buNone/>
            </a:pPr>
            <a:r>
              <a:rPr lang="en-US" sz="2000" dirty="0" smtClean="0"/>
              <a:t>Essentially </a:t>
            </a:r>
            <a:r>
              <a:rPr lang="en-US" sz="2000" dirty="0"/>
              <a:t>ongoing, involves synthesis </a:t>
            </a:r>
            <a:r>
              <a:rPr lang="en-US" dirty="0"/>
              <a:t>	</a:t>
            </a:r>
          </a:p>
          <a:p>
            <a:pPr marL="0" indent="0">
              <a:buNone/>
            </a:pPr>
            <a:r>
              <a:rPr lang="en-US" sz="2000" b="1" dirty="0" smtClean="0"/>
              <a:t>Data </a:t>
            </a:r>
            <a:r>
              <a:rPr lang="en-US" sz="2000" b="1" dirty="0"/>
              <a:t>Interpretation </a:t>
            </a:r>
            <a:r>
              <a:rPr lang="en-US" dirty="0"/>
              <a:t>	</a:t>
            </a:r>
          </a:p>
          <a:p>
            <a:pPr marL="0" indent="0">
              <a:buNone/>
            </a:pPr>
            <a:r>
              <a:rPr lang="en-US" sz="2200" dirty="0" smtClean="0"/>
              <a:t>Conclusions </a:t>
            </a:r>
            <a:r>
              <a:rPr lang="en-US" sz="2200" dirty="0"/>
              <a:t>tentative, reviewed on an ongoing basis, generalizations speculative or nonexistent </a:t>
            </a:r>
          </a:p>
          <a:p>
            <a:pPr marL="0" indent="0">
              <a:buNone/>
            </a:pPr>
            <a:endParaRPr lang="en-US" sz="2200" dirty="0" smtClean="0"/>
          </a:p>
          <a:p>
            <a:pPr marL="0" indent="0">
              <a:buNone/>
            </a:pPr>
            <a:r>
              <a:rPr lang="en-US" sz="2200" dirty="0" smtClean="0"/>
              <a:t>Inferences/generalizations </a:t>
            </a:r>
            <a:r>
              <a:rPr lang="en-US" sz="2200" dirty="0"/>
              <a:t>are the reader’s or consumer’s responsibility. 	</a:t>
            </a:r>
          </a:p>
          <a:p>
            <a:pPr marL="0" indent="0">
              <a:buNone/>
            </a:pPr>
            <a:endParaRPr lang="en-US" dirty="0"/>
          </a:p>
        </p:txBody>
      </p:sp>
      <p:sp>
        <p:nvSpPr>
          <p:cNvPr id="4" name="Content Placeholder 3"/>
          <p:cNvSpPr>
            <a:spLocks noGrp="1"/>
          </p:cNvSpPr>
          <p:nvPr>
            <p:ph sz="half" idx="2"/>
          </p:nvPr>
        </p:nvSpPr>
        <p:spPr/>
        <p:txBody>
          <a:bodyPr>
            <a:normAutofit fontScale="92500" lnSpcReduction="10000"/>
          </a:bodyPr>
          <a:lstStyle/>
          <a:p>
            <a:pPr marL="0" indent="0">
              <a:buNone/>
            </a:pPr>
            <a:r>
              <a:rPr lang="en-US" sz="2400" b="1" dirty="0"/>
              <a:t>Quantitative </a:t>
            </a:r>
            <a:endParaRPr lang="en-US" sz="2400" b="1" dirty="0" smtClean="0"/>
          </a:p>
          <a:p>
            <a:pPr marL="0" indent="0">
              <a:buNone/>
            </a:pPr>
            <a:r>
              <a:rPr lang="en-US" sz="2000" b="1" dirty="0" smtClean="0"/>
              <a:t>Data </a:t>
            </a:r>
            <a:r>
              <a:rPr lang="en-US" sz="2000" b="1" dirty="0"/>
              <a:t>Analysis </a:t>
            </a:r>
            <a:r>
              <a:rPr lang="en-US" dirty="0"/>
              <a:t>	</a:t>
            </a:r>
          </a:p>
          <a:p>
            <a:pPr marL="0" indent="0">
              <a:buNone/>
            </a:pPr>
            <a:r>
              <a:rPr lang="en-US" sz="2000" dirty="0" smtClean="0"/>
              <a:t>Raw </a:t>
            </a:r>
            <a:r>
              <a:rPr lang="en-US" sz="2000" dirty="0"/>
              <a:t>data are numbers </a:t>
            </a:r>
          </a:p>
          <a:p>
            <a:pPr marL="0" indent="0">
              <a:buNone/>
            </a:pPr>
            <a:r>
              <a:rPr lang="en-US" sz="2000" dirty="0"/>
              <a:t>Performed at end of study, involves statistics </a:t>
            </a:r>
            <a:r>
              <a:rPr lang="en-US" dirty="0"/>
              <a:t>	</a:t>
            </a:r>
          </a:p>
          <a:p>
            <a:pPr marL="0" indent="0">
              <a:buNone/>
            </a:pPr>
            <a:r>
              <a:rPr lang="en-US" sz="2000" b="1" dirty="0"/>
              <a:t>Data </a:t>
            </a:r>
            <a:r>
              <a:rPr lang="en-US" sz="2000" b="1" dirty="0" smtClean="0"/>
              <a:t>Interpreta</a:t>
            </a:r>
            <a:r>
              <a:rPr lang="en-US" sz="2000" b="1" dirty="0"/>
              <a:t>tion</a:t>
            </a:r>
            <a:endParaRPr lang="en-US" sz="2000" dirty="0"/>
          </a:p>
          <a:p>
            <a:pPr marL="0" indent="0">
              <a:buNone/>
            </a:pPr>
            <a:r>
              <a:rPr lang="en-US" sz="2200" dirty="0" smtClean="0"/>
              <a:t>Conclusions </a:t>
            </a:r>
            <a:r>
              <a:rPr lang="en-US" sz="2200" dirty="0"/>
              <a:t>and generalizations formulated at end of study, stated with predetermined degree of certainty </a:t>
            </a:r>
          </a:p>
          <a:p>
            <a:pPr marL="0" indent="0">
              <a:buNone/>
            </a:pPr>
            <a:r>
              <a:rPr lang="en-US" sz="2200" dirty="0"/>
              <a:t>Inferences/generalizations are the researcher’s responsibility </a:t>
            </a:r>
          </a:p>
          <a:p>
            <a:pPr marL="0" indent="0">
              <a:buNone/>
            </a:pPr>
            <a:r>
              <a:rPr lang="en-US" sz="2200" dirty="0"/>
              <a:t>Never 100% certain of our findings. </a:t>
            </a:r>
            <a:r>
              <a:rPr lang="en-US" sz="2400" dirty="0"/>
              <a:t>	</a:t>
            </a:r>
          </a:p>
        </p:txBody>
      </p:sp>
    </p:spTree>
    <p:extLst>
      <p:ext uri="{BB962C8B-B14F-4D97-AF65-F5344CB8AC3E}">
        <p14:creationId xmlns="" xmlns:p14="http://schemas.microsoft.com/office/powerpoint/2010/main" val="2075087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Paradigms (Cont)</a:t>
            </a:r>
            <a:endParaRPr lang="en-US" dirty="0"/>
          </a:p>
        </p:txBody>
      </p:sp>
      <p:sp>
        <p:nvSpPr>
          <p:cNvPr id="3" name="Content Placeholder 2"/>
          <p:cNvSpPr>
            <a:spLocks noGrp="1"/>
          </p:cNvSpPr>
          <p:nvPr>
            <p:ph sz="quarter" idx="1"/>
          </p:nvPr>
        </p:nvSpPr>
        <p:spPr/>
        <p:txBody>
          <a:bodyPr>
            <a:normAutofit/>
          </a:bodyPr>
          <a:lstStyle/>
          <a:p>
            <a:r>
              <a:rPr lang="en-US" sz="2400" dirty="0" smtClean="0"/>
              <a:t>Used to describe a researcher’s ‘worldview’ (Mackenzie &amp; </a:t>
            </a:r>
            <a:r>
              <a:rPr lang="en-US" sz="2400" dirty="0" err="1" smtClean="0"/>
              <a:t>Knipe</a:t>
            </a:r>
            <a:r>
              <a:rPr lang="en-US" sz="2400" dirty="0" smtClean="0"/>
              <a:t>, 2006) that guides research action or an investigation (</a:t>
            </a:r>
            <a:r>
              <a:rPr lang="en-US" sz="2400" dirty="0" err="1" smtClean="0"/>
              <a:t>Guba</a:t>
            </a:r>
            <a:r>
              <a:rPr lang="en-US" sz="2400" dirty="0" smtClean="0"/>
              <a:t> and Lincoln, 1994).</a:t>
            </a:r>
          </a:p>
          <a:p>
            <a:r>
              <a:rPr lang="en-US" sz="2400" dirty="0" smtClean="0"/>
              <a:t>This worldview is the perspective, or thinking, or school of thought, or set of shared beliefs, that informs the meaning or interpretation of research data (</a:t>
            </a:r>
            <a:r>
              <a:rPr lang="en-US" sz="2400" dirty="0" err="1" smtClean="0"/>
              <a:t>Kivunja</a:t>
            </a:r>
            <a:r>
              <a:rPr lang="en-US" sz="2400" dirty="0" smtClean="0"/>
              <a:t> &amp; </a:t>
            </a:r>
            <a:r>
              <a:rPr lang="en-US" sz="2400" dirty="0" err="1" smtClean="0"/>
              <a:t>Kuyini</a:t>
            </a:r>
            <a:r>
              <a:rPr lang="en-US" sz="2400" dirty="0" smtClean="0"/>
              <a:t>, 2017).</a:t>
            </a:r>
          </a:p>
          <a:p>
            <a:r>
              <a:rPr lang="en-US" sz="2400" dirty="0" smtClean="0"/>
              <a:t>Has significant implications for every decision made in the research process, including choice of methodology and methods.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Paradigms (</a:t>
            </a:r>
            <a:r>
              <a:rPr lang="en-US" sz="3200" dirty="0" err="1"/>
              <a:t>Cont</a:t>
            </a:r>
            <a:r>
              <a:rPr lang="en-US" sz="3200" dirty="0"/>
              <a:t>)</a:t>
            </a:r>
            <a:endParaRPr lang="en-US" dirty="0"/>
          </a:p>
        </p:txBody>
      </p:sp>
      <p:sp>
        <p:nvSpPr>
          <p:cNvPr id="3" name="Content Placeholder 2"/>
          <p:cNvSpPr>
            <a:spLocks noGrp="1"/>
          </p:cNvSpPr>
          <p:nvPr>
            <p:ph sz="quarter" idx="1"/>
          </p:nvPr>
        </p:nvSpPr>
        <p:spPr/>
        <p:txBody>
          <a:bodyPr>
            <a:normAutofit fontScale="92500" lnSpcReduction="10000"/>
          </a:bodyPr>
          <a:lstStyle/>
          <a:p>
            <a:pPr algn="just"/>
            <a:r>
              <a:rPr lang="en-US" sz="2400" dirty="0"/>
              <a:t>A general way of thinking that has been shared in common by a community of Scholars (Klein &amp; White, 1996, p.10).</a:t>
            </a:r>
          </a:p>
          <a:p>
            <a:pPr algn="just"/>
            <a:r>
              <a:rPr lang="en-US" sz="2400" dirty="0"/>
              <a:t>A paradigm is a set of beliefs, values and techniques which are shared by members of a scientific community, and which acts as a guide or map dictating the kinds of problems scientist should address and the types of explanations that are acceptable (Kuhn, 1970).</a:t>
            </a:r>
          </a:p>
          <a:p>
            <a:r>
              <a:rPr lang="en-US" dirty="0" smtClean="0"/>
              <a:t>So, paradigms includes basic assumptions, the important questions to be answered and the research techniques to be used. </a:t>
            </a:r>
          </a:p>
          <a:p>
            <a:r>
              <a:rPr lang="en-US" dirty="0" smtClean="0"/>
              <a:t>In other words, we can say that paradigms are different ways of looking at world- the ways to observe measure and understand social reality. </a:t>
            </a:r>
          </a:p>
          <a:p>
            <a:endParaRPr lang="en-US" dirty="0"/>
          </a:p>
        </p:txBody>
      </p:sp>
    </p:spTree>
    <p:extLst>
      <p:ext uri="{BB962C8B-B14F-4D97-AF65-F5344CB8AC3E}">
        <p14:creationId xmlns="" xmlns:p14="http://schemas.microsoft.com/office/powerpoint/2010/main" val="2376838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Paradigm</a:t>
            </a:r>
            <a:endParaRPr lang="en-US" dirty="0"/>
          </a:p>
        </p:txBody>
      </p:sp>
      <p:sp>
        <p:nvSpPr>
          <p:cNvPr id="3" name="Content Placeholder 2"/>
          <p:cNvSpPr>
            <a:spLocks noGrp="1"/>
          </p:cNvSpPr>
          <p:nvPr>
            <p:ph sz="quarter" idx="1"/>
          </p:nvPr>
        </p:nvSpPr>
        <p:spPr/>
        <p:txBody>
          <a:bodyPr/>
          <a:lstStyle/>
          <a:p>
            <a:pPr marL="0" indent="0">
              <a:buNone/>
            </a:pPr>
            <a:r>
              <a:rPr lang="en-US" dirty="0" err="1" smtClean="0"/>
              <a:t>Neuman</a:t>
            </a:r>
            <a:r>
              <a:rPr lang="en-US" dirty="0" smtClean="0"/>
              <a:t> (1997) and </a:t>
            </a:r>
            <a:r>
              <a:rPr lang="en-US" dirty="0" err="1" smtClean="0"/>
              <a:t>Blaikie</a:t>
            </a:r>
            <a:r>
              <a:rPr lang="en-US" dirty="0" smtClean="0"/>
              <a:t> (1993) suggest that there are three distinct approaches to social science research (paradigms)</a:t>
            </a:r>
          </a:p>
          <a:p>
            <a:pPr marL="0" indent="0">
              <a:buNone/>
            </a:pPr>
            <a:endParaRPr lang="en-US" dirty="0" smtClean="0"/>
          </a:p>
          <a:p>
            <a:r>
              <a:rPr lang="en-US" dirty="0" smtClean="0"/>
              <a:t>Positivism (or objectivism)</a:t>
            </a:r>
          </a:p>
          <a:p>
            <a:endParaRPr lang="en-US" dirty="0" smtClean="0"/>
          </a:p>
          <a:p>
            <a:r>
              <a:rPr lang="en-US" dirty="0" err="1" smtClean="0"/>
              <a:t>Interpretivism</a:t>
            </a:r>
            <a:endParaRPr lang="en-US" dirty="0" smtClean="0"/>
          </a:p>
          <a:p>
            <a:endParaRPr lang="en-US" dirty="0" smtClean="0"/>
          </a:p>
          <a:p>
            <a:r>
              <a:rPr lang="en-US" dirty="0" smtClean="0"/>
              <a:t>Critical.</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Positivism paradigm</a:t>
            </a:r>
            <a:endParaRPr lang="en-US" sz="4000" dirty="0"/>
          </a:p>
        </p:txBody>
      </p:sp>
      <p:sp>
        <p:nvSpPr>
          <p:cNvPr id="3" name="Content Placeholder 2"/>
          <p:cNvSpPr>
            <a:spLocks noGrp="1"/>
          </p:cNvSpPr>
          <p:nvPr>
            <p:ph sz="quarter" idx="1"/>
          </p:nvPr>
        </p:nvSpPr>
        <p:spPr/>
        <p:txBody>
          <a:bodyPr>
            <a:normAutofit/>
          </a:bodyPr>
          <a:lstStyle/>
          <a:p>
            <a:r>
              <a:rPr lang="en-US" dirty="0"/>
              <a:t>T</a:t>
            </a:r>
            <a:r>
              <a:rPr lang="en-US" dirty="0" smtClean="0"/>
              <a:t>he </a:t>
            </a:r>
            <a:r>
              <a:rPr lang="en-US" dirty="0"/>
              <a:t>oldest </a:t>
            </a:r>
            <a:r>
              <a:rPr lang="en-US" dirty="0" smtClean="0"/>
              <a:t>and most </a:t>
            </a:r>
            <a:r>
              <a:rPr lang="en-US" dirty="0"/>
              <a:t>widely used in </a:t>
            </a:r>
            <a:r>
              <a:rPr lang="en-US" dirty="0" smtClean="0"/>
              <a:t>media research</a:t>
            </a:r>
            <a:r>
              <a:rPr lang="en-US" dirty="0"/>
              <a:t>. </a:t>
            </a:r>
            <a:endParaRPr lang="en-US" dirty="0" smtClean="0"/>
          </a:p>
          <a:p>
            <a:r>
              <a:rPr lang="en-US" dirty="0" smtClean="0"/>
              <a:t>Derived </a:t>
            </a:r>
            <a:r>
              <a:rPr lang="en-US" dirty="0"/>
              <a:t>from the writings of </a:t>
            </a:r>
            <a:r>
              <a:rPr lang="en-US" dirty="0" smtClean="0"/>
              <a:t>philosophers such </a:t>
            </a:r>
            <a:r>
              <a:rPr lang="en-US" dirty="0"/>
              <a:t>as Comte and Mill, </a:t>
            </a:r>
            <a:r>
              <a:rPr lang="en-US" dirty="0" smtClean="0"/>
              <a:t>positivism is </a:t>
            </a:r>
            <a:r>
              <a:rPr lang="en-US" dirty="0"/>
              <a:t>the paradigm most used in the </a:t>
            </a:r>
            <a:r>
              <a:rPr lang="en-US" dirty="0" smtClean="0"/>
              <a:t>natural sciences</a:t>
            </a:r>
            <a:r>
              <a:rPr lang="en-US" dirty="0"/>
              <a:t>. </a:t>
            </a:r>
            <a:endParaRPr lang="en-US" dirty="0" smtClean="0"/>
          </a:p>
          <a:p>
            <a:r>
              <a:rPr lang="en-US" dirty="0" smtClean="0"/>
              <a:t>When </a:t>
            </a:r>
            <a:r>
              <a:rPr lang="en-US" dirty="0"/>
              <a:t>the social sciences </a:t>
            </a:r>
            <a:r>
              <a:rPr lang="en-US" dirty="0" smtClean="0"/>
              <a:t>developed, researchers </a:t>
            </a:r>
            <a:r>
              <a:rPr lang="en-US" dirty="0"/>
              <a:t>modified this technique for </a:t>
            </a:r>
            <a:r>
              <a:rPr lang="en-US" dirty="0" smtClean="0"/>
              <a:t>their own </a:t>
            </a:r>
            <a:r>
              <a:rPr lang="en-US" dirty="0"/>
              <a:t>purposes. </a:t>
            </a:r>
            <a:endParaRPr lang="en-US" dirty="0" smtClean="0"/>
          </a:p>
          <a:p>
            <a:r>
              <a:rPr lang="en-US" dirty="0"/>
              <a:t>Social research descends from Comte’s view that Society could be studied </a:t>
            </a:r>
            <a:r>
              <a:rPr lang="en-US" dirty="0" smtClean="0"/>
              <a:t>scientifically</a:t>
            </a:r>
          </a:p>
          <a:p>
            <a:r>
              <a:rPr lang="en-US" dirty="0" smtClean="0"/>
              <a:t>The </a:t>
            </a:r>
            <a:r>
              <a:rPr lang="en-US" dirty="0"/>
              <a:t>positivist paradigm </a:t>
            </a:r>
            <a:r>
              <a:rPr lang="en-US" dirty="0" smtClean="0"/>
              <a:t>involves such </a:t>
            </a:r>
            <a:r>
              <a:rPr lang="en-US" dirty="0"/>
              <a:t>concepts as </a:t>
            </a:r>
            <a:r>
              <a:rPr lang="en-US" dirty="0" smtClean="0"/>
              <a:t>quantification, hypotheses</a:t>
            </a:r>
            <a:r>
              <a:rPr lang="en-US" dirty="0"/>
              <a:t>, and objective measures.</a:t>
            </a:r>
          </a:p>
        </p:txBody>
      </p:sp>
    </p:spTree>
    <p:extLst>
      <p:ext uri="{BB962C8B-B14F-4D97-AF65-F5344CB8AC3E}">
        <p14:creationId xmlns="" xmlns:p14="http://schemas.microsoft.com/office/powerpoint/2010/main" val="1848853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Positivism paradigm</a:t>
            </a:r>
            <a:endParaRPr lang="en-US" sz="4000" dirty="0"/>
          </a:p>
        </p:txBody>
      </p:sp>
      <p:sp>
        <p:nvSpPr>
          <p:cNvPr id="3" name="Content Placeholder 2"/>
          <p:cNvSpPr>
            <a:spLocks noGrp="1"/>
          </p:cNvSpPr>
          <p:nvPr>
            <p:ph sz="quarter" idx="1"/>
          </p:nvPr>
        </p:nvSpPr>
        <p:spPr/>
        <p:txBody>
          <a:bodyPr>
            <a:normAutofit fontScale="92500" lnSpcReduction="20000"/>
          </a:bodyPr>
          <a:lstStyle/>
          <a:p>
            <a:r>
              <a:rPr lang="en-US" dirty="0" smtClean="0"/>
              <a:t>It </a:t>
            </a:r>
            <a:r>
              <a:rPr lang="en-US" dirty="0" smtClean="0"/>
              <a:t>defines reality as everything that can be perceived through the senses; other sources of knowledge are unreliable. </a:t>
            </a:r>
            <a:endParaRPr lang="en-US" dirty="0" smtClean="0"/>
          </a:p>
          <a:p>
            <a:r>
              <a:rPr lang="en-US" dirty="0" smtClean="0"/>
              <a:t>Reality </a:t>
            </a:r>
            <a:r>
              <a:rPr lang="en-US" dirty="0" smtClean="0"/>
              <a:t>is out there, independent of human consciousness. </a:t>
            </a:r>
            <a:endParaRPr lang="en-US" dirty="0" smtClean="0"/>
          </a:p>
          <a:p>
            <a:r>
              <a:rPr lang="en-US" dirty="0" smtClean="0"/>
              <a:t>Reality </a:t>
            </a:r>
            <a:r>
              <a:rPr lang="en-US" dirty="0" smtClean="0"/>
              <a:t>is objective, rests on order and is governed by strict, natural and unchangeable laws. </a:t>
            </a:r>
            <a:endParaRPr lang="en-US" dirty="0" smtClean="0"/>
          </a:p>
          <a:p>
            <a:r>
              <a:rPr lang="en-US" dirty="0" smtClean="0"/>
              <a:t>It </a:t>
            </a:r>
            <a:r>
              <a:rPr lang="en-US" dirty="0" smtClean="0"/>
              <a:t>can be realized through experience. </a:t>
            </a:r>
            <a:endParaRPr lang="en-US" dirty="0" smtClean="0"/>
          </a:p>
          <a:p>
            <a:r>
              <a:rPr lang="en-US" dirty="0" smtClean="0"/>
              <a:t>All </a:t>
            </a:r>
            <a:r>
              <a:rPr lang="en-US" dirty="0" smtClean="0"/>
              <a:t>members of society define reality in the same way, because they all share the same meanings</a:t>
            </a:r>
            <a:r>
              <a:rPr lang="en-US" dirty="0" smtClean="0"/>
              <a:t>.</a:t>
            </a:r>
          </a:p>
          <a:p>
            <a:r>
              <a:rPr lang="en-US" dirty="0" smtClean="0"/>
              <a:t>.Science </a:t>
            </a:r>
            <a:r>
              <a:rPr lang="en-US" dirty="0" smtClean="0"/>
              <a:t>is based on universal causal laws which are used to explain concrete social events and relationships.  </a:t>
            </a:r>
            <a:endParaRPr lang="en-US" dirty="0"/>
          </a:p>
        </p:txBody>
      </p:sp>
    </p:spTree>
    <p:extLst>
      <p:ext uri="{BB962C8B-B14F-4D97-AF65-F5344CB8AC3E}">
        <p14:creationId xmlns="" xmlns:p14="http://schemas.microsoft.com/office/powerpoint/2010/main" val="18488535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Interpretive Paradigm</a:t>
            </a:r>
            <a:endParaRPr lang="en-US" sz="4000" dirty="0"/>
          </a:p>
        </p:txBody>
      </p:sp>
      <p:sp>
        <p:nvSpPr>
          <p:cNvPr id="3" name="Content Placeholder 2"/>
          <p:cNvSpPr>
            <a:spLocks noGrp="1"/>
          </p:cNvSpPr>
          <p:nvPr>
            <p:ph sz="quarter" idx="1"/>
          </p:nvPr>
        </p:nvSpPr>
        <p:spPr/>
        <p:txBody>
          <a:bodyPr>
            <a:normAutofit/>
          </a:bodyPr>
          <a:lstStyle/>
          <a:p>
            <a:r>
              <a:rPr lang="en-US" i="1" dirty="0" smtClean="0"/>
              <a:t>It </a:t>
            </a:r>
            <a:r>
              <a:rPr lang="en-US" dirty="0" smtClean="0"/>
              <a:t>traces </a:t>
            </a:r>
            <a:r>
              <a:rPr lang="en-US" dirty="0"/>
              <a:t>its </a:t>
            </a:r>
            <a:r>
              <a:rPr lang="en-US" dirty="0" smtClean="0"/>
              <a:t>roots to </a:t>
            </a:r>
            <a:r>
              <a:rPr lang="en-US" dirty="0"/>
              <a:t>Max Weber and Wilhelm </a:t>
            </a:r>
            <a:r>
              <a:rPr lang="en-US" dirty="0" err="1"/>
              <a:t>Dilthey</a:t>
            </a:r>
            <a:r>
              <a:rPr lang="en-US" dirty="0"/>
              <a:t>. </a:t>
            </a:r>
            <a:endParaRPr lang="en-US" dirty="0" smtClean="0"/>
          </a:p>
          <a:p>
            <a:r>
              <a:rPr lang="en-US" dirty="0" smtClean="0"/>
              <a:t>The aim of </a:t>
            </a:r>
            <a:r>
              <a:rPr lang="en-US" dirty="0"/>
              <a:t>the interpretive paradigm is to </a:t>
            </a:r>
            <a:r>
              <a:rPr lang="en-US" dirty="0" smtClean="0"/>
              <a:t>understand how </a:t>
            </a:r>
            <a:r>
              <a:rPr lang="en-US" dirty="0"/>
              <a:t>people in everyday natural settings </a:t>
            </a:r>
            <a:r>
              <a:rPr lang="en-US" dirty="0" smtClean="0"/>
              <a:t>create meaning </a:t>
            </a:r>
            <a:r>
              <a:rPr lang="en-US" dirty="0"/>
              <a:t>and interpret the events of </a:t>
            </a:r>
            <a:r>
              <a:rPr lang="en-US" dirty="0" smtClean="0"/>
              <a:t>their world</a:t>
            </a:r>
            <a:r>
              <a:rPr lang="en-US" dirty="0"/>
              <a:t>. </a:t>
            </a:r>
            <a:endParaRPr lang="en-US" dirty="0" smtClean="0"/>
          </a:p>
          <a:p>
            <a:r>
              <a:rPr lang="en-US" dirty="0" smtClean="0"/>
              <a:t>This </a:t>
            </a:r>
            <a:r>
              <a:rPr lang="en-US" dirty="0"/>
              <a:t>paradigm became popular </a:t>
            </a:r>
            <a:r>
              <a:rPr lang="en-US" dirty="0" smtClean="0"/>
              <a:t>in mass </a:t>
            </a:r>
            <a:r>
              <a:rPr lang="en-US" dirty="0"/>
              <a:t>media research during the 1970s </a:t>
            </a:r>
            <a:r>
              <a:rPr lang="en-US" dirty="0" smtClean="0"/>
              <a:t>and 1980s.</a:t>
            </a:r>
          </a:p>
          <a:p>
            <a:r>
              <a:rPr lang="en-US" dirty="0" smtClean="0"/>
              <a:t>It gained </a:t>
            </a:r>
            <a:r>
              <a:rPr lang="en-US" dirty="0"/>
              <a:t>added visibility in </a:t>
            </a:r>
            <a:r>
              <a:rPr lang="en-US" dirty="0" smtClean="0"/>
              <a:t>the 1990s and in </a:t>
            </a:r>
            <a:r>
              <a:rPr lang="en-US" dirty="0"/>
              <a:t>the new century.</a:t>
            </a:r>
          </a:p>
        </p:txBody>
      </p:sp>
    </p:spTree>
    <p:extLst>
      <p:ext uri="{BB962C8B-B14F-4D97-AF65-F5344CB8AC3E}">
        <p14:creationId xmlns="" xmlns:p14="http://schemas.microsoft.com/office/powerpoint/2010/main" val="28825545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Interpretive Paradigm</a:t>
            </a:r>
            <a:endParaRPr lang="en-US" sz="4000" dirty="0"/>
          </a:p>
        </p:txBody>
      </p:sp>
      <p:sp>
        <p:nvSpPr>
          <p:cNvPr id="3" name="Content Placeholder 2"/>
          <p:cNvSpPr>
            <a:spLocks noGrp="1"/>
          </p:cNvSpPr>
          <p:nvPr>
            <p:ph sz="quarter" idx="1"/>
          </p:nvPr>
        </p:nvSpPr>
        <p:spPr/>
        <p:txBody>
          <a:bodyPr>
            <a:normAutofit/>
          </a:bodyPr>
          <a:lstStyle/>
          <a:p>
            <a:r>
              <a:rPr lang="en-US" dirty="0" smtClean="0"/>
              <a:t>Interpretive </a:t>
            </a:r>
            <a:r>
              <a:rPr lang="en-US" dirty="0" smtClean="0"/>
              <a:t>theorists believe that reality is not ‘out there’ but in the minds of the people. </a:t>
            </a:r>
          </a:p>
          <a:p>
            <a:r>
              <a:rPr lang="en-US" dirty="0" smtClean="0"/>
              <a:t>Reality </a:t>
            </a:r>
            <a:r>
              <a:rPr lang="en-US" dirty="0" smtClean="0"/>
              <a:t>is internally experienced, is socially constructed through interaction and interpreted through the actors and is based on the definition people attach to it. </a:t>
            </a:r>
            <a:endParaRPr lang="en-US" dirty="0" smtClean="0"/>
          </a:p>
          <a:p>
            <a:r>
              <a:rPr lang="en-US" dirty="0" smtClean="0"/>
              <a:t>Reality </a:t>
            </a:r>
            <a:r>
              <a:rPr lang="en-US" dirty="0" smtClean="0"/>
              <a:t>is not objective but subjective. </a:t>
            </a:r>
            <a:endParaRPr lang="en-US" dirty="0" smtClean="0"/>
          </a:p>
          <a:p>
            <a:r>
              <a:rPr lang="en-US" dirty="0" smtClean="0"/>
              <a:t>The </a:t>
            </a:r>
            <a:r>
              <a:rPr lang="en-US" dirty="0" smtClean="0"/>
              <a:t>approach employed is inductive-proceeding from the specific to the general and from the concrete to the abstract. </a:t>
            </a:r>
          </a:p>
          <a:p>
            <a:endParaRPr lang="en-US" dirty="0"/>
          </a:p>
        </p:txBody>
      </p:sp>
    </p:spTree>
    <p:extLst>
      <p:ext uri="{BB962C8B-B14F-4D97-AF65-F5344CB8AC3E}">
        <p14:creationId xmlns="" xmlns:p14="http://schemas.microsoft.com/office/powerpoint/2010/main" val="288255451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3045</TotalTime>
  <Words>1573</Words>
  <Application>Microsoft Office PowerPoint</Application>
  <PresentationFormat>On-screen Show (4:3)</PresentationFormat>
  <Paragraphs>262</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Civic</vt:lpstr>
      <vt:lpstr>Paradigm and Methodology</vt:lpstr>
      <vt:lpstr>Paradigms</vt:lpstr>
      <vt:lpstr>Paradigms (Cont)</vt:lpstr>
      <vt:lpstr>Paradigms (Cont)</vt:lpstr>
      <vt:lpstr>Types of Paradigm</vt:lpstr>
      <vt:lpstr>Positivism paradigm</vt:lpstr>
      <vt:lpstr>Positivism paradigm</vt:lpstr>
      <vt:lpstr>Interpretive Paradigm</vt:lpstr>
      <vt:lpstr>Interpretive Paradigm</vt:lpstr>
      <vt:lpstr>Critical Paradigm</vt:lpstr>
      <vt:lpstr>Critical Paradigm</vt:lpstr>
      <vt:lpstr>Positivist v/s Interpretive Paradigm</vt:lpstr>
      <vt:lpstr>Positivist v/s Interpretive Paradigm</vt:lpstr>
      <vt:lpstr>Elements of paradigms</vt:lpstr>
      <vt:lpstr>Elements of paradigms</vt:lpstr>
      <vt:lpstr>Elements in Positivism</vt:lpstr>
      <vt:lpstr>Elements in Interpretivism</vt:lpstr>
      <vt:lpstr>Elements in Critical</vt:lpstr>
      <vt:lpstr>Paradigm V/S Theory</vt:lpstr>
      <vt:lpstr>Qualitative v/s Quantitative</vt:lpstr>
      <vt:lpstr>Qualitative v/s Quantitative</vt:lpstr>
      <vt:lpstr>Qualitative v/s Quantitative</vt:lpstr>
      <vt:lpstr>Qualitative v/s Quantitative</vt:lpstr>
      <vt:lpstr>Qualitative v/s Quantitative</vt:lpstr>
      <vt:lpstr>Qualitative v/s Quantitative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Qualitative, Quantitative and Mixed Method Approach</dc:title>
  <dc:creator>Noman Yaser</dc:creator>
  <cp:lastModifiedBy>Q</cp:lastModifiedBy>
  <cp:revision>61</cp:revision>
  <dcterms:created xsi:type="dcterms:W3CDTF">2006-08-16T00:00:00Z</dcterms:created>
  <dcterms:modified xsi:type="dcterms:W3CDTF">2020-11-11T09:22:44Z</dcterms:modified>
</cp:coreProperties>
</file>