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5" r:id="rId2"/>
  </p:sldMasterIdLst>
  <p:notesMasterIdLst>
    <p:notesMasterId r:id="rId114"/>
  </p:notesMasterIdLst>
  <p:sldIdLst>
    <p:sldId id="256" r:id="rId3"/>
    <p:sldId id="257" r:id="rId4"/>
    <p:sldId id="258" r:id="rId5"/>
    <p:sldId id="259" r:id="rId6"/>
    <p:sldId id="260" r:id="rId7"/>
    <p:sldId id="261" r:id="rId8"/>
    <p:sldId id="262" r:id="rId9"/>
    <p:sldId id="263" r:id="rId10"/>
    <p:sldId id="264" r:id="rId11"/>
    <p:sldId id="286" r:id="rId12"/>
    <p:sldId id="265" r:id="rId13"/>
    <p:sldId id="287" r:id="rId14"/>
    <p:sldId id="288" r:id="rId15"/>
    <p:sldId id="266" r:id="rId16"/>
    <p:sldId id="267" r:id="rId17"/>
    <p:sldId id="289" r:id="rId18"/>
    <p:sldId id="268" r:id="rId19"/>
    <p:sldId id="269" r:id="rId20"/>
    <p:sldId id="270" r:id="rId21"/>
    <p:sldId id="271" r:id="rId22"/>
    <p:sldId id="290" r:id="rId23"/>
    <p:sldId id="272" r:id="rId24"/>
    <p:sldId id="273" r:id="rId25"/>
    <p:sldId id="274" r:id="rId26"/>
    <p:sldId id="275"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26" r:id="rId63"/>
    <p:sldId id="327" r:id="rId64"/>
    <p:sldId id="328" r:id="rId65"/>
    <p:sldId id="329" r:id="rId66"/>
    <p:sldId id="330" r:id="rId67"/>
    <p:sldId id="331" r:id="rId68"/>
    <p:sldId id="332" r:id="rId69"/>
    <p:sldId id="333" r:id="rId70"/>
    <p:sldId id="334" r:id="rId71"/>
    <p:sldId id="335" r:id="rId72"/>
    <p:sldId id="336" r:id="rId73"/>
    <p:sldId id="337" r:id="rId74"/>
    <p:sldId id="338" r:id="rId75"/>
    <p:sldId id="339" r:id="rId76"/>
    <p:sldId id="340" r:id="rId77"/>
    <p:sldId id="341" r:id="rId78"/>
    <p:sldId id="342" r:id="rId79"/>
    <p:sldId id="343" r:id="rId80"/>
    <p:sldId id="344" r:id="rId81"/>
    <p:sldId id="345" r:id="rId82"/>
    <p:sldId id="346" r:id="rId83"/>
    <p:sldId id="347" r:id="rId84"/>
    <p:sldId id="348" r:id="rId85"/>
    <p:sldId id="349" r:id="rId86"/>
    <p:sldId id="350" r:id="rId87"/>
    <p:sldId id="351" r:id="rId88"/>
    <p:sldId id="352" r:id="rId89"/>
    <p:sldId id="353" r:id="rId90"/>
    <p:sldId id="354" r:id="rId91"/>
    <p:sldId id="355" r:id="rId92"/>
    <p:sldId id="356" r:id="rId93"/>
    <p:sldId id="357" r:id="rId94"/>
    <p:sldId id="358" r:id="rId95"/>
    <p:sldId id="359" r:id="rId96"/>
    <p:sldId id="360" r:id="rId97"/>
    <p:sldId id="361" r:id="rId98"/>
    <p:sldId id="362" r:id="rId99"/>
    <p:sldId id="363" r:id="rId100"/>
    <p:sldId id="364" r:id="rId101"/>
    <p:sldId id="365" r:id="rId102"/>
    <p:sldId id="366" r:id="rId103"/>
    <p:sldId id="367" r:id="rId104"/>
    <p:sldId id="368" r:id="rId105"/>
    <p:sldId id="369" r:id="rId106"/>
    <p:sldId id="370" r:id="rId107"/>
    <p:sldId id="371" r:id="rId108"/>
    <p:sldId id="372" r:id="rId109"/>
    <p:sldId id="373" r:id="rId110"/>
    <p:sldId id="374" r:id="rId111"/>
    <p:sldId id="375" r:id="rId112"/>
    <p:sldId id="376" r:id="rId1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theme" Target="theme/theme1.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slide" Target="slides/slide108.xml"/><Relationship Id="rId115"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C178AC-11FF-4503-9CC9-3949DF07E28F}" type="datetimeFigureOut">
              <a:rPr lang="en-GB" smtClean="0"/>
              <a:t>03/05/2020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D89A5B-8A7A-4295-B76E-8A5FD2C90428}" type="slidenum">
              <a:rPr lang="en-GB" smtClean="0"/>
              <a:t>‹#›</a:t>
            </a:fld>
            <a:endParaRPr lang="en-GB"/>
          </a:p>
        </p:txBody>
      </p:sp>
    </p:spTree>
    <p:extLst>
      <p:ext uri="{BB962C8B-B14F-4D97-AF65-F5344CB8AC3E}">
        <p14:creationId xmlns:p14="http://schemas.microsoft.com/office/powerpoint/2010/main" val="3453574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buFontTx/>
              <a:buChar char="•"/>
            </a:pPr>
            <a:r>
              <a:rPr lang="en-US" b="1" i="1" smtClean="0">
                <a:cs typeface="Times New Roman" pitchFamily="18" charset="0"/>
              </a:rPr>
              <a:t>Prepare</a:t>
            </a:r>
            <a:r>
              <a:rPr lang="en-US" smtClean="0">
                <a:cs typeface="Times New Roman" pitchFamily="18" charset="0"/>
              </a:rPr>
              <a:t>  by creating an environment that is conducive to active learning</a:t>
            </a:r>
          </a:p>
          <a:p>
            <a:pPr eaLnBrk="1" hangingPunct="1">
              <a:lnSpc>
                <a:spcPct val="90000"/>
              </a:lnSpc>
              <a:buFontTx/>
              <a:buChar char="•"/>
            </a:pPr>
            <a:r>
              <a:rPr lang="en-US" b="1" i="1" smtClean="0">
                <a:cs typeface="Times New Roman" pitchFamily="18" charset="0"/>
              </a:rPr>
              <a:t>Present  </a:t>
            </a:r>
            <a:r>
              <a:rPr lang="en-US" smtClean="0">
                <a:cs typeface="Times New Roman" pitchFamily="18" charset="0"/>
              </a:rPr>
              <a:t>well by identifying adult learning styles and using a variety of active learning methods</a:t>
            </a:r>
          </a:p>
          <a:p>
            <a:pPr lvl="2" eaLnBrk="1" hangingPunct="1">
              <a:buFontTx/>
              <a:buChar char="•"/>
            </a:pPr>
            <a:r>
              <a:rPr lang="en-US" smtClean="0">
                <a:ea typeface="ＭＳ Ｐゴシック" pitchFamily="34" charset="-128"/>
              </a:rPr>
              <a:t>Adults can listen for 90 min. w/ attention, but for only 20 min. w/ retention      </a:t>
            </a:r>
          </a:p>
          <a:p>
            <a:pPr lvl="2" eaLnBrk="1" hangingPunct="1">
              <a:buFontTx/>
              <a:buChar char="•"/>
            </a:pPr>
            <a:r>
              <a:rPr lang="en-US" smtClean="0">
                <a:ea typeface="ＭＳ Ｐゴシック" pitchFamily="34" charset="-128"/>
              </a:rPr>
              <a:t>Review/revisit content 6 times for maximum retention.</a:t>
            </a:r>
          </a:p>
          <a:p>
            <a:pPr lvl="2" eaLnBrk="1" hangingPunct="1">
              <a:buFontTx/>
              <a:buChar char="•"/>
            </a:pPr>
            <a:r>
              <a:rPr lang="en-US" smtClean="0">
                <a:ea typeface="ＭＳ Ｐゴシック" pitchFamily="34" charset="-128"/>
              </a:rPr>
              <a:t>Change something every 7-8 min.</a:t>
            </a:r>
            <a:endParaRPr lang="en-US" smtClean="0">
              <a:ea typeface="ＭＳ Ｐゴシック" pitchFamily="34" charset="-128"/>
              <a:cs typeface="Times New Roman" pitchFamily="18" charset="0"/>
            </a:endParaRPr>
          </a:p>
          <a:p>
            <a:pPr eaLnBrk="1" hangingPunct="1">
              <a:lnSpc>
                <a:spcPct val="90000"/>
              </a:lnSpc>
              <a:buFontTx/>
              <a:buChar char="•"/>
            </a:pPr>
            <a:r>
              <a:rPr lang="en-US" smtClean="0">
                <a:cs typeface="Times New Roman" pitchFamily="18" charset="0"/>
              </a:rPr>
              <a:t>Incorporate </a:t>
            </a:r>
            <a:r>
              <a:rPr lang="en-US" b="1" i="1" smtClean="0">
                <a:cs typeface="Times New Roman" pitchFamily="18" charset="0"/>
              </a:rPr>
              <a:t>Practice</a:t>
            </a:r>
            <a:r>
              <a:rPr lang="en-US" smtClean="0">
                <a:cs typeface="Times New Roman" pitchFamily="18" charset="0"/>
              </a:rPr>
              <a:t>  time</a:t>
            </a:r>
          </a:p>
          <a:p>
            <a:pPr eaLnBrk="1" hangingPunct="1">
              <a:lnSpc>
                <a:spcPct val="90000"/>
              </a:lnSpc>
              <a:buFontTx/>
              <a:buChar char="•"/>
            </a:pPr>
            <a:r>
              <a:rPr lang="en-US" smtClean="0">
                <a:cs typeface="Times New Roman" pitchFamily="18" charset="0"/>
              </a:rPr>
              <a:t>Allow learners to </a:t>
            </a:r>
            <a:r>
              <a:rPr lang="en-US" b="1" i="1" smtClean="0">
                <a:cs typeface="Times New Roman" pitchFamily="18" charset="0"/>
              </a:rPr>
              <a:t>Perform</a:t>
            </a:r>
            <a:r>
              <a:rPr lang="en-US" smtClean="0">
                <a:cs typeface="Times New Roman" pitchFamily="18" charset="0"/>
              </a:rPr>
              <a:t>  their new knowledge</a:t>
            </a:r>
          </a:p>
          <a:p>
            <a:pPr eaLnBrk="1" hangingPunct="1"/>
            <a:endParaRPr 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6A620C9-6527-461A-BAED-DD55008A3C59}" type="slidenum">
              <a:rPr lang="en-US" smtClean="0">
                <a:latin typeface="Calibri" pitchFamily="34" charset="0"/>
              </a:rPr>
              <a:pPr eaLnBrk="1" hangingPunct="1"/>
              <a:t>27</a:t>
            </a:fld>
            <a:endParaRPr 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noChangeArrowheads="1"/>
          </p:cNvSpPr>
          <p:nvPr>
            <p:ph type="body" idx="1"/>
          </p:nvPr>
        </p:nvSpPr>
        <p:spPr bwMode="auto">
          <a:xfrm>
            <a:off x="457200" y="4343400"/>
            <a:ext cx="5867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b="1" smtClean="0"/>
              <a:t>Prepare</a:t>
            </a:r>
            <a:r>
              <a:rPr lang="en-US" smtClean="0"/>
              <a:t>- review materials, prepare outline plan</a:t>
            </a:r>
          </a:p>
          <a:p>
            <a:pPr eaLnBrk="1" hangingPunct="1"/>
            <a:r>
              <a:rPr lang="en-US" b="1" smtClean="0"/>
              <a:t>Pinpoint</a:t>
            </a:r>
            <a:r>
              <a:rPr lang="en-US" smtClean="0"/>
              <a:t>- focus on the (5) main points you want them to remember</a:t>
            </a:r>
          </a:p>
          <a:p>
            <a:pPr eaLnBrk="1" hangingPunct="1"/>
            <a:r>
              <a:rPr lang="en-US" b="1" smtClean="0"/>
              <a:t>Personalize</a:t>
            </a:r>
            <a:r>
              <a:rPr lang="en-US" smtClean="0"/>
              <a:t>- use words and situations that relate to them</a:t>
            </a:r>
          </a:p>
          <a:p>
            <a:pPr eaLnBrk="1" hangingPunct="1"/>
            <a:r>
              <a:rPr lang="en-US" b="1" smtClean="0"/>
              <a:t>Picture</a:t>
            </a:r>
            <a:r>
              <a:rPr lang="en-US" smtClean="0"/>
              <a:t>- paint mental pictures. Use stories and examples, and visual aids</a:t>
            </a:r>
          </a:p>
          <a:p>
            <a:pPr eaLnBrk="1" hangingPunct="1"/>
            <a:r>
              <a:rPr lang="en-US" b="1" smtClean="0"/>
              <a:t>Prescribe</a:t>
            </a:r>
            <a:r>
              <a:rPr lang="en-US" smtClean="0"/>
              <a:t>- translate for them what they need to do with the information. The “So What?”</a:t>
            </a:r>
          </a:p>
          <a:p>
            <a:pPr eaLnBrk="1" hangingPunct="1"/>
            <a:endParaRPr lang="en-US" smtClean="0"/>
          </a:p>
          <a:p>
            <a:pPr eaLnBrk="1" hangingPunct="1"/>
            <a:r>
              <a:rPr lang="en-US" smtClean="0"/>
              <a:t>Holmes Safety Association from National Safety Council Newsletter 444 N. Michigan Ave. Chicago Illinois 60611</a:t>
            </a:r>
          </a:p>
          <a:p>
            <a:pPr eaLnBrk="1" hangingPunct="1"/>
            <a:endParaRPr lang="en-US" sz="20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31"/>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66FF67F-26D6-4900-A53F-D6CBC2AD5953}" type="slidenum">
              <a:rPr lang="en-US" sz="1200" smtClean="0"/>
              <a:pPr eaLnBrk="1" hangingPunct="1"/>
              <a:t>84</a:t>
            </a:fld>
            <a:endParaRPr lang="en-US" sz="1200" smtClean="0"/>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smtClean="0">
                <a:latin typeface="Garamond-Light" charset="0"/>
              </a:rPr>
              <a:t>Jere Brophy is University Distinguished Professor of Teacher Education at Michigan State University</a:t>
            </a:r>
          </a:p>
          <a:p>
            <a:pPr eaLnBrk="1" hangingPunct="1"/>
            <a:r>
              <a:rPr lang="en-US" smtClean="0">
                <a:latin typeface="Garamond-Light" charset="0"/>
              </a:rPr>
              <a:t>and a Fellow of the International Academy of Education. </a:t>
            </a:r>
          </a:p>
          <a:p>
            <a:pPr eaLnBrk="1" hangingPunct="1"/>
            <a:endParaRPr lang="en-US" smtClean="0">
              <a:latin typeface="Garamond-Light" charset="0"/>
            </a:endParaRPr>
          </a:p>
          <a:p>
            <a:pPr eaLnBrk="1" hangingPunct="1"/>
            <a:r>
              <a:rPr lang="en-US" smtClean="0">
                <a:latin typeface="Garamond-Light" charset="0"/>
              </a:rPr>
              <a:t>More detail: He is well known both for his personal contributions to educational research and for his policy-oriented syntheses of work on various</a:t>
            </a:r>
          </a:p>
          <a:p>
            <a:pPr eaLnBrk="1" hangingPunct="1"/>
            <a:r>
              <a:rPr lang="en-US" smtClean="0">
                <a:latin typeface="Garamond-Light" charset="0"/>
              </a:rPr>
              <a:t>aspects of classroom teaching. He was one of the developers of process/product research, which examines relationships between teaching practices and student outcomes. Also,</a:t>
            </a:r>
          </a:p>
          <a:p>
            <a:pPr eaLnBrk="1" hangingPunct="1"/>
            <a:r>
              <a:rPr lang="en-US" smtClean="0">
                <a:latin typeface="Garamond-Light" charset="0"/>
              </a:rPr>
              <a:t>he has contributed to research and scholarship concerning teachers’ attitudes, beliefs and expectations, including self-fulfilling prophecy effects; the interpersonal dynamics of</a:t>
            </a:r>
          </a:p>
          <a:p>
            <a:pPr eaLnBrk="1" hangingPunct="1"/>
            <a:r>
              <a:rPr lang="en-US" smtClean="0">
                <a:latin typeface="Garamond-Light" charset="0"/>
              </a:rPr>
              <a:t>teacher/student interaction; classroom management; student motivation; the analysis of instructional materials and learning activities; and the teaching of school subjects for understanding, appreciation and life application.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31"/>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75B113A-4EE1-4A1A-8AFD-2D2B75C3845C}" type="slidenum">
              <a:rPr lang="en-US" sz="1200" smtClean="0"/>
              <a:pPr eaLnBrk="1" hangingPunct="1"/>
              <a:t>86</a:t>
            </a:fld>
            <a:endParaRPr lang="en-US" sz="1200" smtClean="0"/>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r>
              <a:rPr lang="en-US" smtClean="0"/>
              <a:t>Clearly the classroom climate is very dependent upon knowing each other.</a:t>
            </a:r>
          </a:p>
          <a:p>
            <a:pPr eaLnBrk="1" hangingPunct="1"/>
            <a:endParaRPr lang="en-US" smtClean="0"/>
          </a:p>
          <a:p>
            <a:pPr eaLnBrk="1" hangingPunct="1"/>
            <a:r>
              <a:rPr lang="en-US" smtClean="0"/>
              <a:t>Technology can play an important role. For example, what if I had pictures of all my students along with their names when they were assigned to my class? What if students could build bridges to each other via technology that otherwise might not happen in class?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1"/>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8B9DF8A-321B-4AFC-A92D-689C3656B530}" type="slidenum">
              <a:rPr lang="en-US" sz="1200" smtClean="0"/>
              <a:pPr eaLnBrk="1" hangingPunct="1"/>
              <a:t>87</a:t>
            </a:fld>
            <a:endParaRPr lang="en-US" sz="1200" smtClean="0"/>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smtClean="0"/>
              <a:t>Clearly the classroom climate is very dependent upon knowing each other.</a:t>
            </a:r>
          </a:p>
          <a:p>
            <a:pPr eaLnBrk="1" hangingPunct="1"/>
            <a:endParaRPr lang="en-US" smtClean="0"/>
          </a:p>
          <a:p>
            <a:pPr eaLnBrk="1" hangingPunct="1"/>
            <a:r>
              <a:rPr lang="en-US" smtClean="0"/>
              <a:t>Technology can play an important role. For example, what if I had pictures of all my students along with their names when they were assigned to my class? What if students could build bridges to each other via technology that otherwise might not happen in class?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31"/>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6E44FBA-6A8F-4CAA-8AA4-DBD03A6795A7}" type="slidenum">
              <a:rPr lang="en-US" sz="1200" smtClean="0"/>
              <a:pPr eaLnBrk="1" hangingPunct="1"/>
              <a:t>88</a:t>
            </a:fld>
            <a:endParaRPr lang="en-US" sz="1200" smtClean="0"/>
          </a:p>
        </p:txBody>
      </p:sp>
      <p:sp>
        <p:nvSpPr>
          <p:cNvPr id="29699" name="Rectangle 2"/>
          <p:cNvSpPr>
            <a:spLocks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1A0525-F8D1-400C-8D6F-281DECBE29C6}"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17E4125E-CECE-47A5-B8F4-A2D4E698036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1A0525-F8D1-400C-8D6F-281DECBE29C6}"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E4125E-CECE-47A5-B8F4-A2D4E698036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1A0525-F8D1-400C-8D6F-281DECBE29C6}"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E4125E-CECE-47A5-B8F4-A2D4E6980366}"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pPr>
              <a:defRPr/>
            </a:pPr>
            <a:endParaRPr lang="en-US" alt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pPr>
              <a:defRPr/>
            </a:pPr>
            <a:endParaRPr lang="en-US" alt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pPr>
              <a:defRPr/>
            </a:pPr>
            <a:fld id="{9E8EF5E7-A129-4030-B800-3C5F0D17350F}" type="slidenum">
              <a:rPr lang="en-US" altLang="en-US"/>
              <a:pPr>
                <a:defRPr/>
              </a:pPr>
              <a:t>‹#›</a:t>
            </a:fld>
            <a:endParaRPr lang="en-US" altLang="en-US"/>
          </a:p>
        </p:txBody>
      </p:sp>
    </p:spTree>
    <p:extLst>
      <p:ext uri="{BB962C8B-B14F-4D97-AF65-F5344CB8AC3E}">
        <p14:creationId xmlns:p14="http://schemas.microsoft.com/office/powerpoint/2010/main" val="2262494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20" name="Footer Placeholder 19"/>
          <p:cNvSpPr>
            <a:spLocks noGrp="1"/>
          </p:cNvSpPr>
          <p:nvPr>
            <p:ph type="ftr" sz="quarter" idx="11"/>
          </p:nvPr>
        </p:nvSpPr>
        <p:spPr/>
        <p:txBody>
          <a:bodyPr/>
          <a:lstStyle>
            <a:extLst/>
          </a:lstStyle>
          <a:p>
            <a:endParaRPr lang="en-GB">
              <a:solidFill>
                <a:srgbClr val="E7DEC9">
                  <a:shade val="50000"/>
                  <a:satMod val="200000"/>
                </a:srgbClr>
              </a:solidFill>
            </a:endParaRPr>
          </a:p>
        </p:txBody>
      </p:sp>
      <p:sp>
        <p:nvSpPr>
          <p:cNvPr id="10" name="Slide Number Placeholder 9"/>
          <p:cNvSpPr>
            <a:spLocks noGrp="1"/>
          </p:cNvSpPr>
          <p:nvPr>
            <p:ph type="sldNum" sz="quarter" idx="12"/>
          </p:nvPr>
        </p:nvSpPr>
        <p:spPr/>
        <p:txBody>
          <a:bodyPr/>
          <a:lstStyle>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Tree>
    <p:extLst>
      <p:ext uri="{BB962C8B-B14F-4D97-AF65-F5344CB8AC3E}">
        <p14:creationId xmlns:p14="http://schemas.microsoft.com/office/powerpoint/2010/main" val="630596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GB">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Tree>
    <p:extLst>
      <p:ext uri="{BB962C8B-B14F-4D97-AF65-F5344CB8AC3E}">
        <p14:creationId xmlns:p14="http://schemas.microsoft.com/office/powerpoint/2010/main" val="23742071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GB">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Tree>
    <p:extLst>
      <p:ext uri="{BB962C8B-B14F-4D97-AF65-F5344CB8AC3E}">
        <p14:creationId xmlns:p14="http://schemas.microsoft.com/office/powerpoint/2010/main" val="1607523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GB">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Tree>
    <p:extLst>
      <p:ext uri="{BB962C8B-B14F-4D97-AF65-F5344CB8AC3E}">
        <p14:creationId xmlns:p14="http://schemas.microsoft.com/office/powerpoint/2010/main" val="654467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8" name="Footer Placeholder 7"/>
          <p:cNvSpPr>
            <a:spLocks noGrp="1"/>
          </p:cNvSpPr>
          <p:nvPr>
            <p:ph type="ftr" sz="quarter" idx="11"/>
          </p:nvPr>
        </p:nvSpPr>
        <p:spPr/>
        <p:txBody>
          <a:bodyPr/>
          <a:lstStyle>
            <a:extLst/>
          </a:lstStyle>
          <a:p>
            <a:endParaRPr lang="en-GB">
              <a:solidFill>
                <a:srgbClr val="E7DEC9">
                  <a:shade val="50000"/>
                  <a:satMod val="200000"/>
                </a:srgbClr>
              </a:solidFill>
            </a:endParaRPr>
          </a:p>
        </p:txBody>
      </p:sp>
      <p:sp>
        <p:nvSpPr>
          <p:cNvPr id="9" name="Slide Number Placeholder 8"/>
          <p:cNvSpPr>
            <a:spLocks noGrp="1"/>
          </p:cNvSpPr>
          <p:nvPr>
            <p:ph type="sldNum" sz="quarter" idx="12"/>
          </p:nvPr>
        </p:nvSpPr>
        <p:spPr/>
        <p:txBody>
          <a:bodyPr/>
          <a:lstStyle>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Tree>
    <p:extLst>
      <p:ext uri="{BB962C8B-B14F-4D97-AF65-F5344CB8AC3E}">
        <p14:creationId xmlns:p14="http://schemas.microsoft.com/office/powerpoint/2010/main" val="5008753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4" name="Footer Placeholder 3"/>
          <p:cNvSpPr>
            <a:spLocks noGrp="1"/>
          </p:cNvSpPr>
          <p:nvPr>
            <p:ph type="ftr" sz="quarter" idx="11"/>
          </p:nvPr>
        </p:nvSpPr>
        <p:spPr/>
        <p:txBody>
          <a:bodyPr/>
          <a:lstStyle>
            <a:extLst/>
          </a:lstStyle>
          <a:p>
            <a:endParaRPr lang="en-GB">
              <a:solidFill>
                <a:srgbClr val="E7DEC9">
                  <a:shade val="50000"/>
                  <a:satMod val="200000"/>
                </a:srgbClr>
              </a:solidFill>
            </a:endParaRPr>
          </a:p>
        </p:txBody>
      </p:sp>
      <p:sp>
        <p:nvSpPr>
          <p:cNvPr id="5" name="Slide Number Placeholder 4"/>
          <p:cNvSpPr>
            <a:spLocks noGrp="1"/>
          </p:cNvSpPr>
          <p:nvPr>
            <p:ph type="sldNum" sz="quarter" idx="12"/>
          </p:nvPr>
        </p:nvSpPr>
        <p:spPr/>
        <p:txBody>
          <a:bodyPr/>
          <a:lstStyle>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Tree>
    <p:extLst>
      <p:ext uri="{BB962C8B-B14F-4D97-AF65-F5344CB8AC3E}">
        <p14:creationId xmlns:p14="http://schemas.microsoft.com/office/powerpoint/2010/main" val="1977696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Date Placeholder 1"/>
          <p:cNvSpPr>
            <a:spLocks noGrp="1"/>
          </p:cNvSpPr>
          <p:nvPr>
            <p:ph type="dt" sz="half" idx="10"/>
          </p:nvPr>
        </p:nvSpPr>
        <p:spPr/>
        <p:txBody>
          <a:bodyPr/>
          <a:lstStyle>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3" name="Footer Placeholder 2"/>
          <p:cNvSpPr>
            <a:spLocks noGrp="1"/>
          </p:cNvSpPr>
          <p:nvPr>
            <p:ph type="ftr" sz="quarter" idx="11"/>
          </p:nvPr>
        </p:nvSpPr>
        <p:spPr/>
        <p:txBody>
          <a:bodyPr/>
          <a:lstStyle>
            <a:extLst/>
          </a:lstStyle>
          <a:p>
            <a:endParaRPr lang="en-GB">
              <a:solidFill>
                <a:srgbClr val="E7DEC9">
                  <a:shade val="50000"/>
                  <a:satMod val="200000"/>
                </a:srgbClr>
              </a:solidFill>
            </a:endParaRPr>
          </a:p>
        </p:txBody>
      </p:sp>
      <p:sp>
        <p:nvSpPr>
          <p:cNvPr id="4" name="Slide Number Placeholder 3"/>
          <p:cNvSpPr>
            <a:spLocks noGrp="1"/>
          </p:cNvSpPr>
          <p:nvPr>
            <p:ph type="sldNum" sz="quarter" idx="12"/>
          </p:nvPr>
        </p:nvSpPr>
        <p:spPr/>
        <p:txBody>
          <a:bodyPr/>
          <a:lstStyle>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77837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1A0525-F8D1-400C-8D6F-281DECBE29C6}"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E4125E-CECE-47A5-B8F4-A2D4E6980366}" type="slidenum">
              <a:rPr lang="en-GB" smtClean="0"/>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GB">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Tree>
    <p:extLst>
      <p:ext uri="{BB962C8B-B14F-4D97-AF65-F5344CB8AC3E}">
        <p14:creationId xmlns:p14="http://schemas.microsoft.com/office/powerpoint/2010/main" val="11445692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GB">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indent="-283464">
              <a:lnSpc>
                <a:spcPts val="3000"/>
              </a:lnSpc>
              <a:spcBef>
                <a:spcPts val="600"/>
              </a:spcBef>
              <a:buClr>
                <a:srgbClr val="3891A7"/>
              </a:buClr>
              <a:buSzPct val="80000"/>
              <a:buFont typeface="Wingdings 2"/>
              <a:buNone/>
            </a:pPr>
            <a:endParaRPr lang="en-US" sz="3200">
              <a:solidFill>
                <a:prstClr val="black"/>
              </a:solidFill>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20142409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GB">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Tree>
    <p:extLst>
      <p:ext uri="{BB962C8B-B14F-4D97-AF65-F5344CB8AC3E}">
        <p14:creationId xmlns:p14="http://schemas.microsoft.com/office/powerpoint/2010/main" val="2108557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GB">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Tree>
    <p:extLst>
      <p:ext uri="{BB962C8B-B14F-4D97-AF65-F5344CB8AC3E}">
        <p14:creationId xmlns:p14="http://schemas.microsoft.com/office/powerpoint/2010/main" val="209631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B1A0525-F8D1-400C-8D6F-281DECBE29C6}" type="datetimeFigureOut">
              <a:rPr lang="en-GB" smtClean="0"/>
              <a:t>03/05/2020</a:t>
            </a:fld>
            <a:endParaRPr lang="en-GB"/>
          </a:p>
        </p:txBody>
      </p:sp>
      <p:sp>
        <p:nvSpPr>
          <p:cNvPr id="8" name="Slide Number Placeholder 7"/>
          <p:cNvSpPr>
            <a:spLocks noGrp="1"/>
          </p:cNvSpPr>
          <p:nvPr>
            <p:ph type="sldNum" sz="quarter" idx="11"/>
          </p:nvPr>
        </p:nvSpPr>
        <p:spPr/>
        <p:txBody>
          <a:bodyPr/>
          <a:lstStyle/>
          <a:p>
            <a:fld id="{17E4125E-CECE-47A5-B8F4-A2D4E6980366}"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1A0525-F8D1-400C-8D6F-281DECBE29C6}"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E4125E-CECE-47A5-B8F4-A2D4E6980366}"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1A0525-F8D1-400C-8D6F-281DECBE29C6}" type="datetimeFigureOut">
              <a:rPr lang="en-GB" smtClean="0"/>
              <a:t>03/05/2020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E4125E-CECE-47A5-B8F4-A2D4E698036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1A0525-F8D1-400C-8D6F-281DECBE29C6}" type="datetimeFigureOut">
              <a:rPr lang="en-GB" smtClean="0"/>
              <a:t>03/05/2020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E4125E-CECE-47A5-B8F4-A2D4E698036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A0525-F8D1-400C-8D6F-281DECBE29C6}" type="datetimeFigureOut">
              <a:rPr lang="en-GB" smtClean="0"/>
              <a:t>03/05/2020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E4125E-CECE-47A5-B8F4-A2D4E698036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1A0525-F8D1-400C-8D6F-281DECBE29C6}"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E4125E-CECE-47A5-B8F4-A2D4E6980366}"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1A0525-F8D1-400C-8D6F-281DECBE29C6}"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17E4125E-CECE-47A5-B8F4-A2D4E6980366}" type="slidenum">
              <a:rPr lang="en-GB" smtClean="0"/>
              <a:t>‹#›</a:t>
            </a:fld>
            <a:endParaRPr lang="en-GB"/>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DB1A0525-F8D1-400C-8D6F-281DECBE29C6}" type="datetimeFigureOut">
              <a:rPr lang="en-GB" smtClean="0"/>
              <a:t>03/05/2020</a:t>
            </a:fld>
            <a:endParaRPr lang="en-GB"/>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GB"/>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17E4125E-CECE-47A5-B8F4-A2D4E6980366}" type="slidenum">
              <a:rPr lang="en-GB" smtClean="0"/>
              <a:t>‹#›</a:t>
            </a:fld>
            <a:endParaRPr lang="en-GB"/>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3AC6044-592F-4605-A764-0A0E2A552E32}" type="datetimeFigureOut">
              <a:rPr lang="en-GB" smtClean="0">
                <a:solidFill>
                  <a:srgbClr val="E7DEC9">
                    <a:shade val="50000"/>
                    <a:satMod val="200000"/>
                  </a:srgbClr>
                </a:solidFill>
              </a:rPr>
              <a:pPr/>
              <a:t>03/05/2020</a:t>
            </a:fld>
            <a:endParaRPr lang="en-GB">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8414175-DB10-48B9-AF01-466B0482E55D}" type="slidenum">
              <a:rPr lang="en-GB" smtClean="0">
                <a:solidFill>
                  <a:srgbClr val="E7DEC9">
                    <a:shade val="50000"/>
                    <a:satMod val="200000"/>
                  </a:srgbClr>
                </a:solidFill>
              </a:rPr>
              <a:pPr/>
              <a:t>‹#›</a:t>
            </a:fld>
            <a:endParaRPr lang="en-GB">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32736985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667271"/>
          </a:xfrm>
        </p:spPr>
        <p:txBody>
          <a:bodyPr/>
          <a:lstStyle/>
          <a:p>
            <a:pPr lvl="1" algn="ctr" rtl="0">
              <a:spcBef>
                <a:spcPct val="0"/>
              </a:spcBef>
            </a:pPr>
            <a:r>
              <a:rPr lang="en-US" sz="5400" dirty="0"/>
              <a:t>Definitions of Teaching</a:t>
            </a:r>
            <a:r>
              <a:rPr lang="en-US" sz="5400" b="1" dirty="0"/>
              <a:t> </a:t>
            </a:r>
            <a:endParaRPr lang="en-GB" sz="5400"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493709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6000" b="1" dirty="0">
                <a:solidFill>
                  <a:schemeClr val="tx1"/>
                </a:solidFill>
              </a:rPr>
              <a:t>Teaching and other similar processes</a:t>
            </a:r>
          </a:p>
        </p:txBody>
      </p:sp>
    </p:spTree>
    <p:extLst>
      <p:ext uri="{BB962C8B-B14F-4D97-AF65-F5344CB8AC3E}">
        <p14:creationId xmlns:p14="http://schemas.microsoft.com/office/powerpoint/2010/main" val="278806334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marL="687388" indent="-687388" eaLnBrk="1" hangingPunct="1"/>
            <a:r>
              <a:rPr lang="en-US" smtClean="0">
                <a:solidFill>
                  <a:schemeClr val="tx1"/>
                </a:solidFill>
                <a:latin typeface="Garamond-Light" charset="0"/>
              </a:rPr>
              <a:t>Strategy teaching</a:t>
            </a:r>
          </a:p>
        </p:txBody>
      </p:sp>
      <p:sp>
        <p:nvSpPr>
          <p:cNvPr id="14339" name="Rectangle 3"/>
          <p:cNvSpPr>
            <a:spLocks noGrp="1" noChangeArrowheads="1"/>
          </p:cNvSpPr>
          <p:nvPr>
            <p:ph type="body" idx="1"/>
          </p:nvPr>
        </p:nvSpPr>
        <p:spPr/>
        <p:txBody>
          <a:bodyPr/>
          <a:lstStyle/>
          <a:p>
            <a:pPr eaLnBrk="1" hangingPunct="1">
              <a:buFont typeface="Wingdings" pitchFamily="2" charset="2"/>
              <a:buNone/>
            </a:pPr>
            <a:r>
              <a:rPr lang="en-US" sz="4000" smtClean="0">
                <a:latin typeface="Optima" charset="0"/>
              </a:rPr>
              <a:t>Description:</a:t>
            </a:r>
          </a:p>
          <a:p>
            <a:pPr marL="457200" lvl="1" indent="0" eaLnBrk="1" hangingPunct="1">
              <a:buFont typeface="Wingdings" pitchFamily="2" charset="2"/>
              <a:buNone/>
            </a:pPr>
            <a:r>
              <a:rPr lang="en-US" sz="3600" smtClean="0">
                <a:latin typeface="Optima" charset="0"/>
              </a:rPr>
              <a:t>The teacher models and instructs students in learning and self-regulation strategies.</a:t>
            </a:r>
            <a:endParaRPr lang="en-US" sz="3600" smtClean="0">
              <a:latin typeface="Garamond-Light" charset="0"/>
            </a:endParaRPr>
          </a:p>
        </p:txBody>
      </p:sp>
    </p:spTree>
    <p:extLst>
      <p:ext uri="{BB962C8B-B14F-4D97-AF65-F5344CB8AC3E}">
        <p14:creationId xmlns:p14="http://schemas.microsoft.com/office/powerpoint/2010/main" val="421432225"/>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p:cTn id="7" dur="500" fill="hold"/>
                                        <p:tgtEl>
                                          <p:spTgt spid="14339">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4339">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anim calcmode="lin" valueType="num">
                                      <p:cBhvr>
                                        <p:cTn id="11" dur="500" fill="hold"/>
                                        <p:tgtEl>
                                          <p:spTgt spid="14339">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14339">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solidFill>
                  <a:schemeClr val="tx1"/>
                </a:solidFill>
                <a:latin typeface="Garamond-Light" charset="0"/>
              </a:rPr>
              <a:t>Co-operative learning</a:t>
            </a:r>
          </a:p>
        </p:txBody>
      </p:sp>
      <p:sp>
        <p:nvSpPr>
          <p:cNvPr id="15363" name="Rectangle 3"/>
          <p:cNvSpPr>
            <a:spLocks noGrp="1" noChangeArrowheads="1"/>
          </p:cNvSpPr>
          <p:nvPr>
            <p:ph type="body" idx="1"/>
          </p:nvPr>
        </p:nvSpPr>
        <p:spPr/>
        <p:txBody>
          <a:bodyPr/>
          <a:lstStyle/>
          <a:p>
            <a:pPr eaLnBrk="1" hangingPunct="1">
              <a:buFont typeface="Wingdings" pitchFamily="2" charset="2"/>
              <a:buNone/>
            </a:pPr>
            <a:r>
              <a:rPr lang="en-US" sz="4000" smtClean="0">
                <a:latin typeface="Optima" charset="0"/>
              </a:rPr>
              <a:t>Description:</a:t>
            </a:r>
          </a:p>
          <a:p>
            <a:pPr marL="458788" lvl="1" indent="-1588" eaLnBrk="1" hangingPunct="1">
              <a:buFont typeface="Wingdings" pitchFamily="2" charset="2"/>
              <a:buNone/>
            </a:pPr>
            <a:r>
              <a:rPr lang="en-US" sz="3600" smtClean="0">
                <a:latin typeface="Optima" charset="0"/>
              </a:rPr>
              <a:t>Students often benefit from working in pairs or small groups to construct understandings or help one another master skills.</a:t>
            </a:r>
            <a:endParaRPr lang="en-US" sz="3600" smtClean="0">
              <a:latin typeface="Garamond-Light" charset="0"/>
            </a:endParaRPr>
          </a:p>
        </p:txBody>
      </p:sp>
    </p:spTree>
    <p:extLst>
      <p:ext uri="{BB962C8B-B14F-4D97-AF65-F5344CB8AC3E}">
        <p14:creationId xmlns:p14="http://schemas.microsoft.com/office/powerpoint/2010/main" val="1601910935"/>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500" fill="hold"/>
                                        <p:tgtEl>
                                          <p:spTgt spid="15363">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5363">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anim calcmode="lin" valueType="num">
                                      <p:cBhvr>
                                        <p:cTn id="11" dur="500" fill="hold"/>
                                        <p:tgtEl>
                                          <p:spTgt spid="15363">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15363">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solidFill>
                  <a:schemeClr val="tx1"/>
                </a:solidFill>
                <a:latin typeface="Garamond-Light" charset="0"/>
              </a:rPr>
              <a:t>Co-operative learning</a:t>
            </a:r>
          </a:p>
        </p:txBody>
      </p:sp>
      <p:sp>
        <p:nvSpPr>
          <p:cNvPr id="75779" name="Rectangle 3"/>
          <p:cNvSpPr>
            <a:spLocks noGrp="1" noChangeArrowheads="1"/>
          </p:cNvSpPr>
          <p:nvPr>
            <p:ph type="body" idx="1"/>
          </p:nvPr>
        </p:nvSpPr>
        <p:spPr/>
        <p:txBody>
          <a:bodyPr/>
          <a:lstStyle/>
          <a:p>
            <a:pPr eaLnBrk="1" hangingPunct="1">
              <a:buFont typeface="Wingdings" pitchFamily="2" charset="2"/>
              <a:buNone/>
            </a:pPr>
            <a:r>
              <a:rPr lang="en-US" smtClean="0">
                <a:latin typeface="Garamond-Light" charset="0"/>
              </a:rPr>
              <a:t>Possible Roles of Technology:</a:t>
            </a:r>
          </a:p>
          <a:p>
            <a:pPr eaLnBrk="1" hangingPunct="1">
              <a:buFont typeface="Wingdings" pitchFamily="2" charset="2"/>
              <a:buNone/>
            </a:pPr>
            <a:r>
              <a:rPr lang="en-US" smtClean="0">
                <a:solidFill>
                  <a:srgbClr val="FF0000"/>
                </a:solidFill>
                <a:latin typeface="Optima" charset="0"/>
              </a:rPr>
              <a:t>Students are to write down a small paragraph using previous knowledge and experiences</a:t>
            </a:r>
          </a:p>
          <a:p>
            <a:pPr eaLnBrk="1" hangingPunct="1">
              <a:buFont typeface="Wingdings" pitchFamily="2" charset="2"/>
              <a:buNone/>
            </a:pPr>
            <a:endParaRPr lang="en-US" smtClean="0">
              <a:latin typeface="Garamond-Light" charset="0"/>
            </a:endParaRPr>
          </a:p>
          <a:p>
            <a:pPr marL="458788" lvl="1" indent="-1588" eaLnBrk="1" hangingPunct="1">
              <a:buFont typeface="Wingdings" pitchFamily="2" charset="2"/>
              <a:buNone/>
            </a:pPr>
            <a:endParaRPr lang="en-US" smtClean="0"/>
          </a:p>
        </p:txBody>
      </p:sp>
    </p:spTree>
    <p:extLst>
      <p:ext uri="{BB962C8B-B14F-4D97-AF65-F5344CB8AC3E}">
        <p14:creationId xmlns:p14="http://schemas.microsoft.com/office/powerpoint/2010/main" val="1760290876"/>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 calcmode="lin" valueType="num">
                                      <p:cBhvr>
                                        <p:cTn id="7" dur="500" fill="hold"/>
                                        <p:tgtEl>
                                          <p:spTgt spid="75779">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75779">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75779">
                                            <p:txEl>
                                              <p:pRg st="1" end="1"/>
                                            </p:txEl>
                                          </p:spTgt>
                                        </p:tgtEl>
                                        <p:attrNameLst>
                                          <p:attrName>style.visibility</p:attrName>
                                        </p:attrNameLst>
                                      </p:cBhvr>
                                      <p:to>
                                        <p:strVal val="visible"/>
                                      </p:to>
                                    </p:set>
                                    <p:anim calcmode="lin" valueType="num">
                                      <p:cBhvr>
                                        <p:cTn id="13" dur="500" fill="hold"/>
                                        <p:tgtEl>
                                          <p:spTgt spid="75779">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75779">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solidFill>
                  <a:schemeClr val="tx1"/>
                </a:solidFill>
                <a:latin typeface="Garamond-Light" charset="0"/>
              </a:rPr>
              <a:t>Goal-oriented assessment</a:t>
            </a:r>
          </a:p>
        </p:txBody>
      </p:sp>
      <p:sp>
        <p:nvSpPr>
          <p:cNvPr id="16387" name="Rectangle 3"/>
          <p:cNvSpPr>
            <a:spLocks noGrp="1" noChangeArrowheads="1"/>
          </p:cNvSpPr>
          <p:nvPr>
            <p:ph type="body" idx="1"/>
          </p:nvPr>
        </p:nvSpPr>
        <p:spPr/>
        <p:txBody>
          <a:bodyPr/>
          <a:lstStyle/>
          <a:p>
            <a:pPr eaLnBrk="1" hangingPunct="1">
              <a:buFont typeface="Wingdings" pitchFamily="2" charset="2"/>
              <a:buNone/>
            </a:pPr>
            <a:r>
              <a:rPr lang="en-US" sz="4400" smtClean="0">
                <a:latin typeface="Optima" charset="0"/>
              </a:rPr>
              <a:t>Description:</a:t>
            </a:r>
          </a:p>
          <a:p>
            <a:pPr marL="457200" lvl="1" indent="0" eaLnBrk="1" hangingPunct="1">
              <a:buFont typeface="Wingdings" pitchFamily="2" charset="2"/>
              <a:buNone/>
            </a:pPr>
            <a:r>
              <a:rPr lang="en-US" sz="4000" smtClean="0">
                <a:latin typeface="Optima" charset="0"/>
              </a:rPr>
              <a:t>The teacher uses a variety of formal and informal assessment methods to monitor progress towards learning goals.</a:t>
            </a:r>
            <a:endParaRPr lang="en-US" sz="4000" smtClean="0">
              <a:latin typeface="Garamond-Light" charset="0"/>
            </a:endParaRPr>
          </a:p>
        </p:txBody>
      </p:sp>
    </p:spTree>
    <p:extLst>
      <p:ext uri="{BB962C8B-B14F-4D97-AF65-F5344CB8AC3E}">
        <p14:creationId xmlns:p14="http://schemas.microsoft.com/office/powerpoint/2010/main" val="962785142"/>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p:cTn id="7" dur="500" fill="hold"/>
                                        <p:tgtEl>
                                          <p:spTgt spid="16387">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6387">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anim calcmode="lin" valueType="num">
                                      <p:cBhvr>
                                        <p:cTn id="11" dur="500" fill="hold"/>
                                        <p:tgtEl>
                                          <p:spTgt spid="16387">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16387">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solidFill>
                  <a:schemeClr val="tx1"/>
                </a:solidFill>
                <a:latin typeface="Garamond-Light" charset="0"/>
              </a:rPr>
              <a:t>Achievement expectations</a:t>
            </a:r>
          </a:p>
        </p:txBody>
      </p:sp>
      <p:sp>
        <p:nvSpPr>
          <p:cNvPr id="17411" name="Rectangle 3"/>
          <p:cNvSpPr>
            <a:spLocks noGrp="1" noChangeArrowheads="1"/>
          </p:cNvSpPr>
          <p:nvPr>
            <p:ph type="body" idx="1"/>
          </p:nvPr>
        </p:nvSpPr>
        <p:spPr/>
        <p:txBody>
          <a:bodyPr/>
          <a:lstStyle/>
          <a:p>
            <a:pPr eaLnBrk="1" hangingPunct="1">
              <a:buFont typeface="Wingdings" pitchFamily="2" charset="2"/>
              <a:buNone/>
            </a:pPr>
            <a:r>
              <a:rPr lang="en-US" sz="4000" smtClean="0">
                <a:latin typeface="Optima" charset="0"/>
              </a:rPr>
              <a:t>Description:</a:t>
            </a:r>
          </a:p>
          <a:p>
            <a:pPr marL="457200" lvl="1" indent="0" eaLnBrk="1" hangingPunct="1">
              <a:buFont typeface="Wingdings" pitchFamily="2" charset="2"/>
              <a:buNone/>
            </a:pPr>
            <a:r>
              <a:rPr lang="en-US" sz="3600" smtClean="0">
                <a:latin typeface="Optima" charset="0"/>
              </a:rPr>
              <a:t>The teacher establishes and follows through on appropriate expectations for learning outcomes.</a:t>
            </a:r>
          </a:p>
        </p:txBody>
      </p:sp>
    </p:spTree>
    <p:extLst>
      <p:ext uri="{BB962C8B-B14F-4D97-AF65-F5344CB8AC3E}">
        <p14:creationId xmlns:p14="http://schemas.microsoft.com/office/powerpoint/2010/main" val="3604303607"/>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500" fill="hold"/>
                                        <p:tgtEl>
                                          <p:spTgt spid="17411">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7411">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anim calcmode="lin" valueType="num">
                                      <p:cBhvr>
                                        <p:cTn id="11" dur="500" fill="hold"/>
                                        <p:tgtEl>
                                          <p:spTgt spid="17411">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17411">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solidFill>
                  <a:schemeClr val="tx1"/>
                </a:solidFill>
                <a:latin typeface="Garamond-Light" charset="0"/>
              </a:rPr>
              <a:t>Achievement expectations</a:t>
            </a:r>
          </a:p>
        </p:txBody>
      </p:sp>
      <p:sp>
        <p:nvSpPr>
          <p:cNvPr id="79875" name="Rectangle 3"/>
          <p:cNvSpPr>
            <a:spLocks noGrp="1" noChangeArrowheads="1"/>
          </p:cNvSpPr>
          <p:nvPr>
            <p:ph type="body" idx="1"/>
          </p:nvPr>
        </p:nvSpPr>
        <p:spPr/>
        <p:txBody>
          <a:bodyPr/>
          <a:lstStyle/>
          <a:p>
            <a:pPr eaLnBrk="1" hangingPunct="1">
              <a:buFont typeface="Wingdings" pitchFamily="2" charset="2"/>
              <a:buNone/>
            </a:pPr>
            <a:r>
              <a:rPr lang="en-US" smtClean="0">
                <a:latin typeface="Garamond-Light" charset="0"/>
              </a:rPr>
              <a:t>Possible Roles of Technology: </a:t>
            </a:r>
          </a:p>
          <a:p>
            <a:pPr eaLnBrk="1" hangingPunct="1">
              <a:buFont typeface="Wingdings" pitchFamily="2" charset="2"/>
              <a:buNone/>
            </a:pPr>
            <a:r>
              <a:rPr lang="en-US" smtClean="0">
                <a:solidFill>
                  <a:srgbClr val="FF0000"/>
                </a:solidFill>
                <a:latin typeface="Optima" charset="0"/>
              </a:rPr>
              <a:t>Students are to write down a small paragraph using previous knowledge and experiences</a:t>
            </a:r>
          </a:p>
          <a:p>
            <a:pPr eaLnBrk="1" hangingPunct="1">
              <a:buFont typeface="Wingdings" pitchFamily="2" charset="2"/>
              <a:buNone/>
            </a:pPr>
            <a:endParaRPr lang="en-US" smtClean="0">
              <a:latin typeface="Garamond-Light" charset="0"/>
            </a:endParaRPr>
          </a:p>
          <a:p>
            <a:pPr marL="457200" lvl="1" indent="0" eaLnBrk="1" hangingPunct="1">
              <a:buFont typeface="Wingdings" pitchFamily="2" charset="2"/>
              <a:buNone/>
            </a:pPr>
            <a:endParaRPr lang="en-US" smtClean="0">
              <a:latin typeface="Optima" charset="0"/>
            </a:endParaRPr>
          </a:p>
        </p:txBody>
      </p:sp>
    </p:spTree>
    <p:extLst>
      <p:ext uri="{BB962C8B-B14F-4D97-AF65-F5344CB8AC3E}">
        <p14:creationId xmlns:p14="http://schemas.microsoft.com/office/powerpoint/2010/main" val="2030529226"/>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 calcmode="lin" valueType="num">
                                      <p:cBhvr>
                                        <p:cTn id="7" dur="500" fill="hold"/>
                                        <p:tgtEl>
                                          <p:spTgt spid="79875">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79875">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79875">
                                            <p:txEl>
                                              <p:pRg st="1" end="1"/>
                                            </p:txEl>
                                          </p:spTgt>
                                        </p:tgtEl>
                                        <p:attrNameLst>
                                          <p:attrName>style.visibility</p:attrName>
                                        </p:attrNameLst>
                                      </p:cBhvr>
                                      <p:to>
                                        <p:strVal val="visible"/>
                                      </p:to>
                                    </p:set>
                                    <p:anim calcmode="lin" valueType="num">
                                      <p:cBhvr>
                                        <p:cTn id="13" dur="500" fill="hold"/>
                                        <p:tgtEl>
                                          <p:spTgt spid="79875">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79875">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2691730"/>
          </a:xfrm>
        </p:spPr>
        <p:txBody>
          <a:bodyPr>
            <a:normAutofit fontScale="90000"/>
          </a:bodyPr>
          <a:lstStyle/>
          <a:p>
            <a:r>
              <a:rPr lang="en-GB" b="1" dirty="0"/>
              <a:t>What is the difference between strategy, technique, method and approach in terms of teaching</a:t>
            </a:r>
            <a:br>
              <a:rPr lang="en-GB" b="1" dirty="0"/>
            </a:br>
            <a:endParaRPr lang="en-GB" dirty="0"/>
          </a:p>
        </p:txBody>
      </p:sp>
      <p:sp>
        <p:nvSpPr>
          <p:cNvPr id="3" name="Subtitle 2"/>
          <p:cNvSpPr>
            <a:spLocks noGrp="1"/>
          </p:cNvSpPr>
          <p:nvPr>
            <p:ph type="subTitle" idx="1"/>
          </p:nvPr>
        </p:nvSpPr>
        <p:spPr>
          <a:xfrm>
            <a:off x="1432560" y="3908648"/>
            <a:ext cx="7406640" cy="1752600"/>
          </a:xfrm>
        </p:spPr>
        <p:txBody>
          <a:bodyPr/>
          <a:lstStyle/>
          <a:p>
            <a:endParaRPr lang="en-GB" dirty="0"/>
          </a:p>
        </p:txBody>
      </p:sp>
    </p:spTree>
    <p:extLst>
      <p:ext uri="{BB962C8B-B14F-4D97-AF65-F5344CB8AC3E}">
        <p14:creationId xmlns:p14="http://schemas.microsoft.com/office/powerpoint/2010/main" val="72749391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Technique</a:t>
            </a:r>
            <a:endParaRPr lang="en-GB" dirty="0"/>
          </a:p>
        </p:txBody>
      </p:sp>
      <p:sp>
        <p:nvSpPr>
          <p:cNvPr id="3" name="Content Placeholder 2"/>
          <p:cNvSpPr>
            <a:spLocks noGrp="1"/>
          </p:cNvSpPr>
          <p:nvPr>
            <p:ph idx="1"/>
          </p:nvPr>
        </p:nvSpPr>
        <p:spPr/>
        <p:txBody>
          <a:bodyPr>
            <a:normAutofit/>
          </a:bodyPr>
          <a:lstStyle/>
          <a:p>
            <a:r>
              <a:rPr lang="en-GB" dirty="0"/>
              <a:t>Technique is a procedure or skill for completing a specific task. </a:t>
            </a:r>
            <a:endParaRPr lang="en-GB" dirty="0" smtClean="0"/>
          </a:p>
          <a:p>
            <a:r>
              <a:rPr lang="en-GB" dirty="0"/>
              <a:t>Teaching </a:t>
            </a:r>
            <a:r>
              <a:rPr lang="en-GB" dirty="0" smtClean="0"/>
              <a:t>Techniques </a:t>
            </a:r>
            <a:r>
              <a:rPr lang="en-GB" dirty="0"/>
              <a:t>are the little sneaky tricks we all know and use to get the job done in the classroom</a:t>
            </a:r>
            <a:r>
              <a:rPr lang="en-GB" dirty="0" smtClean="0"/>
              <a:t>.</a:t>
            </a:r>
            <a:r>
              <a:rPr lang="en-GB" dirty="0"/>
              <a:t> These </a:t>
            </a:r>
            <a:r>
              <a:rPr lang="en-GB" dirty="0" smtClean="0"/>
              <a:t>tricks can </a:t>
            </a:r>
            <a:r>
              <a:rPr lang="en-GB" dirty="0"/>
              <a:t>be taught to </a:t>
            </a:r>
            <a:r>
              <a:rPr lang="en-GB" dirty="0" smtClean="0"/>
              <a:t>other teachers.</a:t>
            </a:r>
          </a:p>
          <a:p>
            <a:r>
              <a:rPr lang="en-US" dirty="0" smtClean="0"/>
              <a:t>e. g. </a:t>
            </a:r>
            <a:r>
              <a:rPr lang="en-GB" dirty="0" smtClean="0"/>
              <a:t>titbits </a:t>
            </a:r>
            <a:r>
              <a:rPr lang="en-GB" dirty="0"/>
              <a:t>of games, </a:t>
            </a:r>
            <a:r>
              <a:rPr lang="en-GB" dirty="0" smtClean="0"/>
              <a:t>activates, </a:t>
            </a:r>
            <a:r>
              <a:rPr lang="en-GB" dirty="0"/>
              <a:t>and actions </a:t>
            </a:r>
            <a:r>
              <a:rPr lang="en-GB" dirty="0" smtClean="0"/>
              <a:t>in </a:t>
            </a:r>
            <a:r>
              <a:rPr lang="en-GB" dirty="0"/>
              <a:t>the classroom</a:t>
            </a:r>
            <a:endParaRPr lang="en-GB" dirty="0" smtClean="0"/>
          </a:p>
          <a:p>
            <a:endParaRPr lang="en-GB" dirty="0"/>
          </a:p>
        </p:txBody>
      </p:sp>
    </p:spTree>
    <p:extLst>
      <p:ext uri="{BB962C8B-B14F-4D97-AF65-F5344CB8AC3E}">
        <p14:creationId xmlns:p14="http://schemas.microsoft.com/office/powerpoint/2010/main" val="77162775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lstStyle/>
          <a:p>
            <a:r>
              <a:rPr lang="en-GB" b="1" dirty="0"/>
              <a:t>Method</a:t>
            </a:r>
            <a:endParaRPr lang="en-GB" dirty="0"/>
          </a:p>
        </p:txBody>
      </p:sp>
      <p:sp>
        <p:nvSpPr>
          <p:cNvPr id="3" name="Content Placeholder 2"/>
          <p:cNvSpPr>
            <a:spLocks noGrp="1"/>
          </p:cNvSpPr>
          <p:nvPr>
            <p:ph idx="1"/>
          </p:nvPr>
        </p:nvSpPr>
        <p:spPr>
          <a:xfrm>
            <a:off x="323528" y="836712"/>
            <a:ext cx="8686800" cy="5904656"/>
          </a:xfrm>
        </p:spPr>
        <p:txBody>
          <a:bodyPr>
            <a:normAutofit lnSpcReduction="10000"/>
          </a:bodyPr>
          <a:lstStyle/>
          <a:p>
            <a:r>
              <a:rPr lang="en-GB" dirty="0"/>
              <a:t>Method is a way something is done. Perhaps used for routine tasks.</a:t>
            </a:r>
          </a:p>
          <a:p>
            <a:r>
              <a:rPr lang="en-GB" dirty="0"/>
              <a:t>Teaching Method: Refers to how you apply your answers from the questions stated in </a:t>
            </a:r>
            <a:r>
              <a:rPr lang="en-GB" dirty="0" smtClean="0"/>
              <a:t>teaching </a:t>
            </a:r>
            <a:r>
              <a:rPr lang="en-GB" dirty="0"/>
              <a:t>Approaches to your day to day instruction in front of your students.</a:t>
            </a:r>
          </a:p>
          <a:p>
            <a:r>
              <a:rPr lang="en-GB" dirty="0"/>
              <a:t>learning by </a:t>
            </a:r>
            <a:r>
              <a:rPr lang="en-GB" dirty="0" smtClean="0"/>
              <a:t>doing &amp; active listening and notes taking</a:t>
            </a:r>
          </a:p>
          <a:p>
            <a:r>
              <a:rPr lang="en-GB" dirty="0"/>
              <a:t>This is not really a question of 'what works for you' but what actual practices and procedures of teaching do you prefer and come most naturally to you?</a:t>
            </a:r>
          </a:p>
        </p:txBody>
      </p:sp>
    </p:spTree>
    <p:extLst>
      <p:ext uri="{BB962C8B-B14F-4D97-AF65-F5344CB8AC3E}">
        <p14:creationId xmlns:p14="http://schemas.microsoft.com/office/powerpoint/2010/main" val="1561884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71400"/>
            <a:ext cx="7498080" cy="1143000"/>
          </a:xfrm>
        </p:spPr>
        <p:txBody>
          <a:bodyPr/>
          <a:lstStyle/>
          <a:p>
            <a:r>
              <a:rPr lang="en-GB" b="1" dirty="0"/>
              <a:t>Approach</a:t>
            </a:r>
            <a:endParaRPr lang="en-GB" dirty="0"/>
          </a:p>
        </p:txBody>
      </p:sp>
      <p:sp>
        <p:nvSpPr>
          <p:cNvPr id="3" name="Content Placeholder 2"/>
          <p:cNvSpPr>
            <a:spLocks noGrp="1"/>
          </p:cNvSpPr>
          <p:nvPr>
            <p:ph idx="1"/>
          </p:nvPr>
        </p:nvSpPr>
        <p:spPr>
          <a:xfrm>
            <a:off x="827584" y="908720"/>
            <a:ext cx="8106104" cy="5949280"/>
          </a:xfrm>
        </p:spPr>
        <p:txBody>
          <a:bodyPr>
            <a:normAutofit fontScale="92500" lnSpcReduction="10000"/>
          </a:bodyPr>
          <a:lstStyle/>
          <a:p>
            <a:r>
              <a:rPr lang="en-GB" dirty="0"/>
              <a:t>An approach is treating something in a certain way. Experiments must be approached the same way to repeat</a:t>
            </a:r>
            <a:r>
              <a:rPr lang="en-GB" dirty="0" smtClean="0"/>
              <a:t>. </a:t>
            </a:r>
          </a:p>
          <a:p>
            <a:r>
              <a:rPr lang="en-GB" dirty="0"/>
              <a:t>personal philosophy of teaching</a:t>
            </a:r>
            <a:r>
              <a:rPr lang="en-GB" dirty="0" smtClean="0"/>
              <a:t>.</a:t>
            </a:r>
          </a:p>
          <a:p>
            <a:r>
              <a:rPr lang="en-GB" dirty="0"/>
              <a:t>What is the nature of education? What is the role of the teacher, the student, the administration, the parents? To be an effective teacher, does one need to strive to be authoritarian, to be autocratic, or is the best way to engender a sense of trust and familiarity, to be a 'educating/leading friend' to your students</a:t>
            </a:r>
            <a:r>
              <a:rPr lang="en-GB" dirty="0" smtClean="0"/>
              <a:t>.</a:t>
            </a:r>
          </a:p>
          <a:p>
            <a:r>
              <a:rPr lang="en-GB" sz="3300" dirty="0" smtClean="0"/>
              <a:t>It</a:t>
            </a:r>
            <a:r>
              <a:rPr lang="en-GB" dirty="0" smtClean="0"/>
              <a:t> may </a:t>
            </a:r>
            <a:r>
              <a:rPr lang="en-GB" dirty="0"/>
              <a:t>vary </a:t>
            </a:r>
            <a:r>
              <a:rPr lang="en-GB" dirty="0" smtClean="0"/>
              <a:t>with experience and depends </a:t>
            </a:r>
            <a:r>
              <a:rPr lang="en-GB" dirty="0"/>
              <a:t>on the students you're teaching</a:t>
            </a:r>
            <a:r>
              <a:rPr lang="en-GB" dirty="0" smtClean="0"/>
              <a:t>. </a:t>
            </a:r>
          </a:p>
          <a:p>
            <a:endParaRPr lang="en-GB" dirty="0"/>
          </a:p>
        </p:txBody>
      </p:sp>
    </p:spTree>
    <p:extLst>
      <p:ext uri="{BB962C8B-B14F-4D97-AF65-F5344CB8AC3E}">
        <p14:creationId xmlns:p14="http://schemas.microsoft.com/office/powerpoint/2010/main" val="2946093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86754"/>
          </a:xfrm>
        </p:spPr>
        <p:txBody>
          <a:bodyPr wrap="square" anchor="t" anchorCtr="0">
            <a:spAutoFit/>
          </a:bodyPr>
          <a:lstStyle/>
          <a:p>
            <a:r>
              <a:rPr lang="en-GB" sz="4000" b="1" dirty="0"/>
              <a:t>Conditioning  </a:t>
            </a:r>
            <a:r>
              <a:rPr lang="en-GB" sz="4000" b="1" dirty="0" err="1"/>
              <a:t>Vs</a:t>
            </a:r>
            <a:r>
              <a:rPr lang="en-GB" sz="4000" b="1" dirty="0"/>
              <a:t>  </a:t>
            </a:r>
            <a:r>
              <a:rPr lang="en-GB" sz="4000" b="1" dirty="0" smtClean="0"/>
              <a:t>Teaching</a:t>
            </a:r>
            <a:endParaRPr lang="en-GB" sz="4000" dirty="0"/>
          </a:p>
        </p:txBody>
      </p:sp>
      <p:sp>
        <p:nvSpPr>
          <p:cNvPr id="3" name="Content Placeholder 2"/>
          <p:cNvSpPr>
            <a:spLocks noGrp="1"/>
          </p:cNvSpPr>
          <p:nvPr>
            <p:ph sz="half" idx="1"/>
          </p:nvPr>
        </p:nvSpPr>
        <p:spPr>
          <a:xfrm>
            <a:off x="4648200" y="980728"/>
            <a:ext cx="4038600" cy="5832648"/>
          </a:xfrm>
        </p:spPr>
        <p:txBody>
          <a:bodyPr>
            <a:noAutofit/>
          </a:bodyPr>
          <a:lstStyle/>
          <a:p>
            <a:r>
              <a:rPr lang="en-GB" sz="3200" dirty="0" smtClean="0">
                <a:solidFill>
                  <a:schemeClr val="tx1"/>
                </a:solidFill>
              </a:rPr>
              <a:t>Conditioning </a:t>
            </a:r>
            <a:r>
              <a:rPr lang="en-GB" sz="3200" dirty="0">
                <a:solidFill>
                  <a:schemeClr val="tx1"/>
                </a:solidFill>
              </a:rPr>
              <a:t>aims at modification of </a:t>
            </a:r>
            <a:r>
              <a:rPr lang="en-GB" sz="3200" dirty="0" smtClean="0">
                <a:solidFill>
                  <a:schemeClr val="tx1"/>
                </a:solidFill>
              </a:rPr>
              <a:t>behaviour </a:t>
            </a:r>
            <a:r>
              <a:rPr lang="en-GB" sz="3200" dirty="0">
                <a:solidFill>
                  <a:schemeClr val="tx1"/>
                </a:solidFill>
              </a:rPr>
              <a:t>and learning habits.</a:t>
            </a:r>
          </a:p>
          <a:p>
            <a:r>
              <a:rPr lang="en-GB" sz="3200" dirty="0">
                <a:solidFill>
                  <a:schemeClr val="tx1"/>
                </a:solidFill>
              </a:rPr>
              <a:t>Scope of conditioning is relatively narrow</a:t>
            </a:r>
          </a:p>
          <a:p>
            <a:r>
              <a:rPr lang="en-GB" sz="3200" dirty="0">
                <a:solidFill>
                  <a:schemeClr val="tx1"/>
                </a:solidFill>
              </a:rPr>
              <a:t>Reinforcement plays a vital role here</a:t>
            </a:r>
            <a:r>
              <a:rPr lang="en-GB" sz="3200" dirty="0" smtClean="0">
                <a:solidFill>
                  <a:schemeClr val="tx1"/>
                </a:solidFill>
              </a:rPr>
              <a:t>.</a:t>
            </a:r>
            <a:r>
              <a:rPr lang="en-GB" sz="3200" dirty="0"/>
              <a:t/>
            </a:r>
            <a:br>
              <a:rPr lang="en-GB" sz="3200" dirty="0"/>
            </a:br>
            <a:r>
              <a:rPr lang="en-GB" sz="3200" dirty="0"/>
              <a:t/>
            </a:r>
            <a:br>
              <a:rPr lang="en-GB" sz="3200" dirty="0"/>
            </a:br>
            <a:r>
              <a:rPr lang="en-GB" sz="3200" dirty="0"/>
              <a:t/>
            </a:r>
            <a:br>
              <a:rPr lang="en-GB" sz="3200" dirty="0"/>
            </a:br>
            <a:endParaRPr lang="en-GB" sz="3200" dirty="0">
              <a:solidFill>
                <a:schemeClr val="tx1"/>
              </a:solidFill>
            </a:endParaRPr>
          </a:p>
        </p:txBody>
      </p:sp>
      <p:sp>
        <p:nvSpPr>
          <p:cNvPr id="4" name="Content Placeholder 3"/>
          <p:cNvSpPr>
            <a:spLocks noGrp="1"/>
          </p:cNvSpPr>
          <p:nvPr>
            <p:ph sz="half" idx="2"/>
          </p:nvPr>
        </p:nvSpPr>
        <p:spPr>
          <a:xfrm>
            <a:off x="365760" y="1124744"/>
            <a:ext cx="4041648" cy="5832648"/>
          </a:xfrm>
        </p:spPr>
        <p:txBody>
          <a:bodyPr>
            <a:normAutofit/>
          </a:bodyPr>
          <a:lstStyle/>
          <a:p>
            <a:r>
              <a:rPr lang="en-GB" sz="3200" dirty="0">
                <a:solidFill>
                  <a:schemeClr val="tx1"/>
                </a:solidFill>
              </a:rPr>
              <a:t>Teaching aims at the development of potential and intellect.</a:t>
            </a:r>
          </a:p>
          <a:p>
            <a:r>
              <a:rPr lang="en-GB" sz="3200" dirty="0">
                <a:solidFill>
                  <a:schemeClr val="tx1"/>
                </a:solidFill>
              </a:rPr>
              <a:t>It has broader scope</a:t>
            </a:r>
          </a:p>
          <a:p>
            <a:r>
              <a:rPr lang="en-GB" sz="3200" dirty="0">
                <a:solidFill>
                  <a:schemeClr val="tx1"/>
                </a:solidFill>
              </a:rPr>
              <a:t>Reinforcement is not necessary for teaching</a:t>
            </a:r>
            <a:r>
              <a:rPr lang="en-GB" sz="3200" dirty="0" smtClean="0">
                <a:solidFill>
                  <a:schemeClr val="tx1"/>
                </a:solidFill>
              </a:rPr>
              <a:t>.</a:t>
            </a:r>
            <a:endParaRPr lang="en-GB" sz="32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008112"/>
          </a:xfrm>
        </p:spPr>
        <p:txBody>
          <a:bodyPr/>
          <a:lstStyle/>
          <a:p>
            <a:r>
              <a:rPr lang="en-GB" dirty="0"/>
              <a:t> </a:t>
            </a:r>
            <a:r>
              <a:rPr lang="en-GB" b="1" dirty="0"/>
              <a:t>Strategy</a:t>
            </a:r>
            <a:endParaRPr lang="en-GB" dirty="0"/>
          </a:p>
        </p:txBody>
      </p:sp>
      <p:sp>
        <p:nvSpPr>
          <p:cNvPr id="3" name="Content Placeholder 2"/>
          <p:cNvSpPr>
            <a:spLocks noGrp="1"/>
          </p:cNvSpPr>
          <p:nvPr>
            <p:ph idx="1"/>
          </p:nvPr>
        </p:nvSpPr>
        <p:spPr>
          <a:xfrm>
            <a:off x="565720" y="980728"/>
            <a:ext cx="8686800" cy="5688632"/>
          </a:xfrm>
        </p:spPr>
        <p:txBody>
          <a:bodyPr>
            <a:normAutofit lnSpcReduction="10000"/>
          </a:bodyPr>
          <a:lstStyle/>
          <a:p>
            <a:r>
              <a:rPr lang="en-GB" dirty="0"/>
              <a:t>A plan of action designed to achieve an overall aim.</a:t>
            </a:r>
          </a:p>
          <a:p>
            <a:r>
              <a:rPr lang="en-GB" dirty="0"/>
              <a:t>Strategy means a method. Such as when playing a football game, "That was a great strategy! It always works!" or when playing a video "Ok, our strategy is to go around the enemy".</a:t>
            </a:r>
            <a:br>
              <a:rPr lang="en-GB" dirty="0"/>
            </a:br>
            <a:r>
              <a:rPr lang="en-GB" dirty="0"/>
              <a:t>Your example, "</a:t>
            </a:r>
            <a:r>
              <a:rPr lang="en-GB" dirty="0" err="1"/>
              <a:t>Whats</a:t>
            </a:r>
            <a:r>
              <a:rPr lang="en-GB" dirty="0"/>
              <a:t> your strategy for setting goals?", is ok to say but some people might not know what you mean. Strategy is almost like the word 'tactic'. Example :</a:t>
            </a:r>
            <a:br>
              <a:rPr lang="en-GB" dirty="0"/>
            </a:br>
            <a:r>
              <a:rPr lang="en-GB" dirty="0"/>
              <a:t>A) What tactics do you use?</a:t>
            </a:r>
          </a:p>
          <a:p>
            <a:r>
              <a:rPr lang="en-GB" dirty="0"/>
              <a:t>B) My teams tactics are going around</a:t>
            </a:r>
            <a:r>
              <a:rPr lang="en-GB" dirty="0" smtClean="0"/>
              <a:t>.</a:t>
            </a:r>
            <a:endParaRPr lang="en-GB" dirty="0"/>
          </a:p>
        </p:txBody>
      </p:sp>
    </p:spTree>
    <p:extLst>
      <p:ext uri="{BB962C8B-B14F-4D97-AF65-F5344CB8AC3E}">
        <p14:creationId xmlns:p14="http://schemas.microsoft.com/office/powerpoint/2010/main" val="273184966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a:t>
            </a:r>
            <a:endParaRPr lang="en-GB" dirty="0"/>
          </a:p>
        </p:txBody>
      </p:sp>
      <p:sp>
        <p:nvSpPr>
          <p:cNvPr id="3" name="Content Placeholder 2"/>
          <p:cNvSpPr>
            <a:spLocks noGrp="1"/>
          </p:cNvSpPr>
          <p:nvPr>
            <p:ph idx="1"/>
          </p:nvPr>
        </p:nvSpPr>
        <p:spPr/>
        <p:txBody>
          <a:bodyPr>
            <a:normAutofit/>
          </a:bodyPr>
          <a:lstStyle/>
          <a:p>
            <a:r>
              <a:rPr lang="en-US" sz="6000" dirty="0" smtClean="0"/>
              <a:t>Approach </a:t>
            </a:r>
          </a:p>
          <a:p>
            <a:r>
              <a:rPr lang="en-US" sz="6000" dirty="0" smtClean="0"/>
              <a:t>Strategy</a:t>
            </a:r>
          </a:p>
          <a:p>
            <a:r>
              <a:rPr lang="en-US" sz="6000" dirty="0" smtClean="0"/>
              <a:t>Method</a:t>
            </a:r>
          </a:p>
          <a:p>
            <a:r>
              <a:rPr lang="en-US" sz="6000" dirty="0" smtClean="0"/>
              <a:t>Techniques </a:t>
            </a:r>
            <a:endParaRPr lang="en-GB" sz="6000" dirty="0"/>
          </a:p>
        </p:txBody>
      </p:sp>
    </p:spTree>
    <p:extLst>
      <p:ext uri="{BB962C8B-B14F-4D97-AF65-F5344CB8AC3E}">
        <p14:creationId xmlns:p14="http://schemas.microsoft.com/office/powerpoint/2010/main" val="2212543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712968" cy="707886"/>
          </a:xfrm>
        </p:spPr>
        <p:txBody>
          <a:bodyPr wrap="square" anchor="t" anchorCtr="0">
            <a:spAutoFit/>
          </a:bodyPr>
          <a:lstStyle/>
          <a:p>
            <a:r>
              <a:rPr lang="en-GB" sz="4000" b="1" dirty="0"/>
              <a:t>Conditioning  </a:t>
            </a:r>
            <a:r>
              <a:rPr lang="en-GB" sz="4000" b="1" dirty="0" err="1"/>
              <a:t>Vs</a:t>
            </a:r>
            <a:r>
              <a:rPr lang="en-GB" sz="4000" b="1" dirty="0"/>
              <a:t>  </a:t>
            </a:r>
            <a:r>
              <a:rPr lang="en-GB" sz="4000" b="1" dirty="0" smtClean="0"/>
              <a:t>Teaching</a:t>
            </a:r>
            <a:endParaRPr lang="en-GB" sz="4000" dirty="0"/>
          </a:p>
        </p:txBody>
      </p:sp>
      <p:sp>
        <p:nvSpPr>
          <p:cNvPr id="3" name="Content Placeholder 2"/>
          <p:cNvSpPr>
            <a:spLocks noGrp="1"/>
          </p:cNvSpPr>
          <p:nvPr>
            <p:ph sz="half" idx="1"/>
          </p:nvPr>
        </p:nvSpPr>
        <p:spPr>
          <a:xfrm>
            <a:off x="4648200" y="980728"/>
            <a:ext cx="4038600" cy="5832648"/>
          </a:xfrm>
        </p:spPr>
        <p:txBody>
          <a:bodyPr>
            <a:noAutofit/>
          </a:bodyPr>
          <a:lstStyle/>
          <a:p>
            <a:r>
              <a:rPr lang="en-GB" sz="3600" dirty="0">
                <a:solidFill>
                  <a:schemeClr val="tx1"/>
                </a:solidFill>
              </a:rPr>
              <a:t>Conditioning is done by the repetition of </a:t>
            </a:r>
            <a:r>
              <a:rPr lang="en-GB" sz="3600" dirty="0" err="1">
                <a:solidFill>
                  <a:schemeClr val="tx1"/>
                </a:solidFill>
              </a:rPr>
              <a:t>behavior</a:t>
            </a:r>
            <a:r>
              <a:rPr lang="en-GB" sz="3600" dirty="0">
                <a:solidFill>
                  <a:schemeClr val="tx1"/>
                </a:solidFill>
              </a:rPr>
              <a:t> to be acquired.</a:t>
            </a:r>
          </a:p>
          <a:p>
            <a:r>
              <a:rPr lang="en-GB" sz="3600" dirty="0">
                <a:solidFill>
                  <a:schemeClr val="tx1"/>
                </a:solidFill>
              </a:rPr>
              <a:t>In conditioning, curriculum is </a:t>
            </a:r>
            <a:r>
              <a:rPr lang="en-GB" sz="3600" dirty="0" smtClean="0">
                <a:solidFill>
                  <a:schemeClr val="tx1"/>
                </a:solidFill>
              </a:rPr>
              <a:t>fixed</a:t>
            </a:r>
            <a:r>
              <a:rPr lang="en-GB" sz="3200" dirty="0"/>
              <a:t/>
            </a:r>
            <a:br>
              <a:rPr lang="en-GB" sz="3200" dirty="0"/>
            </a:br>
            <a:r>
              <a:rPr lang="en-GB" sz="3200" dirty="0"/>
              <a:t/>
            </a:r>
            <a:br>
              <a:rPr lang="en-GB" sz="3200" dirty="0"/>
            </a:br>
            <a:r>
              <a:rPr lang="en-GB" sz="3200" dirty="0"/>
              <a:t/>
            </a:r>
            <a:br>
              <a:rPr lang="en-GB" sz="3200" dirty="0"/>
            </a:br>
            <a:r>
              <a:rPr lang="en-GB" sz="3200" dirty="0"/>
              <a:t/>
            </a:r>
            <a:br>
              <a:rPr lang="en-GB" sz="3200" dirty="0"/>
            </a:br>
            <a:r>
              <a:rPr lang="en-GB" sz="3200" dirty="0"/>
              <a:t/>
            </a:r>
            <a:br>
              <a:rPr lang="en-GB" sz="3200" dirty="0"/>
            </a:br>
            <a:endParaRPr lang="en-GB" sz="3200" dirty="0">
              <a:solidFill>
                <a:schemeClr val="tx1"/>
              </a:solidFill>
            </a:endParaRPr>
          </a:p>
        </p:txBody>
      </p:sp>
      <p:sp>
        <p:nvSpPr>
          <p:cNvPr id="4" name="Content Placeholder 3"/>
          <p:cNvSpPr>
            <a:spLocks noGrp="1"/>
          </p:cNvSpPr>
          <p:nvPr>
            <p:ph sz="half" idx="2"/>
          </p:nvPr>
        </p:nvSpPr>
        <p:spPr>
          <a:xfrm>
            <a:off x="179512" y="980728"/>
            <a:ext cx="4227896" cy="5832648"/>
          </a:xfrm>
        </p:spPr>
        <p:txBody>
          <a:bodyPr>
            <a:normAutofit lnSpcReduction="10000"/>
          </a:bodyPr>
          <a:lstStyle/>
          <a:p>
            <a:r>
              <a:rPr lang="en-GB" sz="3600" dirty="0">
                <a:solidFill>
                  <a:schemeClr val="tx1"/>
                </a:solidFill>
              </a:rPr>
              <a:t>In teaching repetition of the taught subject matter is not necessary.</a:t>
            </a:r>
          </a:p>
          <a:p>
            <a:r>
              <a:rPr lang="en-GB" sz="3600" dirty="0">
                <a:solidFill>
                  <a:schemeClr val="tx1"/>
                </a:solidFill>
              </a:rPr>
              <a:t>In teaching, there is a curriculum that is very </a:t>
            </a:r>
            <a:r>
              <a:rPr lang="en-GB" sz="3600" dirty="0" smtClean="0">
                <a:solidFill>
                  <a:schemeClr val="tx1"/>
                </a:solidFill>
              </a:rPr>
              <a:t>comprehensive</a:t>
            </a:r>
            <a:r>
              <a:rPr lang="en-GB" sz="3200" dirty="0"/>
              <a:t/>
            </a:r>
            <a:br>
              <a:rPr lang="en-GB" sz="3200" dirty="0"/>
            </a:br>
            <a:r>
              <a:rPr lang="en-GB" sz="3200" dirty="0"/>
              <a:t/>
            </a:r>
            <a:br>
              <a:rPr lang="en-GB" sz="3200" dirty="0"/>
            </a:br>
            <a:endParaRPr lang="en-GB" sz="3200" dirty="0"/>
          </a:p>
        </p:txBody>
      </p:sp>
    </p:spTree>
    <p:extLst>
      <p:ext uri="{BB962C8B-B14F-4D97-AF65-F5344CB8AC3E}">
        <p14:creationId xmlns:p14="http://schemas.microsoft.com/office/powerpoint/2010/main" val="7346129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712968" cy="707886"/>
          </a:xfrm>
        </p:spPr>
        <p:txBody>
          <a:bodyPr wrap="square" anchor="t" anchorCtr="0">
            <a:spAutoFit/>
          </a:bodyPr>
          <a:lstStyle/>
          <a:p>
            <a:r>
              <a:rPr lang="en-GB" sz="4000" b="1" dirty="0"/>
              <a:t>Conditioning  </a:t>
            </a:r>
            <a:r>
              <a:rPr lang="en-GB" sz="4000" b="1" dirty="0" err="1"/>
              <a:t>Vs</a:t>
            </a:r>
            <a:r>
              <a:rPr lang="en-GB" sz="4000" b="1" dirty="0"/>
              <a:t>  </a:t>
            </a:r>
            <a:r>
              <a:rPr lang="en-GB" sz="4000" b="1" dirty="0" smtClean="0"/>
              <a:t>Teaching</a:t>
            </a:r>
            <a:endParaRPr lang="en-GB" sz="4000" dirty="0"/>
          </a:p>
        </p:txBody>
      </p:sp>
      <p:sp>
        <p:nvSpPr>
          <p:cNvPr id="3" name="Content Placeholder 2"/>
          <p:cNvSpPr>
            <a:spLocks noGrp="1"/>
          </p:cNvSpPr>
          <p:nvPr>
            <p:ph sz="half" idx="1"/>
          </p:nvPr>
        </p:nvSpPr>
        <p:spPr>
          <a:xfrm>
            <a:off x="4648200" y="980728"/>
            <a:ext cx="4316288" cy="5832648"/>
          </a:xfrm>
        </p:spPr>
        <p:txBody>
          <a:bodyPr>
            <a:noAutofit/>
          </a:bodyPr>
          <a:lstStyle/>
          <a:p>
            <a:r>
              <a:rPr lang="en-GB" sz="3200" dirty="0">
                <a:solidFill>
                  <a:schemeClr val="tx1"/>
                </a:solidFill>
              </a:rPr>
              <a:t>Evaluation in conditioning is done on the basis of the acquisition of a </a:t>
            </a:r>
            <a:r>
              <a:rPr lang="en-GB" sz="3200" dirty="0" smtClean="0">
                <a:solidFill>
                  <a:schemeClr val="tx1"/>
                </a:solidFill>
              </a:rPr>
              <a:t>behaviour </a:t>
            </a:r>
            <a:r>
              <a:rPr lang="en-GB" sz="3200" dirty="0">
                <a:solidFill>
                  <a:schemeClr val="tx1"/>
                </a:solidFill>
              </a:rPr>
              <a:t>or a habit.</a:t>
            </a:r>
          </a:p>
          <a:p>
            <a:r>
              <a:rPr lang="en-GB" sz="3200" dirty="0">
                <a:solidFill>
                  <a:schemeClr val="tx1"/>
                </a:solidFill>
              </a:rPr>
              <a:t>Conditioning is considered as the lowest level of the entire process of teaching</a:t>
            </a:r>
            <a:r>
              <a:rPr lang="en-GB" sz="3200" dirty="0" smtClean="0">
                <a:solidFill>
                  <a:schemeClr val="tx1"/>
                </a:solidFill>
              </a:rPr>
              <a:t>.</a:t>
            </a:r>
            <a:r>
              <a:rPr lang="en-GB" sz="3200" dirty="0"/>
              <a:t/>
            </a:r>
            <a:br>
              <a:rPr lang="en-GB" sz="3200" dirty="0"/>
            </a:br>
            <a:r>
              <a:rPr lang="en-GB" sz="3200" dirty="0"/>
              <a:t/>
            </a:r>
            <a:br>
              <a:rPr lang="en-GB" sz="3200" dirty="0"/>
            </a:br>
            <a:r>
              <a:rPr lang="en-GB" sz="3200" dirty="0"/>
              <a:t/>
            </a:r>
            <a:br>
              <a:rPr lang="en-GB" sz="3200" dirty="0"/>
            </a:br>
            <a:r>
              <a:rPr lang="en-GB" sz="3200" dirty="0"/>
              <a:t/>
            </a:r>
            <a:br>
              <a:rPr lang="en-GB" sz="3200" dirty="0"/>
            </a:br>
            <a:r>
              <a:rPr lang="en-GB" sz="3200" dirty="0"/>
              <a:t/>
            </a:r>
            <a:br>
              <a:rPr lang="en-GB" sz="3200" dirty="0"/>
            </a:br>
            <a:r>
              <a:rPr lang="en-GB" sz="3200" dirty="0"/>
              <a:t/>
            </a:r>
            <a:br>
              <a:rPr lang="en-GB" sz="3200" dirty="0"/>
            </a:br>
            <a:endParaRPr lang="en-GB" sz="3200" dirty="0">
              <a:solidFill>
                <a:schemeClr val="tx1"/>
              </a:solidFill>
            </a:endParaRPr>
          </a:p>
        </p:txBody>
      </p:sp>
      <p:sp>
        <p:nvSpPr>
          <p:cNvPr id="4" name="Content Placeholder 3"/>
          <p:cNvSpPr>
            <a:spLocks noGrp="1"/>
          </p:cNvSpPr>
          <p:nvPr>
            <p:ph sz="half" idx="2"/>
          </p:nvPr>
        </p:nvSpPr>
        <p:spPr>
          <a:xfrm>
            <a:off x="179512" y="980728"/>
            <a:ext cx="4320480" cy="5832648"/>
          </a:xfrm>
        </p:spPr>
        <p:txBody>
          <a:bodyPr>
            <a:normAutofit fontScale="85000" lnSpcReduction="10000"/>
          </a:bodyPr>
          <a:lstStyle/>
          <a:p>
            <a:r>
              <a:rPr lang="en-GB" sz="3900" dirty="0">
                <a:solidFill>
                  <a:schemeClr val="tx1"/>
                </a:solidFill>
              </a:rPr>
              <a:t>In teaching qualitative and quantitative techniques are used for evaluation.</a:t>
            </a:r>
          </a:p>
          <a:p>
            <a:r>
              <a:rPr lang="en-GB" sz="3900" dirty="0">
                <a:solidFill>
                  <a:schemeClr val="tx1"/>
                </a:solidFill>
              </a:rPr>
              <a:t>Teaching is a broader process with various levels</a:t>
            </a:r>
            <a:r>
              <a:rPr lang="en-GB" sz="3900" dirty="0" smtClean="0">
                <a:solidFill>
                  <a:schemeClr val="tx1"/>
                </a:solidFill>
              </a:rPr>
              <a:t>.</a:t>
            </a:r>
            <a:r>
              <a:rPr lang="en-GB" sz="3200" dirty="0"/>
              <a:t/>
            </a:r>
            <a:br>
              <a:rPr lang="en-GB" sz="3200" dirty="0"/>
            </a:br>
            <a:r>
              <a:rPr lang="en-GB" sz="3200" dirty="0"/>
              <a:t/>
            </a:r>
            <a:br>
              <a:rPr lang="en-GB" sz="3200" dirty="0"/>
            </a:br>
            <a:r>
              <a:rPr lang="en-GB" sz="3200" dirty="0"/>
              <a:t/>
            </a:r>
            <a:br>
              <a:rPr lang="en-GB" sz="3200" dirty="0"/>
            </a:br>
            <a:r>
              <a:rPr lang="en-GB" sz="3200" dirty="0"/>
              <a:t/>
            </a:r>
            <a:br>
              <a:rPr lang="en-GB" sz="3200" dirty="0"/>
            </a:br>
            <a:endParaRPr lang="en-GB" sz="3200" dirty="0"/>
          </a:p>
        </p:txBody>
      </p:sp>
    </p:spTree>
    <p:extLst>
      <p:ext uri="{BB962C8B-B14F-4D97-AF65-F5344CB8AC3E}">
        <p14:creationId xmlns:p14="http://schemas.microsoft.com/office/powerpoint/2010/main" val="3611379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291264" cy="646331"/>
          </a:xfrm>
        </p:spPr>
        <p:txBody>
          <a:bodyPr wrap="square" anchor="t" anchorCtr="0">
            <a:spAutoFit/>
          </a:bodyPr>
          <a:lstStyle/>
          <a:p>
            <a:r>
              <a:rPr lang="en-GB" b="1" dirty="0">
                <a:effectLst/>
              </a:rPr>
              <a:t>Teaching and </a:t>
            </a:r>
            <a:r>
              <a:rPr lang="en-GB" b="1" dirty="0" smtClean="0">
                <a:effectLst/>
              </a:rPr>
              <a:t>training</a:t>
            </a:r>
            <a:endParaRPr lang="en-GB" dirty="0"/>
          </a:p>
        </p:txBody>
      </p:sp>
      <p:sp>
        <p:nvSpPr>
          <p:cNvPr id="4" name="Content Placeholder 3"/>
          <p:cNvSpPr>
            <a:spLocks noGrp="1"/>
          </p:cNvSpPr>
          <p:nvPr>
            <p:ph sz="half" idx="1"/>
          </p:nvPr>
        </p:nvSpPr>
        <p:spPr>
          <a:xfrm>
            <a:off x="4648200" y="908720"/>
            <a:ext cx="4388296" cy="5760640"/>
          </a:xfrm>
        </p:spPr>
        <p:txBody>
          <a:bodyPr>
            <a:noAutofit/>
          </a:bodyPr>
          <a:lstStyle/>
          <a:p>
            <a:r>
              <a:rPr lang="en-GB" sz="2800" dirty="0">
                <a:solidFill>
                  <a:schemeClr val="tx1"/>
                </a:solidFill>
              </a:rPr>
              <a:t>Training is practical orient</a:t>
            </a:r>
          </a:p>
          <a:p>
            <a:r>
              <a:rPr lang="en-GB" sz="2800" dirty="0">
                <a:solidFill>
                  <a:schemeClr val="tx1"/>
                </a:solidFill>
              </a:rPr>
              <a:t>training shapes habits.</a:t>
            </a:r>
          </a:p>
          <a:p>
            <a:r>
              <a:rPr lang="en-GB" sz="2800" dirty="0">
                <a:solidFill>
                  <a:schemeClr val="tx1"/>
                </a:solidFill>
              </a:rPr>
              <a:t>Training helps already knowledgeable people to learn tools and techniques to apply them.</a:t>
            </a:r>
          </a:p>
          <a:p>
            <a:r>
              <a:rPr lang="en-GB" sz="2800" dirty="0">
                <a:solidFill>
                  <a:schemeClr val="tx1"/>
                </a:solidFill>
              </a:rPr>
              <a:t>Training is for few days or a few months</a:t>
            </a:r>
            <a:r>
              <a:rPr lang="en-GB" sz="2800" dirty="0" smtClean="0">
                <a:solidFill>
                  <a:schemeClr val="tx1"/>
                </a:solidFill>
              </a:rPr>
              <a:t>.</a:t>
            </a:r>
            <a:endParaRPr lang="en-GB" sz="2800" dirty="0">
              <a:solidFill>
                <a:schemeClr val="tx1"/>
              </a:solidFill>
            </a:endParaRPr>
          </a:p>
        </p:txBody>
      </p:sp>
      <p:sp>
        <p:nvSpPr>
          <p:cNvPr id="5" name="Content Placeholder 4"/>
          <p:cNvSpPr>
            <a:spLocks noGrp="1"/>
          </p:cNvSpPr>
          <p:nvPr>
            <p:ph sz="half" idx="2"/>
          </p:nvPr>
        </p:nvSpPr>
        <p:spPr>
          <a:xfrm>
            <a:off x="0" y="980728"/>
            <a:ext cx="4407408" cy="5760640"/>
          </a:xfrm>
        </p:spPr>
        <p:txBody>
          <a:bodyPr>
            <a:normAutofit/>
          </a:bodyPr>
          <a:lstStyle/>
          <a:p>
            <a:r>
              <a:rPr lang="en-GB" sz="3200" dirty="0">
                <a:solidFill>
                  <a:schemeClr val="tx1"/>
                </a:solidFill>
              </a:rPr>
              <a:t>Teaching is mostly theoretically oriented</a:t>
            </a:r>
          </a:p>
          <a:p>
            <a:r>
              <a:rPr lang="en-GB" sz="3200" dirty="0">
                <a:solidFill>
                  <a:schemeClr val="tx1"/>
                </a:solidFill>
              </a:rPr>
              <a:t>Teaching fills the mind.</a:t>
            </a:r>
          </a:p>
          <a:p>
            <a:r>
              <a:rPr lang="en-GB" sz="3200" dirty="0">
                <a:solidFill>
                  <a:schemeClr val="tx1"/>
                </a:solidFill>
              </a:rPr>
              <a:t>Teaching provides new knowledge to the people</a:t>
            </a:r>
          </a:p>
          <a:p>
            <a:r>
              <a:rPr lang="en-GB" sz="3200" dirty="0">
                <a:solidFill>
                  <a:schemeClr val="tx1"/>
                </a:solidFill>
              </a:rPr>
              <a:t>Teaching continues for a long time</a:t>
            </a:r>
            <a:r>
              <a:rPr lang="en-GB" sz="3200" dirty="0" smtClean="0">
                <a:solidFill>
                  <a:schemeClr val="tx1"/>
                </a:solidFill>
              </a:rPr>
              <a:t>.</a:t>
            </a:r>
            <a:endParaRPr lang="en-GB" sz="32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764704"/>
          </a:xfrm>
        </p:spPr>
        <p:txBody>
          <a:bodyPr/>
          <a:lstStyle/>
          <a:p>
            <a:r>
              <a:rPr lang="en-GB" b="1" dirty="0">
                <a:effectLst/>
              </a:rPr>
              <a:t>Teaching and </a:t>
            </a:r>
            <a:r>
              <a:rPr lang="en-GB" b="1" dirty="0" smtClean="0">
                <a:effectLst/>
              </a:rPr>
              <a:t>training</a:t>
            </a:r>
            <a:endParaRPr lang="en-GB" dirty="0"/>
          </a:p>
        </p:txBody>
      </p:sp>
      <p:sp>
        <p:nvSpPr>
          <p:cNvPr id="5" name="Content Placeholder 4"/>
          <p:cNvSpPr>
            <a:spLocks noGrp="1"/>
          </p:cNvSpPr>
          <p:nvPr>
            <p:ph sz="half" idx="1"/>
          </p:nvPr>
        </p:nvSpPr>
        <p:spPr>
          <a:xfrm>
            <a:off x="4648200" y="980728"/>
            <a:ext cx="4038600" cy="5145435"/>
          </a:xfrm>
        </p:spPr>
        <p:txBody>
          <a:bodyPr>
            <a:noAutofit/>
          </a:bodyPr>
          <a:lstStyle/>
          <a:p>
            <a:r>
              <a:rPr lang="en-GB" sz="3200" dirty="0">
                <a:solidFill>
                  <a:schemeClr val="tx1"/>
                </a:solidFill>
              </a:rPr>
              <a:t>Training is for specific areas.</a:t>
            </a:r>
          </a:p>
          <a:p>
            <a:r>
              <a:rPr lang="en-GB" sz="3200" dirty="0">
                <a:solidFill>
                  <a:schemeClr val="tx1"/>
                </a:solidFill>
              </a:rPr>
              <a:t>Training follows rigid and systematic approach</a:t>
            </a:r>
          </a:p>
          <a:p>
            <a:r>
              <a:rPr lang="en-GB" sz="3200" dirty="0">
                <a:solidFill>
                  <a:schemeClr val="tx1"/>
                </a:solidFill>
              </a:rPr>
              <a:t>Training refers to workshops, seminars, role-plays, simulations etc</a:t>
            </a:r>
            <a:r>
              <a:rPr lang="en-GB" sz="3200" dirty="0" smtClean="0">
                <a:solidFill>
                  <a:schemeClr val="tx1"/>
                </a:solidFill>
              </a:rPr>
              <a:t>.</a:t>
            </a:r>
            <a:endParaRPr lang="en-GB" sz="3200" dirty="0">
              <a:solidFill>
                <a:schemeClr val="tx1"/>
              </a:solidFill>
            </a:endParaRPr>
          </a:p>
        </p:txBody>
      </p:sp>
      <p:sp>
        <p:nvSpPr>
          <p:cNvPr id="6" name="Content Placeholder 5"/>
          <p:cNvSpPr>
            <a:spLocks noGrp="1"/>
          </p:cNvSpPr>
          <p:nvPr>
            <p:ph sz="half" idx="2"/>
          </p:nvPr>
        </p:nvSpPr>
        <p:spPr>
          <a:xfrm>
            <a:off x="365760" y="980728"/>
            <a:ext cx="4041648" cy="5145752"/>
          </a:xfrm>
        </p:spPr>
        <p:txBody>
          <a:bodyPr>
            <a:normAutofit/>
          </a:bodyPr>
          <a:lstStyle/>
          <a:p>
            <a:r>
              <a:rPr lang="en-GB" sz="3200" dirty="0">
                <a:solidFill>
                  <a:schemeClr val="tx1"/>
                </a:solidFill>
              </a:rPr>
              <a:t>Teaching is the broader area.</a:t>
            </a:r>
          </a:p>
          <a:p>
            <a:r>
              <a:rPr lang="en-GB" sz="3200" dirty="0">
                <a:solidFill>
                  <a:schemeClr val="tx1"/>
                </a:solidFill>
              </a:rPr>
              <a:t>Teaching does not follow very rigid approach</a:t>
            </a:r>
          </a:p>
          <a:p>
            <a:r>
              <a:rPr lang="en-GB" sz="3200" dirty="0">
                <a:solidFill>
                  <a:schemeClr val="tx1"/>
                </a:solidFill>
              </a:rPr>
              <a:t>Teaching usually refers to classroom </a:t>
            </a:r>
            <a:r>
              <a:rPr lang="en-GB" sz="3200" dirty="0" smtClean="0">
                <a:solidFill>
                  <a:schemeClr val="tx1"/>
                </a:solidFill>
              </a:rPr>
              <a:t>learning</a:t>
            </a:r>
            <a:endParaRPr lang="en-GB" sz="32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052736"/>
            <a:ext cx="8594798" cy="3312368"/>
          </a:xfrm>
        </p:spPr>
        <p:txBody>
          <a:bodyPr>
            <a:normAutofit fontScale="90000"/>
          </a:bodyPr>
          <a:lstStyle/>
          <a:p>
            <a:pPr algn="l"/>
            <a:r>
              <a:rPr lang="en-GB" dirty="0">
                <a:solidFill>
                  <a:schemeClr val="tx1"/>
                </a:solidFill>
                <a:effectLst/>
              </a:rPr>
              <a:t>Training is a specific programme of skill development. It is a planned and systematic sequence of instruction under a competent trainer. It is a time-bound process.</a:t>
            </a:r>
            <a:endParaRPr lang="en-GB" dirty="0">
              <a:solidFill>
                <a:schemeClr val="tx1"/>
              </a:solidFill>
            </a:endParaRPr>
          </a:p>
        </p:txBody>
      </p:sp>
    </p:spTree>
    <p:extLst>
      <p:ext uri="{BB962C8B-B14F-4D97-AF65-F5344CB8AC3E}">
        <p14:creationId xmlns:p14="http://schemas.microsoft.com/office/powerpoint/2010/main" val="341858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764704"/>
          </a:xfrm>
        </p:spPr>
        <p:txBody>
          <a:bodyPr/>
          <a:lstStyle/>
          <a:p>
            <a:r>
              <a:rPr lang="en-GB" b="1" dirty="0">
                <a:effectLst/>
              </a:rPr>
              <a:t>Teaching and instruction</a:t>
            </a:r>
            <a:endParaRPr lang="en-GB" dirty="0"/>
          </a:p>
        </p:txBody>
      </p:sp>
      <p:sp>
        <p:nvSpPr>
          <p:cNvPr id="8" name="Text Placeholder 7"/>
          <p:cNvSpPr>
            <a:spLocks noGrp="1"/>
          </p:cNvSpPr>
          <p:nvPr>
            <p:ph type="body" idx="1"/>
          </p:nvPr>
        </p:nvSpPr>
        <p:spPr>
          <a:xfrm>
            <a:off x="107504" y="908720"/>
            <a:ext cx="9036496" cy="897632"/>
          </a:xfrm>
        </p:spPr>
        <p:txBody>
          <a:bodyPr/>
          <a:lstStyle/>
          <a:p>
            <a:pPr algn="l"/>
            <a:r>
              <a:rPr lang="en-GB" sz="2400" dirty="0">
                <a:solidFill>
                  <a:schemeClr val="tx1"/>
                </a:solidFill>
              </a:rPr>
              <a:t>Instruction is the act of telling the learner what to do or what not do</a:t>
            </a:r>
            <a:r>
              <a:rPr lang="en-GB" sz="2400" dirty="0" smtClean="0">
                <a:solidFill>
                  <a:schemeClr val="tx1"/>
                </a:solidFill>
              </a:rPr>
              <a:t>. </a:t>
            </a:r>
            <a:endParaRPr lang="en-GB" sz="2400" dirty="0">
              <a:solidFill>
                <a:schemeClr val="tx1"/>
              </a:solidFill>
            </a:endParaRPr>
          </a:p>
        </p:txBody>
      </p:sp>
      <p:sp>
        <p:nvSpPr>
          <p:cNvPr id="10" name="Content Placeholder 9"/>
          <p:cNvSpPr>
            <a:spLocks noGrp="1"/>
          </p:cNvSpPr>
          <p:nvPr>
            <p:ph sz="half" idx="2"/>
          </p:nvPr>
        </p:nvSpPr>
        <p:spPr>
          <a:xfrm>
            <a:off x="0" y="1988840"/>
            <a:ext cx="4498848" cy="4968552"/>
          </a:xfrm>
        </p:spPr>
        <p:txBody>
          <a:bodyPr/>
          <a:lstStyle/>
          <a:p>
            <a:r>
              <a:rPr lang="en-GB" sz="3200" dirty="0" smtClean="0">
                <a:solidFill>
                  <a:schemeClr val="tx1"/>
                </a:solidFill>
              </a:rPr>
              <a:t>Teaching Scope </a:t>
            </a:r>
            <a:r>
              <a:rPr lang="en-GB" sz="3200" dirty="0">
                <a:solidFill>
                  <a:schemeClr val="tx1"/>
                </a:solidFill>
              </a:rPr>
              <a:t>is wide</a:t>
            </a:r>
          </a:p>
          <a:p>
            <a:r>
              <a:rPr lang="en-GB" sz="3200" dirty="0">
                <a:solidFill>
                  <a:schemeClr val="tx1"/>
                </a:solidFill>
              </a:rPr>
              <a:t>It is both formal and informal</a:t>
            </a:r>
          </a:p>
          <a:p>
            <a:r>
              <a:rPr lang="en-GB" sz="3200" dirty="0">
                <a:solidFill>
                  <a:schemeClr val="tx1"/>
                </a:solidFill>
              </a:rPr>
              <a:t>teaching is a continuum for modification of </a:t>
            </a:r>
            <a:r>
              <a:rPr lang="en-GB" sz="3200" dirty="0" err="1" smtClean="0">
                <a:solidFill>
                  <a:schemeClr val="tx1"/>
                </a:solidFill>
              </a:rPr>
              <a:t>behavior</a:t>
            </a:r>
            <a:r>
              <a:rPr lang="en-GB" dirty="0"/>
              <a:t/>
            </a:r>
            <a:br>
              <a:rPr lang="en-GB" dirty="0"/>
            </a:br>
            <a:endParaRPr lang="en-GB" dirty="0"/>
          </a:p>
        </p:txBody>
      </p:sp>
      <p:sp>
        <p:nvSpPr>
          <p:cNvPr id="11" name="Content Placeholder 10"/>
          <p:cNvSpPr>
            <a:spLocks noGrp="1"/>
          </p:cNvSpPr>
          <p:nvPr>
            <p:ph sz="quarter" idx="4"/>
          </p:nvPr>
        </p:nvSpPr>
        <p:spPr>
          <a:xfrm>
            <a:off x="4672584" y="1916832"/>
            <a:ext cx="4363912" cy="4968552"/>
          </a:xfrm>
        </p:spPr>
        <p:txBody>
          <a:bodyPr>
            <a:normAutofit/>
          </a:bodyPr>
          <a:lstStyle/>
          <a:p>
            <a:r>
              <a:rPr lang="en-GB" sz="3200" dirty="0">
                <a:solidFill>
                  <a:schemeClr val="tx1"/>
                </a:solidFill>
              </a:rPr>
              <a:t>Its scope is narrow and limited</a:t>
            </a:r>
          </a:p>
          <a:p>
            <a:r>
              <a:rPr lang="en-GB" sz="3200" dirty="0">
                <a:solidFill>
                  <a:schemeClr val="tx1"/>
                </a:solidFill>
              </a:rPr>
              <a:t>Instruction is always formal</a:t>
            </a:r>
          </a:p>
          <a:p>
            <a:r>
              <a:rPr lang="en-GB" sz="3200" dirty="0">
                <a:solidFill>
                  <a:schemeClr val="tx1"/>
                </a:solidFill>
              </a:rPr>
              <a:t>Instruction is a part of </a:t>
            </a:r>
            <a:r>
              <a:rPr lang="en-GB" sz="3200" dirty="0" smtClean="0">
                <a:solidFill>
                  <a:schemeClr val="tx1"/>
                </a:solidFill>
              </a:rPr>
              <a:t>teaching</a:t>
            </a:r>
            <a:endParaRPr lang="en-GB" sz="32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836712"/>
          </a:xfrm>
        </p:spPr>
        <p:txBody>
          <a:bodyPr/>
          <a:lstStyle/>
          <a:p>
            <a:r>
              <a:rPr lang="en-GB" b="1" dirty="0">
                <a:effectLst/>
              </a:rPr>
              <a:t>Teaching and </a:t>
            </a:r>
            <a:r>
              <a:rPr lang="en-GB" b="1" dirty="0" smtClean="0">
                <a:effectLst/>
              </a:rPr>
              <a:t>instruction</a:t>
            </a:r>
            <a:endParaRPr lang="en-GB" dirty="0"/>
          </a:p>
        </p:txBody>
      </p:sp>
      <p:sp>
        <p:nvSpPr>
          <p:cNvPr id="5" name="Content Placeholder 4"/>
          <p:cNvSpPr>
            <a:spLocks noGrp="1"/>
          </p:cNvSpPr>
          <p:nvPr>
            <p:ph sz="half" idx="1"/>
          </p:nvPr>
        </p:nvSpPr>
        <p:spPr>
          <a:xfrm>
            <a:off x="4648200" y="980728"/>
            <a:ext cx="4038600" cy="5145435"/>
          </a:xfrm>
        </p:spPr>
        <p:txBody>
          <a:bodyPr>
            <a:normAutofit/>
          </a:bodyPr>
          <a:lstStyle/>
          <a:p>
            <a:r>
              <a:rPr lang="en-GB" sz="3600" dirty="0">
                <a:solidFill>
                  <a:schemeClr val="tx1"/>
                </a:solidFill>
              </a:rPr>
              <a:t>Instruction means to impart knowledge of specific subjects</a:t>
            </a:r>
          </a:p>
          <a:p>
            <a:r>
              <a:rPr lang="en-GB" sz="3600" dirty="0">
                <a:solidFill>
                  <a:schemeClr val="tx1"/>
                </a:solidFill>
              </a:rPr>
              <a:t>Instruction is generally confined to the classroom</a:t>
            </a:r>
          </a:p>
          <a:p>
            <a:endParaRPr lang="en-GB" dirty="0"/>
          </a:p>
        </p:txBody>
      </p:sp>
      <p:sp>
        <p:nvSpPr>
          <p:cNvPr id="6" name="Content Placeholder 5"/>
          <p:cNvSpPr>
            <a:spLocks noGrp="1"/>
          </p:cNvSpPr>
          <p:nvPr>
            <p:ph sz="half" idx="2"/>
          </p:nvPr>
        </p:nvSpPr>
        <p:spPr>
          <a:xfrm>
            <a:off x="365760" y="980728"/>
            <a:ext cx="4041648" cy="5145752"/>
          </a:xfrm>
        </p:spPr>
        <p:txBody>
          <a:bodyPr>
            <a:noAutofit/>
          </a:bodyPr>
          <a:lstStyle/>
          <a:p>
            <a:r>
              <a:rPr lang="en-GB" sz="3000" dirty="0" smtClean="0">
                <a:solidFill>
                  <a:schemeClr val="tx1"/>
                </a:solidFill>
              </a:rPr>
              <a:t>Teaching </a:t>
            </a:r>
            <a:r>
              <a:rPr lang="en-GB" sz="3000" dirty="0">
                <a:solidFill>
                  <a:schemeClr val="tx1"/>
                </a:solidFill>
              </a:rPr>
              <a:t>means the development of potential of an individual</a:t>
            </a:r>
          </a:p>
          <a:p>
            <a:r>
              <a:rPr lang="en-GB" sz="3000" dirty="0">
                <a:solidFill>
                  <a:schemeClr val="tx1"/>
                </a:solidFill>
              </a:rPr>
              <a:t>Range of methods used in teaching is very </a:t>
            </a:r>
            <a:r>
              <a:rPr lang="en-GB" sz="3000" dirty="0" smtClean="0">
                <a:solidFill>
                  <a:schemeClr val="tx1"/>
                </a:solidFill>
              </a:rPr>
              <a:t>wide</a:t>
            </a:r>
          </a:p>
          <a:p>
            <a:r>
              <a:rPr lang="en-GB" sz="3000" dirty="0">
                <a:solidFill>
                  <a:schemeClr val="tx1"/>
                </a:solidFill>
              </a:rPr>
              <a:t>Teaching is imparted in school, library, political group etc</a:t>
            </a:r>
            <a:r>
              <a:rPr lang="en-GB" sz="3000" dirty="0" smtClean="0">
                <a:solidFill>
                  <a:schemeClr val="tx1"/>
                </a:solidFill>
              </a:rPr>
              <a:t>.</a:t>
            </a:r>
            <a:endParaRPr lang="en-GB" sz="30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624"/>
            <a:ext cx="9144000" cy="836126"/>
          </a:xfrm>
        </p:spPr>
        <p:txBody>
          <a:bodyPr wrap="square" anchor="t" anchorCtr="0">
            <a:spAutoFit/>
          </a:bodyPr>
          <a:lstStyle/>
          <a:p>
            <a:pPr algn="l"/>
            <a:r>
              <a:rPr lang="en-GB" b="1" dirty="0">
                <a:effectLst/>
              </a:rPr>
              <a:t>Teaching and </a:t>
            </a:r>
            <a:r>
              <a:rPr lang="en-GB" b="1" dirty="0" smtClean="0">
                <a:effectLst/>
              </a:rPr>
              <a:t>Indoctrination</a:t>
            </a:r>
            <a:endParaRPr lang="en-GB" dirty="0"/>
          </a:p>
        </p:txBody>
      </p:sp>
      <p:sp>
        <p:nvSpPr>
          <p:cNvPr id="3" name="Content Placeholder 2"/>
          <p:cNvSpPr>
            <a:spLocks noGrp="1"/>
          </p:cNvSpPr>
          <p:nvPr>
            <p:ph idx="1"/>
          </p:nvPr>
        </p:nvSpPr>
        <p:spPr>
          <a:xfrm>
            <a:off x="107504" y="1196752"/>
            <a:ext cx="9036496" cy="5544616"/>
          </a:xfrm>
        </p:spPr>
        <p:txBody>
          <a:bodyPr>
            <a:normAutofit/>
          </a:bodyPr>
          <a:lstStyle/>
          <a:p>
            <a:r>
              <a:rPr lang="en-GB" sz="4000" dirty="0">
                <a:solidFill>
                  <a:schemeClr val="tx1"/>
                </a:solidFill>
              </a:rPr>
              <a:t>Indoctrination is the process of forming certain beliefs. Some ideas are infused in the mind of the learner from the beginning. These ideas are continuously put in the minds of the learners and thus such ideas become their firm believes.</a:t>
            </a: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36126"/>
          </a:xfrm>
        </p:spPr>
        <p:txBody>
          <a:bodyPr anchor="t" anchorCtr="0">
            <a:spAutoFit/>
          </a:bodyPr>
          <a:lstStyle/>
          <a:p>
            <a:r>
              <a:rPr lang="en-GB" dirty="0">
                <a:effectLst/>
              </a:rPr>
              <a:t>Meaning of </a:t>
            </a:r>
            <a:r>
              <a:rPr lang="en-GB" dirty="0" smtClean="0">
                <a:effectLst/>
              </a:rPr>
              <a:t>teaching</a:t>
            </a:r>
            <a:endParaRPr lang="en-GB" dirty="0"/>
          </a:p>
        </p:txBody>
      </p:sp>
      <p:sp>
        <p:nvSpPr>
          <p:cNvPr id="3" name="Content Placeholder 2"/>
          <p:cNvSpPr>
            <a:spLocks noGrp="1"/>
          </p:cNvSpPr>
          <p:nvPr>
            <p:ph idx="1"/>
          </p:nvPr>
        </p:nvSpPr>
        <p:spPr>
          <a:xfrm>
            <a:off x="107504" y="1124744"/>
            <a:ext cx="9036496" cy="5544616"/>
          </a:xfrm>
        </p:spPr>
        <p:txBody>
          <a:bodyPr>
            <a:noAutofit/>
          </a:bodyPr>
          <a:lstStyle/>
          <a:p>
            <a:pPr marL="0" indent="0">
              <a:buNone/>
            </a:pPr>
            <a:r>
              <a:rPr lang="en-GB" sz="4000" dirty="0">
                <a:solidFill>
                  <a:schemeClr val="tx1"/>
                </a:solidFill>
              </a:rPr>
              <a:t>Teaching is one of the instruments of education and is a special function is to impart understanding and skill. The main function of teaching is to make learning effective. The learning process would get completed as a result of teaching. So, teaching and learning are very closely related.</a:t>
            </a:r>
          </a:p>
        </p:txBody>
      </p:sp>
    </p:spTree>
    <p:extLst>
      <p:ext uri="{BB962C8B-B14F-4D97-AF65-F5344CB8AC3E}">
        <p14:creationId xmlns:p14="http://schemas.microsoft.com/office/powerpoint/2010/main" val="7854601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52718"/>
            <a:ext cx="8784976" cy="646331"/>
          </a:xfrm>
        </p:spPr>
        <p:txBody>
          <a:bodyPr wrap="square" anchor="t" anchorCtr="0">
            <a:spAutoFit/>
          </a:bodyPr>
          <a:lstStyle/>
          <a:p>
            <a:r>
              <a:rPr lang="en-GB" b="1" dirty="0">
                <a:effectLst/>
              </a:rPr>
              <a:t>Teaching </a:t>
            </a:r>
            <a:r>
              <a:rPr lang="en-GB" b="1" dirty="0" smtClean="0">
                <a:effectLst/>
              </a:rPr>
              <a:t>and Indoctrination</a:t>
            </a:r>
            <a:endParaRPr lang="en-GB" dirty="0"/>
          </a:p>
        </p:txBody>
      </p:sp>
      <p:sp>
        <p:nvSpPr>
          <p:cNvPr id="4" name="Content Placeholder 3"/>
          <p:cNvSpPr>
            <a:spLocks noGrp="1"/>
          </p:cNvSpPr>
          <p:nvPr>
            <p:ph sz="half" idx="1"/>
          </p:nvPr>
        </p:nvSpPr>
        <p:spPr>
          <a:xfrm>
            <a:off x="4648200" y="980728"/>
            <a:ext cx="4038600" cy="5145435"/>
          </a:xfrm>
        </p:spPr>
        <p:txBody>
          <a:bodyPr>
            <a:normAutofit lnSpcReduction="10000"/>
          </a:bodyPr>
          <a:lstStyle/>
          <a:p>
            <a:r>
              <a:rPr lang="en-GB" sz="3200" dirty="0">
                <a:solidFill>
                  <a:schemeClr val="tx1"/>
                </a:solidFill>
              </a:rPr>
              <a:t>Scope is very narrow</a:t>
            </a:r>
          </a:p>
          <a:p>
            <a:r>
              <a:rPr lang="en-GB" sz="3200" dirty="0">
                <a:solidFill>
                  <a:schemeClr val="tx1"/>
                </a:solidFill>
              </a:rPr>
              <a:t>It aims at changing some belief and attitudes.</a:t>
            </a:r>
          </a:p>
          <a:p>
            <a:r>
              <a:rPr lang="en-GB" sz="3200" dirty="0">
                <a:solidFill>
                  <a:schemeClr val="tx1"/>
                </a:solidFill>
              </a:rPr>
              <a:t>Indoctrination poses the belief that there is only one solution to problem</a:t>
            </a:r>
          </a:p>
          <a:p>
            <a:pPr marL="0" indent="0">
              <a:buNone/>
            </a:pPr>
            <a:endParaRPr lang="en-GB" dirty="0"/>
          </a:p>
        </p:txBody>
      </p:sp>
      <p:sp>
        <p:nvSpPr>
          <p:cNvPr id="5" name="Content Placeholder 4"/>
          <p:cNvSpPr>
            <a:spLocks noGrp="1"/>
          </p:cNvSpPr>
          <p:nvPr>
            <p:ph sz="half" idx="2"/>
          </p:nvPr>
        </p:nvSpPr>
        <p:spPr>
          <a:xfrm>
            <a:off x="0" y="980728"/>
            <a:ext cx="4407408" cy="5145752"/>
          </a:xfrm>
        </p:spPr>
        <p:txBody>
          <a:bodyPr>
            <a:noAutofit/>
          </a:bodyPr>
          <a:lstStyle/>
          <a:p>
            <a:r>
              <a:rPr lang="en-GB" sz="3200" dirty="0">
                <a:solidFill>
                  <a:schemeClr val="tx1"/>
                </a:solidFill>
              </a:rPr>
              <a:t>The scope is broad.</a:t>
            </a:r>
          </a:p>
          <a:p>
            <a:r>
              <a:rPr lang="en-GB" sz="3200" dirty="0">
                <a:solidFill>
                  <a:schemeClr val="tx1"/>
                </a:solidFill>
              </a:rPr>
              <a:t>Aims at the development of the potential  of the learner.</a:t>
            </a:r>
          </a:p>
          <a:p>
            <a:r>
              <a:rPr lang="en-GB" sz="3200" dirty="0">
                <a:solidFill>
                  <a:schemeClr val="tx1"/>
                </a:solidFill>
              </a:rPr>
              <a:t>Teaching points out that there are different solutions, often to the Same </a:t>
            </a:r>
            <a:r>
              <a:rPr lang="en-GB" sz="3200" dirty="0" smtClean="0">
                <a:solidFill>
                  <a:schemeClr val="tx1"/>
                </a:solidFill>
              </a:rPr>
              <a:t>problem</a:t>
            </a:r>
            <a:endParaRPr lang="en-GB" sz="32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52718"/>
            <a:ext cx="8784976" cy="646331"/>
          </a:xfrm>
        </p:spPr>
        <p:txBody>
          <a:bodyPr wrap="square" anchor="t" anchorCtr="0">
            <a:spAutoFit/>
          </a:bodyPr>
          <a:lstStyle/>
          <a:p>
            <a:r>
              <a:rPr lang="en-GB" b="1" dirty="0">
                <a:effectLst/>
              </a:rPr>
              <a:t>Teaching and </a:t>
            </a:r>
            <a:r>
              <a:rPr lang="en-GB" b="1" dirty="0" smtClean="0">
                <a:effectLst/>
              </a:rPr>
              <a:t>Indoctrination</a:t>
            </a:r>
            <a:endParaRPr lang="en-GB" dirty="0"/>
          </a:p>
        </p:txBody>
      </p:sp>
      <p:sp>
        <p:nvSpPr>
          <p:cNvPr id="4" name="Content Placeholder 3"/>
          <p:cNvSpPr>
            <a:spLocks noGrp="1"/>
          </p:cNvSpPr>
          <p:nvPr>
            <p:ph sz="half" idx="1"/>
          </p:nvPr>
        </p:nvSpPr>
        <p:spPr>
          <a:xfrm>
            <a:off x="4648200" y="980728"/>
            <a:ext cx="4316288" cy="5145435"/>
          </a:xfrm>
        </p:spPr>
        <p:txBody>
          <a:bodyPr>
            <a:normAutofit/>
          </a:bodyPr>
          <a:lstStyle/>
          <a:p>
            <a:r>
              <a:rPr lang="en-GB" sz="3200" dirty="0">
                <a:solidFill>
                  <a:schemeClr val="tx1"/>
                </a:solidFill>
              </a:rPr>
              <a:t>There is no freedom to the child.</a:t>
            </a:r>
          </a:p>
          <a:p>
            <a:r>
              <a:rPr lang="en-GB" sz="3200" dirty="0">
                <a:solidFill>
                  <a:schemeClr val="tx1"/>
                </a:solidFill>
              </a:rPr>
              <a:t>Discipline is very rigid.</a:t>
            </a:r>
          </a:p>
          <a:p>
            <a:pPr marL="0" indent="0">
              <a:buNone/>
            </a:pPr>
            <a:endParaRPr lang="en-GB" dirty="0"/>
          </a:p>
        </p:txBody>
      </p:sp>
      <p:sp>
        <p:nvSpPr>
          <p:cNvPr id="5" name="Content Placeholder 4"/>
          <p:cNvSpPr>
            <a:spLocks noGrp="1"/>
          </p:cNvSpPr>
          <p:nvPr>
            <p:ph sz="half" idx="2"/>
          </p:nvPr>
        </p:nvSpPr>
        <p:spPr>
          <a:xfrm>
            <a:off x="107504" y="980728"/>
            <a:ext cx="4299904" cy="5145752"/>
          </a:xfrm>
        </p:spPr>
        <p:txBody>
          <a:bodyPr>
            <a:noAutofit/>
          </a:bodyPr>
          <a:lstStyle/>
          <a:p>
            <a:r>
              <a:rPr lang="en-GB" sz="3200" dirty="0">
                <a:solidFill>
                  <a:schemeClr val="tx1"/>
                </a:solidFill>
              </a:rPr>
              <a:t>It provides freedom to the child to learn.</a:t>
            </a:r>
          </a:p>
          <a:p>
            <a:r>
              <a:rPr lang="en-GB" sz="3200" dirty="0">
                <a:solidFill>
                  <a:schemeClr val="tx1"/>
                </a:solidFill>
              </a:rPr>
              <a:t>Discipline is democratic and social discipline is </a:t>
            </a:r>
            <a:r>
              <a:rPr lang="en-GB" sz="3200" dirty="0" smtClean="0">
                <a:solidFill>
                  <a:schemeClr val="tx1"/>
                </a:solidFill>
              </a:rPr>
              <a:t>emphasized</a:t>
            </a:r>
            <a:endParaRPr lang="en-GB" sz="3200" dirty="0">
              <a:solidFill>
                <a:schemeClr val="tx1"/>
              </a:solidFill>
            </a:endParaRPr>
          </a:p>
        </p:txBody>
      </p:sp>
    </p:spTree>
    <p:extLst>
      <p:ext uri="{BB962C8B-B14F-4D97-AF65-F5344CB8AC3E}">
        <p14:creationId xmlns:p14="http://schemas.microsoft.com/office/powerpoint/2010/main" val="7671179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523220"/>
          </a:xfrm>
        </p:spPr>
        <p:txBody>
          <a:bodyPr wrap="square" anchor="t" anchorCtr="0">
            <a:spAutoFit/>
          </a:bodyPr>
          <a:lstStyle/>
          <a:p>
            <a:r>
              <a:rPr lang="en-GB" sz="2800" dirty="0">
                <a:effectLst/>
              </a:rPr>
              <a:t>Nature and characteristic of </a:t>
            </a:r>
            <a:r>
              <a:rPr lang="en-GB" sz="2800" dirty="0" smtClean="0">
                <a:effectLst/>
              </a:rPr>
              <a:t>teaching</a:t>
            </a:r>
            <a:endParaRPr lang="en-GB" sz="2800" dirty="0"/>
          </a:p>
        </p:txBody>
      </p:sp>
      <p:sp>
        <p:nvSpPr>
          <p:cNvPr id="3" name="Content Placeholder 2"/>
          <p:cNvSpPr>
            <a:spLocks noGrp="1"/>
          </p:cNvSpPr>
          <p:nvPr>
            <p:ph idx="1"/>
          </p:nvPr>
        </p:nvSpPr>
        <p:spPr>
          <a:xfrm>
            <a:off x="107504" y="764704"/>
            <a:ext cx="9036496" cy="5976664"/>
          </a:xfrm>
        </p:spPr>
        <p:txBody>
          <a:bodyPr>
            <a:noAutofit/>
          </a:bodyPr>
          <a:lstStyle/>
          <a:p>
            <a:pPr marL="0" indent="0">
              <a:buNone/>
            </a:pPr>
            <a:r>
              <a:rPr lang="en-GB" sz="3400" dirty="0">
                <a:solidFill>
                  <a:schemeClr val="tx1"/>
                </a:solidFill>
              </a:rPr>
              <a:t>Teaching is a social and cultural process, which is planned in order to enable an individual to learn something in his life. We can describe the nature and characteristics of teaching in following way</a:t>
            </a:r>
            <a:r>
              <a:rPr lang="en-GB" sz="3400" dirty="0" smtClean="0">
                <a:solidFill>
                  <a:schemeClr val="tx1"/>
                </a:solidFill>
              </a:rPr>
              <a:t>:-</a:t>
            </a:r>
          </a:p>
          <a:p>
            <a:pPr marL="0" indent="0">
              <a:buNone/>
            </a:pPr>
            <a:r>
              <a:rPr lang="en-GB" sz="3400" b="1" dirty="0">
                <a:solidFill>
                  <a:schemeClr val="tx1"/>
                </a:solidFill>
              </a:rPr>
              <a:t>(1) </a:t>
            </a:r>
            <a:r>
              <a:rPr lang="en-GB" sz="3400" dirty="0">
                <a:solidFill>
                  <a:schemeClr val="tx1"/>
                </a:solidFill>
              </a:rPr>
              <a:t>Teaching is a complete social process</a:t>
            </a:r>
            <a:br>
              <a:rPr lang="en-GB" sz="3400" dirty="0">
                <a:solidFill>
                  <a:schemeClr val="tx1"/>
                </a:solidFill>
              </a:rPr>
            </a:br>
            <a:r>
              <a:rPr lang="en-GB" sz="3400" dirty="0">
                <a:solidFill>
                  <a:schemeClr val="tx1"/>
                </a:solidFill>
              </a:rPr>
              <a:t>Teaching is undertaken for the society and by the society. With </a:t>
            </a:r>
            <a:r>
              <a:rPr lang="en-GB" sz="3400" dirty="0" smtClean="0">
                <a:solidFill>
                  <a:schemeClr val="tx1"/>
                </a:solidFill>
              </a:rPr>
              <a:t>ever changing </a:t>
            </a:r>
            <a:r>
              <a:rPr lang="en-GB" sz="3400" dirty="0">
                <a:solidFill>
                  <a:schemeClr val="tx1"/>
                </a:solidFill>
              </a:rPr>
              <a:t>social ideas, it is not possible to describe exact and permanent nature of teaching</a:t>
            </a:r>
            <a:r>
              <a:rPr lang="en-GB" sz="3400" dirty="0" smtClean="0">
                <a:solidFill>
                  <a:schemeClr val="tx1"/>
                </a:solidFill>
              </a:rPr>
              <a:t>. </a:t>
            </a:r>
            <a:endParaRPr lang="en-GB" sz="34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9036496" cy="523220"/>
          </a:xfrm>
        </p:spPr>
        <p:txBody>
          <a:bodyPr wrap="square" anchor="t" anchorCtr="0">
            <a:spAutoFit/>
          </a:bodyPr>
          <a:lstStyle/>
          <a:p>
            <a:r>
              <a:rPr lang="en-GB" sz="2800" dirty="0">
                <a:effectLst/>
              </a:rPr>
              <a:t>Nature and characteristic of teaching</a:t>
            </a:r>
            <a:endParaRPr lang="en-GB" sz="2800" dirty="0"/>
          </a:p>
        </p:txBody>
      </p:sp>
      <p:sp>
        <p:nvSpPr>
          <p:cNvPr id="3" name="Content Placeholder 2"/>
          <p:cNvSpPr>
            <a:spLocks noGrp="1"/>
          </p:cNvSpPr>
          <p:nvPr>
            <p:ph idx="1"/>
          </p:nvPr>
        </p:nvSpPr>
        <p:spPr>
          <a:xfrm>
            <a:off x="107504" y="1196752"/>
            <a:ext cx="9036496" cy="5544616"/>
          </a:xfrm>
        </p:spPr>
        <p:txBody>
          <a:bodyPr>
            <a:noAutofit/>
          </a:bodyPr>
          <a:lstStyle/>
          <a:p>
            <a:pPr marL="0" indent="0">
              <a:buNone/>
            </a:pPr>
            <a:r>
              <a:rPr lang="en-GB" sz="3200" b="1" dirty="0">
                <a:solidFill>
                  <a:schemeClr val="tx1"/>
                </a:solidFill>
              </a:rPr>
              <a:t>(2) </a:t>
            </a:r>
            <a:r>
              <a:rPr lang="en-GB" sz="3200" dirty="0">
                <a:solidFill>
                  <a:schemeClr val="tx1"/>
                </a:solidFill>
              </a:rPr>
              <a:t>Teaching is giving information</a:t>
            </a:r>
            <a:br>
              <a:rPr lang="en-GB" sz="3200" dirty="0">
                <a:solidFill>
                  <a:schemeClr val="tx1"/>
                </a:solidFill>
              </a:rPr>
            </a:br>
            <a:r>
              <a:rPr lang="en-GB" sz="3200" dirty="0">
                <a:solidFill>
                  <a:schemeClr val="tx1"/>
                </a:solidFill>
              </a:rPr>
              <a:t>Teaching tells students about the things they have to know and students cannot find out themselves. Communication of knowledge is an essential part of teaching.</a:t>
            </a:r>
            <a:br>
              <a:rPr lang="en-GB" sz="3200" dirty="0">
                <a:solidFill>
                  <a:schemeClr val="tx1"/>
                </a:solidFill>
              </a:rPr>
            </a:br>
            <a:r>
              <a:rPr lang="en-GB" sz="3200" b="1" dirty="0">
                <a:solidFill>
                  <a:schemeClr val="tx1"/>
                </a:solidFill>
              </a:rPr>
              <a:t>(3)</a:t>
            </a:r>
            <a:r>
              <a:rPr lang="en-GB" sz="3200" dirty="0">
                <a:solidFill>
                  <a:schemeClr val="tx1"/>
                </a:solidFill>
              </a:rPr>
              <a:t> teaching is an interactive process</a:t>
            </a:r>
            <a:br>
              <a:rPr lang="en-GB" sz="3200" dirty="0">
                <a:solidFill>
                  <a:schemeClr val="tx1"/>
                </a:solidFill>
              </a:rPr>
            </a:br>
            <a:r>
              <a:rPr lang="en-GB" sz="3200" dirty="0">
                <a:solidFill>
                  <a:schemeClr val="tx1"/>
                </a:solidFill>
              </a:rPr>
              <a:t>Teaching is an interactive process between the student and the teaching sources, which is essential for the guidance, progress, and development of students.</a:t>
            </a: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784976" cy="461665"/>
          </a:xfrm>
        </p:spPr>
        <p:txBody>
          <a:bodyPr wrap="square" anchor="t" anchorCtr="0">
            <a:spAutoFit/>
          </a:bodyPr>
          <a:lstStyle/>
          <a:p>
            <a:r>
              <a:rPr lang="en-GB" sz="2400" dirty="0">
                <a:effectLst/>
              </a:rPr>
              <a:t>Nature and characteristic of teaching</a:t>
            </a:r>
            <a:endParaRPr lang="en-GB" sz="2400" dirty="0"/>
          </a:p>
        </p:txBody>
      </p:sp>
      <p:sp>
        <p:nvSpPr>
          <p:cNvPr id="3" name="Content Placeholder 2"/>
          <p:cNvSpPr>
            <a:spLocks noGrp="1"/>
          </p:cNvSpPr>
          <p:nvPr>
            <p:ph idx="1"/>
          </p:nvPr>
        </p:nvSpPr>
        <p:spPr>
          <a:xfrm>
            <a:off x="107504" y="1196752"/>
            <a:ext cx="9036496" cy="5544616"/>
          </a:xfrm>
        </p:spPr>
        <p:txBody>
          <a:bodyPr>
            <a:normAutofit/>
          </a:bodyPr>
          <a:lstStyle/>
          <a:p>
            <a:pPr marL="0" indent="0">
              <a:buNone/>
            </a:pPr>
            <a:r>
              <a:rPr lang="en-GB" sz="4000" b="1" dirty="0">
                <a:solidFill>
                  <a:schemeClr val="tx1"/>
                </a:solidFill>
              </a:rPr>
              <a:t>(4)</a:t>
            </a:r>
            <a:r>
              <a:rPr lang="en-GB" sz="4000" dirty="0">
                <a:solidFill>
                  <a:schemeClr val="tx1"/>
                </a:solidFill>
              </a:rPr>
              <a:t> Teaching is a process of development and learning.</a:t>
            </a:r>
            <a:br>
              <a:rPr lang="en-GB" sz="4000" dirty="0">
                <a:solidFill>
                  <a:schemeClr val="tx1"/>
                </a:solidFill>
              </a:rPr>
            </a:br>
            <a:r>
              <a:rPr lang="en-GB" sz="4000" b="1" dirty="0">
                <a:solidFill>
                  <a:schemeClr val="tx1"/>
                </a:solidFill>
              </a:rPr>
              <a:t>(5)</a:t>
            </a:r>
            <a:r>
              <a:rPr lang="en-GB" sz="4000" dirty="0">
                <a:solidFill>
                  <a:schemeClr val="tx1"/>
                </a:solidFill>
              </a:rPr>
              <a:t> Teaching causes a change in </a:t>
            </a:r>
            <a:r>
              <a:rPr lang="en-GB" sz="4000" dirty="0" smtClean="0">
                <a:solidFill>
                  <a:schemeClr val="tx1"/>
                </a:solidFill>
              </a:rPr>
              <a:t>behaviour.</a:t>
            </a:r>
            <a:r>
              <a:rPr lang="en-GB" sz="4000" dirty="0">
                <a:solidFill>
                  <a:schemeClr val="tx1"/>
                </a:solidFill>
              </a:rPr>
              <a:t/>
            </a:r>
            <a:br>
              <a:rPr lang="en-GB" sz="4000" dirty="0">
                <a:solidFill>
                  <a:schemeClr val="tx1"/>
                </a:solidFill>
              </a:rPr>
            </a:br>
            <a:r>
              <a:rPr lang="en-GB" sz="4000" b="1" dirty="0">
                <a:solidFill>
                  <a:schemeClr val="tx1"/>
                </a:solidFill>
              </a:rPr>
              <a:t>(6)</a:t>
            </a:r>
            <a:r>
              <a:rPr lang="en-GB" sz="4000" dirty="0">
                <a:solidFill>
                  <a:schemeClr val="tx1"/>
                </a:solidFill>
              </a:rPr>
              <a:t> Teaching is art as well as science.</a:t>
            </a:r>
            <a:br>
              <a:rPr lang="en-GB" sz="4000" dirty="0">
                <a:solidFill>
                  <a:schemeClr val="tx1"/>
                </a:solidFill>
              </a:rPr>
            </a:br>
            <a:r>
              <a:rPr lang="en-GB" sz="4000" b="1" dirty="0">
                <a:solidFill>
                  <a:schemeClr val="tx1"/>
                </a:solidFill>
              </a:rPr>
              <a:t>(7)</a:t>
            </a:r>
            <a:r>
              <a:rPr lang="en-GB" sz="4000" dirty="0">
                <a:solidFill>
                  <a:schemeClr val="tx1"/>
                </a:solidFill>
              </a:rPr>
              <a:t> Teaching is face to face encounter.</a:t>
            </a: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461665"/>
          </a:xfrm>
        </p:spPr>
        <p:txBody>
          <a:bodyPr anchor="t" anchorCtr="0">
            <a:spAutoFit/>
          </a:bodyPr>
          <a:lstStyle/>
          <a:p>
            <a:r>
              <a:rPr lang="en-GB" sz="2400" dirty="0">
                <a:effectLst/>
              </a:rPr>
              <a:t>Nature and characteristic of teaching</a:t>
            </a:r>
            <a:endParaRPr lang="en-GB" sz="2400" dirty="0"/>
          </a:p>
        </p:txBody>
      </p:sp>
      <p:sp>
        <p:nvSpPr>
          <p:cNvPr id="3" name="Content Placeholder 2"/>
          <p:cNvSpPr>
            <a:spLocks noGrp="1"/>
          </p:cNvSpPr>
          <p:nvPr>
            <p:ph idx="1"/>
          </p:nvPr>
        </p:nvSpPr>
        <p:spPr>
          <a:xfrm>
            <a:off x="107504" y="1196752"/>
            <a:ext cx="9036496" cy="5544616"/>
          </a:xfrm>
        </p:spPr>
        <p:txBody>
          <a:bodyPr>
            <a:normAutofit/>
          </a:bodyPr>
          <a:lstStyle/>
          <a:p>
            <a:pPr marL="0" indent="0">
              <a:buNone/>
            </a:pPr>
            <a:r>
              <a:rPr lang="en-GB" sz="4000" b="1" dirty="0">
                <a:solidFill>
                  <a:schemeClr val="tx1"/>
                </a:solidFill>
              </a:rPr>
              <a:t>(8)</a:t>
            </a:r>
            <a:r>
              <a:rPr lang="en-GB" sz="4000" dirty="0">
                <a:solidFill>
                  <a:schemeClr val="tx1"/>
                </a:solidFill>
              </a:rPr>
              <a:t> Teaching is observable, measurable and modifiable.</a:t>
            </a:r>
            <a:br>
              <a:rPr lang="en-GB" sz="4000" dirty="0">
                <a:solidFill>
                  <a:schemeClr val="tx1"/>
                </a:solidFill>
              </a:rPr>
            </a:br>
            <a:r>
              <a:rPr lang="en-GB" sz="4000" b="1" dirty="0">
                <a:solidFill>
                  <a:schemeClr val="tx1"/>
                </a:solidFill>
              </a:rPr>
              <a:t>(9)</a:t>
            </a:r>
            <a:r>
              <a:rPr lang="en-GB" sz="4000" dirty="0">
                <a:solidFill>
                  <a:schemeClr val="tx1"/>
                </a:solidFill>
              </a:rPr>
              <a:t> Teaching is skilled occupation:- Every successful teacher is expected to know the general methods of teaching-learning situations.</a:t>
            </a:r>
            <a:br>
              <a:rPr lang="en-GB" sz="4000" dirty="0">
                <a:solidFill>
                  <a:schemeClr val="tx1"/>
                </a:solidFill>
              </a:rPr>
            </a:br>
            <a:r>
              <a:rPr lang="en-GB" sz="4000" b="1" dirty="0">
                <a:solidFill>
                  <a:schemeClr val="tx1"/>
                </a:solidFill>
              </a:rPr>
              <a:t>(10)</a:t>
            </a:r>
            <a:r>
              <a:rPr lang="en-GB" sz="4000" dirty="0">
                <a:solidFill>
                  <a:schemeClr val="tx1"/>
                </a:solidFill>
              </a:rPr>
              <a:t> Teaching facilitates learning</a:t>
            </a: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461665"/>
          </a:xfrm>
        </p:spPr>
        <p:txBody>
          <a:bodyPr anchor="t" anchorCtr="0">
            <a:spAutoFit/>
          </a:bodyPr>
          <a:lstStyle/>
          <a:p>
            <a:r>
              <a:rPr lang="en-GB" sz="2400" dirty="0">
                <a:effectLst/>
              </a:rPr>
              <a:t>Nature and characteristic of teaching</a:t>
            </a:r>
            <a:endParaRPr lang="en-GB" sz="2400" dirty="0"/>
          </a:p>
        </p:txBody>
      </p:sp>
      <p:sp>
        <p:nvSpPr>
          <p:cNvPr id="3" name="Content Placeholder 2"/>
          <p:cNvSpPr>
            <a:spLocks noGrp="1"/>
          </p:cNvSpPr>
          <p:nvPr>
            <p:ph idx="1"/>
          </p:nvPr>
        </p:nvSpPr>
        <p:spPr>
          <a:xfrm>
            <a:off x="107504" y="1196752"/>
            <a:ext cx="9036496" cy="5544616"/>
          </a:xfrm>
        </p:spPr>
        <p:txBody>
          <a:bodyPr>
            <a:normAutofit/>
          </a:bodyPr>
          <a:lstStyle/>
          <a:p>
            <a:pPr marL="0" indent="0">
              <a:buNone/>
            </a:pPr>
            <a:r>
              <a:rPr lang="en-GB" sz="4400" b="1" dirty="0">
                <a:solidFill>
                  <a:schemeClr val="tx1"/>
                </a:solidFill>
              </a:rPr>
              <a:t>(11)</a:t>
            </a:r>
            <a:r>
              <a:rPr lang="en-GB" sz="4400" dirty="0">
                <a:solidFill>
                  <a:schemeClr val="tx1"/>
                </a:solidFill>
              </a:rPr>
              <a:t> Teaching is both conscious and an unconscious process.</a:t>
            </a:r>
            <a:br>
              <a:rPr lang="en-GB" sz="4400" dirty="0">
                <a:solidFill>
                  <a:schemeClr val="tx1"/>
                </a:solidFill>
              </a:rPr>
            </a:br>
            <a:r>
              <a:rPr lang="en-GB" sz="4400" b="1" dirty="0">
                <a:solidFill>
                  <a:schemeClr val="tx1"/>
                </a:solidFill>
              </a:rPr>
              <a:t>(12)</a:t>
            </a:r>
            <a:r>
              <a:rPr lang="en-GB" sz="4400" dirty="0">
                <a:solidFill>
                  <a:schemeClr val="tx1"/>
                </a:solidFill>
              </a:rPr>
              <a:t> Teaching is from memory level to reflective level.</a:t>
            </a:r>
            <a:br>
              <a:rPr lang="en-GB" sz="4400" dirty="0">
                <a:solidFill>
                  <a:schemeClr val="tx1"/>
                </a:solidFill>
              </a:rPr>
            </a:br>
            <a:r>
              <a:rPr lang="en-GB" sz="4400" b="1" dirty="0">
                <a:solidFill>
                  <a:schemeClr val="tx1"/>
                </a:solidFill>
              </a:rPr>
              <a:t>(13)</a:t>
            </a:r>
            <a:r>
              <a:rPr lang="en-GB" sz="4400" dirty="0">
                <a:solidFill>
                  <a:schemeClr val="tx1"/>
                </a:solidFill>
              </a:rPr>
              <a:t> Teaching is a continuum of training, conditioning, instruction, and indoctrination.</a:t>
            </a:r>
          </a:p>
        </p:txBody>
      </p:sp>
    </p:spTree>
    <p:extLst>
      <p:ext uri="{BB962C8B-B14F-4D97-AF65-F5344CB8AC3E}">
        <p14:creationId xmlns:p14="http://schemas.microsoft.com/office/powerpoint/2010/main" val="488438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87338"/>
            <a:ext cx="8229600" cy="1143000"/>
          </a:xfrm>
          <a:solidFill>
            <a:srgbClr val="E1EFFF"/>
          </a:solidFill>
          <a:ln>
            <a:solidFill>
              <a:srgbClr val="C38649"/>
            </a:solidFill>
            <a:miter lim="800000"/>
            <a:headEnd/>
            <a:tailEnd/>
          </a:ln>
        </p:spPr>
        <p:txBody>
          <a:bodyPr/>
          <a:lstStyle/>
          <a:p>
            <a:pPr eaLnBrk="1" hangingPunct="1"/>
            <a:r>
              <a:rPr lang="en-US" sz="3200" smtClean="0">
                <a:solidFill>
                  <a:srgbClr val="000000"/>
                </a:solidFill>
                <a:latin typeface="Trebuchet MS" pitchFamily="34" charset="0"/>
                <a:cs typeface="Trebuchet MS" pitchFamily="34" charset="0"/>
              </a:rPr>
              <a:t>4 P’s  to Teaching</a:t>
            </a:r>
          </a:p>
        </p:txBody>
      </p:sp>
      <p:sp>
        <p:nvSpPr>
          <p:cNvPr id="24579" name="Rectangle 3"/>
          <p:cNvSpPr>
            <a:spLocks noGrp="1" noChangeArrowheads="1"/>
          </p:cNvSpPr>
          <p:nvPr>
            <p:ph idx="1"/>
          </p:nvPr>
        </p:nvSpPr>
        <p:spPr>
          <a:xfrm>
            <a:off x="107504" y="1916832"/>
            <a:ext cx="5171480" cy="3725068"/>
          </a:xfrm>
        </p:spPr>
        <p:txBody>
          <a:bodyPr>
            <a:normAutofit fontScale="25000" lnSpcReduction="20000"/>
          </a:bodyPr>
          <a:lstStyle/>
          <a:p>
            <a:pPr eaLnBrk="1" hangingPunct="1">
              <a:lnSpc>
                <a:spcPts val="5763"/>
              </a:lnSpc>
              <a:spcBef>
                <a:spcPts val="1150"/>
              </a:spcBef>
              <a:buFont typeface="Courier New" pitchFamily="49" charset="0"/>
              <a:buNone/>
              <a:defRPr/>
            </a:pPr>
            <a:r>
              <a:rPr lang="en-US" sz="14400" b="1" i="1" dirty="0" smtClean="0">
                <a:latin typeface="Arial Rounded MT Bold" pitchFamily="34" charset="0"/>
                <a:cs typeface="Times New Roman" pitchFamily="18" charset="0"/>
              </a:rPr>
              <a:t>    			</a:t>
            </a:r>
            <a:r>
              <a:rPr lang="en-US" sz="14400" b="1" dirty="0" smtClean="0">
                <a:latin typeface="Arial Rounded MT Bold" pitchFamily="34" charset="0"/>
                <a:cs typeface="Times New Roman" pitchFamily="18" charset="0"/>
              </a:rPr>
              <a:t>P</a:t>
            </a:r>
            <a:r>
              <a:rPr lang="en-US" sz="12800" dirty="0" smtClean="0">
                <a:latin typeface="Arial Rounded MT Bold" pitchFamily="34" charset="0"/>
                <a:cs typeface="Times New Roman" pitchFamily="18" charset="0"/>
              </a:rPr>
              <a:t>repare</a:t>
            </a:r>
          </a:p>
          <a:p>
            <a:pPr eaLnBrk="1" hangingPunct="1">
              <a:lnSpc>
                <a:spcPts val="5763"/>
              </a:lnSpc>
              <a:spcBef>
                <a:spcPts val="1150"/>
              </a:spcBef>
              <a:buFont typeface="Courier New" pitchFamily="49" charset="0"/>
              <a:buNone/>
              <a:defRPr/>
            </a:pPr>
            <a:r>
              <a:rPr lang="en-US" sz="4800" b="1" dirty="0" smtClean="0">
                <a:latin typeface="Arial Rounded MT Bold" pitchFamily="34" charset="0"/>
                <a:cs typeface="Times New Roman" pitchFamily="18" charset="0"/>
              </a:rPr>
              <a:t>			</a:t>
            </a:r>
            <a:r>
              <a:rPr lang="en-US" sz="11200" b="1" dirty="0" smtClean="0">
                <a:latin typeface="Arial Rounded MT Bold" pitchFamily="34" charset="0"/>
                <a:cs typeface="Times New Roman" pitchFamily="18" charset="0"/>
              </a:rPr>
              <a:t>  P</a:t>
            </a:r>
            <a:r>
              <a:rPr lang="en-US" sz="11200" dirty="0" smtClean="0">
                <a:latin typeface="Arial Rounded MT Bold" pitchFamily="34" charset="0"/>
                <a:cs typeface="Times New Roman" pitchFamily="18" charset="0"/>
              </a:rPr>
              <a:t>resent</a:t>
            </a:r>
          </a:p>
          <a:p>
            <a:pPr eaLnBrk="1" hangingPunct="1">
              <a:lnSpc>
                <a:spcPts val="5763"/>
              </a:lnSpc>
              <a:spcBef>
                <a:spcPts val="1150"/>
              </a:spcBef>
              <a:buFont typeface="Courier New" pitchFamily="49" charset="0"/>
              <a:buNone/>
              <a:defRPr/>
            </a:pPr>
            <a:r>
              <a:rPr lang="en-US" sz="11200" b="1" dirty="0" smtClean="0">
                <a:latin typeface="Arial Rounded MT Bold" pitchFamily="34" charset="0"/>
                <a:cs typeface="Times New Roman" pitchFamily="18" charset="0"/>
              </a:rPr>
              <a:t>			  P</a:t>
            </a:r>
            <a:r>
              <a:rPr lang="en-US" sz="11200" dirty="0" smtClean="0">
                <a:latin typeface="Arial Rounded MT Bold" pitchFamily="34" charset="0"/>
                <a:cs typeface="Times New Roman" pitchFamily="18" charset="0"/>
              </a:rPr>
              <a:t>ractice   </a:t>
            </a:r>
          </a:p>
          <a:p>
            <a:pPr eaLnBrk="1" hangingPunct="1">
              <a:lnSpc>
                <a:spcPts val="5763"/>
              </a:lnSpc>
              <a:spcBef>
                <a:spcPts val="1150"/>
              </a:spcBef>
              <a:buFont typeface="Courier New" pitchFamily="49" charset="0"/>
              <a:buNone/>
              <a:defRPr/>
            </a:pPr>
            <a:r>
              <a:rPr lang="en-US" sz="11200" b="1" dirty="0" smtClean="0">
                <a:latin typeface="Arial Rounded MT Bold" pitchFamily="34" charset="0"/>
                <a:cs typeface="Times New Roman" pitchFamily="18" charset="0"/>
              </a:rPr>
              <a:t>			  P</a:t>
            </a:r>
            <a:r>
              <a:rPr lang="en-US" sz="11200" dirty="0" smtClean="0">
                <a:latin typeface="Arial Rounded MT Bold" pitchFamily="34" charset="0"/>
                <a:cs typeface="Times New Roman" pitchFamily="18" charset="0"/>
              </a:rPr>
              <a:t>erform  </a:t>
            </a:r>
          </a:p>
          <a:p>
            <a:pPr eaLnBrk="1" hangingPunct="1">
              <a:lnSpc>
                <a:spcPct val="90000"/>
              </a:lnSpc>
              <a:defRPr/>
            </a:pPr>
            <a:endParaRPr lang="en-US" dirty="0" smtClean="0">
              <a:solidFill>
                <a:srgbClr val="000000"/>
              </a:solidFill>
              <a:effectLst>
                <a:outerShdw blurRad="38100" dist="38100" dir="2700000" algn="tl">
                  <a:srgbClr val="FFFFFF"/>
                </a:outerShdw>
              </a:effectLst>
              <a:latin typeface="Times New Roman" pitchFamily="18" charset="0"/>
              <a:cs typeface="Trebuchet MS" pitchFamily="34" charset="0"/>
            </a:endParaRPr>
          </a:p>
        </p:txBody>
      </p:sp>
      <p:pic>
        <p:nvPicPr>
          <p:cNvPr id="1026" name="Picture 2"/>
          <p:cNvPicPr>
            <a:picLocks noChangeAspect="1" noChangeArrowheads="1"/>
          </p:cNvPicPr>
          <p:nvPr/>
        </p:nvPicPr>
        <p:blipFill>
          <a:blip r:embed="rId3" cstate="email">
            <a:duotone>
              <a:schemeClr val="accent2">
                <a:shade val="45000"/>
                <a:satMod val="135000"/>
              </a:schemeClr>
              <a:prstClr val="white"/>
            </a:duotone>
          </a:blip>
          <a:srcRect/>
          <a:stretch>
            <a:fillRect/>
          </a:stretch>
        </p:blipFill>
        <p:spPr bwMode="auto">
          <a:xfrm>
            <a:off x="1499346" y="2004638"/>
            <a:ext cx="874059" cy="874059"/>
          </a:xfrm>
          <a:prstGeom prst="rect">
            <a:avLst/>
          </a:prstGeom>
          <a:noFill/>
          <a:ln w="9525">
            <a:solidFill>
              <a:srgbClr val="A50021"/>
            </a:solidFill>
            <a:miter lim="800000"/>
            <a:headEnd/>
            <a:tailEnd/>
          </a:ln>
        </p:spPr>
      </p:pic>
      <p:pic>
        <p:nvPicPr>
          <p:cNvPr id="9" name="Picture 2"/>
          <p:cNvPicPr>
            <a:picLocks noChangeAspect="1" noChangeArrowheads="1"/>
          </p:cNvPicPr>
          <p:nvPr/>
        </p:nvPicPr>
        <p:blipFill>
          <a:blip r:embed="rId3" cstate="email">
            <a:duotone>
              <a:schemeClr val="accent5">
                <a:shade val="45000"/>
                <a:satMod val="135000"/>
              </a:schemeClr>
              <a:prstClr val="white"/>
            </a:duotone>
          </a:blip>
          <a:srcRect/>
          <a:stretch>
            <a:fillRect/>
          </a:stretch>
        </p:blipFill>
        <p:spPr bwMode="auto">
          <a:xfrm>
            <a:off x="1499346" y="2878697"/>
            <a:ext cx="874059" cy="874059"/>
          </a:xfrm>
          <a:prstGeom prst="rect">
            <a:avLst/>
          </a:prstGeom>
          <a:noFill/>
          <a:ln w="9525">
            <a:solidFill>
              <a:srgbClr val="A50021"/>
            </a:solidFill>
            <a:miter lim="800000"/>
            <a:headEnd/>
            <a:tailEnd/>
          </a:ln>
        </p:spPr>
      </p:pic>
      <p:pic>
        <p:nvPicPr>
          <p:cNvPr id="10" name="Picture 2"/>
          <p:cNvPicPr>
            <a:picLocks noChangeAspect="1" noChangeArrowheads="1"/>
          </p:cNvPicPr>
          <p:nvPr/>
        </p:nvPicPr>
        <p:blipFill>
          <a:blip r:embed="rId3" cstate="email">
            <a:duotone>
              <a:schemeClr val="accent2">
                <a:shade val="45000"/>
                <a:satMod val="135000"/>
              </a:schemeClr>
              <a:prstClr val="white"/>
            </a:duotone>
          </a:blip>
          <a:srcRect/>
          <a:stretch>
            <a:fillRect/>
          </a:stretch>
        </p:blipFill>
        <p:spPr bwMode="auto">
          <a:xfrm>
            <a:off x="1499345" y="3752756"/>
            <a:ext cx="874059" cy="874059"/>
          </a:xfrm>
          <a:prstGeom prst="rect">
            <a:avLst/>
          </a:prstGeom>
          <a:noFill/>
          <a:ln w="9525">
            <a:solidFill>
              <a:srgbClr val="A50021"/>
            </a:solidFill>
            <a:miter lim="800000"/>
            <a:headEnd/>
            <a:tailEnd/>
          </a:ln>
        </p:spPr>
      </p:pic>
      <p:pic>
        <p:nvPicPr>
          <p:cNvPr id="11" name="Picture 2"/>
          <p:cNvPicPr>
            <a:picLocks noChangeAspect="1" noChangeArrowheads="1"/>
          </p:cNvPicPr>
          <p:nvPr/>
        </p:nvPicPr>
        <p:blipFill>
          <a:blip r:embed="rId3" cstate="email">
            <a:duotone>
              <a:schemeClr val="accent5">
                <a:shade val="45000"/>
                <a:satMod val="135000"/>
              </a:schemeClr>
              <a:prstClr val="white"/>
            </a:duotone>
          </a:blip>
          <a:srcRect/>
          <a:stretch>
            <a:fillRect/>
          </a:stretch>
        </p:blipFill>
        <p:spPr bwMode="auto">
          <a:xfrm>
            <a:off x="1499346" y="4626815"/>
            <a:ext cx="874060" cy="874060"/>
          </a:xfrm>
          <a:prstGeom prst="rect">
            <a:avLst/>
          </a:prstGeom>
          <a:noFill/>
          <a:ln w="9525">
            <a:solidFill>
              <a:srgbClr val="A50021"/>
            </a:solidFill>
            <a:miter lim="800000"/>
            <a:headEnd/>
            <a:tailEnd/>
          </a:ln>
        </p:spPr>
      </p:pic>
      <p:grpSp>
        <p:nvGrpSpPr>
          <p:cNvPr id="2" name="Group 34"/>
          <p:cNvGrpSpPr>
            <a:grpSpLocks/>
          </p:cNvGrpSpPr>
          <p:nvPr/>
        </p:nvGrpSpPr>
        <p:grpSpPr bwMode="auto">
          <a:xfrm>
            <a:off x="6435725" y="3752850"/>
            <a:ext cx="2578100" cy="2946400"/>
            <a:chOff x="5974080" y="3332481"/>
            <a:chExt cx="3169920" cy="3525520"/>
          </a:xfrm>
        </p:grpSpPr>
        <p:grpSp>
          <p:nvGrpSpPr>
            <p:cNvPr id="24585" name="Group 15"/>
            <p:cNvGrpSpPr>
              <a:grpSpLocks/>
            </p:cNvGrpSpPr>
            <p:nvPr/>
          </p:nvGrpSpPr>
          <p:grpSpPr bwMode="auto">
            <a:xfrm>
              <a:off x="5974080" y="3332481"/>
              <a:ext cx="3169920" cy="3525520"/>
              <a:chOff x="6048375" y="3752756"/>
              <a:chExt cx="2872740" cy="3095625"/>
            </a:xfrm>
          </p:grpSpPr>
          <p:pic>
            <p:nvPicPr>
              <p:cNvPr id="3074" name="Picture 2"/>
              <p:cNvPicPr>
                <a:picLocks noChangeAspect="1" noChangeArrowheads="1"/>
              </p:cNvPicPr>
              <p:nvPr/>
            </p:nvPicPr>
            <p:blipFill>
              <a:blip r:embed="rId4" cstate="email">
                <a:clrChange>
                  <a:clrFrom>
                    <a:srgbClr val="FFFFFF"/>
                  </a:clrFrom>
                  <a:clrTo>
                    <a:srgbClr val="FFFFFF">
                      <a:alpha val="0"/>
                    </a:srgbClr>
                  </a:clrTo>
                </a:clrChange>
                <a:duotone>
                  <a:schemeClr val="accent5">
                    <a:shade val="45000"/>
                    <a:satMod val="135000"/>
                  </a:schemeClr>
                  <a:prstClr val="white"/>
                </a:duotone>
              </a:blip>
              <a:srcRect/>
              <a:stretch>
                <a:fillRect/>
              </a:stretch>
            </p:blipFill>
            <p:spPr bwMode="auto">
              <a:xfrm>
                <a:off x="6048375" y="3752756"/>
                <a:ext cx="2872740" cy="3095625"/>
              </a:xfrm>
              <a:prstGeom prst="rect">
                <a:avLst/>
              </a:prstGeom>
              <a:noFill/>
              <a:ln w="9525">
                <a:noFill/>
                <a:miter lim="800000"/>
                <a:headEnd/>
                <a:tailEnd/>
              </a:ln>
            </p:spPr>
          </p:pic>
          <p:pic>
            <p:nvPicPr>
              <p:cNvPr id="12" name="Picture 2"/>
              <p:cNvPicPr>
                <a:picLocks noChangeAspect="1" noChangeArrowheads="1"/>
              </p:cNvPicPr>
              <p:nvPr/>
            </p:nvPicPr>
            <p:blipFill>
              <a:blip r:embed="rId5" cstate="email">
                <a:duotone>
                  <a:schemeClr val="accent2">
                    <a:shade val="45000"/>
                    <a:satMod val="135000"/>
                  </a:schemeClr>
                  <a:prstClr val="white"/>
                </a:duotone>
              </a:blip>
              <a:srcRect/>
              <a:stretch>
                <a:fillRect/>
              </a:stretch>
            </p:blipFill>
            <p:spPr bwMode="auto">
              <a:xfrm>
                <a:off x="6048375" y="3752756"/>
                <a:ext cx="718185" cy="718185"/>
              </a:xfrm>
              <a:prstGeom prst="rect">
                <a:avLst/>
              </a:prstGeom>
              <a:noFill/>
              <a:ln w="9525">
                <a:solidFill>
                  <a:srgbClr val="A50021"/>
                </a:solidFill>
                <a:miter lim="800000"/>
                <a:headEnd/>
                <a:tailEnd/>
              </a:ln>
            </p:spPr>
          </p:pic>
          <p:pic>
            <p:nvPicPr>
              <p:cNvPr id="13" name="Picture 2"/>
              <p:cNvPicPr>
                <a:picLocks noChangeAspect="1" noChangeArrowheads="1"/>
              </p:cNvPicPr>
              <p:nvPr/>
            </p:nvPicPr>
            <p:blipFill>
              <a:blip r:embed="rId5" cstate="email">
                <a:duotone>
                  <a:schemeClr val="accent5">
                    <a:shade val="45000"/>
                    <a:satMod val="135000"/>
                  </a:schemeClr>
                  <a:prstClr val="white"/>
                </a:duotone>
              </a:blip>
              <a:srcRect/>
              <a:stretch>
                <a:fillRect/>
              </a:stretch>
            </p:blipFill>
            <p:spPr bwMode="auto">
              <a:xfrm>
                <a:off x="6766560" y="3752756"/>
                <a:ext cx="718185" cy="718185"/>
              </a:xfrm>
              <a:prstGeom prst="rect">
                <a:avLst/>
              </a:prstGeom>
              <a:noFill/>
              <a:ln w="9525">
                <a:solidFill>
                  <a:srgbClr val="A50021"/>
                </a:solidFill>
                <a:miter lim="800000"/>
                <a:headEnd/>
                <a:tailEnd/>
              </a:ln>
            </p:spPr>
          </p:pic>
          <p:pic>
            <p:nvPicPr>
              <p:cNvPr id="14" name="Picture 2"/>
              <p:cNvPicPr>
                <a:picLocks noChangeAspect="1" noChangeArrowheads="1"/>
              </p:cNvPicPr>
              <p:nvPr/>
            </p:nvPicPr>
            <p:blipFill>
              <a:blip r:embed="rId5" cstate="email">
                <a:duotone>
                  <a:schemeClr val="accent2">
                    <a:shade val="45000"/>
                    <a:satMod val="135000"/>
                  </a:schemeClr>
                  <a:prstClr val="white"/>
                </a:duotone>
              </a:blip>
              <a:srcRect/>
              <a:stretch>
                <a:fillRect/>
              </a:stretch>
            </p:blipFill>
            <p:spPr bwMode="auto">
              <a:xfrm>
                <a:off x="7484745" y="3752756"/>
                <a:ext cx="718185" cy="718185"/>
              </a:xfrm>
              <a:prstGeom prst="rect">
                <a:avLst/>
              </a:prstGeom>
              <a:noFill/>
              <a:ln w="9525">
                <a:solidFill>
                  <a:srgbClr val="A50021"/>
                </a:solidFill>
                <a:miter lim="800000"/>
                <a:headEnd/>
                <a:tailEnd/>
              </a:ln>
            </p:spPr>
          </p:pic>
          <p:pic>
            <p:nvPicPr>
              <p:cNvPr id="15" name="Picture 2"/>
              <p:cNvPicPr>
                <a:picLocks noChangeAspect="1" noChangeArrowheads="1"/>
              </p:cNvPicPr>
              <p:nvPr/>
            </p:nvPicPr>
            <p:blipFill>
              <a:blip r:embed="rId5" cstate="email">
                <a:duotone>
                  <a:schemeClr val="accent5">
                    <a:shade val="45000"/>
                    <a:satMod val="135000"/>
                  </a:schemeClr>
                  <a:prstClr val="white"/>
                </a:duotone>
              </a:blip>
              <a:srcRect/>
              <a:stretch>
                <a:fillRect/>
              </a:stretch>
            </p:blipFill>
            <p:spPr bwMode="auto">
              <a:xfrm>
                <a:off x="8202930" y="3752756"/>
                <a:ext cx="718185" cy="718185"/>
              </a:xfrm>
              <a:prstGeom prst="rect">
                <a:avLst/>
              </a:prstGeom>
              <a:noFill/>
              <a:ln w="9525">
                <a:solidFill>
                  <a:srgbClr val="A50021"/>
                </a:solidFill>
                <a:miter lim="800000"/>
                <a:headEnd/>
                <a:tailEnd/>
              </a:ln>
            </p:spPr>
          </p:pic>
        </p:grpSp>
        <p:cxnSp>
          <p:nvCxnSpPr>
            <p:cNvPr id="34" name="Straight Connector 33"/>
            <p:cNvCxnSpPr>
              <a:cxnSpLocks noChangeShapeType="1"/>
            </p:cNvCxnSpPr>
            <p:nvPr/>
          </p:nvCxnSpPr>
          <p:spPr bwMode="auto">
            <a:xfrm rot="16200000" flipH="1">
              <a:off x="7320650" y="3990170"/>
              <a:ext cx="476780" cy="320115"/>
            </a:xfrm>
            <a:prstGeom prst="line">
              <a:avLst/>
            </a:prstGeom>
            <a:noFill/>
            <a:ln w="25400">
              <a:solidFill>
                <a:schemeClr val="accent1"/>
              </a:solidFill>
              <a:round/>
              <a:headEnd/>
              <a:tailEnd/>
            </a:ln>
            <a:effectLst>
              <a:outerShdw blurRad="63500" dist="20000" dir="5400000" rotWithShape="0">
                <a:srgbClr val="000000">
                  <a:alpha val="37999"/>
                </a:srgbClr>
              </a:outerShdw>
            </a:effectLst>
          </p:spPr>
        </p:cxnSp>
      </p:grpSp>
    </p:spTree>
    <p:extLst>
      <p:ext uri="{BB962C8B-B14F-4D97-AF65-F5344CB8AC3E}">
        <p14:creationId xmlns:p14="http://schemas.microsoft.com/office/powerpoint/2010/main" val="19949069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61950" y="274638"/>
            <a:ext cx="8340725" cy="1143000"/>
          </a:xfrm>
        </p:spPr>
        <p:txBody>
          <a:bodyPr>
            <a:normAutofit/>
          </a:bodyPr>
          <a:lstStyle/>
          <a:p>
            <a:pPr eaLnBrk="1" hangingPunct="1">
              <a:defRPr/>
            </a:pPr>
            <a:r>
              <a:rPr lang="en-US" sz="6000" b="1" dirty="0" smtClean="0">
                <a:latin typeface="Trebuchet MS" pitchFamily="34" charset="0"/>
                <a:cs typeface="Trebuchet MS" pitchFamily="34" charset="0"/>
              </a:rPr>
              <a:t> </a:t>
            </a:r>
            <a:r>
              <a:rPr lang="en-US" sz="6600" b="1" dirty="0" smtClean="0">
                <a:solidFill>
                  <a:srgbClr val="C00000"/>
                </a:solidFill>
                <a:effectLst>
                  <a:outerShdw blurRad="38100" dist="38100" dir="2700000" algn="tl">
                    <a:srgbClr val="000000"/>
                  </a:outerShdw>
                </a:effectLst>
                <a:latin typeface="Kristen ITC" pitchFamily="66" charset="0"/>
                <a:cs typeface="Trebuchet MS" pitchFamily="34" charset="0"/>
              </a:rPr>
              <a:t> </a:t>
            </a:r>
            <a:r>
              <a:rPr lang="en-US" sz="4000" b="1" dirty="0" smtClean="0">
                <a:solidFill>
                  <a:srgbClr val="000000"/>
                </a:solidFill>
                <a:latin typeface="Trebuchet MS" pitchFamily="34" charset="0"/>
                <a:cs typeface="Trebuchet MS" pitchFamily="34" charset="0"/>
              </a:rPr>
              <a:t>5 P’s of Presenting</a:t>
            </a:r>
          </a:p>
        </p:txBody>
      </p:sp>
      <p:sp>
        <p:nvSpPr>
          <p:cNvPr id="33795" name="Rectangle 3"/>
          <p:cNvSpPr>
            <a:spLocks noGrp="1" noChangeArrowheads="1"/>
          </p:cNvSpPr>
          <p:nvPr>
            <p:ph idx="1"/>
          </p:nvPr>
        </p:nvSpPr>
        <p:spPr>
          <a:xfrm>
            <a:off x="899592" y="1828800"/>
            <a:ext cx="4483621" cy="4114800"/>
          </a:xfrm>
        </p:spPr>
        <p:txBody>
          <a:bodyPr>
            <a:noAutofit/>
          </a:bodyPr>
          <a:lstStyle/>
          <a:p>
            <a:pPr eaLnBrk="1" hangingPunct="1">
              <a:spcBef>
                <a:spcPct val="0"/>
              </a:spcBef>
              <a:spcAft>
                <a:spcPts val="2400"/>
              </a:spcAft>
              <a:buFont typeface="Arial" pitchFamily="34" charset="0"/>
              <a:buChar char="•"/>
            </a:pPr>
            <a:r>
              <a:rPr lang="en-US" sz="4000" b="1" dirty="0" smtClean="0">
                <a:solidFill>
                  <a:srgbClr val="000000"/>
                </a:solidFill>
                <a:latin typeface="Trebuchet MS" pitchFamily="34" charset="0"/>
                <a:cs typeface="Trebuchet MS" pitchFamily="34" charset="0"/>
              </a:rPr>
              <a:t>Prepare </a:t>
            </a:r>
          </a:p>
          <a:p>
            <a:pPr eaLnBrk="1" hangingPunct="1">
              <a:spcBef>
                <a:spcPct val="0"/>
              </a:spcBef>
              <a:spcAft>
                <a:spcPts val="2400"/>
              </a:spcAft>
              <a:buFont typeface="Arial" pitchFamily="34" charset="0"/>
              <a:buChar char="•"/>
            </a:pPr>
            <a:r>
              <a:rPr lang="en-US" sz="4000" b="1" dirty="0" smtClean="0">
                <a:solidFill>
                  <a:srgbClr val="000000"/>
                </a:solidFill>
                <a:latin typeface="Trebuchet MS" pitchFamily="34" charset="0"/>
                <a:cs typeface="Trebuchet MS" pitchFamily="34" charset="0"/>
              </a:rPr>
              <a:t>Pinpoint </a:t>
            </a:r>
          </a:p>
          <a:p>
            <a:pPr eaLnBrk="1" hangingPunct="1">
              <a:spcBef>
                <a:spcPct val="0"/>
              </a:spcBef>
              <a:spcAft>
                <a:spcPts val="2400"/>
              </a:spcAft>
              <a:buFont typeface="Arial" pitchFamily="34" charset="0"/>
              <a:buChar char="•"/>
            </a:pPr>
            <a:r>
              <a:rPr lang="en-US" sz="4000" b="1" dirty="0" smtClean="0">
                <a:solidFill>
                  <a:srgbClr val="000000"/>
                </a:solidFill>
                <a:latin typeface="Trebuchet MS" pitchFamily="34" charset="0"/>
                <a:cs typeface="Trebuchet MS" pitchFamily="34" charset="0"/>
              </a:rPr>
              <a:t>Personalize</a:t>
            </a:r>
          </a:p>
          <a:p>
            <a:pPr eaLnBrk="1" hangingPunct="1">
              <a:spcBef>
                <a:spcPct val="0"/>
              </a:spcBef>
              <a:spcAft>
                <a:spcPts val="2400"/>
              </a:spcAft>
              <a:buFont typeface="Arial" pitchFamily="34" charset="0"/>
              <a:buChar char="•"/>
            </a:pPr>
            <a:r>
              <a:rPr lang="en-US" sz="4000" b="1" dirty="0" smtClean="0">
                <a:solidFill>
                  <a:srgbClr val="000000"/>
                </a:solidFill>
                <a:latin typeface="Trebuchet MS" pitchFamily="34" charset="0"/>
                <a:cs typeface="Trebuchet MS" pitchFamily="34" charset="0"/>
              </a:rPr>
              <a:t>Picture</a:t>
            </a:r>
          </a:p>
          <a:p>
            <a:pPr eaLnBrk="1" hangingPunct="1">
              <a:spcBef>
                <a:spcPct val="0"/>
              </a:spcBef>
              <a:spcAft>
                <a:spcPts val="2400"/>
              </a:spcAft>
              <a:buFont typeface="Arial" pitchFamily="34" charset="0"/>
              <a:buChar char="•"/>
            </a:pPr>
            <a:r>
              <a:rPr lang="en-US" sz="4000" b="1" dirty="0" smtClean="0">
                <a:solidFill>
                  <a:srgbClr val="000000"/>
                </a:solidFill>
                <a:latin typeface="Trebuchet MS" pitchFamily="34" charset="0"/>
                <a:cs typeface="Trebuchet MS" pitchFamily="34" charset="0"/>
              </a:rPr>
              <a:t>Prescribe</a:t>
            </a:r>
          </a:p>
        </p:txBody>
      </p:sp>
      <p:grpSp>
        <p:nvGrpSpPr>
          <p:cNvPr id="2" name="Group 6"/>
          <p:cNvGrpSpPr>
            <a:grpSpLocks/>
          </p:cNvGrpSpPr>
          <p:nvPr/>
        </p:nvGrpSpPr>
        <p:grpSpPr bwMode="auto">
          <a:xfrm>
            <a:off x="5602288" y="1828800"/>
            <a:ext cx="3541712" cy="5029200"/>
            <a:chOff x="5602779" y="1828801"/>
            <a:chExt cx="3541221" cy="5029199"/>
          </a:xfrm>
        </p:grpSpPr>
        <p:pic>
          <p:nvPicPr>
            <p:cNvPr id="4098" name="Picture 2"/>
            <p:cNvPicPr>
              <a:picLocks noChangeAspect="1" noChangeArrowheads="1"/>
            </p:cNvPicPr>
            <p:nvPr/>
          </p:nvPicPr>
          <p:blipFill>
            <a:blip r:embed="rId3" cstate="email">
              <a:duotone>
                <a:schemeClr val="accent5">
                  <a:shade val="45000"/>
                  <a:satMod val="135000"/>
                </a:schemeClr>
                <a:prstClr val="white"/>
              </a:duotone>
            </a:blip>
            <a:srcRect/>
            <a:stretch>
              <a:fillRect/>
            </a:stretch>
          </p:blipFill>
          <p:spPr bwMode="auto">
            <a:xfrm>
              <a:off x="6048375" y="3762375"/>
              <a:ext cx="3095625" cy="3095625"/>
            </a:xfrm>
            <a:prstGeom prst="rect">
              <a:avLst/>
            </a:prstGeom>
            <a:noFill/>
            <a:ln w="9525">
              <a:noFill/>
              <a:miter lim="800000"/>
              <a:headEnd/>
              <a:tailEnd/>
            </a:ln>
          </p:spPr>
        </p:pic>
        <p:sp>
          <p:nvSpPr>
            <p:cNvPr id="5" name="Cloud Callout 4"/>
            <p:cNvSpPr>
              <a:spLocks noChangeArrowheads="1"/>
            </p:cNvSpPr>
            <p:nvPr/>
          </p:nvSpPr>
          <p:spPr bwMode="auto">
            <a:xfrm flipH="1">
              <a:off x="5602779" y="1828801"/>
              <a:ext cx="3099957" cy="1933575"/>
            </a:xfrm>
            <a:prstGeom prst="cloudCallout">
              <a:avLst>
                <a:gd name="adj1" fmla="val -20833"/>
                <a:gd name="adj2" fmla="val 62500"/>
              </a:avLst>
            </a:prstGeom>
            <a:solidFill>
              <a:srgbClr val="F1E3C6"/>
            </a:solidFill>
            <a:ln w="9525">
              <a:solidFill>
                <a:srgbClr val="4A7EBB"/>
              </a:solidFill>
              <a:round/>
              <a:headEnd/>
              <a:tailEnd/>
            </a:ln>
            <a:effectLst>
              <a:outerShdw blurRad="63500" dist="23000" dir="5400000" rotWithShape="0">
                <a:srgbClr val="000000">
                  <a:alpha val="34999"/>
                </a:srgbClr>
              </a:outerShdw>
            </a:effectLst>
          </p:spPr>
          <p:txBody>
            <a:bodyPr anchor="ctr"/>
            <a:lstStyle/>
            <a:p>
              <a:pPr algn="ctr">
                <a:defRPr/>
              </a:pPr>
              <a:endParaRPr lang="en-US">
                <a:solidFill>
                  <a:schemeClr val="lt1"/>
                </a:solidFill>
                <a:latin typeface="+mn-lt"/>
                <a:cs typeface="+mn-cs"/>
              </a:endParaRPr>
            </a:p>
          </p:txBody>
        </p:sp>
        <p:sp>
          <p:nvSpPr>
            <p:cNvPr id="27655" name="TextBox 5"/>
            <p:cNvSpPr txBox="1">
              <a:spLocks noChangeArrowheads="1"/>
            </p:cNvSpPr>
            <p:nvPr/>
          </p:nvSpPr>
          <p:spPr bwMode="auto">
            <a:xfrm>
              <a:off x="6048374" y="2128059"/>
              <a:ext cx="2654191"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b="1">
                  <a:solidFill>
                    <a:srgbClr val="C00000"/>
                  </a:solidFill>
                  <a:latin typeface="Kristen ITC" pitchFamily="66" charset="0"/>
                </a:rPr>
                <a:t>More P’s? </a:t>
              </a:r>
            </a:p>
            <a:p>
              <a:pPr eaLnBrk="1" hangingPunct="1"/>
              <a:r>
                <a:rPr lang="en-US" sz="3200" b="1">
                  <a:solidFill>
                    <a:srgbClr val="C00000"/>
                  </a:solidFill>
                  <a:latin typeface="Kristen ITC" pitchFamily="66" charset="0"/>
                </a:rPr>
                <a:t>Oh My !</a:t>
              </a:r>
            </a:p>
          </p:txBody>
        </p:sp>
      </p:grpSp>
    </p:spTree>
    <p:extLst>
      <p:ext uri="{BB962C8B-B14F-4D97-AF65-F5344CB8AC3E}">
        <p14:creationId xmlns:p14="http://schemas.microsoft.com/office/powerpoint/2010/main" val="36352163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0"/>
                                        <p:tgtEl>
                                          <p:spTgt spid="2"/>
                                        </p:tgtEl>
                                      </p:cBhvr>
                                    </p:animEffect>
                                  </p:childTnLst>
                                </p:cTn>
                              </p:par>
                            </p:childTnLst>
                          </p:cTn>
                        </p:par>
                        <p:par>
                          <p:cTn id="8" fill="hold" nodeType="afterGroup">
                            <p:stCondLst>
                              <p:cond delay="5000"/>
                            </p:stCondLst>
                            <p:childTnLst>
                              <p:par>
                                <p:cTn id="9" presetID="10" presetClass="entr" presetSubtype="0" fill="hold" nodeType="afterEffect">
                                  <p:stCondLst>
                                    <p:cond delay="0"/>
                                  </p:stCondLst>
                                  <p:childTnLst>
                                    <p:set>
                                      <p:cBhvr>
                                        <p:cTn id="10" dur="1" fill="hold">
                                          <p:stCondLst>
                                            <p:cond delay="0"/>
                                          </p:stCondLst>
                                        </p:cTn>
                                        <p:tgtEl>
                                          <p:spTgt spid="33795">
                                            <p:txEl>
                                              <p:pRg st="0" end="0"/>
                                            </p:txEl>
                                          </p:spTgt>
                                        </p:tgtEl>
                                        <p:attrNameLst>
                                          <p:attrName>style.visibility</p:attrName>
                                        </p:attrNameLst>
                                      </p:cBhvr>
                                      <p:to>
                                        <p:strVal val="visible"/>
                                      </p:to>
                                    </p:set>
                                    <p:animEffect transition="in" filter="fade">
                                      <p:cBhvr>
                                        <p:cTn id="11" dur="2000"/>
                                        <p:tgtEl>
                                          <p:spTgt spid="33795">
                                            <p:txEl>
                                              <p:pRg st="0" end="0"/>
                                            </p:txEl>
                                          </p:spTgt>
                                        </p:tgtEl>
                                      </p:cBhvr>
                                    </p:animEffect>
                                  </p:childTnLst>
                                </p:cTn>
                              </p:par>
                            </p:childTnLst>
                          </p:cTn>
                        </p:par>
                        <p:par>
                          <p:cTn id="12" fill="hold" nodeType="afterGroup">
                            <p:stCondLst>
                              <p:cond delay="7000"/>
                            </p:stCondLst>
                            <p:childTnLst>
                              <p:par>
                                <p:cTn id="13" presetID="10" presetClass="entr" presetSubtype="0" fill="hold" nodeType="afterEffect">
                                  <p:stCondLst>
                                    <p:cond delay="0"/>
                                  </p:stCondLst>
                                  <p:childTnLst>
                                    <p:set>
                                      <p:cBhvr>
                                        <p:cTn id="14" dur="1" fill="hold">
                                          <p:stCondLst>
                                            <p:cond delay="0"/>
                                          </p:stCondLst>
                                        </p:cTn>
                                        <p:tgtEl>
                                          <p:spTgt spid="33795">
                                            <p:txEl>
                                              <p:pRg st="1" end="1"/>
                                            </p:txEl>
                                          </p:spTgt>
                                        </p:tgtEl>
                                        <p:attrNameLst>
                                          <p:attrName>style.visibility</p:attrName>
                                        </p:attrNameLst>
                                      </p:cBhvr>
                                      <p:to>
                                        <p:strVal val="visible"/>
                                      </p:to>
                                    </p:set>
                                    <p:animEffect transition="in" filter="fade">
                                      <p:cBhvr>
                                        <p:cTn id="15" dur="2000"/>
                                        <p:tgtEl>
                                          <p:spTgt spid="33795">
                                            <p:txEl>
                                              <p:pRg st="1" end="1"/>
                                            </p:txEl>
                                          </p:spTgt>
                                        </p:tgtEl>
                                      </p:cBhvr>
                                    </p:animEffect>
                                  </p:childTnLst>
                                </p:cTn>
                              </p:par>
                            </p:childTnLst>
                          </p:cTn>
                        </p:par>
                        <p:par>
                          <p:cTn id="16" fill="hold" nodeType="afterGroup">
                            <p:stCondLst>
                              <p:cond delay="9000"/>
                            </p:stCondLst>
                            <p:childTnLst>
                              <p:par>
                                <p:cTn id="17" presetID="10" presetClass="entr" presetSubtype="0" fill="hold" nodeType="after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animEffect transition="in" filter="fade">
                                      <p:cBhvr>
                                        <p:cTn id="19" dur="2000"/>
                                        <p:tgtEl>
                                          <p:spTgt spid="33795">
                                            <p:txEl>
                                              <p:pRg st="2" end="2"/>
                                            </p:txEl>
                                          </p:spTgt>
                                        </p:tgtEl>
                                      </p:cBhvr>
                                    </p:animEffect>
                                  </p:childTnLst>
                                </p:cTn>
                              </p:par>
                            </p:childTnLst>
                          </p:cTn>
                        </p:par>
                        <p:par>
                          <p:cTn id="20" fill="hold" nodeType="afterGroup">
                            <p:stCondLst>
                              <p:cond delay="11000"/>
                            </p:stCondLst>
                            <p:childTnLst>
                              <p:par>
                                <p:cTn id="21" presetID="10" presetClass="entr" presetSubtype="0" fill="hold" nodeType="afterEffect">
                                  <p:stCondLst>
                                    <p:cond delay="0"/>
                                  </p:stCondLst>
                                  <p:childTnLst>
                                    <p:set>
                                      <p:cBhvr>
                                        <p:cTn id="22" dur="1" fill="hold">
                                          <p:stCondLst>
                                            <p:cond delay="0"/>
                                          </p:stCondLst>
                                        </p:cTn>
                                        <p:tgtEl>
                                          <p:spTgt spid="33795">
                                            <p:txEl>
                                              <p:pRg st="3" end="3"/>
                                            </p:txEl>
                                          </p:spTgt>
                                        </p:tgtEl>
                                        <p:attrNameLst>
                                          <p:attrName>style.visibility</p:attrName>
                                        </p:attrNameLst>
                                      </p:cBhvr>
                                      <p:to>
                                        <p:strVal val="visible"/>
                                      </p:to>
                                    </p:set>
                                    <p:animEffect transition="in" filter="fade">
                                      <p:cBhvr>
                                        <p:cTn id="23" dur="2000"/>
                                        <p:tgtEl>
                                          <p:spTgt spid="33795">
                                            <p:txEl>
                                              <p:pRg st="3" end="3"/>
                                            </p:txEl>
                                          </p:spTgt>
                                        </p:tgtEl>
                                      </p:cBhvr>
                                    </p:animEffect>
                                  </p:childTnLst>
                                </p:cTn>
                              </p:par>
                            </p:childTnLst>
                          </p:cTn>
                        </p:par>
                        <p:par>
                          <p:cTn id="24" fill="hold" nodeType="afterGroup">
                            <p:stCondLst>
                              <p:cond delay="13000"/>
                            </p:stCondLst>
                            <p:childTnLst>
                              <p:par>
                                <p:cTn id="25" presetID="10" presetClass="entr" presetSubtype="0" fill="hold" nodeType="afterEffect">
                                  <p:stCondLst>
                                    <p:cond delay="0"/>
                                  </p:stCondLst>
                                  <p:childTnLst>
                                    <p:set>
                                      <p:cBhvr>
                                        <p:cTn id="26" dur="1" fill="hold">
                                          <p:stCondLst>
                                            <p:cond delay="0"/>
                                          </p:stCondLst>
                                        </p:cTn>
                                        <p:tgtEl>
                                          <p:spTgt spid="33795">
                                            <p:txEl>
                                              <p:pRg st="4" end="4"/>
                                            </p:txEl>
                                          </p:spTgt>
                                        </p:tgtEl>
                                        <p:attrNameLst>
                                          <p:attrName>style.visibility</p:attrName>
                                        </p:attrNameLst>
                                      </p:cBhvr>
                                      <p:to>
                                        <p:strVal val="visible"/>
                                      </p:to>
                                    </p:set>
                                    <p:animEffect transition="in" filter="fade">
                                      <p:cBhvr>
                                        <p:cTn id="27" dur="2000"/>
                                        <p:tgtEl>
                                          <p:spTgt spid="33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t>Effective Teaching </a:t>
            </a:r>
            <a:endParaRPr lang="en-GB" sz="7200" b="1"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56521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36126"/>
          </a:xfrm>
        </p:spPr>
        <p:txBody>
          <a:bodyPr anchor="t" anchorCtr="0">
            <a:spAutoFit/>
          </a:bodyPr>
          <a:lstStyle/>
          <a:p>
            <a:r>
              <a:rPr lang="en-GB" dirty="0">
                <a:effectLst/>
              </a:rPr>
              <a:t>Concept of </a:t>
            </a:r>
            <a:r>
              <a:rPr lang="en-GB" dirty="0" smtClean="0">
                <a:effectLst/>
              </a:rPr>
              <a:t>teaching</a:t>
            </a:r>
            <a:endParaRPr lang="en-GB" dirty="0">
              <a:solidFill>
                <a:schemeClr val="tx1"/>
              </a:solidFill>
            </a:endParaRPr>
          </a:p>
        </p:txBody>
      </p:sp>
      <p:sp>
        <p:nvSpPr>
          <p:cNvPr id="3" name="Content Placeholder 2"/>
          <p:cNvSpPr>
            <a:spLocks noGrp="1"/>
          </p:cNvSpPr>
          <p:nvPr>
            <p:ph idx="1"/>
          </p:nvPr>
        </p:nvSpPr>
        <p:spPr>
          <a:xfrm>
            <a:off x="107504" y="1196752"/>
            <a:ext cx="9036496" cy="5544616"/>
          </a:xfrm>
        </p:spPr>
        <p:txBody>
          <a:bodyPr>
            <a:noAutofit/>
          </a:bodyPr>
          <a:lstStyle/>
          <a:p>
            <a:pPr marL="0" indent="0">
              <a:buNone/>
            </a:pPr>
            <a:r>
              <a:rPr lang="en-GB" sz="4800" dirty="0">
                <a:solidFill>
                  <a:schemeClr val="tx1"/>
                </a:solidFill>
              </a:rPr>
              <a:t>Teaching is a process in which one individual teaches or instruct another individual. Teaching is considered as the act of imparting instructions to the learners in the classroom situation.</a:t>
            </a: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Teaching </a:t>
            </a:r>
            <a:endParaRPr lang="en-GB" dirty="0"/>
          </a:p>
        </p:txBody>
      </p:sp>
      <p:sp>
        <p:nvSpPr>
          <p:cNvPr id="3" name="Content Placeholder 2"/>
          <p:cNvSpPr>
            <a:spLocks noGrp="1"/>
          </p:cNvSpPr>
          <p:nvPr>
            <p:ph idx="1"/>
          </p:nvPr>
        </p:nvSpPr>
        <p:spPr/>
        <p:txBody>
          <a:bodyPr>
            <a:noAutofit/>
          </a:bodyPr>
          <a:lstStyle/>
          <a:p>
            <a:r>
              <a:rPr lang="en-GB" sz="4400" dirty="0"/>
              <a:t>Clark (</a:t>
            </a:r>
            <a:r>
              <a:rPr lang="en-GB" sz="4400" dirty="0" smtClean="0"/>
              <a:t>1993) </a:t>
            </a:r>
            <a:r>
              <a:rPr lang="en-GB" sz="4400" dirty="0"/>
              <a:t>wrote that, “Obviously, </a:t>
            </a:r>
            <a:r>
              <a:rPr lang="en-GB" sz="4400" dirty="0" smtClean="0"/>
              <a:t>the definition </a:t>
            </a:r>
            <a:r>
              <a:rPr lang="en-GB" sz="4400" dirty="0"/>
              <a:t>involves someone who can </a:t>
            </a:r>
            <a:r>
              <a:rPr lang="en-GB" sz="4400" dirty="0" smtClean="0"/>
              <a:t>increase student </a:t>
            </a:r>
            <a:r>
              <a:rPr lang="en-GB" sz="4400" dirty="0"/>
              <a:t>knowledge, but it goes beyond this </a:t>
            </a:r>
            <a:r>
              <a:rPr lang="en-GB" sz="4400" dirty="0" smtClean="0"/>
              <a:t>in defining </a:t>
            </a:r>
            <a:r>
              <a:rPr lang="en-GB" sz="4400" dirty="0"/>
              <a:t>an effective teacher.”</a:t>
            </a:r>
          </a:p>
        </p:txBody>
      </p:sp>
    </p:spTree>
    <p:extLst>
      <p:ext uri="{BB962C8B-B14F-4D97-AF65-F5344CB8AC3E}">
        <p14:creationId xmlns:p14="http://schemas.microsoft.com/office/powerpoint/2010/main" val="19328498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92088"/>
          </a:xfrm>
        </p:spPr>
        <p:txBody>
          <a:bodyPr>
            <a:normAutofit fontScale="90000"/>
          </a:bodyPr>
          <a:lstStyle/>
          <a:p>
            <a:r>
              <a:rPr lang="en-US" dirty="0" smtClean="0"/>
              <a:t>Characteristics of Effective Teaching</a:t>
            </a:r>
            <a:endParaRPr lang="en-GB" dirty="0"/>
          </a:p>
        </p:txBody>
      </p:sp>
      <p:sp>
        <p:nvSpPr>
          <p:cNvPr id="3" name="Content Placeholder 2"/>
          <p:cNvSpPr>
            <a:spLocks noGrp="1"/>
          </p:cNvSpPr>
          <p:nvPr>
            <p:ph idx="1"/>
          </p:nvPr>
        </p:nvSpPr>
        <p:spPr>
          <a:xfrm>
            <a:off x="323528" y="764704"/>
            <a:ext cx="8686800" cy="5361459"/>
          </a:xfrm>
        </p:spPr>
        <p:txBody>
          <a:bodyPr>
            <a:noAutofit/>
          </a:bodyPr>
          <a:lstStyle/>
          <a:p>
            <a:pPr marL="0" indent="0">
              <a:buNone/>
            </a:pPr>
            <a:r>
              <a:rPr lang="en-GB" sz="3600" dirty="0"/>
              <a:t> Sense of </a:t>
            </a:r>
            <a:r>
              <a:rPr lang="en-GB" sz="3600" dirty="0" err="1"/>
              <a:t>Humor</a:t>
            </a:r>
            <a:endParaRPr lang="en-GB" sz="3600" dirty="0"/>
          </a:p>
          <a:p>
            <a:pPr marL="0" indent="0">
              <a:buNone/>
            </a:pPr>
            <a:r>
              <a:rPr lang="en-GB" sz="3600" dirty="0"/>
              <a:t> A Positive Attitude</a:t>
            </a:r>
          </a:p>
          <a:p>
            <a:pPr marL="0" indent="0">
              <a:buNone/>
            </a:pPr>
            <a:r>
              <a:rPr lang="en-GB" sz="3600" dirty="0"/>
              <a:t> High Expectations</a:t>
            </a:r>
          </a:p>
          <a:p>
            <a:pPr marL="0" indent="0">
              <a:buNone/>
            </a:pPr>
            <a:r>
              <a:rPr lang="en-GB" sz="3600" dirty="0"/>
              <a:t> Fairness</a:t>
            </a:r>
          </a:p>
          <a:p>
            <a:pPr marL="0" indent="0">
              <a:buNone/>
            </a:pPr>
            <a:r>
              <a:rPr lang="en-GB" sz="3600" dirty="0"/>
              <a:t> Flexible</a:t>
            </a:r>
          </a:p>
          <a:p>
            <a:pPr marL="0" indent="0">
              <a:buNone/>
            </a:pPr>
            <a:r>
              <a:rPr lang="en-GB" sz="3600" dirty="0"/>
              <a:t> Practical</a:t>
            </a:r>
          </a:p>
          <a:p>
            <a:pPr marL="0" indent="0">
              <a:buNone/>
            </a:pPr>
            <a:r>
              <a:rPr lang="en-GB" sz="3600" dirty="0"/>
              <a:t> Social</a:t>
            </a:r>
          </a:p>
          <a:p>
            <a:pPr marL="0" indent="0">
              <a:buNone/>
            </a:pPr>
            <a:r>
              <a:rPr lang="en-GB" sz="3600" dirty="0"/>
              <a:t>Goal oriented</a:t>
            </a:r>
          </a:p>
          <a:p>
            <a:pPr marL="0" indent="0">
              <a:buNone/>
            </a:pPr>
            <a:r>
              <a:rPr lang="en-GB" sz="3600" dirty="0"/>
              <a:t> Consider contextual realities</a:t>
            </a:r>
          </a:p>
        </p:txBody>
      </p:sp>
    </p:spTree>
    <p:extLst>
      <p:ext uri="{BB962C8B-B14F-4D97-AF65-F5344CB8AC3E}">
        <p14:creationId xmlns:p14="http://schemas.microsoft.com/office/powerpoint/2010/main" val="910494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Autofit/>
          </a:bodyPr>
          <a:lstStyle/>
          <a:p>
            <a:pPr marL="0" indent="0">
              <a:buNone/>
            </a:pPr>
            <a:r>
              <a:rPr lang="en-GB" sz="4000" dirty="0"/>
              <a:t> Committed to students and learning,</a:t>
            </a:r>
          </a:p>
          <a:p>
            <a:pPr marL="0" indent="0">
              <a:buNone/>
            </a:pPr>
            <a:r>
              <a:rPr lang="en-GB" sz="4000" dirty="0"/>
              <a:t> Knows the subject matter,</a:t>
            </a:r>
          </a:p>
          <a:p>
            <a:pPr marL="0" indent="0">
              <a:buNone/>
            </a:pPr>
            <a:r>
              <a:rPr lang="en-GB" sz="4000" dirty="0"/>
              <a:t> responsible for managing students,</a:t>
            </a:r>
          </a:p>
          <a:p>
            <a:pPr marL="0" indent="0">
              <a:buNone/>
            </a:pPr>
            <a:r>
              <a:rPr lang="en-GB" sz="4000" dirty="0"/>
              <a:t> think systematically about their own practice,</a:t>
            </a:r>
          </a:p>
          <a:p>
            <a:pPr marL="0" indent="0">
              <a:buNone/>
            </a:pPr>
            <a:r>
              <a:rPr lang="en-GB" sz="4000" dirty="0"/>
              <a:t> member of the learning community</a:t>
            </a:r>
          </a:p>
        </p:txBody>
      </p:sp>
    </p:spTree>
    <p:extLst>
      <p:ext uri="{BB962C8B-B14F-4D97-AF65-F5344CB8AC3E}">
        <p14:creationId xmlns:p14="http://schemas.microsoft.com/office/powerpoint/2010/main" val="5734900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US" dirty="0" smtClean="0"/>
              <a:t>Effective Teaching </a:t>
            </a:r>
            <a:endParaRPr lang="en-GB" dirty="0"/>
          </a:p>
        </p:txBody>
      </p:sp>
      <p:sp>
        <p:nvSpPr>
          <p:cNvPr id="3" name="Content Placeholder 2"/>
          <p:cNvSpPr>
            <a:spLocks noGrp="1"/>
          </p:cNvSpPr>
          <p:nvPr>
            <p:ph idx="1"/>
          </p:nvPr>
        </p:nvSpPr>
        <p:spPr>
          <a:xfrm>
            <a:off x="107504" y="692696"/>
            <a:ext cx="9036496" cy="6021288"/>
          </a:xfrm>
        </p:spPr>
        <p:txBody>
          <a:bodyPr>
            <a:noAutofit/>
          </a:bodyPr>
          <a:lstStyle/>
          <a:p>
            <a:r>
              <a:rPr lang="en-GB" sz="3600" dirty="0"/>
              <a:t>It is difficult to define "effective teaching" </a:t>
            </a:r>
            <a:r>
              <a:rPr lang="en-GB" sz="3600" dirty="0" smtClean="0"/>
              <a:t>people </a:t>
            </a:r>
            <a:r>
              <a:rPr lang="en-GB" sz="3600" dirty="0"/>
              <a:t>with completely different styles </a:t>
            </a:r>
            <a:r>
              <a:rPr lang="en-GB" sz="3600" dirty="0" smtClean="0"/>
              <a:t>are equally </a:t>
            </a:r>
            <a:r>
              <a:rPr lang="en-GB" sz="3600" dirty="0"/>
              <a:t>effective. The one thing that we </a:t>
            </a:r>
            <a:r>
              <a:rPr lang="en-GB" sz="3600" dirty="0" smtClean="0"/>
              <a:t>have learned </a:t>
            </a:r>
            <a:r>
              <a:rPr lang="en-GB" sz="3600" dirty="0"/>
              <a:t>in research in higher education, is </a:t>
            </a:r>
            <a:r>
              <a:rPr lang="en-GB" sz="3600" dirty="0" smtClean="0"/>
              <a:t>that there </a:t>
            </a:r>
            <a:r>
              <a:rPr lang="en-GB" sz="3600" dirty="0"/>
              <a:t>is </a:t>
            </a:r>
            <a:r>
              <a:rPr lang="en-GB" sz="3600" b="1" dirty="0"/>
              <a:t>no one best way of teaching</a:t>
            </a:r>
            <a:r>
              <a:rPr lang="en-GB" sz="3600" dirty="0"/>
              <a:t>.</a:t>
            </a:r>
          </a:p>
          <a:p>
            <a:r>
              <a:rPr lang="en-GB" sz="3600" dirty="0" smtClean="0"/>
              <a:t>Vogt </a:t>
            </a:r>
            <a:r>
              <a:rPr lang="en-GB" sz="3600" dirty="0"/>
              <a:t>(1984) related effective teaching </a:t>
            </a:r>
            <a:r>
              <a:rPr lang="en-GB" sz="3600" dirty="0" smtClean="0"/>
              <a:t>to the </a:t>
            </a:r>
            <a:r>
              <a:rPr lang="en-GB" sz="3600" dirty="0"/>
              <a:t>ability to provide instruction to </a:t>
            </a:r>
            <a:r>
              <a:rPr lang="en-GB" sz="3600" dirty="0" smtClean="0"/>
              <a:t>different students </a:t>
            </a:r>
            <a:r>
              <a:rPr lang="en-GB" sz="3600" dirty="0"/>
              <a:t>of different abilities </a:t>
            </a:r>
            <a:r>
              <a:rPr lang="en-GB" sz="3600" dirty="0" smtClean="0"/>
              <a:t>while incorporating </a:t>
            </a:r>
            <a:r>
              <a:rPr lang="en-GB" sz="3600" dirty="0"/>
              <a:t>instructional objectives </a:t>
            </a:r>
            <a:r>
              <a:rPr lang="en-GB" sz="3600" dirty="0" smtClean="0"/>
              <a:t>and assessing </a:t>
            </a:r>
            <a:r>
              <a:rPr lang="en-GB" sz="3600" dirty="0"/>
              <a:t>the effective learning mode of </a:t>
            </a:r>
            <a:r>
              <a:rPr lang="en-GB" sz="3600" dirty="0" smtClean="0"/>
              <a:t>the students</a:t>
            </a:r>
            <a:r>
              <a:rPr lang="en-GB" sz="3600" dirty="0"/>
              <a:t>.</a:t>
            </a:r>
          </a:p>
        </p:txBody>
      </p:sp>
    </p:spTree>
    <p:extLst>
      <p:ext uri="{BB962C8B-B14F-4D97-AF65-F5344CB8AC3E}">
        <p14:creationId xmlns:p14="http://schemas.microsoft.com/office/powerpoint/2010/main" val="23640210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6128" y="260648"/>
            <a:ext cx="8873684"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5722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78098"/>
          </a:xfrm>
        </p:spPr>
        <p:txBody>
          <a:bodyPr>
            <a:normAutofit fontScale="90000"/>
          </a:bodyPr>
          <a:lstStyle/>
          <a:p>
            <a:r>
              <a:rPr lang="en-GB" b="1" dirty="0" smtClean="0"/>
              <a:t>Effective Teaching</a:t>
            </a:r>
            <a:br>
              <a:rPr lang="en-GB" b="1" dirty="0" smtClean="0"/>
            </a:br>
            <a:endParaRPr lang="en-GB" dirty="0"/>
          </a:p>
        </p:txBody>
      </p:sp>
      <p:sp>
        <p:nvSpPr>
          <p:cNvPr id="3" name="Content Placeholder 2"/>
          <p:cNvSpPr>
            <a:spLocks noGrp="1"/>
          </p:cNvSpPr>
          <p:nvPr>
            <p:ph idx="1"/>
          </p:nvPr>
        </p:nvSpPr>
        <p:spPr>
          <a:xfrm>
            <a:off x="323528" y="836712"/>
            <a:ext cx="8686800" cy="5544616"/>
          </a:xfrm>
        </p:spPr>
        <p:txBody>
          <a:bodyPr>
            <a:noAutofit/>
          </a:bodyPr>
          <a:lstStyle/>
          <a:p>
            <a:pPr marL="266700" indent="-266700">
              <a:buNone/>
            </a:pPr>
            <a:r>
              <a:rPr lang="en-GB" sz="4000" dirty="0" smtClean="0"/>
              <a:t> </a:t>
            </a:r>
            <a:r>
              <a:rPr lang="en-GB" sz="4000" dirty="0"/>
              <a:t>Use effective strategies to promote </a:t>
            </a:r>
            <a:r>
              <a:rPr lang="en-GB" sz="4000" dirty="0" smtClean="0"/>
              <a:t>students’ motivation </a:t>
            </a:r>
            <a:r>
              <a:rPr lang="en-GB" sz="4000" dirty="0"/>
              <a:t>to learn</a:t>
            </a:r>
          </a:p>
          <a:p>
            <a:pPr marL="266700" indent="-266700">
              <a:buNone/>
            </a:pPr>
            <a:r>
              <a:rPr lang="en-GB" sz="4000" dirty="0"/>
              <a:t> Communicate well with students and parents</a:t>
            </a:r>
          </a:p>
          <a:p>
            <a:pPr marL="266700" indent="-266700">
              <a:buNone/>
            </a:pPr>
            <a:r>
              <a:rPr lang="en-GB" sz="4000" dirty="0"/>
              <a:t> Work effectively with students from </a:t>
            </a:r>
            <a:r>
              <a:rPr lang="en-GB" sz="4000" dirty="0" smtClean="0"/>
              <a:t>culturally diverse </a:t>
            </a:r>
            <a:r>
              <a:rPr lang="en-GB" sz="4000" dirty="0"/>
              <a:t>backgrounds</a:t>
            </a:r>
          </a:p>
          <a:p>
            <a:pPr marL="266700" indent="-266700">
              <a:buNone/>
            </a:pPr>
            <a:r>
              <a:rPr lang="en-GB" sz="4000" dirty="0"/>
              <a:t> Have good assessment skills</a:t>
            </a:r>
          </a:p>
          <a:p>
            <a:pPr marL="266700" indent="-266700">
              <a:buNone/>
            </a:pPr>
            <a:r>
              <a:rPr lang="en-GB" sz="4000" dirty="0"/>
              <a:t> Integrate technology into the curriculum</a:t>
            </a:r>
          </a:p>
        </p:txBody>
      </p:sp>
    </p:spTree>
    <p:extLst>
      <p:ext uri="{BB962C8B-B14F-4D97-AF65-F5344CB8AC3E}">
        <p14:creationId xmlns:p14="http://schemas.microsoft.com/office/powerpoint/2010/main" val="2882568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9"/>
            <a:ext cx="8856984" cy="6575598"/>
          </a:xfrm>
        </p:spPr>
        <p:txBody>
          <a:bodyPr>
            <a:normAutofit fontScale="92500" lnSpcReduction="10000"/>
          </a:bodyPr>
          <a:lstStyle/>
          <a:p>
            <a:pPr marL="0" indent="0" algn="ctr">
              <a:buNone/>
            </a:pPr>
            <a:r>
              <a:rPr lang="en-US" b="1" dirty="0" smtClean="0"/>
              <a:t>Professional Knowledge &amp; Skills</a:t>
            </a:r>
            <a:endParaRPr lang="en-GB" b="1" dirty="0" smtClean="0"/>
          </a:p>
          <a:p>
            <a:r>
              <a:rPr lang="en-GB" sz="4000" b="1" dirty="0" smtClean="0"/>
              <a:t>Effective Teaching:</a:t>
            </a:r>
            <a:endParaRPr lang="en-GB" sz="4000" b="1" dirty="0"/>
          </a:p>
          <a:p>
            <a:pPr marL="361950" indent="-361950">
              <a:buNone/>
            </a:pPr>
            <a:r>
              <a:rPr lang="en-GB" sz="4000" dirty="0"/>
              <a:t> Exhibit subject matter competence</a:t>
            </a:r>
          </a:p>
          <a:p>
            <a:pPr marL="361950" indent="-361950">
              <a:buNone/>
            </a:pPr>
            <a:r>
              <a:rPr lang="en-GB" sz="4000" dirty="0"/>
              <a:t> Implement appropriate </a:t>
            </a:r>
            <a:r>
              <a:rPr lang="en-GB" sz="4000" dirty="0" smtClean="0"/>
              <a:t>instructional strategies</a:t>
            </a:r>
            <a:endParaRPr lang="en-GB" sz="4000" dirty="0"/>
          </a:p>
          <a:p>
            <a:pPr marL="361950" indent="-361950">
              <a:buNone/>
            </a:pPr>
            <a:r>
              <a:rPr lang="en-GB" sz="4000" dirty="0"/>
              <a:t> Set high goals for themselves </a:t>
            </a:r>
            <a:r>
              <a:rPr lang="en-GB" sz="4000" dirty="0" smtClean="0"/>
              <a:t>and students </a:t>
            </a:r>
            <a:r>
              <a:rPr lang="en-GB" sz="4000" dirty="0"/>
              <a:t>and plan for instruction</a:t>
            </a:r>
          </a:p>
          <a:p>
            <a:pPr marL="361950" indent="-361950">
              <a:buNone/>
            </a:pPr>
            <a:r>
              <a:rPr lang="en-GB" sz="4000" dirty="0" smtClean="0"/>
              <a:t> Create </a:t>
            </a:r>
            <a:r>
              <a:rPr lang="en-GB" sz="4000" dirty="0"/>
              <a:t>developmentally </a:t>
            </a:r>
            <a:r>
              <a:rPr lang="en-GB" sz="4000" dirty="0" smtClean="0"/>
              <a:t>appropriate instructional </a:t>
            </a:r>
            <a:r>
              <a:rPr lang="en-GB" sz="4000" dirty="0"/>
              <a:t>materials and activities</a:t>
            </a:r>
          </a:p>
          <a:p>
            <a:pPr marL="361950" indent="-361950">
              <a:buNone/>
            </a:pPr>
            <a:r>
              <a:rPr lang="en-GB" sz="4000" dirty="0" smtClean="0"/>
              <a:t> Manage </a:t>
            </a:r>
            <a:r>
              <a:rPr lang="en-GB" sz="4000" dirty="0"/>
              <a:t>classrooms for optimal learning</a:t>
            </a:r>
          </a:p>
        </p:txBody>
      </p:sp>
    </p:spTree>
    <p:extLst>
      <p:ext uri="{BB962C8B-B14F-4D97-AF65-F5344CB8AC3E}">
        <p14:creationId xmlns:p14="http://schemas.microsoft.com/office/powerpoint/2010/main" val="39060065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Commitment &amp; Motivation</a:t>
            </a:r>
            <a:endParaRPr lang="en-GB" dirty="0"/>
          </a:p>
        </p:txBody>
      </p:sp>
      <p:sp>
        <p:nvSpPr>
          <p:cNvPr id="3" name="Content Placeholder 2"/>
          <p:cNvSpPr>
            <a:spLocks noGrp="1"/>
          </p:cNvSpPr>
          <p:nvPr>
            <p:ph idx="1"/>
          </p:nvPr>
        </p:nvSpPr>
        <p:spPr/>
        <p:txBody>
          <a:bodyPr>
            <a:noAutofit/>
          </a:bodyPr>
          <a:lstStyle/>
          <a:p>
            <a:r>
              <a:rPr lang="en-GB" sz="4400" b="1" dirty="0"/>
              <a:t>Effective </a:t>
            </a:r>
            <a:r>
              <a:rPr lang="en-GB" sz="4400" b="1" dirty="0" smtClean="0"/>
              <a:t>Teaching:</a:t>
            </a:r>
            <a:endParaRPr lang="en-GB" sz="4400" b="1" dirty="0"/>
          </a:p>
          <a:p>
            <a:pPr marL="0" indent="0">
              <a:buNone/>
            </a:pPr>
            <a:r>
              <a:rPr lang="en-GB" sz="4400" dirty="0"/>
              <a:t> Have a good attitude</a:t>
            </a:r>
          </a:p>
          <a:p>
            <a:pPr marL="0" indent="0">
              <a:buNone/>
            </a:pPr>
            <a:r>
              <a:rPr lang="en-GB" sz="4400" dirty="0"/>
              <a:t> Care about students</a:t>
            </a:r>
          </a:p>
          <a:p>
            <a:pPr marL="0" indent="0">
              <a:buNone/>
            </a:pPr>
            <a:r>
              <a:rPr lang="en-GB" sz="4400" dirty="0"/>
              <a:t> Invest time and effort</a:t>
            </a:r>
          </a:p>
          <a:p>
            <a:pPr marL="0" indent="0">
              <a:buNone/>
            </a:pPr>
            <a:r>
              <a:rPr lang="en-GB" sz="4400" dirty="0"/>
              <a:t> Bring a positive attitude </a:t>
            </a:r>
            <a:r>
              <a:rPr lang="en-GB" sz="4400" dirty="0" smtClean="0"/>
              <a:t>and enthusiasm to the </a:t>
            </a:r>
            <a:r>
              <a:rPr lang="en-GB" sz="4400" dirty="0"/>
              <a:t>classroom</a:t>
            </a:r>
          </a:p>
        </p:txBody>
      </p:sp>
    </p:spTree>
    <p:extLst>
      <p:ext uri="{BB962C8B-B14F-4D97-AF65-F5344CB8AC3E}">
        <p14:creationId xmlns:p14="http://schemas.microsoft.com/office/powerpoint/2010/main" val="3910304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7"/>
            <a:ext cx="7772400" cy="1827634"/>
          </a:xfrm>
        </p:spPr>
        <p:txBody>
          <a:bodyPr>
            <a:noAutofit/>
          </a:bodyPr>
          <a:lstStyle/>
          <a:p>
            <a:r>
              <a:rPr lang="en-GB" sz="6000" dirty="0"/>
              <a:t>Creating supportive</a:t>
            </a:r>
            <a:br>
              <a:rPr lang="en-GB" sz="6000" dirty="0"/>
            </a:br>
            <a:r>
              <a:rPr lang="en-GB" sz="6000" dirty="0"/>
              <a:t>learning environment</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6287377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sz="4800" dirty="0"/>
              <a:t>The start of a new school year </a:t>
            </a:r>
            <a:r>
              <a:rPr lang="en-GB" sz="4800" dirty="0" smtClean="0"/>
              <a:t>is the </a:t>
            </a:r>
            <a:r>
              <a:rPr lang="en-GB" sz="4800" dirty="0"/>
              <a:t>ideal time to draw up a </a:t>
            </a:r>
            <a:r>
              <a:rPr lang="en-GB" sz="4800" dirty="0" smtClean="0"/>
              <a:t>social contract</a:t>
            </a:r>
            <a:r>
              <a:rPr lang="en-GB" sz="4800" dirty="0"/>
              <a:t>.</a:t>
            </a:r>
          </a:p>
        </p:txBody>
      </p:sp>
    </p:spTree>
    <p:extLst>
      <p:ext uri="{BB962C8B-B14F-4D97-AF65-F5344CB8AC3E}">
        <p14:creationId xmlns:p14="http://schemas.microsoft.com/office/powerpoint/2010/main" val="1958791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36126"/>
          </a:xfrm>
        </p:spPr>
        <p:txBody>
          <a:bodyPr anchor="t" anchorCtr="0">
            <a:spAutoFit/>
          </a:bodyPr>
          <a:lstStyle/>
          <a:p>
            <a:r>
              <a:rPr lang="en-GB" dirty="0">
                <a:effectLst/>
              </a:rPr>
              <a:t>Teaching </a:t>
            </a:r>
            <a:r>
              <a:rPr lang="en-GB" dirty="0" smtClean="0">
                <a:effectLst/>
              </a:rPr>
              <a:t>definition</a:t>
            </a:r>
            <a:endParaRPr lang="en-GB" dirty="0"/>
          </a:p>
        </p:txBody>
      </p:sp>
      <p:sp>
        <p:nvSpPr>
          <p:cNvPr id="3" name="Content Placeholder 2"/>
          <p:cNvSpPr>
            <a:spLocks noGrp="1"/>
          </p:cNvSpPr>
          <p:nvPr>
            <p:ph idx="1"/>
          </p:nvPr>
        </p:nvSpPr>
        <p:spPr>
          <a:xfrm>
            <a:off x="107504" y="1052736"/>
            <a:ext cx="9036496" cy="5544616"/>
          </a:xfrm>
        </p:spPr>
        <p:txBody>
          <a:bodyPr>
            <a:noAutofit/>
          </a:bodyPr>
          <a:lstStyle/>
          <a:p>
            <a:pPr marL="0" indent="0">
              <a:buNone/>
            </a:pPr>
            <a:r>
              <a:rPr lang="en-GB" sz="3200" b="1" dirty="0">
                <a:solidFill>
                  <a:schemeClr val="tx1"/>
                </a:solidFill>
              </a:rPr>
              <a:t>(1) H C Morrison:-</a:t>
            </a:r>
            <a:r>
              <a:rPr lang="en-GB" sz="3200" dirty="0">
                <a:solidFill>
                  <a:schemeClr val="tx1"/>
                </a:solidFill>
              </a:rPr>
              <a:t> Teaching is an intimate contact between the more mature personality and a less mature one.</a:t>
            </a:r>
          </a:p>
          <a:p>
            <a:pPr marL="0" indent="0">
              <a:buNone/>
            </a:pPr>
            <a:r>
              <a:rPr lang="en-GB" sz="3200" b="1" dirty="0">
                <a:solidFill>
                  <a:schemeClr val="tx1"/>
                </a:solidFill>
              </a:rPr>
              <a:t>(2)  Jackson:-</a:t>
            </a:r>
            <a:r>
              <a:rPr lang="en-GB" sz="3200" dirty="0">
                <a:solidFill>
                  <a:schemeClr val="tx1"/>
                </a:solidFill>
              </a:rPr>
              <a:t> Teaching is a face to face encounters between two or more persons, one of whom ( teacher) intends to effect certain changes in the other participants ( students).</a:t>
            </a:r>
          </a:p>
          <a:p>
            <a:pPr marL="0" indent="0">
              <a:buNone/>
            </a:pPr>
            <a:r>
              <a:rPr lang="en-GB" sz="3200" b="1" dirty="0" smtClean="0">
                <a:solidFill>
                  <a:schemeClr val="tx1"/>
                </a:solidFill>
              </a:rPr>
              <a:t>(</a:t>
            </a:r>
            <a:r>
              <a:rPr lang="en-GB" sz="3200" b="1" dirty="0">
                <a:solidFill>
                  <a:schemeClr val="tx1"/>
                </a:solidFill>
              </a:rPr>
              <a:t>3</a:t>
            </a:r>
            <a:r>
              <a:rPr lang="en-GB" sz="3200" b="1" dirty="0" smtClean="0">
                <a:solidFill>
                  <a:schemeClr val="tx1"/>
                </a:solidFill>
              </a:rPr>
              <a:t>) </a:t>
            </a:r>
            <a:r>
              <a:rPr lang="en-GB" sz="3200" b="1" dirty="0">
                <a:solidFill>
                  <a:schemeClr val="tx1"/>
                </a:solidFill>
              </a:rPr>
              <a:t>Clerk:-</a:t>
            </a:r>
            <a:r>
              <a:rPr lang="en-GB" sz="3200" dirty="0">
                <a:solidFill>
                  <a:schemeClr val="tx1"/>
                </a:solidFill>
              </a:rPr>
              <a:t> Teaching refers to activities that are designed and performed to produce in students </a:t>
            </a:r>
            <a:r>
              <a:rPr lang="en-GB" sz="3200" dirty="0" err="1">
                <a:solidFill>
                  <a:schemeClr val="tx1"/>
                </a:solidFill>
              </a:rPr>
              <a:t>behavior</a:t>
            </a:r>
            <a:r>
              <a:rPr lang="en-GB" sz="3200" dirty="0" smtClean="0">
                <a:solidFill>
                  <a:schemeClr val="tx1"/>
                </a:solidFill>
              </a:rPr>
              <a:t>.</a:t>
            </a:r>
            <a:endParaRPr lang="en-GB" sz="32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Autofit/>
          </a:bodyPr>
          <a:lstStyle/>
          <a:p>
            <a:r>
              <a:rPr lang="en-GB" sz="4000" b="1" dirty="0"/>
              <a:t>Managing the physical</a:t>
            </a:r>
            <a:br>
              <a:rPr lang="en-GB" sz="4000" b="1" dirty="0"/>
            </a:br>
            <a:r>
              <a:rPr lang="en-GB" sz="4000" b="1" dirty="0"/>
              <a:t>environment</a:t>
            </a:r>
          </a:p>
        </p:txBody>
      </p:sp>
      <p:sp>
        <p:nvSpPr>
          <p:cNvPr id="3" name="Content Placeholder 2"/>
          <p:cNvSpPr>
            <a:spLocks noGrp="1"/>
          </p:cNvSpPr>
          <p:nvPr>
            <p:ph idx="1"/>
          </p:nvPr>
        </p:nvSpPr>
        <p:spPr/>
        <p:txBody>
          <a:bodyPr>
            <a:normAutofit/>
          </a:bodyPr>
          <a:lstStyle/>
          <a:p>
            <a:r>
              <a:rPr lang="en-GB" sz="4800" dirty="0"/>
              <a:t>Planning and arranging the physical set-up of </a:t>
            </a:r>
            <a:r>
              <a:rPr lang="en-GB" sz="4800" dirty="0" smtClean="0"/>
              <a:t>the classroom </a:t>
            </a:r>
            <a:r>
              <a:rPr lang="en-GB" sz="4800" dirty="0"/>
              <a:t>is a logical starting point for </a:t>
            </a:r>
            <a:r>
              <a:rPr lang="en-GB" sz="4800" dirty="0" smtClean="0"/>
              <a:t>classroom management</a:t>
            </a:r>
            <a:endParaRPr lang="en-GB" sz="4800" dirty="0"/>
          </a:p>
        </p:txBody>
      </p:sp>
    </p:spTree>
    <p:extLst>
      <p:ext uri="{BB962C8B-B14F-4D97-AF65-F5344CB8AC3E}">
        <p14:creationId xmlns:p14="http://schemas.microsoft.com/office/powerpoint/2010/main" val="13255156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964488" cy="1143000"/>
          </a:xfrm>
        </p:spPr>
        <p:txBody>
          <a:bodyPr>
            <a:normAutofit fontScale="90000"/>
          </a:bodyPr>
          <a:lstStyle/>
          <a:p>
            <a:r>
              <a:rPr lang="en-GB" b="1" dirty="0" smtClean="0"/>
              <a:t>Creating an effective physical classroom</a:t>
            </a:r>
            <a:br>
              <a:rPr lang="en-GB" b="1" dirty="0" smtClean="0"/>
            </a:br>
            <a:r>
              <a:rPr lang="en-GB" b="1" dirty="0" smtClean="0"/>
              <a:t>environment is important</a:t>
            </a:r>
            <a:endParaRPr lang="en-GB" b="1" dirty="0"/>
          </a:p>
        </p:txBody>
      </p:sp>
      <p:sp>
        <p:nvSpPr>
          <p:cNvPr id="3" name="Content Placeholder 2"/>
          <p:cNvSpPr>
            <a:spLocks noGrp="1"/>
          </p:cNvSpPr>
          <p:nvPr>
            <p:ph idx="1"/>
          </p:nvPr>
        </p:nvSpPr>
        <p:spPr>
          <a:xfrm>
            <a:off x="457200" y="1340768"/>
            <a:ext cx="8229600" cy="5328592"/>
          </a:xfrm>
        </p:spPr>
        <p:txBody>
          <a:bodyPr>
            <a:normAutofit fontScale="92500"/>
          </a:bodyPr>
          <a:lstStyle/>
          <a:p>
            <a:r>
              <a:rPr lang="en-GB" sz="4000" dirty="0" smtClean="0"/>
              <a:t>The physical environment reflects the expectations of the teacher of how the room should be used. </a:t>
            </a:r>
          </a:p>
          <a:p>
            <a:r>
              <a:rPr lang="en-GB" sz="4000" dirty="0" smtClean="0"/>
              <a:t>Well-organized classroom can stimulate learning, help building a classroom community and will help students to be self-motivated, disciplined and responsible</a:t>
            </a:r>
            <a:endParaRPr lang="en-GB" sz="4000" dirty="0"/>
          </a:p>
        </p:txBody>
      </p:sp>
    </p:spTree>
    <p:extLst>
      <p:ext uri="{BB962C8B-B14F-4D97-AF65-F5344CB8AC3E}">
        <p14:creationId xmlns:p14="http://schemas.microsoft.com/office/powerpoint/2010/main" val="21579435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Physical conditions to consider</a:t>
            </a:r>
            <a:endParaRPr lang="en-GB" b="1" dirty="0"/>
          </a:p>
        </p:txBody>
      </p:sp>
      <p:sp>
        <p:nvSpPr>
          <p:cNvPr id="3" name="Content Placeholder 2"/>
          <p:cNvSpPr>
            <a:spLocks noGrp="1"/>
          </p:cNvSpPr>
          <p:nvPr>
            <p:ph idx="1"/>
          </p:nvPr>
        </p:nvSpPr>
        <p:spPr/>
        <p:txBody>
          <a:bodyPr>
            <a:normAutofit/>
          </a:bodyPr>
          <a:lstStyle/>
          <a:p>
            <a:r>
              <a:rPr lang="en-GB" sz="4800" dirty="0" smtClean="0"/>
              <a:t>Cleanliness, light and temperature of the room. Bulletin board, white board display </a:t>
            </a:r>
          </a:p>
          <a:p>
            <a:r>
              <a:rPr lang="en-GB" sz="4800" dirty="0" smtClean="0"/>
              <a:t>Seating arrangement</a:t>
            </a:r>
            <a:endParaRPr lang="en-GB" sz="4800" dirty="0"/>
          </a:p>
        </p:txBody>
      </p:sp>
    </p:spTree>
    <p:extLst>
      <p:ext uri="{BB962C8B-B14F-4D97-AF65-F5344CB8AC3E}">
        <p14:creationId xmlns:p14="http://schemas.microsoft.com/office/powerpoint/2010/main" val="35747427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Autofit/>
          </a:bodyPr>
          <a:lstStyle/>
          <a:p>
            <a:r>
              <a:rPr lang="en-GB" sz="4000" dirty="0" smtClean="0"/>
              <a:t>Learning </a:t>
            </a:r>
            <a:r>
              <a:rPr lang="en-GB" sz="4000" dirty="0"/>
              <a:t>areas depending on the grade to teach</a:t>
            </a:r>
          </a:p>
          <a:p>
            <a:r>
              <a:rPr lang="en-GB" sz="4000" dirty="0" smtClean="0"/>
              <a:t>Adequate </a:t>
            </a:r>
            <a:r>
              <a:rPr lang="en-GB" sz="4000" dirty="0"/>
              <a:t>and organized places for students to put </a:t>
            </a:r>
            <a:r>
              <a:rPr lang="en-GB" sz="4000" dirty="0" smtClean="0"/>
              <a:t>their belonging</a:t>
            </a:r>
            <a:endParaRPr lang="en-GB" sz="4000" dirty="0"/>
          </a:p>
          <a:p>
            <a:r>
              <a:rPr lang="en-GB" sz="4000" dirty="0" smtClean="0"/>
              <a:t>A calendar </a:t>
            </a:r>
          </a:p>
          <a:p>
            <a:r>
              <a:rPr lang="en-GB" sz="4000" dirty="0" smtClean="0"/>
              <a:t>Plants </a:t>
            </a:r>
            <a:r>
              <a:rPr lang="en-GB" sz="4000" dirty="0"/>
              <a:t>to make the classroom more welcoming</a:t>
            </a:r>
          </a:p>
        </p:txBody>
      </p:sp>
    </p:spTree>
    <p:extLst>
      <p:ext uri="{BB962C8B-B14F-4D97-AF65-F5344CB8AC3E}">
        <p14:creationId xmlns:p14="http://schemas.microsoft.com/office/powerpoint/2010/main" val="30026798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b="1" dirty="0"/>
              <a:t>Large classes present a number of</a:t>
            </a:r>
            <a:br>
              <a:rPr lang="en-GB" b="1" dirty="0"/>
            </a:br>
            <a:r>
              <a:rPr lang="en-GB" b="1" dirty="0"/>
              <a:t>difficulties for example</a:t>
            </a:r>
          </a:p>
        </p:txBody>
      </p:sp>
      <p:sp>
        <p:nvSpPr>
          <p:cNvPr id="3" name="Content Placeholder 2"/>
          <p:cNvSpPr>
            <a:spLocks noGrp="1"/>
          </p:cNvSpPr>
          <p:nvPr>
            <p:ph idx="1"/>
          </p:nvPr>
        </p:nvSpPr>
        <p:spPr>
          <a:xfrm>
            <a:off x="251520" y="1196752"/>
            <a:ext cx="8686800" cy="5544616"/>
          </a:xfrm>
        </p:spPr>
        <p:txBody>
          <a:bodyPr>
            <a:normAutofit/>
          </a:bodyPr>
          <a:lstStyle/>
          <a:p>
            <a:r>
              <a:rPr lang="en-GB" sz="4400" dirty="0" smtClean="0"/>
              <a:t>Learners </a:t>
            </a:r>
            <a:r>
              <a:rPr lang="en-GB" sz="4400" dirty="0"/>
              <a:t>are not sure of the purpose of the instruction</a:t>
            </a:r>
          </a:p>
          <a:p>
            <a:r>
              <a:rPr lang="en-GB" sz="4400" dirty="0" smtClean="0"/>
              <a:t>They </a:t>
            </a:r>
            <a:r>
              <a:rPr lang="en-GB" sz="4400" dirty="0"/>
              <a:t>don’t have the opportunity to read widely</a:t>
            </a:r>
          </a:p>
          <a:p>
            <a:r>
              <a:rPr lang="en-GB" sz="4400" dirty="0" smtClean="0"/>
              <a:t>They </a:t>
            </a:r>
            <a:r>
              <a:rPr lang="en-GB" sz="4400" dirty="0"/>
              <a:t>can’t get help from the educator to </a:t>
            </a:r>
            <a:r>
              <a:rPr lang="en-GB" sz="4400" dirty="0" smtClean="0"/>
              <a:t>support independent </a:t>
            </a:r>
            <a:r>
              <a:rPr lang="en-GB" sz="4400" dirty="0"/>
              <a:t>work</a:t>
            </a:r>
          </a:p>
        </p:txBody>
      </p:sp>
    </p:spTree>
    <p:extLst>
      <p:ext uri="{BB962C8B-B14F-4D97-AF65-F5344CB8AC3E}">
        <p14:creationId xmlns:p14="http://schemas.microsoft.com/office/powerpoint/2010/main" val="41275383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4000" dirty="0" smtClean="0"/>
              <a:t>There </a:t>
            </a:r>
            <a:r>
              <a:rPr lang="en-GB" sz="4000" dirty="0"/>
              <a:t>is a lack of opportunity for discussion</a:t>
            </a:r>
          </a:p>
          <a:p>
            <a:r>
              <a:rPr lang="en-GB" sz="4000" dirty="0" smtClean="0"/>
              <a:t>The </a:t>
            </a:r>
            <a:r>
              <a:rPr lang="en-GB" sz="4000" dirty="0"/>
              <a:t>educator has difficulty motivating the learners</a:t>
            </a:r>
          </a:p>
        </p:txBody>
      </p:sp>
    </p:spTree>
    <p:extLst>
      <p:ext uri="{BB962C8B-B14F-4D97-AF65-F5344CB8AC3E}">
        <p14:creationId xmlns:p14="http://schemas.microsoft.com/office/powerpoint/2010/main" val="8235317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b="1" dirty="0"/>
              <a:t>Engaging the students in organizing the classroom:</a:t>
            </a:r>
          </a:p>
        </p:txBody>
      </p:sp>
      <p:sp>
        <p:nvSpPr>
          <p:cNvPr id="3" name="Content Placeholder 2"/>
          <p:cNvSpPr>
            <a:spLocks noGrp="1"/>
          </p:cNvSpPr>
          <p:nvPr>
            <p:ph idx="1"/>
          </p:nvPr>
        </p:nvSpPr>
        <p:spPr>
          <a:xfrm>
            <a:off x="179512" y="1052736"/>
            <a:ext cx="8784976" cy="5400600"/>
          </a:xfrm>
        </p:spPr>
        <p:txBody>
          <a:bodyPr>
            <a:noAutofit/>
          </a:bodyPr>
          <a:lstStyle/>
          <a:p>
            <a:r>
              <a:rPr lang="en-GB" sz="4000" dirty="0" smtClean="0"/>
              <a:t>Students </a:t>
            </a:r>
            <a:r>
              <a:rPr lang="en-GB" sz="4000" dirty="0"/>
              <a:t>spend many hours in the classroom, therefore it </a:t>
            </a:r>
            <a:r>
              <a:rPr lang="en-GB" sz="4000" dirty="0" smtClean="0"/>
              <a:t>is important </a:t>
            </a:r>
            <a:r>
              <a:rPr lang="en-GB" sz="4000" dirty="0"/>
              <a:t>to:</a:t>
            </a:r>
          </a:p>
          <a:p>
            <a:r>
              <a:rPr lang="en-GB" sz="4000" dirty="0" smtClean="0"/>
              <a:t>Get </a:t>
            </a:r>
            <a:r>
              <a:rPr lang="en-GB" sz="4000" dirty="0"/>
              <a:t>them to enhance a sense of belonging and personal identity</a:t>
            </a:r>
          </a:p>
          <a:p>
            <a:r>
              <a:rPr lang="en-GB" sz="4000" dirty="0" smtClean="0"/>
              <a:t>Allow </a:t>
            </a:r>
            <a:r>
              <a:rPr lang="en-GB" sz="4000" dirty="0"/>
              <a:t>students to participate in decisions making about; </a:t>
            </a:r>
            <a:r>
              <a:rPr lang="en-GB" sz="4000" dirty="0" smtClean="0"/>
              <a:t>the space</a:t>
            </a:r>
            <a:r>
              <a:rPr lang="en-GB" sz="4000" dirty="0"/>
              <a:t>, the grouping of </a:t>
            </a:r>
            <a:r>
              <a:rPr lang="en-GB" sz="4000" dirty="0" smtClean="0"/>
              <a:t>desks. </a:t>
            </a:r>
          </a:p>
        </p:txBody>
      </p:sp>
    </p:spTree>
    <p:extLst>
      <p:ext uri="{BB962C8B-B14F-4D97-AF65-F5344CB8AC3E}">
        <p14:creationId xmlns:p14="http://schemas.microsoft.com/office/powerpoint/2010/main" val="12525435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Autofit/>
          </a:bodyPr>
          <a:lstStyle/>
          <a:p>
            <a:r>
              <a:rPr lang="en-GB" sz="4400" dirty="0"/>
              <a:t>Room decorations, and organization and placement of learning centres</a:t>
            </a:r>
          </a:p>
          <a:p>
            <a:r>
              <a:rPr lang="en-GB" sz="4400" dirty="0"/>
              <a:t>Give them the ability to arrange their own environment to make them feel safe and more willing to work</a:t>
            </a:r>
            <a:r>
              <a:rPr lang="en-GB" sz="4400" dirty="0" smtClean="0"/>
              <a:t>.</a:t>
            </a:r>
            <a:endParaRPr lang="en-GB" sz="4400" dirty="0"/>
          </a:p>
        </p:txBody>
      </p:sp>
    </p:spTree>
    <p:extLst>
      <p:ext uri="{BB962C8B-B14F-4D97-AF65-F5344CB8AC3E}">
        <p14:creationId xmlns:p14="http://schemas.microsoft.com/office/powerpoint/2010/main" val="1956806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Creating a positive classroom</a:t>
            </a:r>
            <a:br>
              <a:rPr lang="en-GB" b="1" dirty="0"/>
            </a:br>
            <a:r>
              <a:rPr lang="en-GB" b="1" dirty="0"/>
              <a:t>climate</a:t>
            </a:r>
            <a:endParaRPr lang="en-GB" dirty="0"/>
          </a:p>
        </p:txBody>
      </p:sp>
      <p:sp>
        <p:nvSpPr>
          <p:cNvPr id="3" name="Content Placeholder 2"/>
          <p:cNvSpPr>
            <a:spLocks noGrp="1"/>
          </p:cNvSpPr>
          <p:nvPr>
            <p:ph idx="1"/>
          </p:nvPr>
        </p:nvSpPr>
        <p:spPr/>
        <p:txBody>
          <a:bodyPr>
            <a:noAutofit/>
          </a:bodyPr>
          <a:lstStyle/>
          <a:p>
            <a:r>
              <a:rPr lang="en-GB" sz="4000" dirty="0"/>
              <a:t>Learning- oriented classroom:</a:t>
            </a:r>
          </a:p>
          <a:p>
            <a:r>
              <a:rPr lang="en-GB" sz="4000" dirty="0" smtClean="0"/>
              <a:t>The </a:t>
            </a:r>
            <a:r>
              <a:rPr lang="en-GB" sz="4000" dirty="0"/>
              <a:t>focus should be on learning rather than</a:t>
            </a:r>
          </a:p>
          <a:p>
            <a:r>
              <a:rPr lang="en-GB" sz="4000" dirty="0"/>
              <a:t>production.</a:t>
            </a:r>
          </a:p>
          <a:p>
            <a:r>
              <a:rPr lang="en-GB" sz="4000" dirty="0" smtClean="0"/>
              <a:t>The </a:t>
            </a:r>
            <a:r>
              <a:rPr lang="en-GB" sz="4000" dirty="0"/>
              <a:t>ultimate objective: To equip learners with </a:t>
            </a:r>
            <a:r>
              <a:rPr lang="en-GB" sz="4000" dirty="0" smtClean="0"/>
              <a:t>valued knowledge</a:t>
            </a:r>
            <a:r>
              <a:rPr lang="en-GB" sz="4000" dirty="0"/>
              <a:t>, skills and attitudes.</a:t>
            </a:r>
          </a:p>
        </p:txBody>
      </p:sp>
    </p:spTree>
    <p:extLst>
      <p:ext uri="{BB962C8B-B14F-4D97-AF65-F5344CB8AC3E}">
        <p14:creationId xmlns:p14="http://schemas.microsoft.com/office/powerpoint/2010/main" val="39019477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936104"/>
          </a:xfrm>
        </p:spPr>
        <p:txBody>
          <a:bodyPr/>
          <a:lstStyle/>
          <a:p>
            <a:r>
              <a:rPr lang="en-GB" b="1" dirty="0" smtClean="0"/>
              <a:t>Motivate students</a:t>
            </a:r>
            <a:endParaRPr lang="en-GB" b="1" dirty="0"/>
          </a:p>
        </p:txBody>
      </p:sp>
      <p:sp>
        <p:nvSpPr>
          <p:cNvPr id="3" name="Content Placeholder 2"/>
          <p:cNvSpPr>
            <a:spLocks noGrp="1"/>
          </p:cNvSpPr>
          <p:nvPr>
            <p:ph idx="1"/>
          </p:nvPr>
        </p:nvSpPr>
        <p:spPr>
          <a:xfrm>
            <a:off x="179512" y="836712"/>
            <a:ext cx="8830816" cy="4525963"/>
          </a:xfrm>
        </p:spPr>
        <p:txBody>
          <a:bodyPr>
            <a:noAutofit/>
          </a:bodyPr>
          <a:lstStyle/>
          <a:p>
            <a:r>
              <a:rPr lang="en-GB" sz="3600" dirty="0" smtClean="0"/>
              <a:t>Motivation is a key factor in student success:</a:t>
            </a:r>
          </a:p>
          <a:p>
            <a:pPr marL="0" indent="0">
              <a:buNone/>
            </a:pPr>
            <a:r>
              <a:rPr lang="en-GB" sz="3600" dirty="0" smtClean="0"/>
              <a:t> Involve students as active participants in learning.</a:t>
            </a:r>
          </a:p>
          <a:p>
            <a:pPr marL="0" indent="0">
              <a:buNone/>
            </a:pPr>
            <a:r>
              <a:rPr lang="en-GB" sz="3600" dirty="0" smtClean="0"/>
              <a:t> More importance should be given to intrinsic motivation.</a:t>
            </a:r>
          </a:p>
          <a:p>
            <a:pPr marL="0" indent="0">
              <a:buNone/>
            </a:pPr>
            <a:r>
              <a:rPr lang="en-GB" sz="3600" dirty="0" smtClean="0"/>
              <a:t> Work from students’ strengths and interests.</a:t>
            </a:r>
          </a:p>
          <a:p>
            <a:pPr marL="0" indent="0">
              <a:buNone/>
            </a:pPr>
            <a:r>
              <a:rPr lang="en-GB" sz="3600" dirty="0" smtClean="0"/>
              <a:t> Make students experience a sense of ownership and belonging.</a:t>
            </a:r>
          </a:p>
          <a:p>
            <a:pPr marL="0" indent="0">
              <a:buNone/>
            </a:pPr>
            <a:r>
              <a:rPr lang="en-GB" sz="3600" dirty="0" smtClean="0"/>
              <a:t> Vary your teaching methods.</a:t>
            </a:r>
            <a:endParaRPr lang="en-GB" sz="3600" dirty="0"/>
          </a:p>
        </p:txBody>
      </p:sp>
    </p:spTree>
    <p:extLst>
      <p:ext uri="{BB962C8B-B14F-4D97-AF65-F5344CB8AC3E}">
        <p14:creationId xmlns:p14="http://schemas.microsoft.com/office/powerpoint/2010/main" val="191299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784976" cy="836126"/>
          </a:xfrm>
        </p:spPr>
        <p:txBody>
          <a:bodyPr wrap="square" anchor="t" anchorCtr="0">
            <a:spAutoFit/>
          </a:bodyPr>
          <a:lstStyle/>
          <a:p>
            <a:r>
              <a:rPr lang="en-GB" dirty="0">
                <a:effectLst/>
              </a:rPr>
              <a:t>Teaching </a:t>
            </a:r>
            <a:r>
              <a:rPr lang="en-GB" dirty="0" smtClean="0">
                <a:effectLst/>
              </a:rPr>
              <a:t>definitions (cont.)</a:t>
            </a:r>
            <a:endParaRPr lang="en-GB" dirty="0"/>
          </a:p>
        </p:txBody>
      </p:sp>
      <p:sp>
        <p:nvSpPr>
          <p:cNvPr id="3" name="Content Placeholder 2"/>
          <p:cNvSpPr>
            <a:spLocks noGrp="1"/>
          </p:cNvSpPr>
          <p:nvPr>
            <p:ph idx="1"/>
          </p:nvPr>
        </p:nvSpPr>
        <p:spPr>
          <a:xfrm>
            <a:off x="107504" y="1196752"/>
            <a:ext cx="9036496" cy="5544616"/>
          </a:xfrm>
        </p:spPr>
        <p:txBody>
          <a:bodyPr>
            <a:normAutofit lnSpcReduction="10000"/>
          </a:bodyPr>
          <a:lstStyle/>
          <a:p>
            <a:r>
              <a:rPr lang="en-GB" sz="3200" b="1" dirty="0" smtClean="0">
                <a:solidFill>
                  <a:schemeClr val="tx1"/>
                </a:solidFill>
              </a:rPr>
              <a:t>(4)</a:t>
            </a:r>
            <a:r>
              <a:rPr lang="en-GB" sz="3200" b="1" dirty="0">
                <a:solidFill>
                  <a:schemeClr val="tx1"/>
                </a:solidFill>
              </a:rPr>
              <a:t>  J B Hough and James K Duncan:-</a:t>
            </a:r>
            <a:r>
              <a:rPr lang="en-GB" sz="3200" dirty="0">
                <a:solidFill>
                  <a:schemeClr val="tx1"/>
                </a:solidFill>
              </a:rPr>
              <a:t> Teaching is an activity with four phases, a curriculum planning phase, an instructing phase, and an evaluating phase.</a:t>
            </a:r>
            <a:br>
              <a:rPr lang="en-GB" sz="3200" dirty="0">
                <a:solidFill>
                  <a:schemeClr val="tx1"/>
                </a:solidFill>
              </a:rPr>
            </a:br>
            <a:r>
              <a:rPr lang="en-GB" sz="3200" dirty="0">
                <a:solidFill>
                  <a:schemeClr val="tx1"/>
                </a:solidFill>
              </a:rPr>
              <a:t>This definition presents the organizational aspect by which we can describe and </a:t>
            </a:r>
            <a:r>
              <a:rPr lang="en-GB" sz="3200" dirty="0" err="1">
                <a:solidFill>
                  <a:schemeClr val="tx1"/>
                </a:solidFill>
              </a:rPr>
              <a:t>analyze</a:t>
            </a:r>
            <a:r>
              <a:rPr lang="en-GB" sz="3200" dirty="0">
                <a:solidFill>
                  <a:schemeClr val="tx1"/>
                </a:solidFill>
              </a:rPr>
              <a:t> the teaching process.</a:t>
            </a:r>
          </a:p>
          <a:p>
            <a:r>
              <a:rPr lang="en-GB" sz="3200" b="1" dirty="0" smtClean="0">
                <a:solidFill>
                  <a:schemeClr val="tx1"/>
                </a:solidFill>
              </a:rPr>
              <a:t>(5) </a:t>
            </a:r>
            <a:r>
              <a:rPr lang="en-GB" sz="3200" b="1" dirty="0" err="1">
                <a:solidFill>
                  <a:schemeClr val="tx1"/>
                </a:solidFill>
              </a:rPr>
              <a:t>N.L.Gage</a:t>
            </a:r>
            <a:r>
              <a:rPr lang="en-GB" sz="3200" b="1" dirty="0">
                <a:solidFill>
                  <a:schemeClr val="tx1"/>
                </a:solidFill>
              </a:rPr>
              <a:t> ( Democratic point of view ):-</a:t>
            </a:r>
            <a:r>
              <a:rPr lang="en-GB" sz="3200" dirty="0">
                <a:solidFill>
                  <a:schemeClr val="tx1"/>
                </a:solidFill>
              </a:rPr>
              <a:t> Teaching is interpersonal influence aimed at changing the </a:t>
            </a:r>
            <a:r>
              <a:rPr lang="en-GB" sz="3200" dirty="0" err="1">
                <a:solidFill>
                  <a:schemeClr val="tx1"/>
                </a:solidFill>
              </a:rPr>
              <a:t>behavior</a:t>
            </a:r>
            <a:r>
              <a:rPr lang="en-GB" sz="3200" dirty="0">
                <a:solidFill>
                  <a:schemeClr val="tx1"/>
                </a:solidFill>
              </a:rPr>
              <a:t> potential of another person</a:t>
            </a:r>
            <a:r>
              <a:rPr lang="en-GB" sz="3200" dirty="0" smtClean="0">
                <a:solidFill>
                  <a:schemeClr val="tx1"/>
                </a:solidFill>
              </a:rPr>
              <a:t>.</a:t>
            </a:r>
            <a:endParaRPr lang="en-GB" sz="32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b="1" dirty="0"/>
              <a:t>Build self-esteem and</a:t>
            </a:r>
            <a:br>
              <a:rPr lang="en-GB" b="1" dirty="0"/>
            </a:br>
            <a:r>
              <a:rPr lang="en-GB" b="1" dirty="0"/>
              <a:t>self-efficacy</a:t>
            </a:r>
            <a:endParaRPr lang="en-GB" dirty="0"/>
          </a:p>
        </p:txBody>
      </p:sp>
      <p:sp>
        <p:nvSpPr>
          <p:cNvPr id="3" name="Content Placeholder 2"/>
          <p:cNvSpPr>
            <a:spLocks noGrp="1"/>
          </p:cNvSpPr>
          <p:nvPr>
            <p:ph idx="1"/>
          </p:nvPr>
        </p:nvSpPr>
        <p:spPr>
          <a:xfrm>
            <a:off x="61664" y="1196752"/>
            <a:ext cx="8974832" cy="5472608"/>
          </a:xfrm>
        </p:spPr>
        <p:txBody>
          <a:bodyPr>
            <a:noAutofit/>
          </a:bodyPr>
          <a:lstStyle/>
          <a:p>
            <a:pPr marL="0" indent="0">
              <a:buNone/>
            </a:pPr>
            <a:r>
              <a:rPr lang="en-GB" sz="3600" dirty="0"/>
              <a:t> Students’ determination and belief that they </a:t>
            </a:r>
            <a:r>
              <a:rPr lang="en-GB" sz="3600" dirty="0" smtClean="0"/>
              <a:t>can achieve </a:t>
            </a:r>
            <a:r>
              <a:rPr lang="en-GB" sz="3600" dirty="0"/>
              <a:t>their goals are important factors in </a:t>
            </a:r>
            <a:r>
              <a:rPr lang="en-GB" sz="3600" dirty="0" smtClean="0"/>
              <a:t>their persistence </a:t>
            </a:r>
            <a:r>
              <a:rPr lang="en-GB" sz="3600" dirty="0"/>
              <a:t>in </a:t>
            </a:r>
            <a:r>
              <a:rPr lang="en-GB" sz="3600" dirty="0" smtClean="0"/>
              <a:t>on going </a:t>
            </a:r>
            <a:r>
              <a:rPr lang="en-GB" sz="3600" dirty="0"/>
              <a:t>learning.</a:t>
            </a:r>
          </a:p>
          <a:p>
            <a:r>
              <a:rPr lang="en-GB" sz="3600" dirty="0" smtClean="0"/>
              <a:t>Ensure </a:t>
            </a:r>
            <a:r>
              <a:rPr lang="en-GB" sz="3600" dirty="0"/>
              <a:t>that students experience success at their </a:t>
            </a:r>
            <a:r>
              <a:rPr lang="en-GB" sz="3600" dirty="0" smtClean="0"/>
              <a:t>first meeting</a:t>
            </a:r>
            <a:endParaRPr lang="en-GB" sz="3600" dirty="0"/>
          </a:p>
          <a:p>
            <a:pPr marL="0" indent="0">
              <a:buNone/>
            </a:pPr>
            <a:r>
              <a:rPr lang="en-GB" sz="3600" dirty="0"/>
              <a:t> Accept your student as they are and respect their values</a:t>
            </a:r>
          </a:p>
          <a:p>
            <a:pPr marL="0" indent="0">
              <a:buNone/>
            </a:pPr>
            <a:r>
              <a:rPr lang="en-GB" sz="3600" dirty="0"/>
              <a:t> Believe in your students and they will begin to believe </a:t>
            </a:r>
            <a:r>
              <a:rPr lang="en-GB" sz="3600" dirty="0" smtClean="0"/>
              <a:t>in themselves</a:t>
            </a:r>
            <a:endParaRPr lang="en-GB" sz="3600" dirty="0"/>
          </a:p>
        </p:txBody>
      </p:sp>
    </p:spTree>
    <p:extLst>
      <p:ext uri="{BB962C8B-B14F-4D97-AF65-F5344CB8AC3E}">
        <p14:creationId xmlns:p14="http://schemas.microsoft.com/office/powerpoint/2010/main" val="41975552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Autofit/>
          </a:bodyPr>
          <a:lstStyle/>
          <a:p>
            <a:r>
              <a:rPr lang="en-GB" sz="3600" dirty="0"/>
              <a:t>The aim : To establish a fair and consistent way </a:t>
            </a:r>
            <a:r>
              <a:rPr lang="en-GB" sz="3600" dirty="0" smtClean="0"/>
              <a:t>of promoting </a:t>
            </a:r>
            <a:r>
              <a:rPr lang="en-GB" sz="3600" dirty="0"/>
              <a:t>good behaviour and </a:t>
            </a:r>
            <a:r>
              <a:rPr lang="en-GB" sz="3600" dirty="0" smtClean="0"/>
              <a:t>dealing with </a:t>
            </a:r>
            <a:r>
              <a:rPr lang="en-GB" sz="3600" dirty="0"/>
              <a:t>misbehaviour</a:t>
            </a:r>
            <a:r>
              <a:rPr lang="en-GB" sz="3600" dirty="0" smtClean="0"/>
              <a:t>. </a:t>
            </a:r>
          </a:p>
          <a:p>
            <a:r>
              <a:rPr lang="en-GB" sz="3600" b="1" dirty="0"/>
              <a:t>This policy consists of </a:t>
            </a:r>
            <a:r>
              <a:rPr lang="en-GB" sz="3600" b="1" dirty="0" smtClean="0"/>
              <a:t>three parts</a:t>
            </a:r>
            <a:r>
              <a:rPr lang="en-GB" sz="3600" b="1" dirty="0"/>
              <a:t>:</a:t>
            </a:r>
          </a:p>
          <a:p>
            <a:pPr marL="0" indent="0">
              <a:buNone/>
            </a:pPr>
            <a:r>
              <a:rPr lang="en-GB" sz="3600" dirty="0"/>
              <a:t>1. Rules that learners must follow</a:t>
            </a:r>
          </a:p>
          <a:p>
            <a:pPr marL="0" indent="0">
              <a:buNone/>
            </a:pPr>
            <a:r>
              <a:rPr lang="en-GB" sz="3600" dirty="0"/>
              <a:t>2. Consequences of breaking rules</a:t>
            </a:r>
          </a:p>
          <a:p>
            <a:pPr marL="0" indent="0">
              <a:buNone/>
            </a:pPr>
            <a:r>
              <a:rPr lang="en-GB" sz="3600" dirty="0"/>
              <a:t>3. Rewards when they follow rules</a:t>
            </a:r>
          </a:p>
        </p:txBody>
      </p:sp>
    </p:spTree>
    <p:extLst>
      <p:ext uri="{BB962C8B-B14F-4D97-AF65-F5344CB8AC3E}">
        <p14:creationId xmlns:p14="http://schemas.microsoft.com/office/powerpoint/2010/main" val="37508168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en-GB" b="1" dirty="0" smtClean="0"/>
              <a:t>Relationship Building</a:t>
            </a:r>
            <a:endParaRPr lang="en-GB" b="1" dirty="0"/>
          </a:p>
        </p:txBody>
      </p:sp>
      <p:sp>
        <p:nvSpPr>
          <p:cNvPr id="3" name="Content Placeholder 2"/>
          <p:cNvSpPr>
            <a:spLocks noGrp="1"/>
          </p:cNvSpPr>
          <p:nvPr>
            <p:ph idx="1"/>
          </p:nvPr>
        </p:nvSpPr>
        <p:spPr>
          <a:xfrm>
            <a:off x="179512" y="980728"/>
            <a:ext cx="8830816" cy="5145435"/>
          </a:xfrm>
        </p:spPr>
        <p:txBody>
          <a:bodyPr>
            <a:noAutofit/>
          </a:bodyPr>
          <a:lstStyle/>
          <a:p>
            <a:r>
              <a:rPr lang="en-GB" sz="3600" dirty="0" smtClean="0"/>
              <a:t>Positive </a:t>
            </a:r>
            <a:r>
              <a:rPr lang="en-GB" sz="3600" dirty="0"/>
              <a:t>teacher-student relationships provide </a:t>
            </a:r>
            <a:r>
              <a:rPr lang="en-GB" sz="3600" dirty="0" smtClean="0"/>
              <a:t>the foundation </a:t>
            </a:r>
            <a:r>
              <a:rPr lang="en-GB" sz="3600" dirty="0"/>
              <a:t>for effective instruction.</a:t>
            </a:r>
          </a:p>
          <a:p>
            <a:r>
              <a:rPr lang="en-GB" sz="3600" dirty="0" smtClean="0"/>
              <a:t>In </a:t>
            </a:r>
            <a:r>
              <a:rPr lang="en-GB" sz="3600" dirty="0"/>
              <a:t>order to build positive relationships with students, </a:t>
            </a:r>
            <a:r>
              <a:rPr lang="en-GB" sz="3600" dirty="0" smtClean="0"/>
              <a:t>it  is </a:t>
            </a:r>
            <a:r>
              <a:rPr lang="en-GB" sz="3600" dirty="0"/>
              <a:t>worth to adopt the following habits:</a:t>
            </a:r>
          </a:p>
          <a:p>
            <a:pPr marL="0" indent="0">
              <a:buNone/>
            </a:pPr>
            <a:r>
              <a:rPr lang="en-GB" sz="3600" dirty="0"/>
              <a:t>a) Teachers should remain sensitive to the influence </a:t>
            </a:r>
            <a:r>
              <a:rPr lang="en-GB" sz="3600" dirty="0" smtClean="0"/>
              <a:t>they have </a:t>
            </a:r>
            <a:r>
              <a:rPr lang="en-GB" sz="3600" dirty="0"/>
              <a:t>in their students’ lives.</a:t>
            </a:r>
          </a:p>
          <a:p>
            <a:pPr marL="0" indent="0">
              <a:buNone/>
            </a:pPr>
            <a:r>
              <a:rPr lang="en-GB" sz="3600" dirty="0"/>
              <a:t>b)Teachers should strive to catch the student being good.</a:t>
            </a:r>
          </a:p>
        </p:txBody>
      </p:sp>
    </p:spTree>
    <p:extLst>
      <p:ext uri="{BB962C8B-B14F-4D97-AF65-F5344CB8AC3E}">
        <p14:creationId xmlns:p14="http://schemas.microsoft.com/office/powerpoint/2010/main" val="12726574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600200"/>
            <a:ext cx="8229600" cy="5069160"/>
          </a:xfrm>
        </p:spPr>
        <p:txBody>
          <a:bodyPr>
            <a:normAutofit/>
          </a:bodyPr>
          <a:lstStyle/>
          <a:p>
            <a:r>
              <a:rPr lang="en-GB" sz="4000" dirty="0" smtClean="0"/>
              <a:t>‘</a:t>
            </a:r>
            <a:r>
              <a:rPr lang="en-GB" sz="4000" dirty="0"/>
              <a:t>’Praise </a:t>
            </a:r>
            <a:r>
              <a:rPr lang="en-GB" sz="4000" dirty="0" smtClean="0"/>
              <a:t>publically, criticize </a:t>
            </a:r>
            <a:r>
              <a:rPr lang="en-GB" sz="4000" dirty="0"/>
              <a:t>privately’’</a:t>
            </a:r>
          </a:p>
          <a:p>
            <a:r>
              <a:rPr lang="en-GB" sz="4000" dirty="0" smtClean="0"/>
              <a:t>Teachers </a:t>
            </a:r>
            <a:r>
              <a:rPr lang="en-GB" sz="4000" dirty="0"/>
              <a:t>should aim to talk with each student </a:t>
            </a:r>
            <a:r>
              <a:rPr lang="en-GB" sz="4000" dirty="0" smtClean="0"/>
              <a:t>everyday, even </a:t>
            </a:r>
            <a:r>
              <a:rPr lang="en-GB" sz="4000" dirty="0"/>
              <a:t>if it is only a smile and greeting as they </a:t>
            </a:r>
            <a:r>
              <a:rPr lang="en-GB" sz="4000" dirty="0" smtClean="0"/>
              <a:t>leave or </a:t>
            </a:r>
            <a:r>
              <a:rPr lang="en-GB" sz="4000" dirty="0"/>
              <a:t>enter the classroom</a:t>
            </a:r>
            <a:r>
              <a:rPr lang="en-GB" sz="4000" dirty="0" smtClean="0"/>
              <a:t>.</a:t>
            </a:r>
          </a:p>
          <a:p>
            <a:r>
              <a:rPr lang="en-GB" sz="4000" dirty="0" smtClean="0"/>
              <a:t>Teachers should never use sarcasm or ridicule when talking to students.</a:t>
            </a:r>
          </a:p>
          <a:p>
            <a:pPr marL="0" indent="0">
              <a:buNone/>
            </a:pPr>
            <a:endParaRPr lang="en-GB" sz="4000" dirty="0"/>
          </a:p>
        </p:txBody>
      </p:sp>
    </p:spTree>
    <p:extLst>
      <p:ext uri="{BB962C8B-B14F-4D97-AF65-F5344CB8AC3E}">
        <p14:creationId xmlns:p14="http://schemas.microsoft.com/office/powerpoint/2010/main" val="12527566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Autofit/>
          </a:bodyPr>
          <a:lstStyle/>
          <a:p>
            <a:r>
              <a:rPr lang="en-GB" sz="4000" dirty="0" smtClean="0"/>
              <a:t>Teachers </a:t>
            </a:r>
            <a:r>
              <a:rPr lang="en-GB" sz="4000" dirty="0"/>
              <a:t>should hold higher expectations for </a:t>
            </a:r>
            <a:r>
              <a:rPr lang="en-GB" sz="4000" dirty="0" smtClean="0"/>
              <a:t>students‘ performance</a:t>
            </a:r>
            <a:r>
              <a:rPr lang="en-GB" sz="4000" dirty="0"/>
              <a:t>.</a:t>
            </a:r>
          </a:p>
          <a:p>
            <a:r>
              <a:rPr lang="en-GB" sz="4000" dirty="0" smtClean="0"/>
              <a:t>Teachers </a:t>
            </a:r>
            <a:r>
              <a:rPr lang="en-GB" sz="4000" dirty="0"/>
              <a:t>should always try to convey an attitude </a:t>
            </a:r>
            <a:r>
              <a:rPr lang="en-GB" sz="4000" dirty="0" smtClean="0"/>
              <a:t>of acceptance </a:t>
            </a:r>
            <a:r>
              <a:rPr lang="en-GB" sz="4000" dirty="0"/>
              <a:t>toward all students.</a:t>
            </a:r>
          </a:p>
          <a:p>
            <a:r>
              <a:rPr lang="en-GB" sz="4000" dirty="0" smtClean="0"/>
              <a:t>Teachers </a:t>
            </a:r>
            <a:r>
              <a:rPr lang="en-GB" sz="4000" dirty="0"/>
              <a:t>should create positive </a:t>
            </a:r>
            <a:r>
              <a:rPr lang="en-GB" sz="4000" dirty="0" smtClean="0"/>
              <a:t>peer relationships</a:t>
            </a:r>
            <a:r>
              <a:rPr lang="en-GB" sz="4000" dirty="0"/>
              <a:t>.</a:t>
            </a:r>
          </a:p>
        </p:txBody>
      </p:sp>
    </p:spTree>
    <p:extLst>
      <p:ext uri="{BB962C8B-B14F-4D97-AF65-F5344CB8AC3E}">
        <p14:creationId xmlns:p14="http://schemas.microsoft.com/office/powerpoint/2010/main" val="97406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Diversity in the classroom</a:t>
            </a:r>
            <a:endParaRPr lang="en-GB" b="1" dirty="0"/>
          </a:p>
        </p:txBody>
      </p:sp>
      <p:sp>
        <p:nvSpPr>
          <p:cNvPr id="3" name="Content Placeholder 2"/>
          <p:cNvSpPr>
            <a:spLocks noGrp="1"/>
          </p:cNvSpPr>
          <p:nvPr>
            <p:ph idx="1"/>
          </p:nvPr>
        </p:nvSpPr>
        <p:spPr/>
        <p:txBody>
          <a:bodyPr>
            <a:normAutofit fontScale="92500"/>
          </a:bodyPr>
          <a:lstStyle/>
          <a:p>
            <a:r>
              <a:rPr lang="en-GB" sz="4000" dirty="0" smtClean="0"/>
              <a:t>Having a diverse group of students simply means recognizing that all the people are unique in their own way. </a:t>
            </a:r>
          </a:p>
          <a:p>
            <a:r>
              <a:rPr lang="en-GB" sz="4000" dirty="0"/>
              <a:t>What should the beginning teacher do to create </a:t>
            </a:r>
            <a:r>
              <a:rPr lang="en-GB" sz="4000" dirty="0" smtClean="0"/>
              <a:t>a safe</a:t>
            </a:r>
            <a:r>
              <a:rPr lang="en-GB" sz="4000" dirty="0"/>
              <a:t>, supportive environment </a:t>
            </a:r>
            <a:r>
              <a:rPr lang="en-GB" sz="4000" dirty="0" smtClean="0"/>
              <a:t>that encourages </a:t>
            </a:r>
            <a:r>
              <a:rPr lang="en-GB" sz="4000" dirty="0"/>
              <a:t>optimal learning for all</a:t>
            </a:r>
            <a:r>
              <a:rPr lang="en-GB" sz="4000" dirty="0" smtClean="0"/>
              <a:t>?</a:t>
            </a:r>
            <a:endParaRPr lang="en-GB" sz="4000" dirty="0"/>
          </a:p>
        </p:txBody>
      </p:sp>
    </p:spTree>
    <p:extLst>
      <p:ext uri="{BB962C8B-B14F-4D97-AF65-F5344CB8AC3E}">
        <p14:creationId xmlns:p14="http://schemas.microsoft.com/office/powerpoint/2010/main" val="34164728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can teachers </a:t>
            </a:r>
            <a:r>
              <a:rPr lang="en-GB" b="1" dirty="0" smtClean="0"/>
              <a:t>value, and promote diversity?</a:t>
            </a:r>
            <a:endParaRPr lang="en-GB" dirty="0"/>
          </a:p>
        </p:txBody>
      </p:sp>
      <p:sp>
        <p:nvSpPr>
          <p:cNvPr id="3" name="Content Placeholder 2"/>
          <p:cNvSpPr>
            <a:spLocks noGrp="1"/>
          </p:cNvSpPr>
          <p:nvPr>
            <p:ph idx="1"/>
          </p:nvPr>
        </p:nvSpPr>
        <p:spPr>
          <a:xfrm>
            <a:off x="323528" y="1412776"/>
            <a:ext cx="8579296" cy="5184576"/>
          </a:xfrm>
        </p:spPr>
        <p:txBody>
          <a:bodyPr>
            <a:noAutofit/>
          </a:bodyPr>
          <a:lstStyle/>
          <a:p>
            <a:r>
              <a:rPr lang="en-GB" sz="4000" dirty="0" smtClean="0"/>
              <a:t>Learners </a:t>
            </a:r>
            <a:r>
              <a:rPr lang="en-GB" sz="4000" dirty="0"/>
              <a:t>differ in many ways :</a:t>
            </a:r>
          </a:p>
          <a:p>
            <a:r>
              <a:rPr lang="en-GB" sz="4000" dirty="0" smtClean="0"/>
              <a:t>Performance </a:t>
            </a:r>
            <a:r>
              <a:rPr lang="en-GB" sz="4000" dirty="0"/>
              <a:t>levels.</a:t>
            </a:r>
          </a:p>
          <a:p>
            <a:r>
              <a:rPr lang="en-GB" sz="4000" dirty="0" smtClean="0"/>
              <a:t>Attitude </a:t>
            </a:r>
            <a:r>
              <a:rPr lang="en-GB" sz="4000" dirty="0"/>
              <a:t>towards school.</a:t>
            </a:r>
          </a:p>
          <a:p>
            <a:r>
              <a:rPr lang="en-GB" sz="4000" dirty="0" smtClean="0"/>
              <a:t>Personality</a:t>
            </a:r>
            <a:r>
              <a:rPr lang="en-GB" sz="4000" dirty="0"/>
              <a:t>.</a:t>
            </a:r>
          </a:p>
          <a:p>
            <a:r>
              <a:rPr lang="en-GB" sz="4000" dirty="0"/>
              <a:t>L</a:t>
            </a:r>
            <a:r>
              <a:rPr lang="en-GB" sz="4000" dirty="0" smtClean="0"/>
              <a:t>earning </a:t>
            </a:r>
            <a:r>
              <a:rPr lang="en-GB" sz="4000" dirty="0"/>
              <a:t>styles.</a:t>
            </a:r>
          </a:p>
          <a:p>
            <a:r>
              <a:rPr lang="en-GB" sz="4000" dirty="0"/>
              <a:t>C</a:t>
            </a:r>
            <a:r>
              <a:rPr lang="en-GB" sz="4000" dirty="0" smtClean="0"/>
              <a:t>ultural </a:t>
            </a:r>
            <a:r>
              <a:rPr lang="en-GB" sz="4000" dirty="0"/>
              <a:t>background.</a:t>
            </a:r>
          </a:p>
          <a:p>
            <a:r>
              <a:rPr lang="en-GB" sz="4000" dirty="0" smtClean="0"/>
              <a:t>Multiple </a:t>
            </a:r>
            <a:r>
              <a:rPr lang="en-GB" sz="4000" dirty="0"/>
              <a:t>intelligences.</a:t>
            </a:r>
          </a:p>
        </p:txBody>
      </p:sp>
    </p:spTree>
    <p:extLst>
      <p:ext uri="{BB962C8B-B14F-4D97-AF65-F5344CB8AC3E}">
        <p14:creationId xmlns:p14="http://schemas.microsoft.com/office/powerpoint/2010/main" val="35889829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Culture</a:t>
            </a:r>
            <a:endParaRPr lang="en-GB" b="1" dirty="0"/>
          </a:p>
        </p:txBody>
      </p:sp>
      <p:sp>
        <p:nvSpPr>
          <p:cNvPr id="3" name="Content Placeholder 2"/>
          <p:cNvSpPr>
            <a:spLocks noGrp="1"/>
          </p:cNvSpPr>
          <p:nvPr>
            <p:ph idx="1"/>
          </p:nvPr>
        </p:nvSpPr>
        <p:spPr/>
        <p:txBody>
          <a:bodyPr>
            <a:normAutofit/>
          </a:bodyPr>
          <a:lstStyle/>
          <a:p>
            <a:pPr marL="628650" indent="-628650">
              <a:buNone/>
            </a:pPr>
            <a:r>
              <a:rPr lang="en-GB" sz="4800" dirty="0" smtClean="0"/>
              <a:t>1) Education is influenced and shaped by culture</a:t>
            </a:r>
          </a:p>
          <a:p>
            <a:pPr marL="628650" indent="-628650">
              <a:buNone/>
            </a:pPr>
            <a:r>
              <a:rPr lang="en-GB" sz="4800" dirty="0" smtClean="0"/>
              <a:t>2) Education is a powerful agent of culture transmission and preservation</a:t>
            </a:r>
            <a:endParaRPr lang="en-GB" sz="4800" dirty="0"/>
          </a:p>
        </p:txBody>
      </p:sp>
    </p:spTree>
    <p:extLst>
      <p:ext uri="{BB962C8B-B14F-4D97-AF65-F5344CB8AC3E}">
        <p14:creationId xmlns:p14="http://schemas.microsoft.com/office/powerpoint/2010/main" val="36677140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8229600" cy="1143000"/>
          </a:xfrm>
        </p:spPr>
        <p:txBody>
          <a:bodyPr>
            <a:noAutofit/>
          </a:bodyPr>
          <a:lstStyle/>
          <a:p>
            <a:r>
              <a:rPr lang="en-GB" sz="4800" dirty="0"/>
              <a:t>Creating a learning environment that supports </a:t>
            </a:r>
            <a:r>
              <a:rPr lang="en-GB" sz="4800" dirty="0" smtClean="0"/>
              <a:t>positive intercultural </a:t>
            </a:r>
            <a:r>
              <a:rPr lang="en-GB" sz="4800" dirty="0"/>
              <a:t>contact</a:t>
            </a:r>
          </a:p>
        </p:txBody>
      </p:sp>
      <p:sp>
        <p:nvSpPr>
          <p:cNvPr id="3" name="Content Placeholder 2"/>
          <p:cNvSpPr>
            <a:spLocks noGrp="1"/>
          </p:cNvSpPr>
          <p:nvPr>
            <p:ph idx="1"/>
          </p:nvPr>
        </p:nvSpPr>
        <p:spPr>
          <a:xfrm>
            <a:off x="251520" y="2276872"/>
            <a:ext cx="8712968" cy="4392488"/>
          </a:xfrm>
        </p:spPr>
        <p:txBody>
          <a:bodyPr>
            <a:noAutofit/>
          </a:bodyPr>
          <a:lstStyle/>
          <a:p>
            <a:r>
              <a:rPr lang="en-GB" sz="4000" dirty="0"/>
              <a:t>Teachers must provide students with an </a:t>
            </a:r>
            <a:r>
              <a:rPr lang="en-GB" sz="4000" dirty="0" smtClean="0"/>
              <a:t>environment that </a:t>
            </a:r>
            <a:r>
              <a:rPr lang="en-GB" sz="4000" dirty="0"/>
              <a:t>is conducive to learning. If a student </a:t>
            </a:r>
            <a:r>
              <a:rPr lang="en-GB" sz="4000" dirty="0" smtClean="0"/>
              <a:t>feels uncomfortable</a:t>
            </a:r>
            <a:r>
              <a:rPr lang="en-GB" sz="4000" dirty="0"/>
              <a:t>, unsafe, or not respected, then </a:t>
            </a:r>
            <a:r>
              <a:rPr lang="en-GB" sz="4000" dirty="0" smtClean="0"/>
              <a:t>their chances </a:t>
            </a:r>
            <a:r>
              <a:rPr lang="en-GB" sz="4000" dirty="0"/>
              <a:t>of success in that class dramatically decrease.</a:t>
            </a:r>
          </a:p>
        </p:txBody>
      </p:sp>
    </p:spTree>
    <p:extLst>
      <p:ext uri="{BB962C8B-B14F-4D97-AF65-F5344CB8AC3E}">
        <p14:creationId xmlns:p14="http://schemas.microsoft.com/office/powerpoint/2010/main" val="28573278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856984" cy="1143000"/>
          </a:xfrm>
        </p:spPr>
        <p:txBody>
          <a:bodyPr>
            <a:normAutofit fontScale="90000"/>
          </a:bodyPr>
          <a:lstStyle/>
          <a:p>
            <a:pPr algn="l"/>
            <a:r>
              <a:rPr lang="en-GB" dirty="0"/>
              <a:t>To create an environment for intercultural </a:t>
            </a:r>
            <a:r>
              <a:rPr lang="en-GB" dirty="0" smtClean="0"/>
              <a:t>interaction teachers </a:t>
            </a:r>
            <a:r>
              <a:rPr lang="en-GB" dirty="0"/>
              <a:t>need to :</a:t>
            </a:r>
          </a:p>
        </p:txBody>
      </p:sp>
      <p:sp>
        <p:nvSpPr>
          <p:cNvPr id="3" name="Content Placeholder 2"/>
          <p:cNvSpPr>
            <a:spLocks noGrp="1"/>
          </p:cNvSpPr>
          <p:nvPr>
            <p:ph idx="1"/>
          </p:nvPr>
        </p:nvSpPr>
        <p:spPr>
          <a:xfrm>
            <a:off x="107504" y="1412776"/>
            <a:ext cx="9036496" cy="5112568"/>
          </a:xfrm>
        </p:spPr>
        <p:txBody>
          <a:bodyPr>
            <a:noAutofit/>
          </a:bodyPr>
          <a:lstStyle/>
          <a:p>
            <a:r>
              <a:rPr lang="en-GB" sz="4400" dirty="0"/>
              <a:t>Increase their Cultural Knowledge: learn as much </a:t>
            </a:r>
            <a:r>
              <a:rPr lang="en-GB" sz="4400" dirty="0" smtClean="0"/>
              <a:t>as u </a:t>
            </a:r>
            <a:r>
              <a:rPr lang="en-GB" sz="4400" dirty="0"/>
              <a:t>can about the language and culture of </a:t>
            </a:r>
            <a:r>
              <a:rPr lang="en-GB" sz="4400" dirty="0" smtClean="0"/>
              <a:t>your students</a:t>
            </a:r>
            <a:r>
              <a:rPr lang="en-GB" sz="4400" dirty="0"/>
              <a:t>.</a:t>
            </a:r>
          </a:p>
          <a:p>
            <a:r>
              <a:rPr lang="en-GB" sz="4400" dirty="0" smtClean="0"/>
              <a:t>Encourage </a:t>
            </a:r>
            <a:r>
              <a:rPr lang="en-GB" sz="4400" dirty="0"/>
              <a:t>students to express and share their </a:t>
            </a:r>
            <a:r>
              <a:rPr lang="en-GB" sz="4400" dirty="0" smtClean="0"/>
              <a:t>points of </a:t>
            </a:r>
            <a:r>
              <a:rPr lang="en-GB" sz="4400" dirty="0"/>
              <a:t>view and opinions on different issues related </a:t>
            </a:r>
            <a:r>
              <a:rPr lang="en-GB" sz="4400" dirty="0" smtClean="0"/>
              <a:t>to culture</a:t>
            </a:r>
            <a:r>
              <a:rPr lang="en-GB" sz="4400" dirty="0"/>
              <a:t>.</a:t>
            </a:r>
          </a:p>
        </p:txBody>
      </p:sp>
    </p:spTree>
    <p:extLst>
      <p:ext uri="{BB962C8B-B14F-4D97-AF65-F5344CB8AC3E}">
        <p14:creationId xmlns:p14="http://schemas.microsoft.com/office/powerpoint/2010/main" val="67092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36126"/>
          </a:xfrm>
        </p:spPr>
        <p:txBody>
          <a:bodyPr anchor="t" anchorCtr="0">
            <a:spAutoFit/>
          </a:bodyPr>
          <a:lstStyle/>
          <a:p>
            <a:endParaRPr lang="en-GB" dirty="0"/>
          </a:p>
        </p:txBody>
      </p:sp>
      <p:sp>
        <p:nvSpPr>
          <p:cNvPr id="3" name="Content Placeholder 2"/>
          <p:cNvSpPr>
            <a:spLocks noGrp="1"/>
          </p:cNvSpPr>
          <p:nvPr>
            <p:ph idx="1"/>
          </p:nvPr>
        </p:nvSpPr>
        <p:spPr>
          <a:xfrm>
            <a:off x="107504" y="1196752"/>
            <a:ext cx="9036496" cy="5544616"/>
          </a:xfrm>
        </p:spPr>
        <p:txBody>
          <a:bodyPr/>
          <a:lstStyle/>
          <a:p>
            <a:pPr marL="0" indent="0">
              <a:buNone/>
            </a:pPr>
            <a:r>
              <a:rPr lang="en-GB" sz="4800" dirty="0">
                <a:solidFill>
                  <a:schemeClr val="tx1"/>
                </a:solidFill>
              </a:rPr>
              <a:t>We can define teaching according to the following three viewpoints.</a:t>
            </a:r>
            <a:br>
              <a:rPr lang="en-GB" sz="4800" dirty="0">
                <a:solidFill>
                  <a:schemeClr val="tx1"/>
                </a:solidFill>
              </a:rPr>
            </a:br>
            <a:r>
              <a:rPr lang="en-GB" sz="4800" dirty="0">
                <a:solidFill>
                  <a:schemeClr val="tx1"/>
                </a:solidFill>
              </a:rPr>
              <a:t>(a) Authoritarian</a:t>
            </a:r>
          </a:p>
          <a:p>
            <a:pPr marL="0" indent="0">
              <a:buNone/>
            </a:pPr>
            <a:r>
              <a:rPr lang="en-GB" sz="4800" dirty="0">
                <a:solidFill>
                  <a:schemeClr val="tx1"/>
                </a:solidFill>
              </a:rPr>
              <a:t>(b) Democratic</a:t>
            </a:r>
          </a:p>
          <a:p>
            <a:pPr marL="0" indent="0">
              <a:buNone/>
            </a:pPr>
            <a:r>
              <a:rPr lang="en-GB" sz="4800" dirty="0">
                <a:solidFill>
                  <a:schemeClr val="tx1"/>
                </a:solidFill>
              </a:rPr>
              <a:t>(c) </a:t>
            </a:r>
            <a:r>
              <a:rPr lang="en-GB" sz="4800" dirty="0" err="1">
                <a:solidFill>
                  <a:schemeClr val="tx1"/>
                </a:solidFill>
              </a:rPr>
              <a:t>Liassez</a:t>
            </a:r>
            <a:r>
              <a:rPr lang="en-GB" sz="4800" dirty="0">
                <a:solidFill>
                  <a:schemeClr val="tx1"/>
                </a:solidFill>
              </a:rPr>
              <a:t> faire.</a:t>
            </a:r>
          </a:p>
          <a:p>
            <a:endParaRPr lang="en-GB" dirty="0"/>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686800" cy="6453336"/>
          </a:xfrm>
        </p:spPr>
        <p:txBody>
          <a:bodyPr>
            <a:normAutofit/>
          </a:bodyPr>
          <a:lstStyle/>
          <a:p>
            <a:r>
              <a:rPr lang="en-GB" sz="4400" dirty="0"/>
              <a:t>Ensure that learning experiences relate to the </a:t>
            </a:r>
            <a:r>
              <a:rPr lang="en-GB" sz="4400" dirty="0" smtClean="0"/>
              <a:t>learner’s own </a:t>
            </a:r>
            <a:r>
              <a:rPr lang="en-GB" sz="4400" dirty="0"/>
              <a:t>cultural experience</a:t>
            </a:r>
          </a:p>
          <a:p>
            <a:r>
              <a:rPr lang="en-GB" sz="4400" dirty="0" smtClean="0"/>
              <a:t>Identify </a:t>
            </a:r>
            <a:r>
              <a:rPr lang="en-GB" sz="4400" dirty="0"/>
              <a:t>and apply culturally and friendly </a:t>
            </a:r>
            <a:r>
              <a:rPr lang="en-GB" sz="4400" dirty="0" smtClean="0"/>
              <a:t>reward systems </a:t>
            </a:r>
            <a:r>
              <a:rPr lang="en-GB" sz="4400" dirty="0"/>
              <a:t>in your class.</a:t>
            </a:r>
          </a:p>
          <a:p>
            <a:r>
              <a:rPr lang="en-GB" sz="4400" dirty="0" smtClean="0"/>
              <a:t>Understand </a:t>
            </a:r>
            <a:r>
              <a:rPr lang="en-GB" sz="4400" dirty="0"/>
              <a:t>that multicultural education is a </a:t>
            </a:r>
            <a:r>
              <a:rPr lang="en-GB" sz="4400" dirty="0" smtClean="0"/>
              <a:t>continuous, </a:t>
            </a:r>
            <a:r>
              <a:rPr lang="en-GB" sz="4400" dirty="0"/>
              <a:t>dynamic and lifelong learning process.</a:t>
            </a:r>
          </a:p>
        </p:txBody>
      </p:sp>
    </p:spTree>
    <p:extLst>
      <p:ext uri="{BB962C8B-B14F-4D97-AF65-F5344CB8AC3E}">
        <p14:creationId xmlns:p14="http://schemas.microsoft.com/office/powerpoint/2010/main" val="19736187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634082"/>
          </a:xfrm>
        </p:spPr>
        <p:txBody>
          <a:bodyPr>
            <a:normAutofit fontScale="90000"/>
          </a:bodyPr>
          <a:lstStyle/>
          <a:p>
            <a:r>
              <a:rPr lang="en-GB" dirty="0" smtClean="0"/>
              <a:t>Multiple Intelligences</a:t>
            </a:r>
            <a:endParaRPr lang="en-GB" dirty="0"/>
          </a:p>
        </p:txBody>
      </p:sp>
      <p:sp>
        <p:nvSpPr>
          <p:cNvPr id="3" name="Content Placeholder 2"/>
          <p:cNvSpPr>
            <a:spLocks noGrp="1"/>
          </p:cNvSpPr>
          <p:nvPr>
            <p:ph idx="1"/>
          </p:nvPr>
        </p:nvSpPr>
        <p:spPr>
          <a:xfrm>
            <a:off x="179512" y="692696"/>
            <a:ext cx="8892480" cy="5433467"/>
          </a:xfrm>
        </p:spPr>
        <p:txBody>
          <a:bodyPr>
            <a:noAutofit/>
          </a:bodyPr>
          <a:lstStyle/>
          <a:p>
            <a:r>
              <a:rPr lang="en-GB" sz="4000" dirty="0" smtClean="0"/>
              <a:t>There are at least seven human intelligences, two of which, verbal/linguistic intelligence and logical/mathematical intelligence, have dominated the traditional pedagogy of teaching.</a:t>
            </a:r>
          </a:p>
          <a:p>
            <a:r>
              <a:rPr lang="en-GB" sz="4000" dirty="0" smtClean="0"/>
              <a:t>The five non-traditional intelligences, spatial, musical, kinaesthetic, interpersonal and intrapersonal, have generally been overlooked in education.</a:t>
            </a:r>
            <a:endParaRPr lang="en-GB" sz="4000" dirty="0"/>
          </a:p>
        </p:txBody>
      </p:sp>
    </p:spTree>
    <p:extLst>
      <p:ext uri="{BB962C8B-B14F-4D97-AF65-F5344CB8AC3E}">
        <p14:creationId xmlns:p14="http://schemas.microsoft.com/office/powerpoint/2010/main" val="1296156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9036496" cy="6480720"/>
          </a:xfrm>
        </p:spPr>
        <p:txBody>
          <a:bodyPr>
            <a:noAutofit/>
          </a:bodyPr>
          <a:lstStyle/>
          <a:p>
            <a:r>
              <a:rPr lang="en-GB" sz="4300" dirty="0" smtClean="0"/>
              <a:t>(</a:t>
            </a:r>
            <a:r>
              <a:rPr lang="en-GB" sz="4300" b="1" dirty="0"/>
              <a:t>Verbal</a:t>
            </a:r>
            <a:r>
              <a:rPr lang="en-GB" sz="4300" dirty="0"/>
              <a:t>/Linguistic Intelligence), students read, </a:t>
            </a:r>
            <a:r>
              <a:rPr lang="en-GB" sz="4300" dirty="0" smtClean="0"/>
              <a:t>write, and </a:t>
            </a:r>
            <a:r>
              <a:rPr lang="en-GB" sz="4300" dirty="0"/>
              <a:t>learn in many traditional modes. They </a:t>
            </a:r>
            <a:r>
              <a:rPr lang="en-GB" sz="4300" dirty="0" smtClean="0"/>
              <a:t>analyse and organize </a:t>
            </a:r>
            <a:r>
              <a:rPr lang="en-GB" sz="4300" dirty="0"/>
              <a:t>information in written form.</a:t>
            </a:r>
          </a:p>
          <a:p>
            <a:r>
              <a:rPr lang="en-GB" sz="4300" dirty="0" smtClean="0"/>
              <a:t>(</a:t>
            </a:r>
            <a:r>
              <a:rPr lang="en-GB" sz="4300" b="1" dirty="0"/>
              <a:t>Logical</a:t>
            </a:r>
            <a:r>
              <a:rPr lang="en-GB" sz="4300" dirty="0"/>
              <a:t>/ Mathematical Intelligence), they work </a:t>
            </a:r>
            <a:r>
              <a:rPr lang="en-GB" sz="4300" dirty="0" smtClean="0"/>
              <a:t>with math </a:t>
            </a:r>
            <a:r>
              <a:rPr lang="en-GB" sz="4300" dirty="0"/>
              <a:t>games, </a:t>
            </a:r>
            <a:r>
              <a:rPr lang="en-GB" sz="4300" dirty="0" smtClean="0"/>
              <a:t>manipulative, </a:t>
            </a:r>
            <a:r>
              <a:rPr lang="en-GB" sz="4300" dirty="0"/>
              <a:t>mathematical concepts</a:t>
            </a:r>
            <a:r>
              <a:rPr lang="en-GB" sz="4300" dirty="0" smtClean="0"/>
              <a:t>, science </a:t>
            </a:r>
            <a:r>
              <a:rPr lang="en-GB" sz="4300" dirty="0"/>
              <a:t>experiments, deductive reasoning, </a:t>
            </a:r>
            <a:r>
              <a:rPr lang="en-GB" sz="4300" dirty="0" smtClean="0"/>
              <a:t>and problem </a:t>
            </a:r>
            <a:r>
              <a:rPr lang="en-GB" sz="4300" dirty="0"/>
              <a:t>solving.</a:t>
            </a:r>
          </a:p>
        </p:txBody>
      </p:sp>
    </p:spTree>
    <p:extLst>
      <p:ext uri="{BB962C8B-B14F-4D97-AF65-F5344CB8AC3E}">
        <p14:creationId xmlns:p14="http://schemas.microsoft.com/office/powerpoint/2010/main" val="13476503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4624"/>
            <a:ext cx="8856984" cy="4525963"/>
          </a:xfrm>
        </p:spPr>
        <p:txBody>
          <a:bodyPr>
            <a:noAutofit/>
          </a:bodyPr>
          <a:lstStyle/>
          <a:p>
            <a:r>
              <a:rPr lang="en-GB" sz="3600" dirty="0" smtClean="0"/>
              <a:t>(</a:t>
            </a:r>
            <a:r>
              <a:rPr lang="en-GB" sz="3600" b="1" dirty="0"/>
              <a:t>Auditory ,</a:t>
            </a:r>
            <a:r>
              <a:rPr lang="en-GB" sz="3600" dirty="0"/>
              <a:t>Musical Intelligence), students </a:t>
            </a:r>
            <a:r>
              <a:rPr lang="en-GB" sz="3600" dirty="0" smtClean="0"/>
              <a:t>compose and </a:t>
            </a:r>
            <a:r>
              <a:rPr lang="en-GB" sz="3600" dirty="0"/>
              <a:t>sing songs about the subject matter, make </a:t>
            </a:r>
            <a:r>
              <a:rPr lang="en-GB" sz="3600" dirty="0" smtClean="0"/>
              <a:t>their own </a:t>
            </a:r>
            <a:r>
              <a:rPr lang="en-GB" sz="3600" dirty="0"/>
              <a:t>instruments, and learn in rhythmical ways.</a:t>
            </a:r>
          </a:p>
          <a:p>
            <a:r>
              <a:rPr lang="en-GB" sz="3600" dirty="0" smtClean="0"/>
              <a:t>(</a:t>
            </a:r>
            <a:r>
              <a:rPr lang="en-GB" sz="3600" b="1" dirty="0"/>
              <a:t>visual</a:t>
            </a:r>
            <a:r>
              <a:rPr lang="en-GB" sz="3600" dirty="0" smtClean="0"/>
              <a:t>, Spatial </a:t>
            </a:r>
            <a:r>
              <a:rPr lang="en-GB" sz="3600" dirty="0"/>
              <a:t>Intelligence), they explore a </a:t>
            </a:r>
            <a:r>
              <a:rPr lang="en-GB" sz="3600" dirty="0" smtClean="0"/>
              <a:t>subject area </a:t>
            </a:r>
            <a:r>
              <a:rPr lang="en-GB" sz="3600" dirty="0"/>
              <a:t>using diverse </a:t>
            </a:r>
            <a:r>
              <a:rPr lang="en-GB" sz="3600" dirty="0" smtClean="0"/>
              <a:t>art media</a:t>
            </a:r>
            <a:r>
              <a:rPr lang="en-GB" sz="3600" dirty="0"/>
              <a:t>, </a:t>
            </a:r>
            <a:r>
              <a:rPr lang="en-GB" sz="3600" dirty="0" err="1"/>
              <a:t>manipulables</a:t>
            </a:r>
            <a:r>
              <a:rPr lang="en-GB" sz="3600" dirty="0"/>
              <a:t>, puzzles, charts, and pictures.</a:t>
            </a:r>
          </a:p>
          <a:p>
            <a:r>
              <a:rPr lang="en-GB" sz="3600" dirty="0" smtClean="0"/>
              <a:t>(</a:t>
            </a:r>
            <a:r>
              <a:rPr lang="en-GB" sz="3600" b="1" dirty="0"/>
              <a:t>physical </a:t>
            </a:r>
            <a:r>
              <a:rPr lang="en-GB" sz="3600" b="1" dirty="0" smtClean="0"/>
              <a:t>, </a:t>
            </a:r>
            <a:r>
              <a:rPr lang="en-GB" sz="3600" dirty="0" smtClean="0"/>
              <a:t>Kinaesthetic </a:t>
            </a:r>
            <a:r>
              <a:rPr lang="en-GB" sz="3600" dirty="0"/>
              <a:t>Intelligence), they </a:t>
            </a:r>
            <a:r>
              <a:rPr lang="en-GB" sz="3600" dirty="0" smtClean="0"/>
              <a:t>build models</a:t>
            </a:r>
            <a:r>
              <a:rPr lang="en-GB" sz="3600" dirty="0"/>
              <a:t>, dramatize events, and dance, all in ways </a:t>
            </a:r>
            <a:r>
              <a:rPr lang="en-GB" sz="3600" dirty="0" smtClean="0"/>
              <a:t>that relate </a:t>
            </a:r>
            <a:r>
              <a:rPr lang="en-GB" sz="3600" dirty="0"/>
              <a:t>to the content of that day’s subject matter.</a:t>
            </a:r>
          </a:p>
        </p:txBody>
      </p:sp>
    </p:spTree>
    <p:extLst>
      <p:ext uri="{BB962C8B-B14F-4D97-AF65-F5344CB8AC3E}">
        <p14:creationId xmlns:p14="http://schemas.microsoft.com/office/powerpoint/2010/main" val="39604157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856984" cy="6336704"/>
          </a:xfrm>
        </p:spPr>
        <p:txBody>
          <a:bodyPr>
            <a:noAutofit/>
          </a:bodyPr>
          <a:lstStyle/>
          <a:p>
            <a:r>
              <a:rPr lang="en-GB" sz="4000" dirty="0" smtClean="0"/>
              <a:t>(</a:t>
            </a:r>
            <a:r>
              <a:rPr lang="en-GB" sz="4000" b="1" dirty="0"/>
              <a:t>Solitary ,</a:t>
            </a:r>
            <a:r>
              <a:rPr lang="en-GB" sz="4000" dirty="0"/>
              <a:t>Intrapersonal Intelligence), students </a:t>
            </a:r>
            <a:r>
              <a:rPr lang="en-GB" sz="4000" dirty="0" smtClean="0"/>
              <a:t>explore the </a:t>
            </a:r>
            <a:r>
              <a:rPr lang="en-GB" sz="4000" dirty="0"/>
              <a:t>present area of study </a:t>
            </a:r>
            <a:r>
              <a:rPr lang="en-GB" sz="4000" dirty="0" smtClean="0"/>
              <a:t>through research</a:t>
            </a:r>
            <a:r>
              <a:rPr lang="en-GB" sz="4000" dirty="0"/>
              <a:t>, reflection, or individual projects.</a:t>
            </a:r>
          </a:p>
          <a:p>
            <a:r>
              <a:rPr lang="en-GB" sz="4000" dirty="0" smtClean="0"/>
              <a:t>(</a:t>
            </a:r>
            <a:r>
              <a:rPr lang="en-GB" sz="4000" b="1" dirty="0"/>
              <a:t>Social ,</a:t>
            </a:r>
            <a:r>
              <a:rPr lang="en-GB" sz="4000" dirty="0"/>
              <a:t>Interpersonal Intelligence), they </a:t>
            </a:r>
            <a:r>
              <a:rPr lang="en-GB" sz="4000" dirty="0" smtClean="0"/>
              <a:t>develop cooperative </a:t>
            </a:r>
            <a:r>
              <a:rPr lang="en-GB" sz="4000" dirty="0"/>
              <a:t>learning skills as they </a:t>
            </a:r>
            <a:r>
              <a:rPr lang="en-GB" sz="4000" dirty="0" smtClean="0"/>
              <a:t>solve problems</a:t>
            </a:r>
            <a:r>
              <a:rPr lang="en-GB" sz="4000" dirty="0"/>
              <a:t>, answer questions, create </a:t>
            </a:r>
            <a:r>
              <a:rPr lang="en-GB" sz="4000" dirty="0" smtClean="0"/>
              <a:t>learning games</a:t>
            </a:r>
            <a:r>
              <a:rPr lang="en-GB" sz="4000" dirty="0"/>
              <a:t>, brainstorm ideas and discuss that day’s </a:t>
            </a:r>
            <a:r>
              <a:rPr lang="en-GB" sz="4000" dirty="0" smtClean="0"/>
              <a:t>topic collaboratively</a:t>
            </a:r>
            <a:r>
              <a:rPr lang="en-GB" sz="4000" dirty="0"/>
              <a:t>.</a:t>
            </a:r>
          </a:p>
        </p:txBody>
      </p:sp>
    </p:spTree>
    <p:extLst>
      <p:ext uri="{BB962C8B-B14F-4D97-AF65-F5344CB8AC3E}">
        <p14:creationId xmlns:p14="http://schemas.microsoft.com/office/powerpoint/2010/main" val="35673967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08" y="188640"/>
            <a:ext cx="9036496" cy="1656184"/>
          </a:xfrm>
        </p:spPr>
        <p:txBody>
          <a:bodyPr>
            <a:normAutofit fontScale="90000"/>
          </a:bodyPr>
          <a:lstStyle/>
          <a:p>
            <a:r>
              <a:rPr lang="en-GB" dirty="0"/>
              <a:t>Why is it important for educators </a:t>
            </a:r>
            <a:r>
              <a:rPr lang="en-GB" dirty="0" smtClean="0"/>
              <a:t>to recognise and understand </a:t>
            </a:r>
            <a:r>
              <a:rPr lang="en-GB" dirty="0"/>
              <a:t>student’s multiple intelligences?</a:t>
            </a:r>
          </a:p>
        </p:txBody>
      </p:sp>
      <p:sp>
        <p:nvSpPr>
          <p:cNvPr id="3" name="Content Placeholder 2"/>
          <p:cNvSpPr>
            <a:spLocks noGrp="1"/>
          </p:cNvSpPr>
          <p:nvPr>
            <p:ph idx="1"/>
          </p:nvPr>
        </p:nvSpPr>
        <p:spPr>
          <a:xfrm>
            <a:off x="179512" y="1988840"/>
            <a:ext cx="8856984" cy="4680520"/>
          </a:xfrm>
        </p:spPr>
        <p:txBody>
          <a:bodyPr>
            <a:noAutofit/>
          </a:bodyPr>
          <a:lstStyle/>
          <a:p>
            <a:r>
              <a:rPr lang="en-GB" sz="3600" dirty="0"/>
              <a:t>To structure the presentation of material in a </a:t>
            </a:r>
            <a:r>
              <a:rPr lang="en-GB" sz="3600" dirty="0" smtClean="0"/>
              <a:t>style which </a:t>
            </a:r>
            <a:r>
              <a:rPr lang="en-GB" sz="3600" dirty="0"/>
              <a:t>engages most or all of the intelligences.</a:t>
            </a:r>
          </a:p>
          <a:p>
            <a:r>
              <a:rPr lang="en-GB" sz="3600" dirty="0" smtClean="0"/>
              <a:t>To </a:t>
            </a:r>
            <a:r>
              <a:rPr lang="en-GB" sz="3600" dirty="0"/>
              <a:t>help students develop a sense of </a:t>
            </a:r>
            <a:r>
              <a:rPr lang="en-GB" sz="3600" dirty="0" smtClean="0"/>
              <a:t> accomplishment and </a:t>
            </a:r>
            <a:r>
              <a:rPr lang="en-GB" sz="3600" dirty="0"/>
              <a:t>self-confidence.</a:t>
            </a:r>
          </a:p>
          <a:p>
            <a:r>
              <a:rPr lang="en-GB" sz="3600" dirty="0" smtClean="0"/>
              <a:t>To </a:t>
            </a:r>
            <a:r>
              <a:rPr lang="en-GB" sz="3600" dirty="0"/>
              <a:t>allow a wider range of students to </a:t>
            </a:r>
            <a:r>
              <a:rPr lang="en-GB" sz="3600" dirty="0" smtClean="0"/>
              <a:t>successfully participate </a:t>
            </a:r>
            <a:r>
              <a:rPr lang="en-GB" sz="3600" dirty="0"/>
              <a:t>in classroom learning.</a:t>
            </a:r>
          </a:p>
        </p:txBody>
      </p:sp>
    </p:spTree>
    <p:extLst>
      <p:ext uri="{BB962C8B-B14F-4D97-AF65-F5344CB8AC3E}">
        <p14:creationId xmlns:p14="http://schemas.microsoft.com/office/powerpoint/2010/main" val="19433624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en-GB" dirty="0"/>
              <a:t>Activity</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047365" y="2362200"/>
            <a:ext cx="427482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87920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525344"/>
          </a:xfrm>
        </p:spPr>
        <p:txBody>
          <a:bodyPr>
            <a:normAutofit/>
          </a:bodyPr>
          <a:lstStyle/>
          <a:p>
            <a:r>
              <a:rPr lang="en-GB" dirty="0" smtClean="0"/>
              <a:t> </a:t>
            </a:r>
            <a:r>
              <a:rPr lang="en-GB" sz="4000" dirty="0"/>
              <a:t>A teacher , " Arranging the </a:t>
            </a:r>
            <a:r>
              <a:rPr lang="en-GB" sz="4000" dirty="0" smtClean="0"/>
              <a:t>physical environment </a:t>
            </a:r>
            <a:r>
              <a:rPr lang="en-GB" sz="4000" dirty="0"/>
              <a:t>of </a:t>
            </a:r>
            <a:r>
              <a:rPr lang="en-GB" sz="4000" dirty="0" smtClean="0"/>
              <a:t>the classroom </a:t>
            </a:r>
            <a:r>
              <a:rPr lang="en-GB" sz="4000" dirty="0"/>
              <a:t>is not my job. The school administration </a:t>
            </a:r>
            <a:r>
              <a:rPr lang="en-GB" sz="4000" dirty="0" smtClean="0"/>
              <a:t>is responsible </a:t>
            </a:r>
            <a:r>
              <a:rPr lang="en-GB" sz="4000" dirty="0"/>
              <a:t>for that".</a:t>
            </a:r>
          </a:p>
          <a:p>
            <a:r>
              <a:rPr lang="en-GB" sz="4000" dirty="0" smtClean="0"/>
              <a:t>" </a:t>
            </a:r>
            <a:r>
              <a:rPr lang="en-GB" sz="4000" dirty="0"/>
              <a:t>A teacher who is attempting to teach without </a:t>
            </a:r>
            <a:r>
              <a:rPr lang="en-GB" sz="4000" dirty="0" smtClean="0"/>
              <a:t>inspiring the </a:t>
            </a:r>
            <a:r>
              <a:rPr lang="en-GB" sz="4000" dirty="0"/>
              <a:t>pupil with a desire to learn is hammering on </a:t>
            </a:r>
            <a:r>
              <a:rPr lang="en-GB" sz="4000" dirty="0" smtClean="0"/>
              <a:t>cold iron</a:t>
            </a:r>
            <a:r>
              <a:rPr lang="en-GB" sz="4000" dirty="0"/>
              <a:t>" </a:t>
            </a:r>
            <a:endParaRPr lang="en-GB" sz="4000" dirty="0" smtClean="0"/>
          </a:p>
          <a:p>
            <a:pPr marL="0" indent="0">
              <a:buNone/>
            </a:pPr>
            <a:r>
              <a:rPr lang="en-GB" sz="4000" b="1" dirty="0" smtClean="0"/>
              <a:t>Horace </a:t>
            </a:r>
            <a:r>
              <a:rPr lang="en-GB" sz="4000" b="1" dirty="0"/>
              <a:t>Mann</a:t>
            </a:r>
            <a:r>
              <a:rPr lang="en-GB" sz="4000" dirty="0"/>
              <a:t>.</a:t>
            </a:r>
          </a:p>
        </p:txBody>
      </p:sp>
    </p:spTree>
    <p:extLst>
      <p:ext uri="{BB962C8B-B14F-4D97-AF65-F5344CB8AC3E}">
        <p14:creationId xmlns:p14="http://schemas.microsoft.com/office/powerpoint/2010/main" val="33622519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79512" y="-27383"/>
            <a:ext cx="8830816" cy="864096"/>
          </a:xfrm>
        </p:spPr>
        <p:txBody>
          <a:bodyPr rtlCol="0">
            <a:normAutofit fontScale="90000"/>
          </a:bodyPr>
          <a:lstStyle/>
          <a:p>
            <a:pPr algn="l" eaLnBrk="1" fontAlgn="auto" hangingPunct="1">
              <a:spcAft>
                <a:spcPts val="0"/>
              </a:spcAft>
              <a:defRPr/>
            </a:pPr>
            <a:r>
              <a:rPr lang="en-US" dirty="0" smtClean="0">
                <a:latin typeface="Script MT Bold" pitchFamily="66" charset="0"/>
              </a:rPr>
              <a:t>I have come to a worrisome conclusion...</a:t>
            </a:r>
            <a:r>
              <a:rPr lang="en-US" sz="3400" dirty="0" smtClean="0"/>
              <a:t>  </a:t>
            </a:r>
          </a:p>
        </p:txBody>
      </p:sp>
      <p:sp>
        <p:nvSpPr>
          <p:cNvPr id="3075" name="Rectangle 3"/>
          <p:cNvSpPr>
            <a:spLocks noGrp="1" noChangeArrowheads="1"/>
          </p:cNvSpPr>
          <p:nvPr>
            <p:ph type="body" sz="half" idx="1"/>
          </p:nvPr>
        </p:nvSpPr>
        <p:spPr>
          <a:xfrm>
            <a:off x="152400" y="764704"/>
            <a:ext cx="8991600" cy="6120680"/>
          </a:xfrm>
        </p:spPr>
        <p:txBody>
          <a:bodyPr rtlCol="0">
            <a:normAutofit fontScale="25000" lnSpcReduction="20000"/>
          </a:bodyPr>
          <a:lstStyle/>
          <a:p>
            <a:pPr marL="0" indent="0">
              <a:spcBef>
                <a:spcPct val="0"/>
              </a:spcBef>
              <a:spcAft>
                <a:spcPts val="1200"/>
              </a:spcAft>
              <a:buClr>
                <a:schemeClr val="bg1"/>
              </a:buClr>
              <a:buNone/>
              <a:defRPr/>
            </a:pPr>
            <a:r>
              <a:rPr lang="en-US" sz="16000" dirty="0" smtClean="0">
                <a:latin typeface="Times New Roman" pitchFamily="18" charset="0"/>
                <a:cs typeface="Times New Roman" pitchFamily="18" charset="0"/>
              </a:rPr>
              <a:t>I am the decisive element in the educational institution. It is my personal approach that creates the climate.  It is my daily mood that makes the weather. I possess tremendous power  to make a child’s life miserable or joyous.  I can be a tool of torture or an instrument of inspiration.  I can humiliate or humor, hurt or heal. In all situations it is my response that decides whether a crisis will be escalated or  de-escalated, and a child humanized or dehumanized.  </a:t>
            </a:r>
            <a:r>
              <a:rPr lang="en-US" sz="12800" dirty="0" err="1" smtClean="0">
                <a:latin typeface="Times New Roman" pitchFamily="18" charset="0"/>
                <a:cs typeface="Times New Roman" pitchFamily="18" charset="0"/>
              </a:rPr>
              <a:t>Haim</a:t>
            </a:r>
            <a:r>
              <a:rPr lang="en-US" sz="12800" dirty="0" smtClean="0">
                <a:latin typeface="Times New Roman" pitchFamily="18" charset="0"/>
                <a:cs typeface="Times New Roman" pitchFamily="18" charset="0"/>
              </a:rPr>
              <a:t> </a:t>
            </a:r>
            <a:r>
              <a:rPr lang="en-US" sz="12800" dirty="0" err="1" smtClean="0">
                <a:latin typeface="Times New Roman" pitchFamily="18" charset="0"/>
                <a:cs typeface="Times New Roman" pitchFamily="18" charset="0"/>
              </a:rPr>
              <a:t>Ginott</a:t>
            </a:r>
            <a:endParaRPr lang="en-US" sz="9600" dirty="0" smtClean="0">
              <a:latin typeface="Times New Roman" pitchFamily="18" charset="0"/>
            </a:endParaRPr>
          </a:p>
          <a:p>
            <a:pPr marL="0" indent="0" eaLnBrk="1" fontAlgn="auto" hangingPunct="1">
              <a:spcBef>
                <a:spcPct val="0"/>
              </a:spcBef>
              <a:spcAft>
                <a:spcPts val="0"/>
              </a:spcAft>
              <a:buClr>
                <a:schemeClr val="bg1"/>
              </a:buClr>
              <a:buFont typeface="Times New Roman" pitchFamily="18" charset="0"/>
              <a:buNone/>
              <a:defRPr/>
            </a:pPr>
            <a:r>
              <a:rPr lang="en-US" sz="2000" dirty="0" smtClean="0">
                <a:latin typeface="Times New Roman" pitchFamily="18" charset="0"/>
              </a:rPr>
              <a:t>			    				</a:t>
            </a:r>
          </a:p>
        </p:txBody>
      </p:sp>
    </p:spTree>
    <p:extLst>
      <p:ext uri="{BB962C8B-B14F-4D97-AF65-F5344CB8AC3E}">
        <p14:creationId xmlns:p14="http://schemas.microsoft.com/office/powerpoint/2010/main" val="39154220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2691730"/>
          </a:xfrm>
        </p:spPr>
        <p:txBody>
          <a:bodyPr>
            <a:normAutofit fontScale="90000"/>
          </a:bodyPr>
          <a:lstStyle/>
          <a:p>
            <a:r>
              <a:rPr lang="en-GB" b="1" dirty="0"/>
              <a:t>What is the difference between strategy, technique, method and approach in terms of teaching</a:t>
            </a:r>
            <a:br>
              <a:rPr lang="en-GB" b="1" dirty="0"/>
            </a:br>
            <a:endParaRPr lang="en-GB" dirty="0"/>
          </a:p>
        </p:txBody>
      </p:sp>
      <p:sp>
        <p:nvSpPr>
          <p:cNvPr id="3" name="Subtitle 2"/>
          <p:cNvSpPr>
            <a:spLocks noGrp="1"/>
          </p:cNvSpPr>
          <p:nvPr>
            <p:ph type="subTitle" idx="1"/>
          </p:nvPr>
        </p:nvSpPr>
        <p:spPr>
          <a:xfrm>
            <a:off x="1432560" y="3908648"/>
            <a:ext cx="7406640" cy="1752600"/>
          </a:xfrm>
        </p:spPr>
        <p:txBody>
          <a:bodyPr/>
          <a:lstStyle/>
          <a:p>
            <a:endParaRPr lang="en-GB" dirty="0"/>
          </a:p>
        </p:txBody>
      </p:sp>
    </p:spTree>
    <p:extLst>
      <p:ext uri="{BB962C8B-B14F-4D97-AF65-F5344CB8AC3E}">
        <p14:creationId xmlns:p14="http://schemas.microsoft.com/office/powerpoint/2010/main" val="3245644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36126"/>
          </a:xfrm>
        </p:spPr>
        <p:txBody>
          <a:bodyPr anchor="t" anchorCtr="0">
            <a:spAutoFit/>
          </a:bodyPr>
          <a:lstStyle/>
          <a:p>
            <a:r>
              <a:rPr lang="en-GB" b="1" dirty="0">
                <a:effectLst/>
              </a:rPr>
              <a:t>(a) Authoritarian</a:t>
            </a:r>
            <a:endParaRPr lang="en-GB" dirty="0"/>
          </a:p>
        </p:txBody>
      </p:sp>
      <p:sp>
        <p:nvSpPr>
          <p:cNvPr id="3" name="Content Placeholder 2"/>
          <p:cNvSpPr>
            <a:spLocks noGrp="1"/>
          </p:cNvSpPr>
          <p:nvPr>
            <p:ph idx="1"/>
          </p:nvPr>
        </p:nvSpPr>
        <p:spPr>
          <a:xfrm>
            <a:off x="107504" y="1196752"/>
            <a:ext cx="9036496" cy="5544616"/>
          </a:xfrm>
        </p:spPr>
        <p:txBody>
          <a:bodyPr>
            <a:normAutofit/>
          </a:bodyPr>
          <a:lstStyle/>
          <a:p>
            <a:r>
              <a:rPr lang="en-GB" sz="3600" dirty="0">
                <a:solidFill>
                  <a:schemeClr val="tx1"/>
                </a:solidFill>
              </a:rPr>
              <a:t>According to this viewpoint-</a:t>
            </a:r>
          </a:p>
          <a:p>
            <a:r>
              <a:rPr lang="en-GB" sz="3600" dirty="0">
                <a:solidFill>
                  <a:schemeClr val="tx1"/>
                </a:solidFill>
              </a:rPr>
              <a:t>Teaching is an activity of memory level only</a:t>
            </a:r>
          </a:p>
          <a:p>
            <a:r>
              <a:rPr lang="en-GB" sz="3600" dirty="0">
                <a:solidFill>
                  <a:schemeClr val="tx1"/>
                </a:solidFill>
              </a:rPr>
              <a:t>This teaching does not develop thoughts and attitude in the students.</a:t>
            </a:r>
          </a:p>
          <a:p>
            <a:r>
              <a:rPr lang="en-GB" sz="3600" dirty="0">
                <a:solidFill>
                  <a:schemeClr val="tx1"/>
                </a:solidFill>
              </a:rPr>
              <a:t>Is known as thoughtless teaching</a:t>
            </a:r>
          </a:p>
          <a:p>
            <a:r>
              <a:rPr lang="en-GB" sz="3600" dirty="0">
                <a:solidFill>
                  <a:schemeClr val="tx1"/>
                </a:solidFill>
              </a:rPr>
              <a:t>This teaching is teachers centric criticism of the teachers</a:t>
            </a:r>
            <a:r>
              <a:rPr lang="en-GB" sz="3600" dirty="0" smtClean="0">
                <a:solidFill>
                  <a:schemeClr val="tx1"/>
                </a:solidFill>
              </a:rPr>
              <a:t>.</a:t>
            </a:r>
            <a:endParaRPr lang="en-GB" sz="36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Technique</a:t>
            </a:r>
            <a:endParaRPr lang="en-GB" dirty="0"/>
          </a:p>
        </p:txBody>
      </p:sp>
      <p:sp>
        <p:nvSpPr>
          <p:cNvPr id="3" name="Content Placeholder 2"/>
          <p:cNvSpPr>
            <a:spLocks noGrp="1"/>
          </p:cNvSpPr>
          <p:nvPr>
            <p:ph idx="1"/>
          </p:nvPr>
        </p:nvSpPr>
        <p:spPr/>
        <p:txBody>
          <a:bodyPr>
            <a:normAutofit/>
          </a:bodyPr>
          <a:lstStyle/>
          <a:p>
            <a:r>
              <a:rPr lang="en-GB" dirty="0"/>
              <a:t>Technique is a procedure or skill for completing a specific task. </a:t>
            </a:r>
            <a:endParaRPr lang="en-GB" dirty="0" smtClean="0"/>
          </a:p>
          <a:p>
            <a:r>
              <a:rPr lang="en-GB" dirty="0"/>
              <a:t>Teaching </a:t>
            </a:r>
            <a:r>
              <a:rPr lang="en-GB" dirty="0" smtClean="0"/>
              <a:t>Techniques </a:t>
            </a:r>
            <a:r>
              <a:rPr lang="en-GB" dirty="0"/>
              <a:t>are the little sneaky tricks we all know and use to get the job done in the classroom</a:t>
            </a:r>
            <a:r>
              <a:rPr lang="en-GB" dirty="0" smtClean="0"/>
              <a:t>.</a:t>
            </a:r>
            <a:r>
              <a:rPr lang="en-GB" dirty="0"/>
              <a:t> These </a:t>
            </a:r>
            <a:r>
              <a:rPr lang="en-GB" dirty="0" smtClean="0"/>
              <a:t>tricks can </a:t>
            </a:r>
            <a:r>
              <a:rPr lang="en-GB" dirty="0"/>
              <a:t>be taught to </a:t>
            </a:r>
            <a:r>
              <a:rPr lang="en-GB" dirty="0" smtClean="0"/>
              <a:t>other teachers.</a:t>
            </a:r>
          </a:p>
          <a:p>
            <a:r>
              <a:rPr lang="en-US" dirty="0" smtClean="0"/>
              <a:t>e. g. </a:t>
            </a:r>
            <a:r>
              <a:rPr lang="en-GB" dirty="0" smtClean="0"/>
              <a:t>titbits </a:t>
            </a:r>
            <a:r>
              <a:rPr lang="en-GB" dirty="0"/>
              <a:t>of games, </a:t>
            </a:r>
            <a:r>
              <a:rPr lang="en-GB" dirty="0" smtClean="0"/>
              <a:t>activates, </a:t>
            </a:r>
            <a:r>
              <a:rPr lang="en-GB" dirty="0"/>
              <a:t>and actions </a:t>
            </a:r>
            <a:r>
              <a:rPr lang="en-GB" dirty="0" smtClean="0"/>
              <a:t>in </a:t>
            </a:r>
            <a:r>
              <a:rPr lang="en-GB" dirty="0"/>
              <a:t>the classroom</a:t>
            </a:r>
            <a:endParaRPr lang="en-GB" dirty="0" smtClean="0"/>
          </a:p>
          <a:p>
            <a:endParaRPr lang="en-GB" dirty="0"/>
          </a:p>
        </p:txBody>
      </p:sp>
    </p:spTree>
    <p:extLst>
      <p:ext uri="{BB962C8B-B14F-4D97-AF65-F5344CB8AC3E}">
        <p14:creationId xmlns:p14="http://schemas.microsoft.com/office/powerpoint/2010/main" val="7962254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lstStyle/>
          <a:p>
            <a:r>
              <a:rPr lang="en-GB" b="1" dirty="0"/>
              <a:t>Method</a:t>
            </a:r>
            <a:endParaRPr lang="en-GB" dirty="0"/>
          </a:p>
        </p:txBody>
      </p:sp>
      <p:sp>
        <p:nvSpPr>
          <p:cNvPr id="3" name="Content Placeholder 2"/>
          <p:cNvSpPr>
            <a:spLocks noGrp="1"/>
          </p:cNvSpPr>
          <p:nvPr>
            <p:ph idx="1"/>
          </p:nvPr>
        </p:nvSpPr>
        <p:spPr>
          <a:xfrm>
            <a:off x="323528" y="836712"/>
            <a:ext cx="8686800" cy="5904656"/>
          </a:xfrm>
        </p:spPr>
        <p:txBody>
          <a:bodyPr>
            <a:normAutofit lnSpcReduction="10000"/>
          </a:bodyPr>
          <a:lstStyle/>
          <a:p>
            <a:r>
              <a:rPr lang="en-GB" dirty="0"/>
              <a:t>Method is a way something is done. Perhaps used for routine tasks.</a:t>
            </a:r>
          </a:p>
          <a:p>
            <a:r>
              <a:rPr lang="en-GB" dirty="0"/>
              <a:t>Teaching Method: Refers to how you apply your answers from the questions stated in </a:t>
            </a:r>
            <a:r>
              <a:rPr lang="en-GB" dirty="0" smtClean="0"/>
              <a:t>teaching </a:t>
            </a:r>
            <a:r>
              <a:rPr lang="en-GB" dirty="0"/>
              <a:t>Approaches to your day to day instruction in front of your students.</a:t>
            </a:r>
          </a:p>
          <a:p>
            <a:r>
              <a:rPr lang="en-GB" dirty="0"/>
              <a:t>learning by </a:t>
            </a:r>
            <a:r>
              <a:rPr lang="en-GB" dirty="0" smtClean="0"/>
              <a:t>doing &amp; active listening and notes taking</a:t>
            </a:r>
          </a:p>
          <a:p>
            <a:r>
              <a:rPr lang="en-GB" dirty="0"/>
              <a:t>This is not really a question of 'what works for you' but what actual practices and procedures of teaching do you prefer and come most naturally to you?</a:t>
            </a:r>
          </a:p>
        </p:txBody>
      </p:sp>
    </p:spTree>
    <p:extLst>
      <p:ext uri="{BB962C8B-B14F-4D97-AF65-F5344CB8AC3E}">
        <p14:creationId xmlns:p14="http://schemas.microsoft.com/office/powerpoint/2010/main" val="37543639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71400"/>
            <a:ext cx="7498080" cy="1143000"/>
          </a:xfrm>
        </p:spPr>
        <p:txBody>
          <a:bodyPr/>
          <a:lstStyle/>
          <a:p>
            <a:r>
              <a:rPr lang="en-GB" b="1" dirty="0"/>
              <a:t>Approach</a:t>
            </a:r>
            <a:endParaRPr lang="en-GB" dirty="0"/>
          </a:p>
        </p:txBody>
      </p:sp>
      <p:sp>
        <p:nvSpPr>
          <p:cNvPr id="3" name="Content Placeholder 2"/>
          <p:cNvSpPr>
            <a:spLocks noGrp="1"/>
          </p:cNvSpPr>
          <p:nvPr>
            <p:ph idx="1"/>
          </p:nvPr>
        </p:nvSpPr>
        <p:spPr>
          <a:xfrm>
            <a:off x="827584" y="908720"/>
            <a:ext cx="8106104" cy="5949280"/>
          </a:xfrm>
        </p:spPr>
        <p:txBody>
          <a:bodyPr>
            <a:normAutofit fontScale="92500" lnSpcReduction="10000"/>
          </a:bodyPr>
          <a:lstStyle/>
          <a:p>
            <a:r>
              <a:rPr lang="en-GB" dirty="0"/>
              <a:t>An approach is treating something in a certain way. Experiments must be approached the same way to repeat</a:t>
            </a:r>
            <a:r>
              <a:rPr lang="en-GB" dirty="0" smtClean="0"/>
              <a:t>. </a:t>
            </a:r>
          </a:p>
          <a:p>
            <a:r>
              <a:rPr lang="en-GB" dirty="0"/>
              <a:t>personal philosophy of teaching</a:t>
            </a:r>
            <a:r>
              <a:rPr lang="en-GB" dirty="0" smtClean="0"/>
              <a:t>.</a:t>
            </a:r>
          </a:p>
          <a:p>
            <a:r>
              <a:rPr lang="en-GB" dirty="0"/>
              <a:t>What is the nature of education? What is the role of the teacher, the student, the administration, the parents? To be an effective teacher, does one need to strive to be authoritarian, to be autocratic, or is the best way to engender a sense of trust and familiarity, to be a 'educating/leading friend' to your students</a:t>
            </a:r>
            <a:r>
              <a:rPr lang="en-GB" dirty="0" smtClean="0"/>
              <a:t>.</a:t>
            </a:r>
          </a:p>
          <a:p>
            <a:r>
              <a:rPr lang="en-GB" sz="3300" dirty="0" smtClean="0"/>
              <a:t>It</a:t>
            </a:r>
            <a:r>
              <a:rPr lang="en-GB" dirty="0" smtClean="0"/>
              <a:t> may </a:t>
            </a:r>
            <a:r>
              <a:rPr lang="en-GB" dirty="0"/>
              <a:t>vary </a:t>
            </a:r>
            <a:r>
              <a:rPr lang="en-GB" dirty="0" smtClean="0"/>
              <a:t>with experience and depends </a:t>
            </a:r>
            <a:r>
              <a:rPr lang="en-GB" dirty="0"/>
              <a:t>on the students you're teaching</a:t>
            </a:r>
            <a:r>
              <a:rPr lang="en-GB" dirty="0" smtClean="0"/>
              <a:t>. </a:t>
            </a:r>
          </a:p>
          <a:p>
            <a:endParaRPr lang="en-GB" dirty="0"/>
          </a:p>
        </p:txBody>
      </p:sp>
    </p:spTree>
    <p:extLst>
      <p:ext uri="{BB962C8B-B14F-4D97-AF65-F5344CB8AC3E}">
        <p14:creationId xmlns:p14="http://schemas.microsoft.com/office/powerpoint/2010/main" val="16545749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008112"/>
          </a:xfrm>
        </p:spPr>
        <p:txBody>
          <a:bodyPr/>
          <a:lstStyle/>
          <a:p>
            <a:r>
              <a:rPr lang="en-GB" dirty="0"/>
              <a:t> </a:t>
            </a:r>
            <a:r>
              <a:rPr lang="en-GB" b="1" dirty="0"/>
              <a:t>Strategy</a:t>
            </a:r>
            <a:endParaRPr lang="en-GB" dirty="0"/>
          </a:p>
        </p:txBody>
      </p:sp>
      <p:sp>
        <p:nvSpPr>
          <p:cNvPr id="3" name="Content Placeholder 2"/>
          <p:cNvSpPr>
            <a:spLocks noGrp="1"/>
          </p:cNvSpPr>
          <p:nvPr>
            <p:ph idx="1"/>
          </p:nvPr>
        </p:nvSpPr>
        <p:spPr>
          <a:xfrm>
            <a:off x="565720" y="980728"/>
            <a:ext cx="8686800" cy="5688632"/>
          </a:xfrm>
        </p:spPr>
        <p:txBody>
          <a:bodyPr>
            <a:normAutofit lnSpcReduction="10000"/>
          </a:bodyPr>
          <a:lstStyle/>
          <a:p>
            <a:r>
              <a:rPr lang="en-GB" dirty="0"/>
              <a:t>A plan of action designed to achieve an overall aim.</a:t>
            </a:r>
          </a:p>
          <a:p>
            <a:r>
              <a:rPr lang="en-GB" dirty="0"/>
              <a:t>Strategy means a method. Such as when playing a football game, "That was a great strategy! It always works!" or when playing a video "Ok, our strategy is to go around the enemy".</a:t>
            </a:r>
            <a:br>
              <a:rPr lang="en-GB" dirty="0"/>
            </a:br>
            <a:r>
              <a:rPr lang="en-GB" dirty="0"/>
              <a:t>Your example, "</a:t>
            </a:r>
            <a:r>
              <a:rPr lang="en-GB" dirty="0" err="1"/>
              <a:t>Whats</a:t>
            </a:r>
            <a:r>
              <a:rPr lang="en-GB" dirty="0"/>
              <a:t> your strategy for setting goals?", is ok to say but some people might not know what you mean. Strategy is almost like the word 'tactic'. Example :</a:t>
            </a:r>
            <a:br>
              <a:rPr lang="en-GB" dirty="0"/>
            </a:br>
            <a:r>
              <a:rPr lang="en-GB" dirty="0"/>
              <a:t>A) What tactics do you use?</a:t>
            </a:r>
          </a:p>
          <a:p>
            <a:r>
              <a:rPr lang="en-GB" dirty="0"/>
              <a:t>B) My teams tactics are going around</a:t>
            </a:r>
            <a:r>
              <a:rPr lang="en-GB" dirty="0" smtClean="0"/>
              <a:t>.</a:t>
            </a:r>
            <a:endParaRPr lang="en-GB" dirty="0"/>
          </a:p>
        </p:txBody>
      </p:sp>
    </p:spTree>
    <p:extLst>
      <p:ext uri="{BB962C8B-B14F-4D97-AF65-F5344CB8AC3E}">
        <p14:creationId xmlns:p14="http://schemas.microsoft.com/office/powerpoint/2010/main" val="33340372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a:t>
            </a:r>
            <a:endParaRPr lang="en-GB" dirty="0"/>
          </a:p>
        </p:txBody>
      </p:sp>
      <p:sp>
        <p:nvSpPr>
          <p:cNvPr id="3" name="Content Placeholder 2"/>
          <p:cNvSpPr>
            <a:spLocks noGrp="1"/>
          </p:cNvSpPr>
          <p:nvPr>
            <p:ph idx="1"/>
          </p:nvPr>
        </p:nvSpPr>
        <p:spPr/>
        <p:txBody>
          <a:bodyPr>
            <a:normAutofit/>
          </a:bodyPr>
          <a:lstStyle/>
          <a:p>
            <a:r>
              <a:rPr lang="en-US" sz="6000" dirty="0" smtClean="0"/>
              <a:t>Approach </a:t>
            </a:r>
          </a:p>
          <a:p>
            <a:r>
              <a:rPr lang="en-US" sz="6000" dirty="0" smtClean="0"/>
              <a:t>Strategy</a:t>
            </a:r>
          </a:p>
          <a:p>
            <a:r>
              <a:rPr lang="en-US" sz="6000" dirty="0" smtClean="0"/>
              <a:t>Method</a:t>
            </a:r>
          </a:p>
          <a:p>
            <a:r>
              <a:rPr lang="en-US" sz="6000" dirty="0" smtClean="0"/>
              <a:t>Techniques </a:t>
            </a:r>
            <a:endParaRPr lang="en-GB" sz="6000" dirty="0"/>
          </a:p>
        </p:txBody>
      </p:sp>
    </p:spTree>
    <p:extLst>
      <p:ext uri="{BB962C8B-B14F-4D97-AF65-F5344CB8AC3E}">
        <p14:creationId xmlns:p14="http://schemas.microsoft.com/office/powerpoint/2010/main" val="2606557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7200" b="1" dirty="0" smtClean="0"/>
              <a:t>Effective Teaching </a:t>
            </a:r>
            <a:endParaRPr lang="en-GB" sz="7200" b="1"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1617172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Teaching </a:t>
            </a:r>
            <a:endParaRPr lang="en-GB" dirty="0"/>
          </a:p>
        </p:txBody>
      </p:sp>
      <p:sp>
        <p:nvSpPr>
          <p:cNvPr id="3" name="Content Placeholder 2"/>
          <p:cNvSpPr>
            <a:spLocks noGrp="1"/>
          </p:cNvSpPr>
          <p:nvPr>
            <p:ph idx="1"/>
          </p:nvPr>
        </p:nvSpPr>
        <p:spPr/>
        <p:txBody>
          <a:bodyPr>
            <a:noAutofit/>
          </a:bodyPr>
          <a:lstStyle/>
          <a:p>
            <a:r>
              <a:rPr lang="en-GB" sz="4400" dirty="0"/>
              <a:t>Clark (</a:t>
            </a:r>
            <a:r>
              <a:rPr lang="en-GB" sz="4400" dirty="0" smtClean="0"/>
              <a:t>1993) </a:t>
            </a:r>
            <a:r>
              <a:rPr lang="en-GB" sz="4400" dirty="0"/>
              <a:t>wrote that, “Obviously, </a:t>
            </a:r>
            <a:r>
              <a:rPr lang="en-GB" sz="4400" dirty="0" smtClean="0"/>
              <a:t>the definition </a:t>
            </a:r>
            <a:r>
              <a:rPr lang="en-GB" sz="4400" dirty="0"/>
              <a:t>involves someone who can </a:t>
            </a:r>
            <a:r>
              <a:rPr lang="en-GB" sz="4400" dirty="0" smtClean="0"/>
              <a:t>increase student </a:t>
            </a:r>
            <a:r>
              <a:rPr lang="en-GB" sz="4400" dirty="0"/>
              <a:t>knowledge, but it goes beyond this </a:t>
            </a:r>
            <a:r>
              <a:rPr lang="en-GB" sz="4400" dirty="0" smtClean="0"/>
              <a:t>in defining </a:t>
            </a:r>
            <a:r>
              <a:rPr lang="en-GB" sz="4400" dirty="0"/>
              <a:t>an effective teacher.”</a:t>
            </a:r>
          </a:p>
        </p:txBody>
      </p:sp>
    </p:spTree>
    <p:extLst>
      <p:ext uri="{BB962C8B-B14F-4D97-AF65-F5344CB8AC3E}">
        <p14:creationId xmlns:p14="http://schemas.microsoft.com/office/powerpoint/2010/main" val="5317668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92088"/>
          </a:xfrm>
        </p:spPr>
        <p:txBody>
          <a:bodyPr>
            <a:normAutofit/>
          </a:bodyPr>
          <a:lstStyle/>
          <a:p>
            <a:r>
              <a:rPr lang="en-US" dirty="0" smtClean="0"/>
              <a:t>Characteristics of Effective Teaching</a:t>
            </a:r>
            <a:endParaRPr lang="en-GB" dirty="0"/>
          </a:p>
        </p:txBody>
      </p:sp>
      <p:sp>
        <p:nvSpPr>
          <p:cNvPr id="3" name="Content Placeholder 2"/>
          <p:cNvSpPr>
            <a:spLocks noGrp="1"/>
          </p:cNvSpPr>
          <p:nvPr>
            <p:ph idx="1"/>
          </p:nvPr>
        </p:nvSpPr>
        <p:spPr>
          <a:xfrm>
            <a:off x="323528" y="764704"/>
            <a:ext cx="8686800" cy="5361459"/>
          </a:xfrm>
        </p:spPr>
        <p:txBody>
          <a:bodyPr>
            <a:noAutofit/>
          </a:bodyPr>
          <a:lstStyle/>
          <a:p>
            <a:pPr marL="0" indent="0">
              <a:buNone/>
            </a:pPr>
            <a:r>
              <a:rPr lang="en-GB" sz="3600" dirty="0"/>
              <a:t> Sense of </a:t>
            </a:r>
            <a:r>
              <a:rPr lang="en-GB" sz="3600" dirty="0" err="1"/>
              <a:t>Humor</a:t>
            </a:r>
            <a:endParaRPr lang="en-GB" sz="3600" dirty="0"/>
          </a:p>
          <a:p>
            <a:pPr marL="0" indent="0">
              <a:buNone/>
            </a:pPr>
            <a:r>
              <a:rPr lang="en-GB" sz="3600" dirty="0"/>
              <a:t> A Positive Attitude</a:t>
            </a:r>
          </a:p>
          <a:p>
            <a:pPr marL="0" indent="0">
              <a:buNone/>
            </a:pPr>
            <a:r>
              <a:rPr lang="en-GB" sz="3600" dirty="0"/>
              <a:t> High Expectations</a:t>
            </a:r>
          </a:p>
          <a:p>
            <a:pPr marL="0" indent="0">
              <a:buNone/>
            </a:pPr>
            <a:r>
              <a:rPr lang="en-GB" sz="3600" dirty="0"/>
              <a:t> Fairness</a:t>
            </a:r>
          </a:p>
          <a:p>
            <a:pPr marL="0" indent="0">
              <a:buNone/>
            </a:pPr>
            <a:r>
              <a:rPr lang="en-GB" sz="3600" dirty="0"/>
              <a:t> Flexible</a:t>
            </a:r>
          </a:p>
          <a:p>
            <a:pPr marL="0" indent="0">
              <a:buNone/>
            </a:pPr>
            <a:r>
              <a:rPr lang="en-GB" sz="3600" dirty="0"/>
              <a:t> Practical</a:t>
            </a:r>
          </a:p>
          <a:p>
            <a:pPr marL="0" indent="0">
              <a:buNone/>
            </a:pPr>
            <a:r>
              <a:rPr lang="en-GB" sz="3600" dirty="0"/>
              <a:t> Social</a:t>
            </a:r>
          </a:p>
          <a:p>
            <a:pPr marL="0" indent="0">
              <a:buNone/>
            </a:pPr>
            <a:r>
              <a:rPr lang="en-GB" sz="3600" dirty="0"/>
              <a:t>Goal oriented</a:t>
            </a:r>
          </a:p>
          <a:p>
            <a:pPr marL="0" indent="0">
              <a:buNone/>
            </a:pPr>
            <a:r>
              <a:rPr lang="en-GB" sz="3600" dirty="0"/>
              <a:t> Consider contextual realities</a:t>
            </a:r>
          </a:p>
        </p:txBody>
      </p:sp>
    </p:spTree>
    <p:extLst>
      <p:ext uri="{BB962C8B-B14F-4D97-AF65-F5344CB8AC3E}">
        <p14:creationId xmlns:p14="http://schemas.microsoft.com/office/powerpoint/2010/main" val="238752349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Autofit/>
          </a:bodyPr>
          <a:lstStyle/>
          <a:p>
            <a:pPr marL="0" indent="0">
              <a:buNone/>
            </a:pPr>
            <a:r>
              <a:rPr lang="en-GB" sz="4000" dirty="0"/>
              <a:t> Committed to students and learning,</a:t>
            </a:r>
          </a:p>
          <a:p>
            <a:pPr marL="0" indent="0">
              <a:buNone/>
            </a:pPr>
            <a:r>
              <a:rPr lang="en-GB" sz="4000" dirty="0"/>
              <a:t> Knows the subject matter,</a:t>
            </a:r>
          </a:p>
          <a:p>
            <a:pPr marL="0" indent="0">
              <a:buNone/>
            </a:pPr>
            <a:r>
              <a:rPr lang="en-GB" sz="4000" dirty="0"/>
              <a:t> responsible for managing students,</a:t>
            </a:r>
          </a:p>
          <a:p>
            <a:pPr marL="0" indent="0">
              <a:buNone/>
            </a:pPr>
            <a:r>
              <a:rPr lang="en-GB" sz="4000" dirty="0"/>
              <a:t> think systematically about their own practice,</a:t>
            </a:r>
          </a:p>
          <a:p>
            <a:pPr marL="0" indent="0">
              <a:buNone/>
            </a:pPr>
            <a:r>
              <a:rPr lang="en-GB" sz="4000" dirty="0"/>
              <a:t> member of the learning community</a:t>
            </a:r>
          </a:p>
        </p:txBody>
      </p:sp>
    </p:spTree>
    <p:extLst>
      <p:ext uri="{BB962C8B-B14F-4D97-AF65-F5344CB8AC3E}">
        <p14:creationId xmlns:p14="http://schemas.microsoft.com/office/powerpoint/2010/main" val="24912266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US" dirty="0" smtClean="0"/>
              <a:t>Effective Teaching </a:t>
            </a:r>
            <a:endParaRPr lang="en-GB" dirty="0"/>
          </a:p>
        </p:txBody>
      </p:sp>
      <p:sp>
        <p:nvSpPr>
          <p:cNvPr id="3" name="Content Placeholder 2"/>
          <p:cNvSpPr>
            <a:spLocks noGrp="1"/>
          </p:cNvSpPr>
          <p:nvPr>
            <p:ph idx="1"/>
          </p:nvPr>
        </p:nvSpPr>
        <p:spPr>
          <a:xfrm>
            <a:off x="107504" y="692696"/>
            <a:ext cx="9036496" cy="6021288"/>
          </a:xfrm>
        </p:spPr>
        <p:txBody>
          <a:bodyPr>
            <a:noAutofit/>
          </a:bodyPr>
          <a:lstStyle/>
          <a:p>
            <a:r>
              <a:rPr lang="en-GB" sz="3600" dirty="0"/>
              <a:t>It is difficult to define "effective teaching" </a:t>
            </a:r>
            <a:r>
              <a:rPr lang="en-GB" sz="3600" dirty="0" smtClean="0"/>
              <a:t>people </a:t>
            </a:r>
            <a:r>
              <a:rPr lang="en-GB" sz="3600" dirty="0"/>
              <a:t>with completely different styles </a:t>
            </a:r>
            <a:r>
              <a:rPr lang="en-GB" sz="3600" dirty="0" smtClean="0"/>
              <a:t>are equally </a:t>
            </a:r>
            <a:r>
              <a:rPr lang="en-GB" sz="3600" dirty="0"/>
              <a:t>effective. The one thing that we </a:t>
            </a:r>
            <a:r>
              <a:rPr lang="en-GB" sz="3600" dirty="0" smtClean="0"/>
              <a:t>have learned </a:t>
            </a:r>
            <a:r>
              <a:rPr lang="en-GB" sz="3600" dirty="0"/>
              <a:t>in research in higher education, is </a:t>
            </a:r>
            <a:r>
              <a:rPr lang="en-GB" sz="3600" dirty="0" smtClean="0"/>
              <a:t>that there </a:t>
            </a:r>
            <a:r>
              <a:rPr lang="en-GB" sz="3600" dirty="0"/>
              <a:t>is </a:t>
            </a:r>
            <a:r>
              <a:rPr lang="en-GB" sz="3600" b="1" dirty="0"/>
              <a:t>no one best way of teaching</a:t>
            </a:r>
            <a:r>
              <a:rPr lang="en-GB" sz="3600" dirty="0"/>
              <a:t>.</a:t>
            </a:r>
          </a:p>
          <a:p>
            <a:r>
              <a:rPr lang="en-GB" sz="3600" dirty="0" smtClean="0"/>
              <a:t>Vogt </a:t>
            </a:r>
            <a:r>
              <a:rPr lang="en-GB" sz="3600" dirty="0"/>
              <a:t>(1984) related effective teaching </a:t>
            </a:r>
            <a:r>
              <a:rPr lang="en-GB" sz="3600" dirty="0" smtClean="0"/>
              <a:t>to the </a:t>
            </a:r>
            <a:r>
              <a:rPr lang="en-GB" sz="3600" dirty="0"/>
              <a:t>ability to provide instruction to </a:t>
            </a:r>
            <a:r>
              <a:rPr lang="en-GB" sz="3600" dirty="0" smtClean="0"/>
              <a:t>different students </a:t>
            </a:r>
            <a:r>
              <a:rPr lang="en-GB" sz="3600" dirty="0"/>
              <a:t>of different abilities </a:t>
            </a:r>
            <a:r>
              <a:rPr lang="en-GB" sz="3600" dirty="0" smtClean="0"/>
              <a:t>while incorporating </a:t>
            </a:r>
            <a:r>
              <a:rPr lang="en-GB" sz="3600" dirty="0"/>
              <a:t>instructional objectives </a:t>
            </a:r>
            <a:r>
              <a:rPr lang="en-GB" sz="3600" dirty="0" smtClean="0"/>
              <a:t>and assessing </a:t>
            </a:r>
            <a:r>
              <a:rPr lang="en-GB" sz="3600" dirty="0"/>
              <a:t>the effective learning mode of </a:t>
            </a:r>
            <a:r>
              <a:rPr lang="en-GB" sz="3600" dirty="0" smtClean="0"/>
              <a:t>the students</a:t>
            </a:r>
            <a:r>
              <a:rPr lang="en-GB" sz="3600" dirty="0"/>
              <a:t>.</a:t>
            </a:r>
          </a:p>
        </p:txBody>
      </p:sp>
    </p:spTree>
    <p:extLst>
      <p:ext uri="{BB962C8B-B14F-4D97-AF65-F5344CB8AC3E}">
        <p14:creationId xmlns:p14="http://schemas.microsoft.com/office/powerpoint/2010/main" val="2884918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8229600" cy="836126"/>
          </a:xfrm>
        </p:spPr>
        <p:txBody>
          <a:bodyPr anchor="t" anchorCtr="0">
            <a:spAutoFit/>
          </a:bodyPr>
          <a:lstStyle/>
          <a:p>
            <a:r>
              <a:rPr lang="en-GB" b="1" dirty="0">
                <a:effectLst/>
              </a:rPr>
              <a:t>(b) Democratic teaching</a:t>
            </a:r>
            <a:endParaRPr lang="en-GB" dirty="0"/>
          </a:p>
        </p:txBody>
      </p:sp>
      <p:sp>
        <p:nvSpPr>
          <p:cNvPr id="3" name="Content Placeholder 2"/>
          <p:cNvSpPr>
            <a:spLocks noGrp="1"/>
          </p:cNvSpPr>
          <p:nvPr>
            <p:ph idx="1"/>
          </p:nvPr>
        </p:nvSpPr>
        <p:spPr>
          <a:xfrm>
            <a:off x="0" y="836712"/>
            <a:ext cx="9144000" cy="5688632"/>
          </a:xfrm>
        </p:spPr>
        <p:txBody>
          <a:bodyPr>
            <a:noAutofit/>
          </a:bodyPr>
          <a:lstStyle/>
          <a:p>
            <a:r>
              <a:rPr lang="en-GB" sz="2800" dirty="0" smtClean="0">
                <a:solidFill>
                  <a:schemeClr val="tx1"/>
                </a:solidFill>
              </a:rPr>
              <a:t>Teaching </a:t>
            </a:r>
            <a:r>
              <a:rPr lang="en-GB" sz="2800" dirty="0">
                <a:solidFill>
                  <a:schemeClr val="tx1"/>
                </a:solidFill>
              </a:rPr>
              <a:t>is done at understanding level.</a:t>
            </a:r>
          </a:p>
          <a:p>
            <a:r>
              <a:rPr lang="en-GB" sz="2800" dirty="0">
                <a:solidFill>
                  <a:schemeClr val="tx1"/>
                </a:solidFill>
              </a:rPr>
              <a:t>Memory level teaching is the prerequisite (concept) is first memorized and then understand</a:t>
            </a:r>
          </a:p>
          <a:p>
            <a:r>
              <a:rPr lang="en-GB" sz="2800" dirty="0">
                <a:solidFill>
                  <a:schemeClr val="tx1"/>
                </a:solidFill>
              </a:rPr>
              <a:t>Such teaching is known as thoughtful teaching.</a:t>
            </a:r>
          </a:p>
          <a:p>
            <a:r>
              <a:rPr lang="en-GB" sz="2800" dirty="0">
                <a:solidFill>
                  <a:schemeClr val="tx1"/>
                </a:solidFill>
              </a:rPr>
              <a:t>According to this point of view, teaching is an interactive process, primarily involving classroom talks which takes place between teachers and student.</a:t>
            </a:r>
          </a:p>
          <a:p>
            <a:r>
              <a:rPr lang="en-GB" sz="2800" dirty="0">
                <a:solidFill>
                  <a:schemeClr val="tx1"/>
                </a:solidFill>
              </a:rPr>
              <a:t>Here students can ask questions and criticize the teachers.</a:t>
            </a:r>
          </a:p>
          <a:p>
            <a:r>
              <a:rPr lang="en-GB" sz="2800" dirty="0">
                <a:solidFill>
                  <a:schemeClr val="tx1"/>
                </a:solidFill>
              </a:rPr>
              <a:t>Here students can ask the questions and self-disciplined is insisted</a:t>
            </a:r>
            <a:r>
              <a:rPr lang="en-GB" sz="2800" dirty="0" smtClean="0">
                <a:solidFill>
                  <a:schemeClr val="tx1"/>
                </a:solidFill>
              </a:rPr>
              <a:t>.</a:t>
            </a:r>
            <a:endParaRPr lang="en-GB" sz="28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6128" y="260648"/>
            <a:ext cx="8873684"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147929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78098"/>
          </a:xfrm>
        </p:spPr>
        <p:txBody>
          <a:bodyPr>
            <a:normAutofit fontScale="90000"/>
          </a:bodyPr>
          <a:lstStyle/>
          <a:p>
            <a:r>
              <a:rPr lang="en-GB" b="1" dirty="0" smtClean="0"/>
              <a:t>Effective Teaching</a:t>
            </a:r>
            <a:br>
              <a:rPr lang="en-GB" b="1" dirty="0" smtClean="0"/>
            </a:br>
            <a:endParaRPr lang="en-GB" dirty="0"/>
          </a:p>
        </p:txBody>
      </p:sp>
      <p:sp>
        <p:nvSpPr>
          <p:cNvPr id="3" name="Content Placeholder 2"/>
          <p:cNvSpPr>
            <a:spLocks noGrp="1"/>
          </p:cNvSpPr>
          <p:nvPr>
            <p:ph idx="1"/>
          </p:nvPr>
        </p:nvSpPr>
        <p:spPr>
          <a:xfrm>
            <a:off x="323528" y="836712"/>
            <a:ext cx="8686800" cy="5544616"/>
          </a:xfrm>
        </p:spPr>
        <p:txBody>
          <a:bodyPr>
            <a:noAutofit/>
          </a:bodyPr>
          <a:lstStyle/>
          <a:p>
            <a:pPr marL="266700" indent="-266700">
              <a:buNone/>
            </a:pPr>
            <a:r>
              <a:rPr lang="en-GB" sz="4000" dirty="0" smtClean="0"/>
              <a:t> </a:t>
            </a:r>
            <a:r>
              <a:rPr lang="en-GB" sz="4000" dirty="0"/>
              <a:t>Use effective strategies to promote </a:t>
            </a:r>
            <a:r>
              <a:rPr lang="en-GB" sz="4000" dirty="0" smtClean="0"/>
              <a:t>students’ motivation </a:t>
            </a:r>
            <a:r>
              <a:rPr lang="en-GB" sz="4000" dirty="0"/>
              <a:t>to learn</a:t>
            </a:r>
          </a:p>
          <a:p>
            <a:pPr marL="266700" indent="-266700">
              <a:buNone/>
            </a:pPr>
            <a:r>
              <a:rPr lang="en-GB" sz="4000" dirty="0"/>
              <a:t> Communicate well with students and parents</a:t>
            </a:r>
          </a:p>
          <a:p>
            <a:pPr marL="266700" indent="-266700">
              <a:buNone/>
            </a:pPr>
            <a:r>
              <a:rPr lang="en-GB" sz="4000" dirty="0"/>
              <a:t> Work effectively with students from </a:t>
            </a:r>
            <a:r>
              <a:rPr lang="en-GB" sz="4000" dirty="0" smtClean="0"/>
              <a:t>culturally diverse </a:t>
            </a:r>
            <a:r>
              <a:rPr lang="en-GB" sz="4000" dirty="0"/>
              <a:t>backgrounds</a:t>
            </a:r>
          </a:p>
          <a:p>
            <a:pPr marL="266700" indent="-266700">
              <a:buNone/>
            </a:pPr>
            <a:r>
              <a:rPr lang="en-GB" sz="4000" dirty="0"/>
              <a:t> Have good assessment skills</a:t>
            </a:r>
          </a:p>
          <a:p>
            <a:pPr marL="266700" indent="-266700">
              <a:buNone/>
            </a:pPr>
            <a:r>
              <a:rPr lang="en-GB" sz="4000" dirty="0"/>
              <a:t> Integrate technology into the curriculum</a:t>
            </a:r>
          </a:p>
        </p:txBody>
      </p:sp>
    </p:spTree>
    <p:extLst>
      <p:ext uri="{BB962C8B-B14F-4D97-AF65-F5344CB8AC3E}">
        <p14:creationId xmlns:p14="http://schemas.microsoft.com/office/powerpoint/2010/main" val="44685170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9"/>
            <a:ext cx="8856984" cy="6575598"/>
          </a:xfrm>
        </p:spPr>
        <p:txBody>
          <a:bodyPr>
            <a:normAutofit lnSpcReduction="10000"/>
          </a:bodyPr>
          <a:lstStyle/>
          <a:p>
            <a:pPr marL="0" indent="0" algn="ctr">
              <a:buNone/>
            </a:pPr>
            <a:r>
              <a:rPr lang="en-US" b="1" dirty="0" smtClean="0"/>
              <a:t>Professional Knowledge &amp; Skills</a:t>
            </a:r>
            <a:endParaRPr lang="en-GB" b="1" dirty="0" smtClean="0"/>
          </a:p>
          <a:p>
            <a:r>
              <a:rPr lang="en-GB" sz="4000" b="1" dirty="0" smtClean="0"/>
              <a:t>Effective Teaching:</a:t>
            </a:r>
            <a:endParaRPr lang="en-GB" sz="4000" b="1" dirty="0"/>
          </a:p>
          <a:p>
            <a:pPr marL="361950" indent="-361950">
              <a:buNone/>
            </a:pPr>
            <a:r>
              <a:rPr lang="en-GB" sz="4000" dirty="0"/>
              <a:t> Exhibit subject matter competence</a:t>
            </a:r>
          </a:p>
          <a:p>
            <a:pPr marL="361950" indent="-361950">
              <a:buNone/>
            </a:pPr>
            <a:r>
              <a:rPr lang="en-GB" sz="4000" dirty="0"/>
              <a:t> Implement appropriate </a:t>
            </a:r>
            <a:r>
              <a:rPr lang="en-GB" sz="4000" dirty="0" smtClean="0"/>
              <a:t>instructional strategies</a:t>
            </a:r>
            <a:endParaRPr lang="en-GB" sz="4000" dirty="0"/>
          </a:p>
          <a:p>
            <a:pPr marL="361950" indent="-361950">
              <a:buNone/>
            </a:pPr>
            <a:r>
              <a:rPr lang="en-GB" sz="4000" dirty="0"/>
              <a:t> Set high goals for themselves </a:t>
            </a:r>
            <a:r>
              <a:rPr lang="en-GB" sz="4000" dirty="0" smtClean="0"/>
              <a:t>and students </a:t>
            </a:r>
            <a:r>
              <a:rPr lang="en-GB" sz="4000" dirty="0"/>
              <a:t>and plan for instruction</a:t>
            </a:r>
          </a:p>
          <a:p>
            <a:pPr marL="361950" indent="-361950">
              <a:buNone/>
            </a:pPr>
            <a:r>
              <a:rPr lang="en-GB" sz="4000" dirty="0" smtClean="0"/>
              <a:t> Create </a:t>
            </a:r>
            <a:r>
              <a:rPr lang="en-GB" sz="4000" dirty="0"/>
              <a:t>developmentally </a:t>
            </a:r>
            <a:r>
              <a:rPr lang="en-GB" sz="4000" dirty="0" smtClean="0"/>
              <a:t>appropriate instructional </a:t>
            </a:r>
            <a:r>
              <a:rPr lang="en-GB" sz="4000" dirty="0"/>
              <a:t>materials and activities</a:t>
            </a:r>
          </a:p>
          <a:p>
            <a:pPr marL="361950" indent="-361950">
              <a:buNone/>
            </a:pPr>
            <a:r>
              <a:rPr lang="en-GB" sz="4000" dirty="0" smtClean="0"/>
              <a:t> Manage </a:t>
            </a:r>
            <a:r>
              <a:rPr lang="en-GB" sz="4000" dirty="0"/>
              <a:t>classrooms for optimal learning</a:t>
            </a:r>
          </a:p>
        </p:txBody>
      </p:sp>
    </p:spTree>
    <p:extLst>
      <p:ext uri="{BB962C8B-B14F-4D97-AF65-F5344CB8AC3E}">
        <p14:creationId xmlns:p14="http://schemas.microsoft.com/office/powerpoint/2010/main" val="37232116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Commitment &amp; Motivation</a:t>
            </a:r>
            <a:endParaRPr lang="en-GB" dirty="0"/>
          </a:p>
        </p:txBody>
      </p:sp>
      <p:sp>
        <p:nvSpPr>
          <p:cNvPr id="3" name="Content Placeholder 2"/>
          <p:cNvSpPr>
            <a:spLocks noGrp="1"/>
          </p:cNvSpPr>
          <p:nvPr>
            <p:ph idx="1"/>
          </p:nvPr>
        </p:nvSpPr>
        <p:spPr/>
        <p:txBody>
          <a:bodyPr>
            <a:noAutofit/>
          </a:bodyPr>
          <a:lstStyle/>
          <a:p>
            <a:r>
              <a:rPr lang="en-GB" sz="4400" b="1" dirty="0"/>
              <a:t>Effective </a:t>
            </a:r>
            <a:r>
              <a:rPr lang="en-GB" sz="4400" b="1" dirty="0" smtClean="0"/>
              <a:t>Teaching:</a:t>
            </a:r>
            <a:endParaRPr lang="en-GB" sz="4400" b="1" dirty="0"/>
          </a:p>
          <a:p>
            <a:pPr marL="0" indent="0">
              <a:buNone/>
            </a:pPr>
            <a:r>
              <a:rPr lang="en-GB" sz="4400" dirty="0"/>
              <a:t> Have a good attitude</a:t>
            </a:r>
          </a:p>
          <a:p>
            <a:pPr marL="0" indent="0">
              <a:buNone/>
            </a:pPr>
            <a:r>
              <a:rPr lang="en-GB" sz="4400" dirty="0"/>
              <a:t> Care about students</a:t>
            </a:r>
          </a:p>
          <a:p>
            <a:pPr marL="0" indent="0">
              <a:buNone/>
            </a:pPr>
            <a:r>
              <a:rPr lang="en-GB" sz="4400" dirty="0"/>
              <a:t> Invest time and effort</a:t>
            </a:r>
          </a:p>
          <a:p>
            <a:pPr marL="0" indent="0">
              <a:buNone/>
            </a:pPr>
            <a:r>
              <a:rPr lang="en-GB" sz="4400" dirty="0"/>
              <a:t> Bring a positive attitude </a:t>
            </a:r>
            <a:r>
              <a:rPr lang="en-GB" sz="4400" dirty="0" smtClean="0"/>
              <a:t>and enthusiasm to the </a:t>
            </a:r>
            <a:r>
              <a:rPr lang="en-GB" sz="4400" dirty="0"/>
              <a:t>classroom</a:t>
            </a:r>
          </a:p>
        </p:txBody>
      </p:sp>
    </p:spTree>
    <p:extLst>
      <p:ext uri="{BB962C8B-B14F-4D97-AF65-F5344CB8AC3E}">
        <p14:creationId xmlns:p14="http://schemas.microsoft.com/office/powerpoint/2010/main" val="290541336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solidFill>
                  <a:schemeClr val="tx1"/>
                </a:solidFill>
              </a:rPr>
              <a:t>Principles of Effective Teaching</a:t>
            </a:r>
          </a:p>
        </p:txBody>
      </p:sp>
      <p:sp>
        <p:nvSpPr>
          <p:cNvPr id="3075" name="Subtitle 1"/>
          <p:cNvSpPr>
            <a:spLocks noGrp="1"/>
          </p:cNvSpPr>
          <p:nvPr>
            <p:ph type="subTitle" idx="1"/>
          </p:nvPr>
        </p:nvSpPr>
        <p:spPr/>
        <p:txBody>
          <a:bodyPr/>
          <a:lstStyle/>
          <a:p>
            <a:pPr eaLnBrk="1" hangingPunct="1"/>
            <a:endParaRPr lang="en-GB" smtClean="0"/>
          </a:p>
        </p:txBody>
      </p:sp>
    </p:spTree>
    <p:extLst>
      <p:ext uri="{BB962C8B-B14F-4D97-AF65-F5344CB8AC3E}">
        <p14:creationId xmlns:p14="http://schemas.microsoft.com/office/powerpoint/2010/main" val="1150803879"/>
      </p:ext>
    </p:extLst>
  </p:cSld>
  <p:clrMapOvr>
    <a:masterClrMapping/>
  </p:clrMapOvr>
  <p:transition>
    <p:cover/>
  </p:transition>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solidFill>
                  <a:schemeClr val="tx1"/>
                </a:solidFill>
              </a:rPr>
              <a:t>Assumptions</a:t>
            </a:r>
          </a:p>
        </p:txBody>
      </p:sp>
      <p:sp>
        <p:nvSpPr>
          <p:cNvPr id="5123" name="Rectangle 3"/>
          <p:cNvSpPr>
            <a:spLocks noGrp="1" noChangeArrowheads="1"/>
          </p:cNvSpPr>
          <p:nvPr>
            <p:ph type="body" idx="1"/>
          </p:nvPr>
        </p:nvSpPr>
        <p:spPr>
          <a:xfrm>
            <a:off x="395288" y="1916113"/>
            <a:ext cx="8748712" cy="4941887"/>
          </a:xfrm>
        </p:spPr>
        <p:txBody>
          <a:bodyPr/>
          <a:lstStyle/>
          <a:p>
            <a:pPr marL="0" indent="0" eaLnBrk="1" hangingPunct="1">
              <a:lnSpc>
                <a:spcPct val="90000"/>
              </a:lnSpc>
              <a:buFont typeface="Wingdings" pitchFamily="2" charset="2"/>
              <a:buNone/>
            </a:pPr>
            <a:r>
              <a:rPr lang="en-US" smtClean="0"/>
              <a:t>No single teaching method covers everything</a:t>
            </a:r>
          </a:p>
          <a:p>
            <a:pPr marL="457200" lvl="1" indent="0" eaLnBrk="1" hangingPunct="1">
              <a:lnSpc>
                <a:spcPct val="90000"/>
              </a:lnSpc>
              <a:buFont typeface="Wingdings" pitchFamily="2" charset="2"/>
              <a:buNone/>
            </a:pPr>
            <a:r>
              <a:rPr lang="en-US" smtClean="0"/>
              <a:t>Optimal approach features a mixture of instructional methods and learning activities</a:t>
            </a:r>
          </a:p>
          <a:p>
            <a:pPr marL="0" indent="0" eaLnBrk="1" hangingPunct="1">
              <a:lnSpc>
                <a:spcPct val="90000"/>
              </a:lnSpc>
              <a:buFont typeface="Wingdings" pitchFamily="2" charset="2"/>
              <a:buNone/>
            </a:pPr>
            <a:r>
              <a:rPr lang="en-US" smtClean="0"/>
              <a:t>Optimal mixture changes over time</a:t>
            </a:r>
          </a:p>
          <a:p>
            <a:pPr marL="457200" lvl="1" indent="0" eaLnBrk="1" hangingPunct="1">
              <a:lnSpc>
                <a:spcPct val="90000"/>
              </a:lnSpc>
              <a:buFont typeface="Wingdings" pitchFamily="2" charset="2"/>
              <a:buNone/>
            </a:pPr>
            <a:r>
              <a:rPr lang="en-US" smtClean="0"/>
              <a:t>With changes in student</a:t>
            </a:r>
          </a:p>
          <a:p>
            <a:pPr marL="0" indent="0" eaLnBrk="1" hangingPunct="1">
              <a:lnSpc>
                <a:spcPct val="90000"/>
              </a:lnSpc>
              <a:buFont typeface="Wingdings" pitchFamily="2" charset="2"/>
              <a:buNone/>
            </a:pPr>
            <a:r>
              <a:rPr lang="en-US" smtClean="0"/>
              <a:t>Tension between challenging content and mastery</a:t>
            </a:r>
          </a:p>
          <a:p>
            <a:pPr marL="457200" lvl="1" indent="0" eaLnBrk="1" hangingPunct="1">
              <a:lnSpc>
                <a:spcPct val="90000"/>
              </a:lnSpc>
              <a:buFont typeface="Wingdings" pitchFamily="2" charset="2"/>
              <a:buNone/>
            </a:pPr>
            <a:r>
              <a:rPr lang="en-US" smtClean="0"/>
              <a:t>Focus on “zone of proximal development”</a:t>
            </a:r>
          </a:p>
          <a:p>
            <a:pPr marL="914400" lvl="2" indent="0" eaLnBrk="1" hangingPunct="1">
              <a:lnSpc>
                <a:spcPct val="90000"/>
              </a:lnSpc>
              <a:buFont typeface="Wingdings" pitchFamily="2" charset="2"/>
              <a:buNone/>
            </a:pPr>
            <a:r>
              <a:rPr lang="en-US" sz="2800" smtClean="0"/>
              <a:t>“The range of knowledge and skills that </a:t>
            </a:r>
            <a:r>
              <a:rPr lang="en-US" sz="2800" smtClean="0">
                <a:latin typeface="Garamond-Light" charset="0"/>
              </a:rPr>
              <a:t>students are not yet ready to acquire on their own but can acquire with help from their teachers.”</a:t>
            </a:r>
          </a:p>
        </p:txBody>
      </p:sp>
    </p:spTree>
    <p:extLst>
      <p:ext uri="{BB962C8B-B14F-4D97-AF65-F5344CB8AC3E}">
        <p14:creationId xmlns:p14="http://schemas.microsoft.com/office/powerpoint/2010/main" val="850311728"/>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p:cTn id="7" dur="500" fill="hold"/>
                                        <p:tgtEl>
                                          <p:spTgt spid="5123">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5123">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anim calcmode="lin" valueType="num">
                                      <p:cBhvr>
                                        <p:cTn id="11" dur="500" fill="hold"/>
                                        <p:tgtEl>
                                          <p:spTgt spid="5123">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5123">
                                            <p:txEl>
                                              <p:pRg st="1" end="1"/>
                                            </p:txEl>
                                          </p:spTgt>
                                        </p:tgtEl>
                                        <p:attrNameLst>
                                          <p:attrName>ppt_h</p:attrName>
                                        </p:attrNameLst>
                                      </p:cBhvr>
                                      <p:tavLst>
                                        <p:tav tm="0">
                                          <p:val>
                                            <p:strVal val="2/3*#ppt_h"/>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272"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 calcmode="lin" valueType="num">
                                      <p:cBhvr>
                                        <p:cTn id="17" dur="500" fill="hold"/>
                                        <p:tgtEl>
                                          <p:spTgt spid="5123">
                                            <p:txEl>
                                              <p:pRg st="2" end="2"/>
                                            </p:txEl>
                                          </p:spTgt>
                                        </p:tgtEl>
                                        <p:attrNameLst>
                                          <p:attrName>ppt_w</p:attrName>
                                        </p:attrNameLst>
                                      </p:cBhvr>
                                      <p:tavLst>
                                        <p:tav tm="0">
                                          <p:val>
                                            <p:strVal val="2/3*#ppt_w"/>
                                          </p:val>
                                        </p:tav>
                                        <p:tav tm="100000">
                                          <p:val>
                                            <p:strVal val="#ppt_w"/>
                                          </p:val>
                                        </p:tav>
                                      </p:tavLst>
                                    </p:anim>
                                    <p:anim calcmode="lin" valueType="num">
                                      <p:cBhvr>
                                        <p:cTn id="18" dur="500" fill="hold"/>
                                        <p:tgtEl>
                                          <p:spTgt spid="5123">
                                            <p:txEl>
                                              <p:pRg st="2" end="2"/>
                                            </p:txEl>
                                          </p:spTgt>
                                        </p:tgtEl>
                                        <p:attrNameLst>
                                          <p:attrName>ppt_h</p:attrName>
                                        </p:attrNameLst>
                                      </p:cBhvr>
                                      <p:tavLst>
                                        <p:tav tm="0">
                                          <p:val>
                                            <p:strVal val="2/3*#ppt_h"/>
                                          </p:val>
                                        </p:tav>
                                        <p:tav tm="100000">
                                          <p:val>
                                            <p:strVal val="#ppt_h"/>
                                          </p:val>
                                        </p:tav>
                                      </p:tavLst>
                                    </p:anim>
                                  </p:childTnLst>
                                </p:cTn>
                              </p:par>
                              <p:par>
                                <p:cTn id="19" presetID="23" presetClass="entr" presetSubtype="272" fill="hold" grpId="0" nodeType="withEffect">
                                  <p:stCondLst>
                                    <p:cond delay="0"/>
                                  </p:stCondLst>
                                  <p:childTnLst>
                                    <p:set>
                                      <p:cBhvr>
                                        <p:cTn id="20" dur="1" fill="hold">
                                          <p:stCondLst>
                                            <p:cond delay="0"/>
                                          </p:stCondLst>
                                        </p:cTn>
                                        <p:tgtEl>
                                          <p:spTgt spid="5123">
                                            <p:txEl>
                                              <p:pRg st="3" end="3"/>
                                            </p:txEl>
                                          </p:spTgt>
                                        </p:tgtEl>
                                        <p:attrNameLst>
                                          <p:attrName>style.visibility</p:attrName>
                                        </p:attrNameLst>
                                      </p:cBhvr>
                                      <p:to>
                                        <p:strVal val="visible"/>
                                      </p:to>
                                    </p:set>
                                    <p:anim calcmode="lin" valueType="num">
                                      <p:cBhvr>
                                        <p:cTn id="21" dur="500" fill="hold"/>
                                        <p:tgtEl>
                                          <p:spTgt spid="5123">
                                            <p:txEl>
                                              <p:pRg st="3" end="3"/>
                                            </p:txEl>
                                          </p:spTgt>
                                        </p:tgtEl>
                                        <p:attrNameLst>
                                          <p:attrName>ppt_w</p:attrName>
                                        </p:attrNameLst>
                                      </p:cBhvr>
                                      <p:tavLst>
                                        <p:tav tm="0">
                                          <p:val>
                                            <p:strVal val="2/3*#ppt_w"/>
                                          </p:val>
                                        </p:tav>
                                        <p:tav tm="100000">
                                          <p:val>
                                            <p:strVal val="#ppt_w"/>
                                          </p:val>
                                        </p:tav>
                                      </p:tavLst>
                                    </p:anim>
                                    <p:anim calcmode="lin" valueType="num">
                                      <p:cBhvr>
                                        <p:cTn id="22" dur="500" fill="hold"/>
                                        <p:tgtEl>
                                          <p:spTgt spid="5123">
                                            <p:txEl>
                                              <p:pRg st="3" end="3"/>
                                            </p:txEl>
                                          </p:spTgt>
                                        </p:tgtEl>
                                        <p:attrNameLst>
                                          <p:attrName>ppt_h</p:attrName>
                                        </p:attrNameLst>
                                      </p:cBhvr>
                                      <p:tavLst>
                                        <p:tav tm="0">
                                          <p:val>
                                            <p:strVal val="2/3*#ppt_h"/>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272" fill="hold" grpId="0"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anim calcmode="lin" valueType="num">
                                      <p:cBhvr>
                                        <p:cTn id="27" dur="500" fill="hold"/>
                                        <p:tgtEl>
                                          <p:spTgt spid="5123">
                                            <p:txEl>
                                              <p:pRg st="4" end="4"/>
                                            </p:txEl>
                                          </p:spTgt>
                                        </p:tgtEl>
                                        <p:attrNameLst>
                                          <p:attrName>ppt_w</p:attrName>
                                        </p:attrNameLst>
                                      </p:cBhvr>
                                      <p:tavLst>
                                        <p:tav tm="0">
                                          <p:val>
                                            <p:strVal val="2/3*#ppt_w"/>
                                          </p:val>
                                        </p:tav>
                                        <p:tav tm="100000">
                                          <p:val>
                                            <p:strVal val="#ppt_w"/>
                                          </p:val>
                                        </p:tav>
                                      </p:tavLst>
                                    </p:anim>
                                    <p:anim calcmode="lin" valueType="num">
                                      <p:cBhvr>
                                        <p:cTn id="28" dur="500" fill="hold"/>
                                        <p:tgtEl>
                                          <p:spTgt spid="5123">
                                            <p:txEl>
                                              <p:pRg st="4" end="4"/>
                                            </p:txEl>
                                          </p:spTgt>
                                        </p:tgtEl>
                                        <p:attrNameLst>
                                          <p:attrName>ppt_h</p:attrName>
                                        </p:attrNameLst>
                                      </p:cBhvr>
                                      <p:tavLst>
                                        <p:tav tm="0">
                                          <p:val>
                                            <p:strVal val="2/3*#ppt_h"/>
                                          </p:val>
                                        </p:tav>
                                        <p:tav tm="100000">
                                          <p:val>
                                            <p:strVal val="#ppt_h"/>
                                          </p:val>
                                        </p:tav>
                                      </p:tavLst>
                                    </p:anim>
                                  </p:childTnLst>
                                </p:cTn>
                              </p:par>
                              <p:par>
                                <p:cTn id="29" presetID="23" presetClass="entr" presetSubtype="272" fill="hold" grpId="0" nodeType="withEffect">
                                  <p:stCondLst>
                                    <p:cond delay="0"/>
                                  </p:stCondLst>
                                  <p:childTnLst>
                                    <p:set>
                                      <p:cBhvr>
                                        <p:cTn id="30" dur="1" fill="hold">
                                          <p:stCondLst>
                                            <p:cond delay="0"/>
                                          </p:stCondLst>
                                        </p:cTn>
                                        <p:tgtEl>
                                          <p:spTgt spid="5123">
                                            <p:txEl>
                                              <p:pRg st="5" end="5"/>
                                            </p:txEl>
                                          </p:spTgt>
                                        </p:tgtEl>
                                        <p:attrNameLst>
                                          <p:attrName>style.visibility</p:attrName>
                                        </p:attrNameLst>
                                      </p:cBhvr>
                                      <p:to>
                                        <p:strVal val="visible"/>
                                      </p:to>
                                    </p:set>
                                    <p:anim calcmode="lin" valueType="num">
                                      <p:cBhvr>
                                        <p:cTn id="31" dur="500" fill="hold"/>
                                        <p:tgtEl>
                                          <p:spTgt spid="5123">
                                            <p:txEl>
                                              <p:pRg st="5" end="5"/>
                                            </p:txEl>
                                          </p:spTgt>
                                        </p:tgtEl>
                                        <p:attrNameLst>
                                          <p:attrName>ppt_w</p:attrName>
                                        </p:attrNameLst>
                                      </p:cBhvr>
                                      <p:tavLst>
                                        <p:tav tm="0">
                                          <p:val>
                                            <p:strVal val="2/3*#ppt_w"/>
                                          </p:val>
                                        </p:tav>
                                        <p:tav tm="100000">
                                          <p:val>
                                            <p:strVal val="#ppt_w"/>
                                          </p:val>
                                        </p:tav>
                                      </p:tavLst>
                                    </p:anim>
                                    <p:anim calcmode="lin" valueType="num">
                                      <p:cBhvr>
                                        <p:cTn id="32" dur="500" fill="hold"/>
                                        <p:tgtEl>
                                          <p:spTgt spid="5123">
                                            <p:txEl>
                                              <p:pRg st="5" end="5"/>
                                            </p:txEl>
                                          </p:spTgt>
                                        </p:tgtEl>
                                        <p:attrNameLst>
                                          <p:attrName>ppt_h</p:attrName>
                                        </p:attrNameLst>
                                      </p:cBhvr>
                                      <p:tavLst>
                                        <p:tav tm="0">
                                          <p:val>
                                            <p:strVal val="2/3*#ppt_h"/>
                                          </p:val>
                                        </p:tav>
                                        <p:tav tm="100000">
                                          <p:val>
                                            <p:strVal val="#ppt_h"/>
                                          </p:val>
                                        </p:tav>
                                      </p:tavLst>
                                    </p:anim>
                                  </p:childTnLst>
                                </p:cTn>
                              </p:par>
                              <p:par>
                                <p:cTn id="33" presetID="23" presetClass="entr" presetSubtype="272" fill="hold" grpId="0" nodeType="withEffect">
                                  <p:stCondLst>
                                    <p:cond delay="0"/>
                                  </p:stCondLst>
                                  <p:childTnLst>
                                    <p:set>
                                      <p:cBhvr>
                                        <p:cTn id="34" dur="1" fill="hold">
                                          <p:stCondLst>
                                            <p:cond delay="0"/>
                                          </p:stCondLst>
                                        </p:cTn>
                                        <p:tgtEl>
                                          <p:spTgt spid="5123">
                                            <p:txEl>
                                              <p:pRg st="6" end="6"/>
                                            </p:txEl>
                                          </p:spTgt>
                                        </p:tgtEl>
                                        <p:attrNameLst>
                                          <p:attrName>style.visibility</p:attrName>
                                        </p:attrNameLst>
                                      </p:cBhvr>
                                      <p:to>
                                        <p:strVal val="visible"/>
                                      </p:to>
                                    </p:set>
                                    <p:anim calcmode="lin" valueType="num">
                                      <p:cBhvr>
                                        <p:cTn id="35" dur="500" fill="hold"/>
                                        <p:tgtEl>
                                          <p:spTgt spid="5123">
                                            <p:txEl>
                                              <p:pRg st="6" end="6"/>
                                            </p:txEl>
                                          </p:spTgt>
                                        </p:tgtEl>
                                        <p:attrNameLst>
                                          <p:attrName>ppt_w</p:attrName>
                                        </p:attrNameLst>
                                      </p:cBhvr>
                                      <p:tavLst>
                                        <p:tav tm="0">
                                          <p:val>
                                            <p:strVal val="2/3*#ppt_w"/>
                                          </p:val>
                                        </p:tav>
                                        <p:tav tm="100000">
                                          <p:val>
                                            <p:strVal val="#ppt_w"/>
                                          </p:val>
                                        </p:tav>
                                      </p:tavLst>
                                    </p:anim>
                                    <p:anim calcmode="lin" valueType="num">
                                      <p:cBhvr>
                                        <p:cTn id="36" dur="500" fill="hold"/>
                                        <p:tgtEl>
                                          <p:spTgt spid="5123">
                                            <p:txEl>
                                              <p:pRg st="6" end="6"/>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r>
              <a:rPr lang="en-US" smtClean="0">
                <a:solidFill>
                  <a:schemeClr val="tx1"/>
                </a:solidFill>
                <a:latin typeface="Garamond-Light" charset="0"/>
              </a:rPr>
              <a:t>A supportive classroom climate</a:t>
            </a:r>
          </a:p>
        </p:txBody>
      </p:sp>
      <p:sp>
        <p:nvSpPr>
          <p:cNvPr id="3075" name="Rectangle 3"/>
          <p:cNvSpPr>
            <a:spLocks noGrp="1" noChangeArrowheads="1"/>
          </p:cNvSpPr>
          <p:nvPr>
            <p:ph type="body" idx="1"/>
          </p:nvPr>
        </p:nvSpPr>
        <p:spPr>
          <a:xfrm>
            <a:off x="685800" y="1844675"/>
            <a:ext cx="7772400" cy="4327525"/>
          </a:xfrm>
        </p:spPr>
        <p:txBody>
          <a:bodyPr/>
          <a:lstStyle/>
          <a:p>
            <a:pPr eaLnBrk="1" hangingPunct="1">
              <a:buFont typeface="Wingdings" pitchFamily="2" charset="2"/>
              <a:buNone/>
            </a:pPr>
            <a:r>
              <a:rPr lang="en-US" sz="5400" smtClean="0">
                <a:latin typeface="Optima" charset="0"/>
              </a:rPr>
              <a:t>Description:</a:t>
            </a:r>
          </a:p>
          <a:p>
            <a:pPr marL="458788" lvl="1" indent="-1588" eaLnBrk="1" hangingPunct="1">
              <a:buFont typeface="Wingdings" pitchFamily="2" charset="2"/>
              <a:buNone/>
            </a:pPr>
            <a:r>
              <a:rPr lang="en-US" sz="4800" smtClean="0">
                <a:latin typeface="Optima" charset="0"/>
              </a:rPr>
              <a:t>Students learn best within cohesive and caring learning communities.</a:t>
            </a:r>
          </a:p>
        </p:txBody>
      </p:sp>
    </p:spTree>
    <p:extLst>
      <p:ext uri="{BB962C8B-B14F-4D97-AF65-F5344CB8AC3E}">
        <p14:creationId xmlns:p14="http://schemas.microsoft.com/office/powerpoint/2010/main" val="3312289745"/>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p:cTn id="7" dur="500" fill="hold"/>
                                        <p:tgtEl>
                                          <p:spTgt spid="3075">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3075">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anim calcmode="lin" valueType="num">
                                      <p:cBhvr>
                                        <p:cTn id="11" dur="500" fill="hold"/>
                                        <p:tgtEl>
                                          <p:spTgt spid="3075">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3075">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en-US" smtClean="0">
                <a:solidFill>
                  <a:schemeClr val="tx1"/>
                </a:solidFill>
                <a:latin typeface="Garamond-Light" charset="0"/>
              </a:rPr>
              <a:t>A supportive classroom climate</a:t>
            </a:r>
          </a:p>
        </p:txBody>
      </p:sp>
      <p:sp>
        <p:nvSpPr>
          <p:cNvPr id="53251" name="Rectangle 3"/>
          <p:cNvSpPr>
            <a:spLocks noGrp="1" noChangeArrowheads="1"/>
          </p:cNvSpPr>
          <p:nvPr>
            <p:ph type="body" idx="1"/>
          </p:nvPr>
        </p:nvSpPr>
        <p:spPr>
          <a:xfrm>
            <a:off x="287338" y="1916113"/>
            <a:ext cx="8964612" cy="4941887"/>
          </a:xfrm>
        </p:spPr>
        <p:txBody>
          <a:bodyPr/>
          <a:lstStyle/>
          <a:p>
            <a:pPr eaLnBrk="1" hangingPunct="1">
              <a:buFont typeface="Wingdings" pitchFamily="2" charset="2"/>
              <a:buNone/>
            </a:pPr>
            <a:r>
              <a:rPr lang="en-US" sz="3600" smtClean="0">
                <a:latin typeface="Optima" charset="0"/>
              </a:rPr>
              <a:t>Possible Implications:</a:t>
            </a:r>
          </a:p>
          <a:p>
            <a:pPr marL="82550" lvl="1" indent="-1588" eaLnBrk="1" hangingPunct="1">
              <a:buFont typeface="Wingdings" pitchFamily="2" charset="2"/>
              <a:buNone/>
            </a:pPr>
            <a:r>
              <a:rPr lang="en-US" sz="3200" smtClean="0">
                <a:latin typeface="Optima" charset="0"/>
              </a:rPr>
              <a:t>Importance of knowing each other</a:t>
            </a:r>
          </a:p>
          <a:p>
            <a:pPr marL="82550" lvl="1" indent="-1588" eaLnBrk="1" hangingPunct="1">
              <a:buFont typeface="Wingdings" pitchFamily="2" charset="2"/>
              <a:buNone/>
            </a:pPr>
            <a:r>
              <a:rPr lang="en-US" sz="3200" smtClean="0">
                <a:latin typeface="Optima" charset="0"/>
              </a:rPr>
              <a:t>To know each other must know something about each other</a:t>
            </a:r>
          </a:p>
          <a:p>
            <a:pPr marL="82550" lvl="1" indent="-1588" eaLnBrk="1" hangingPunct="1">
              <a:buFont typeface="Wingdings" pitchFamily="2" charset="2"/>
              <a:buNone/>
            </a:pPr>
            <a:r>
              <a:rPr lang="en-US" sz="3200" smtClean="0">
                <a:latin typeface="Optima" charset="0"/>
              </a:rPr>
              <a:t>Need to foster a sense of care, support, concern, and safety</a:t>
            </a:r>
          </a:p>
          <a:p>
            <a:pPr marL="82550" lvl="1" indent="-1588" eaLnBrk="1" hangingPunct="1">
              <a:buFont typeface="Wingdings" pitchFamily="2" charset="2"/>
              <a:buNone/>
            </a:pPr>
            <a:r>
              <a:rPr lang="en-US" sz="3200" smtClean="0">
                <a:latin typeface="Optima" charset="0"/>
              </a:rPr>
              <a:t>Need to make it clear that the individual matters</a:t>
            </a:r>
          </a:p>
          <a:p>
            <a:pPr marL="82550" lvl="1" indent="-1588" eaLnBrk="1" hangingPunct="1">
              <a:buFont typeface="Wingdings" pitchFamily="2" charset="2"/>
              <a:buNone/>
            </a:pPr>
            <a:r>
              <a:rPr lang="en-US" sz="3200" smtClean="0">
                <a:latin typeface="Optima" charset="0"/>
              </a:rPr>
              <a:t>Give students greater autonomy in own learning</a:t>
            </a:r>
          </a:p>
        </p:txBody>
      </p:sp>
    </p:spTree>
    <p:extLst>
      <p:ext uri="{BB962C8B-B14F-4D97-AF65-F5344CB8AC3E}">
        <p14:creationId xmlns:p14="http://schemas.microsoft.com/office/powerpoint/2010/main" val="1006593217"/>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p:cTn id="7" dur="500" fill="hold"/>
                                        <p:tgtEl>
                                          <p:spTgt spid="53251">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53251">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anim calcmode="lin" valueType="num">
                                      <p:cBhvr>
                                        <p:cTn id="11" dur="500" fill="hold"/>
                                        <p:tgtEl>
                                          <p:spTgt spid="53251">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53251">
                                            <p:txEl>
                                              <p:pRg st="1" end="1"/>
                                            </p:txEl>
                                          </p:spTgt>
                                        </p:tgtEl>
                                        <p:attrNameLst>
                                          <p:attrName>ppt_h</p:attrName>
                                        </p:attrNameLst>
                                      </p:cBhvr>
                                      <p:tavLst>
                                        <p:tav tm="0">
                                          <p:val>
                                            <p:strVal val="2/3*#ppt_h"/>
                                          </p:val>
                                        </p:tav>
                                        <p:tav tm="100000">
                                          <p:val>
                                            <p:strVal val="#ppt_h"/>
                                          </p:val>
                                        </p:tav>
                                      </p:tavLst>
                                    </p:anim>
                                  </p:childTnLst>
                                </p:cTn>
                              </p:par>
                              <p:par>
                                <p:cTn id="13" presetID="23" presetClass="entr" presetSubtype="272" fill="hold" grpId="0" nodeType="with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anim calcmode="lin" valueType="num">
                                      <p:cBhvr>
                                        <p:cTn id="15" dur="500" fill="hold"/>
                                        <p:tgtEl>
                                          <p:spTgt spid="53251">
                                            <p:txEl>
                                              <p:pRg st="2" end="2"/>
                                            </p:txEl>
                                          </p:spTgt>
                                        </p:tgtEl>
                                        <p:attrNameLst>
                                          <p:attrName>ppt_w</p:attrName>
                                        </p:attrNameLst>
                                      </p:cBhvr>
                                      <p:tavLst>
                                        <p:tav tm="0">
                                          <p:val>
                                            <p:strVal val="2/3*#ppt_w"/>
                                          </p:val>
                                        </p:tav>
                                        <p:tav tm="100000">
                                          <p:val>
                                            <p:strVal val="#ppt_w"/>
                                          </p:val>
                                        </p:tav>
                                      </p:tavLst>
                                    </p:anim>
                                    <p:anim calcmode="lin" valueType="num">
                                      <p:cBhvr>
                                        <p:cTn id="16" dur="500" fill="hold"/>
                                        <p:tgtEl>
                                          <p:spTgt spid="53251">
                                            <p:txEl>
                                              <p:pRg st="2" end="2"/>
                                            </p:txEl>
                                          </p:spTgt>
                                        </p:tgtEl>
                                        <p:attrNameLst>
                                          <p:attrName>ppt_h</p:attrName>
                                        </p:attrNameLst>
                                      </p:cBhvr>
                                      <p:tavLst>
                                        <p:tav tm="0">
                                          <p:val>
                                            <p:strVal val="2/3*#ppt_h"/>
                                          </p:val>
                                        </p:tav>
                                        <p:tav tm="100000">
                                          <p:val>
                                            <p:strVal val="#ppt_h"/>
                                          </p:val>
                                        </p:tav>
                                      </p:tavLst>
                                    </p:anim>
                                  </p:childTnLst>
                                </p:cTn>
                              </p:par>
                              <p:par>
                                <p:cTn id="17" presetID="23" presetClass="entr" presetSubtype="272" fill="hold" grpId="0" nodeType="with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anim calcmode="lin" valueType="num">
                                      <p:cBhvr>
                                        <p:cTn id="19" dur="500" fill="hold"/>
                                        <p:tgtEl>
                                          <p:spTgt spid="53251">
                                            <p:txEl>
                                              <p:pRg st="3" end="3"/>
                                            </p:txEl>
                                          </p:spTgt>
                                        </p:tgtEl>
                                        <p:attrNameLst>
                                          <p:attrName>ppt_w</p:attrName>
                                        </p:attrNameLst>
                                      </p:cBhvr>
                                      <p:tavLst>
                                        <p:tav tm="0">
                                          <p:val>
                                            <p:strVal val="2/3*#ppt_w"/>
                                          </p:val>
                                        </p:tav>
                                        <p:tav tm="100000">
                                          <p:val>
                                            <p:strVal val="#ppt_w"/>
                                          </p:val>
                                        </p:tav>
                                      </p:tavLst>
                                    </p:anim>
                                    <p:anim calcmode="lin" valueType="num">
                                      <p:cBhvr>
                                        <p:cTn id="20" dur="500" fill="hold"/>
                                        <p:tgtEl>
                                          <p:spTgt spid="53251">
                                            <p:txEl>
                                              <p:pRg st="3" end="3"/>
                                            </p:txEl>
                                          </p:spTgt>
                                        </p:tgtEl>
                                        <p:attrNameLst>
                                          <p:attrName>ppt_h</p:attrName>
                                        </p:attrNameLst>
                                      </p:cBhvr>
                                      <p:tavLst>
                                        <p:tav tm="0">
                                          <p:val>
                                            <p:strVal val="2/3*#ppt_h"/>
                                          </p:val>
                                        </p:tav>
                                        <p:tav tm="100000">
                                          <p:val>
                                            <p:strVal val="#ppt_h"/>
                                          </p:val>
                                        </p:tav>
                                      </p:tavLst>
                                    </p:anim>
                                  </p:childTnLst>
                                </p:cTn>
                              </p:par>
                              <p:par>
                                <p:cTn id="21" presetID="23" presetClass="entr" presetSubtype="272" fill="hold" grpId="0" nodeType="with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anim calcmode="lin" valueType="num">
                                      <p:cBhvr>
                                        <p:cTn id="23" dur="500" fill="hold"/>
                                        <p:tgtEl>
                                          <p:spTgt spid="53251">
                                            <p:txEl>
                                              <p:pRg st="4" end="4"/>
                                            </p:txEl>
                                          </p:spTgt>
                                        </p:tgtEl>
                                        <p:attrNameLst>
                                          <p:attrName>ppt_w</p:attrName>
                                        </p:attrNameLst>
                                      </p:cBhvr>
                                      <p:tavLst>
                                        <p:tav tm="0">
                                          <p:val>
                                            <p:strVal val="2/3*#ppt_w"/>
                                          </p:val>
                                        </p:tav>
                                        <p:tav tm="100000">
                                          <p:val>
                                            <p:strVal val="#ppt_w"/>
                                          </p:val>
                                        </p:tav>
                                      </p:tavLst>
                                    </p:anim>
                                    <p:anim calcmode="lin" valueType="num">
                                      <p:cBhvr>
                                        <p:cTn id="24" dur="500" fill="hold"/>
                                        <p:tgtEl>
                                          <p:spTgt spid="53251">
                                            <p:txEl>
                                              <p:pRg st="4" end="4"/>
                                            </p:txEl>
                                          </p:spTgt>
                                        </p:tgtEl>
                                        <p:attrNameLst>
                                          <p:attrName>ppt_h</p:attrName>
                                        </p:attrNameLst>
                                      </p:cBhvr>
                                      <p:tavLst>
                                        <p:tav tm="0">
                                          <p:val>
                                            <p:strVal val="2/3*#ppt_h"/>
                                          </p:val>
                                        </p:tav>
                                        <p:tav tm="100000">
                                          <p:val>
                                            <p:strVal val="#ppt_h"/>
                                          </p:val>
                                        </p:tav>
                                      </p:tavLst>
                                    </p:anim>
                                  </p:childTnLst>
                                </p:cTn>
                              </p:par>
                              <p:par>
                                <p:cTn id="25" presetID="23" presetClass="entr" presetSubtype="272" fill="hold" grpId="0" nodeType="with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anim calcmode="lin" valueType="num">
                                      <p:cBhvr>
                                        <p:cTn id="27" dur="500" fill="hold"/>
                                        <p:tgtEl>
                                          <p:spTgt spid="53251">
                                            <p:txEl>
                                              <p:pRg st="5" end="5"/>
                                            </p:txEl>
                                          </p:spTgt>
                                        </p:tgtEl>
                                        <p:attrNameLst>
                                          <p:attrName>ppt_w</p:attrName>
                                        </p:attrNameLst>
                                      </p:cBhvr>
                                      <p:tavLst>
                                        <p:tav tm="0">
                                          <p:val>
                                            <p:strVal val="2/3*#ppt_w"/>
                                          </p:val>
                                        </p:tav>
                                        <p:tav tm="100000">
                                          <p:val>
                                            <p:strVal val="#ppt_w"/>
                                          </p:val>
                                        </p:tav>
                                      </p:tavLst>
                                    </p:anim>
                                    <p:anim calcmode="lin" valueType="num">
                                      <p:cBhvr>
                                        <p:cTn id="28" dur="500" fill="hold"/>
                                        <p:tgtEl>
                                          <p:spTgt spid="53251">
                                            <p:txEl>
                                              <p:pRg st="5" end="5"/>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smtClean="0">
                <a:solidFill>
                  <a:schemeClr val="tx1"/>
                </a:solidFill>
                <a:latin typeface="Garamond-Light" charset="0"/>
              </a:rPr>
              <a:t>A supportive classroom climate</a:t>
            </a:r>
          </a:p>
        </p:txBody>
      </p:sp>
      <p:sp>
        <p:nvSpPr>
          <p:cNvPr id="56323" name="Rectangle 3"/>
          <p:cNvSpPr>
            <a:spLocks noGrp="1" noChangeArrowheads="1"/>
          </p:cNvSpPr>
          <p:nvPr>
            <p:ph type="body" idx="1"/>
          </p:nvPr>
        </p:nvSpPr>
        <p:spPr>
          <a:xfrm>
            <a:off x="395288" y="1916113"/>
            <a:ext cx="8569325" cy="4941887"/>
          </a:xfrm>
        </p:spPr>
        <p:txBody>
          <a:bodyPr/>
          <a:lstStyle/>
          <a:p>
            <a:pPr eaLnBrk="1" hangingPunct="1">
              <a:lnSpc>
                <a:spcPct val="90000"/>
              </a:lnSpc>
              <a:buFont typeface="Wingdings" pitchFamily="2" charset="2"/>
              <a:buNone/>
            </a:pPr>
            <a:r>
              <a:rPr lang="en-US" sz="2800" smtClean="0">
                <a:latin typeface="Optima" charset="0"/>
              </a:rPr>
              <a:t>Possible Roles of Technology:</a:t>
            </a:r>
          </a:p>
          <a:p>
            <a:pPr marL="180975" lvl="1" indent="-1588" eaLnBrk="1" hangingPunct="1">
              <a:lnSpc>
                <a:spcPct val="90000"/>
              </a:lnSpc>
              <a:buFont typeface="Wingdings" pitchFamily="2" charset="2"/>
              <a:buNone/>
            </a:pPr>
            <a:r>
              <a:rPr lang="en-US" sz="2400" smtClean="0">
                <a:latin typeface="Garamond-Light" charset="0"/>
              </a:rPr>
              <a:t>Digital camera: Get to know names and faces of students quickly (could even have last year’s picture for first day of class)</a:t>
            </a:r>
          </a:p>
          <a:p>
            <a:pPr marL="180975" lvl="1" indent="-1588" eaLnBrk="1" hangingPunct="1">
              <a:lnSpc>
                <a:spcPct val="90000"/>
              </a:lnSpc>
              <a:buFont typeface="Wingdings" pitchFamily="2" charset="2"/>
              <a:buNone/>
            </a:pPr>
            <a:r>
              <a:rPr lang="en-US" sz="2400" smtClean="0">
                <a:latin typeface="Garamond-Light" charset="0"/>
              </a:rPr>
              <a:t>Students create personal presentations/web pages to enable teacher and other students to get to know them</a:t>
            </a:r>
          </a:p>
          <a:p>
            <a:pPr marL="180975" lvl="1" indent="-1588" eaLnBrk="1" hangingPunct="1">
              <a:lnSpc>
                <a:spcPct val="90000"/>
              </a:lnSpc>
              <a:buFont typeface="Wingdings" pitchFamily="2" charset="2"/>
              <a:buNone/>
            </a:pPr>
            <a:r>
              <a:rPr lang="en-US" sz="2400" smtClean="0">
                <a:latin typeface="Garamond-Light" charset="0"/>
              </a:rPr>
              <a:t>Online discussions, even while in class, to enable more voices to be heard</a:t>
            </a:r>
          </a:p>
          <a:p>
            <a:pPr marL="180975" lvl="1" indent="-1588" eaLnBrk="1" hangingPunct="1">
              <a:lnSpc>
                <a:spcPct val="90000"/>
              </a:lnSpc>
              <a:buFont typeface="Wingdings" pitchFamily="2" charset="2"/>
              <a:buNone/>
            </a:pPr>
            <a:r>
              <a:rPr lang="en-US" sz="2400" smtClean="0">
                <a:latin typeface="Garamond-Light" charset="0"/>
              </a:rPr>
              <a:t>Newsletter created by teacher and students for distribution to parents and other students</a:t>
            </a:r>
          </a:p>
          <a:p>
            <a:pPr marL="180975" lvl="1" indent="-1588" eaLnBrk="1" hangingPunct="1">
              <a:lnSpc>
                <a:spcPct val="90000"/>
              </a:lnSpc>
              <a:buFont typeface="Wingdings" pitchFamily="2" charset="2"/>
              <a:buNone/>
            </a:pPr>
            <a:r>
              <a:rPr lang="en-US" sz="2400" smtClean="0">
                <a:latin typeface="Garamond-Light" charset="0"/>
              </a:rPr>
              <a:t>E-mail communication to parents and students</a:t>
            </a:r>
          </a:p>
          <a:p>
            <a:pPr marL="180975" lvl="1" indent="-1588" eaLnBrk="1" hangingPunct="1">
              <a:lnSpc>
                <a:spcPct val="90000"/>
              </a:lnSpc>
              <a:buFont typeface="Wingdings" pitchFamily="2" charset="2"/>
              <a:buNone/>
            </a:pPr>
            <a:r>
              <a:rPr lang="en-US" sz="2400" smtClean="0">
                <a:latin typeface="Garamond-Light" charset="0"/>
              </a:rPr>
              <a:t>Electronic portfolios: increased student control of own learning</a:t>
            </a:r>
          </a:p>
        </p:txBody>
      </p:sp>
    </p:spTree>
    <p:extLst>
      <p:ext uri="{BB962C8B-B14F-4D97-AF65-F5344CB8AC3E}">
        <p14:creationId xmlns:p14="http://schemas.microsoft.com/office/powerpoint/2010/main" val="1198953748"/>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p:cTn id="7" dur="500" fill="hold"/>
                                        <p:tgtEl>
                                          <p:spTgt spid="56323">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56323">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anim calcmode="lin" valueType="num">
                                      <p:cBhvr>
                                        <p:cTn id="11" dur="500" fill="hold"/>
                                        <p:tgtEl>
                                          <p:spTgt spid="56323">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56323">
                                            <p:txEl>
                                              <p:pRg st="1" end="1"/>
                                            </p:txEl>
                                          </p:spTgt>
                                        </p:tgtEl>
                                        <p:attrNameLst>
                                          <p:attrName>ppt_h</p:attrName>
                                        </p:attrNameLst>
                                      </p:cBhvr>
                                      <p:tavLst>
                                        <p:tav tm="0">
                                          <p:val>
                                            <p:strVal val="2/3*#ppt_h"/>
                                          </p:val>
                                        </p:tav>
                                        <p:tav tm="100000">
                                          <p:val>
                                            <p:strVal val="#ppt_h"/>
                                          </p:val>
                                        </p:tav>
                                      </p:tavLst>
                                    </p:anim>
                                  </p:childTnLst>
                                </p:cTn>
                              </p:par>
                              <p:par>
                                <p:cTn id="13" presetID="23" presetClass="entr" presetSubtype="272" fill="hold" grpId="0" nodeType="with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anim calcmode="lin" valueType="num">
                                      <p:cBhvr>
                                        <p:cTn id="15" dur="500" fill="hold"/>
                                        <p:tgtEl>
                                          <p:spTgt spid="56323">
                                            <p:txEl>
                                              <p:pRg st="2" end="2"/>
                                            </p:txEl>
                                          </p:spTgt>
                                        </p:tgtEl>
                                        <p:attrNameLst>
                                          <p:attrName>ppt_w</p:attrName>
                                        </p:attrNameLst>
                                      </p:cBhvr>
                                      <p:tavLst>
                                        <p:tav tm="0">
                                          <p:val>
                                            <p:strVal val="2/3*#ppt_w"/>
                                          </p:val>
                                        </p:tav>
                                        <p:tav tm="100000">
                                          <p:val>
                                            <p:strVal val="#ppt_w"/>
                                          </p:val>
                                        </p:tav>
                                      </p:tavLst>
                                    </p:anim>
                                    <p:anim calcmode="lin" valueType="num">
                                      <p:cBhvr>
                                        <p:cTn id="16" dur="500" fill="hold"/>
                                        <p:tgtEl>
                                          <p:spTgt spid="56323">
                                            <p:txEl>
                                              <p:pRg st="2" end="2"/>
                                            </p:txEl>
                                          </p:spTgt>
                                        </p:tgtEl>
                                        <p:attrNameLst>
                                          <p:attrName>ppt_h</p:attrName>
                                        </p:attrNameLst>
                                      </p:cBhvr>
                                      <p:tavLst>
                                        <p:tav tm="0">
                                          <p:val>
                                            <p:strVal val="2/3*#ppt_h"/>
                                          </p:val>
                                        </p:tav>
                                        <p:tav tm="100000">
                                          <p:val>
                                            <p:strVal val="#ppt_h"/>
                                          </p:val>
                                        </p:tav>
                                      </p:tavLst>
                                    </p:anim>
                                  </p:childTnLst>
                                </p:cTn>
                              </p:par>
                              <p:par>
                                <p:cTn id="17" presetID="23" presetClass="entr" presetSubtype="272" fill="hold" grpId="0" nodeType="withEffect">
                                  <p:stCondLst>
                                    <p:cond delay="0"/>
                                  </p:stCondLst>
                                  <p:childTnLst>
                                    <p:set>
                                      <p:cBhvr>
                                        <p:cTn id="18" dur="1" fill="hold">
                                          <p:stCondLst>
                                            <p:cond delay="0"/>
                                          </p:stCondLst>
                                        </p:cTn>
                                        <p:tgtEl>
                                          <p:spTgt spid="56323">
                                            <p:txEl>
                                              <p:pRg st="3" end="3"/>
                                            </p:txEl>
                                          </p:spTgt>
                                        </p:tgtEl>
                                        <p:attrNameLst>
                                          <p:attrName>style.visibility</p:attrName>
                                        </p:attrNameLst>
                                      </p:cBhvr>
                                      <p:to>
                                        <p:strVal val="visible"/>
                                      </p:to>
                                    </p:set>
                                    <p:anim calcmode="lin" valueType="num">
                                      <p:cBhvr>
                                        <p:cTn id="19" dur="500" fill="hold"/>
                                        <p:tgtEl>
                                          <p:spTgt spid="56323">
                                            <p:txEl>
                                              <p:pRg st="3" end="3"/>
                                            </p:txEl>
                                          </p:spTgt>
                                        </p:tgtEl>
                                        <p:attrNameLst>
                                          <p:attrName>ppt_w</p:attrName>
                                        </p:attrNameLst>
                                      </p:cBhvr>
                                      <p:tavLst>
                                        <p:tav tm="0">
                                          <p:val>
                                            <p:strVal val="2/3*#ppt_w"/>
                                          </p:val>
                                        </p:tav>
                                        <p:tav tm="100000">
                                          <p:val>
                                            <p:strVal val="#ppt_w"/>
                                          </p:val>
                                        </p:tav>
                                      </p:tavLst>
                                    </p:anim>
                                    <p:anim calcmode="lin" valueType="num">
                                      <p:cBhvr>
                                        <p:cTn id="20" dur="500" fill="hold"/>
                                        <p:tgtEl>
                                          <p:spTgt spid="56323">
                                            <p:txEl>
                                              <p:pRg st="3" end="3"/>
                                            </p:txEl>
                                          </p:spTgt>
                                        </p:tgtEl>
                                        <p:attrNameLst>
                                          <p:attrName>ppt_h</p:attrName>
                                        </p:attrNameLst>
                                      </p:cBhvr>
                                      <p:tavLst>
                                        <p:tav tm="0">
                                          <p:val>
                                            <p:strVal val="2/3*#ppt_h"/>
                                          </p:val>
                                        </p:tav>
                                        <p:tav tm="100000">
                                          <p:val>
                                            <p:strVal val="#ppt_h"/>
                                          </p:val>
                                        </p:tav>
                                      </p:tavLst>
                                    </p:anim>
                                  </p:childTnLst>
                                </p:cTn>
                              </p:par>
                              <p:par>
                                <p:cTn id="21" presetID="23" presetClass="entr" presetSubtype="272" fill="hold" grpId="0" nodeType="withEffect">
                                  <p:stCondLst>
                                    <p:cond delay="0"/>
                                  </p:stCondLst>
                                  <p:childTnLst>
                                    <p:set>
                                      <p:cBhvr>
                                        <p:cTn id="22" dur="1" fill="hold">
                                          <p:stCondLst>
                                            <p:cond delay="0"/>
                                          </p:stCondLst>
                                        </p:cTn>
                                        <p:tgtEl>
                                          <p:spTgt spid="56323">
                                            <p:txEl>
                                              <p:pRg st="4" end="4"/>
                                            </p:txEl>
                                          </p:spTgt>
                                        </p:tgtEl>
                                        <p:attrNameLst>
                                          <p:attrName>style.visibility</p:attrName>
                                        </p:attrNameLst>
                                      </p:cBhvr>
                                      <p:to>
                                        <p:strVal val="visible"/>
                                      </p:to>
                                    </p:set>
                                    <p:anim calcmode="lin" valueType="num">
                                      <p:cBhvr>
                                        <p:cTn id="23" dur="500" fill="hold"/>
                                        <p:tgtEl>
                                          <p:spTgt spid="56323">
                                            <p:txEl>
                                              <p:pRg st="4" end="4"/>
                                            </p:txEl>
                                          </p:spTgt>
                                        </p:tgtEl>
                                        <p:attrNameLst>
                                          <p:attrName>ppt_w</p:attrName>
                                        </p:attrNameLst>
                                      </p:cBhvr>
                                      <p:tavLst>
                                        <p:tav tm="0">
                                          <p:val>
                                            <p:strVal val="2/3*#ppt_w"/>
                                          </p:val>
                                        </p:tav>
                                        <p:tav tm="100000">
                                          <p:val>
                                            <p:strVal val="#ppt_w"/>
                                          </p:val>
                                        </p:tav>
                                      </p:tavLst>
                                    </p:anim>
                                    <p:anim calcmode="lin" valueType="num">
                                      <p:cBhvr>
                                        <p:cTn id="24" dur="500" fill="hold"/>
                                        <p:tgtEl>
                                          <p:spTgt spid="56323">
                                            <p:txEl>
                                              <p:pRg st="4" end="4"/>
                                            </p:txEl>
                                          </p:spTgt>
                                        </p:tgtEl>
                                        <p:attrNameLst>
                                          <p:attrName>ppt_h</p:attrName>
                                        </p:attrNameLst>
                                      </p:cBhvr>
                                      <p:tavLst>
                                        <p:tav tm="0">
                                          <p:val>
                                            <p:strVal val="2/3*#ppt_h"/>
                                          </p:val>
                                        </p:tav>
                                        <p:tav tm="100000">
                                          <p:val>
                                            <p:strVal val="#ppt_h"/>
                                          </p:val>
                                        </p:tav>
                                      </p:tavLst>
                                    </p:anim>
                                  </p:childTnLst>
                                </p:cTn>
                              </p:par>
                              <p:par>
                                <p:cTn id="25" presetID="23" presetClass="entr" presetSubtype="272" fill="hold" grpId="0" nodeType="withEffect">
                                  <p:stCondLst>
                                    <p:cond delay="0"/>
                                  </p:stCondLst>
                                  <p:childTnLst>
                                    <p:set>
                                      <p:cBhvr>
                                        <p:cTn id="26" dur="1" fill="hold">
                                          <p:stCondLst>
                                            <p:cond delay="0"/>
                                          </p:stCondLst>
                                        </p:cTn>
                                        <p:tgtEl>
                                          <p:spTgt spid="56323">
                                            <p:txEl>
                                              <p:pRg st="5" end="5"/>
                                            </p:txEl>
                                          </p:spTgt>
                                        </p:tgtEl>
                                        <p:attrNameLst>
                                          <p:attrName>style.visibility</p:attrName>
                                        </p:attrNameLst>
                                      </p:cBhvr>
                                      <p:to>
                                        <p:strVal val="visible"/>
                                      </p:to>
                                    </p:set>
                                    <p:anim calcmode="lin" valueType="num">
                                      <p:cBhvr>
                                        <p:cTn id="27" dur="500" fill="hold"/>
                                        <p:tgtEl>
                                          <p:spTgt spid="56323">
                                            <p:txEl>
                                              <p:pRg st="5" end="5"/>
                                            </p:txEl>
                                          </p:spTgt>
                                        </p:tgtEl>
                                        <p:attrNameLst>
                                          <p:attrName>ppt_w</p:attrName>
                                        </p:attrNameLst>
                                      </p:cBhvr>
                                      <p:tavLst>
                                        <p:tav tm="0">
                                          <p:val>
                                            <p:strVal val="2/3*#ppt_w"/>
                                          </p:val>
                                        </p:tav>
                                        <p:tav tm="100000">
                                          <p:val>
                                            <p:strVal val="#ppt_w"/>
                                          </p:val>
                                        </p:tav>
                                      </p:tavLst>
                                    </p:anim>
                                    <p:anim calcmode="lin" valueType="num">
                                      <p:cBhvr>
                                        <p:cTn id="28" dur="500" fill="hold"/>
                                        <p:tgtEl>
                                          <p:spTgt spid="56323">
                                            <p:txEl>
                                              <p:pRg st="5" end="5"/>
                                            </p:txEl>
                                          </p:spTgt>
                                        </p:tgtEl>
                                        <p:attrNameLst>
                                          <p:attrName>ppt_h</p:attrName>
                                        </p:attrNameLst>
                                      </p:cBhvr>
                                      <p:tavLst>
                                        <p:tav tm="0">
                                          <p:val>
                                            <p:strVal val="2/3*#ppt_h"/>
                                          </p:val>
                                        </p:tav>
                                        <p:tav tm="100000">
                                          <p:val>
                                            <p:strVal val="#ppt_h"/>
                                          </p:val>
                                        </p:tav>
                                      </p:tavLst>
                                    </p:anim>
                                  </p:childTnLst>
                                </p:cTn>
                              </p:par>
                              <p:par>
                                <p:cTn id="29" presetID="23" presetClass="entr" presetSubtype="272" fill="hold" grpId="0" nodeType="withEffect">
                                  <p:stCondLst>
                                    <p:cond delay="0"/>
                                  </p:stCondLst>
                                  <p:childTnLst>
                                    <p:set>
                                      <p:cBhvr>
                                        <p:cTn id="30" dur="1" fill="hold">
                                          <p:stCondLst>
                                            <p:cond delay="0"/>
                                          </p:stCondLst>
                                        </p:cTn>
                                        <p:tgtEl>
                                          <p:spTgt spid="56323">
                                            <p:txEl>
                                              <p:pRg st="6" end="6"/>
                                            </p:txEl>
                                          </p:spTgt>
                                        </p:tgtEl>
                                        <p:attrNameLst>
                                          <p:attrName>style.visibility</p:attrName>
                                        </p:attrNameLst>
                                      </p:cBhvr>
                                      <p:to>
                                        <p:strVal val="visible"/>
                                      </p:to>
                                    </p:set>
                                    <p:anim calcmode="lin" valueType="num">
                                      <p:cBhvr>
                                        <p:cTn id="31" dur="500" fill="hold"/>
                                        <p:tgtEl>
                                          <p:spTgt spid="56323">
                                            <p:txEl>
                                              <p:pRg st="6" end="6"/>
                                            </p:txEl>
                                          </p:spTgt>
                                        </p:tgtEl>
                                        <p:attrNameLst>
                                          <p:attrName>ppt_w</p:attrName>
                                        </p:attrNameLst>
                                      </p:cBhvr>
                                      <p:tavLst>
                                        <p:tav tm="0">
                                          <p:val>
                                            <p:strVal val="2/3*#ppt_w"/>
                                          </p:val>
                                        </p:tav>
                                        <p:tav tm="100000">
                                          <p:val>
                                            <p:strVal val="#ppt_w"/>
                                          </p:val>
                                        </p:tav>
                                      </p:tavLst>
                                    </p:anim>
                                    <p:anim calcmode="lin" valueType="num">
                                      <p:cBhvr>
                                        <p:cTn id="32" dur="500" fill="hold"/>
                                        <p:tgtEl>
                                          <p:spTgt spid="56323">
                                            <p:txEl>
                                              <p:pRg st="6" end="6"/>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marL="687388" indent="-687388" eaLnBrk="1" hangingPunct="1"/>
            <a:r>
              <a:rPr lang="en-US" smtClean="0">
                <a:solidFill>
                  <a:schemeClr val="tx1"/>
                </a:solidFill>
                <a:latin typeface="Garamond-Light" charset="0"/>
              </a:rPr>
              <a:t>Opportunity to learn</a:t>
            </a:r>
          </a:p>
        </p:txBody>
      </p:sp>
      <p:sp>
        <p:nvSpPr>
          <p:cNvPr id="7171" name="Rectangle 3"/>
          <p:cNvSpPr>
            <a:spLocks noGrp="1" noChangeArrowheads="1"/>
          </p:cNvSpPr>
          <p:nvPr>
            <p:ph type="body" idx="1"/>
          </p:nvPr>
        </p:nvSpPr>
        <p:spPr>
          <a:xfrm>
            <a:off x="685800" y="2057400"/>
            <a:ext cx="8278813" cy="4467225"/>
          </a:xfrm>
        </p:spPr>
        <p:txBody>
          <a:bodyPr/>
          <a:lstStyle/>
          <a:p>
            <a:pPr eaLnBrk="1" hangingPunct="1">
              <a:buFont typeface="Wingdings" pitchFamily="2" charset="2"/>
              <a:buNone/>
            </a:pPr>
            <a:r>
              <a:rPr lang="en-US" sz="4000" smtClean="0">
                <a:latin typeface="Optima" charset="0"/>
              </a:rPr>
              <a:t>Description:</a:t>
            </a:r>
          </a:p>
          <a:p>
            <a:pPr marL="458788" lvl="1" indent="-1588" eaLnBrk="1" hangingPunct="1">
              <a:buFont typeface="Wingdings" pitchFamily="2" charset="2"/>
              <a:buNone/>
            </a:pPr>
            <a:r>
              <a:rPr lang="en-US" sz="3600" smtClean="0">
                <a:latin typeface="Optima" charset="0"/>
              </a:rPr>
              <a:t>Students learn more when most of the available time is allocated to curriculum-related activities and the classroom management system emphasizes maintaining their engagement in those activities.</a:t>
            </a:r>
          </a:p>
        </p:txBody>
      </p:sp>
    </p:spTree>
    <p:extLst>
      <p:ext uri="{BB962C8B-B14F-4D97-AF65-F5344CB8AC3E}">
        <p14:creationId xmlns:p14="http://schemas.microsoft.com/office/powerpoint/2010/main" val="1546546478"/>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500" fill="hold"/>
                                        <p:tgtEl>
                                          <p:spTgt spid="7171">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7171">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anim calcmode="lin" valueType="num">
                                      <p:cBhvr>
                                        <p:cTn id="11" dur="500" fill="hold"/>
                                        <p:tgtEl>
                                          <p:spTgt spid="7171">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7171">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36126"/>
          </a:xfrm>
        </p:spPr>
        <p:txBody>
          <a:bodyPr anchor="t" anchorCtr="0">
            <a:spAutoFit/>
          </a:bodyPr>
          <a:lstStyle/>
          <a:p>
            <a:r>
              <a:rPr lang="en-GB" b="1" dirty="0">
                <a:effectLst/>
              </a:rPr>
              <a:t>(c) Laissez Faire Attitude</a:t>
            </a:r>
            <a:endParaRPr lang="en-GB" dirty="0"/>
          </a:p>
        </p:txBody>
      </p:sp>
      <p:sp>
        <p:nvSpPr>
          <p:cNvPr id="3" name="Content Placeholder 2"/>
          <p:cNvSpPr>
            <a:spLocks noGrp="1"/>
          </p:cNvSpPr>
          <p:nvPr>
            <p:ph idx="1"/>
          </p:nvPr>
        </p:nvSpPr>
        <p:spPr>
          <a:xfrm>
            <a:off x="107504" y="1196752"/>
            <a:ext cx="9036496" cy="5544616"/>
          </a:xfrm>
        </p:spPr>
        <p:txBody>
          <a:bodyPr>
            <a:normAutofit lnSpcReduction="10000"/>
          </a:bodyPr>
          <a:lstStyle/>
          <a:p>
            <a:r>
              <a:rPr lang="en-GB" sz="3200" dirty="0">
                <a:solidFill>
                  <a:schemeClr val="tx1"/>
                </a:solidFill>
              </a:rPr>
              <a:t>It is known as reflective level teaching.</a:t>
            </a:r>
          </a:p>
          <a:p>
            <a:r>
              <a:rPr lang="en-GB" sz="3200" dirty="0">
                <a:solidFill>
                  <a:schemeClr val="tx1"/>
                </a:solidFill>
              </a:rPr>
              <a:t>It is more difficult then memory level and understanding level of teaching.</a:t>
            </a:r>
          </a:p>
          <a:p>
            <a:r>
              <a:rPr lang="en-GB" sz="3200" dirty="0">
                <a:solidFill>
                  <a:schemeClr val="tx1"/>
                </a:solidFill>
              </a:rPr>
              <a:t>Memory level and understanding level teaching are must for the reflective level of teaching.</a:t>
            </a:r>
          </a:p>
          <a:p>
            <a:r>
              <a:rPr lang="en-GB" sz="3200" dirty="0">
                <a:solidFill>
                  <a:schemeClr val="tx1"/>
                </a:solidFill>
              </a:rPr>
              <a:t>It is highly thoughtful activity.</a:t>
            </a:r>
          </a:p>
          <a:p>
            <a:r>
              <a:rPr lang="en-GB" sz="3200" dirty="0">
                <a:solidFill>
                  <a:schemeClr val="tx1"/>
                </a:solidFill>
              </a:rPr>
              <a:t>In this level both students and teachers are participants.</a:t>
            </a:r>
          </a:p>
          <a:p>
            <a:r>
              <a:rPr lang="en-GB" sz="3200" dirty="0">
                <a:solidFill>
                  <a:schemeClr val="tx1"/>
                </a:solidFill>
              </a:rPr>
              <a:t>This level produces insights</a:t>
            </a:r>
            <a:r>
              <a:rPr lang="en-GB" sz="3200" dirty="0" smtClean="0">
                <a:solidFill>
                  <a:schemeClr val="tx1"/>
                </a:solidFill>
              </a:rPr>
              <a:t>.</a:t>
            </a:r>
            <a:endParaRPr lang="en-GB" sz="3200" dirty="0">
              <a:solidFill>
                <a:schemeClr val="tx1"/>
              </a:solidFill>
            </a:endParaRPr>
          </a:p>
        </p:txBody>
      </p:sp>
    </p:spTree>
    <p:extLst>
      <p:ext uri="{BB962C8B-B14F-4D97-AF65-F5344CB8AC3E}">
        <p14:creationId xmlns:p14="http://schemas.microsoft.com/office/powerpoint/2010/main" val="156545761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marL="687388" indent="-687388" eaLnBrk="1" hangingPunct="1"/>
            <a:r>
              <a:rPr lang="en-US" smtClean="0">
                <a:solidFill>
                  <a:schemeClr val="tx1"/>
                </a:solidFill>
                <a:latin typeface="Garamond-Light" charset="0"/>
              </a:rPr>
              <a:t>Opportunity to learn</a:t>
            </a:r>
          </a:p>
        </p:txBody>
      </p:sp>
      <p:sp>
        <p:nvSpPr>
          <p:cNvPr id="58371" name="Rectangle 3"/>
          <p:cNvSpPr>
            <a:spLocks noGrp="1" noChangeArrowheads="1"/>
          </p:cNvSpPr>
          <p:nvPr>
            <p:ph type="body" idx="1"/>
          </p:nvPr>
        </p:nvSpPr>
        <p:spPr/>
        <p:txBody>
          <a:bodyPr/>
          <a:lstStyle/>
          <a:p>
            <a:pPr eaLnBrk="1" hangingPunct="1">
              <a:buFont typeface="Wingdings" pitchFamily="2" charset="2"/>
              <a:buNone/>
            </a:pPr>
            <a:r>
              <a:rPr lang="en-US" smtClean="0">
                <a:latin typeface="Optima" charset="0"/>
              </a:rPr>
              <a:t>Possible Implications:</a:t>
            </a:r>
          </a:p>
          <a:p>
            <a:pPr eaLnBrk="1" hangingPunct="1">
              <a:buFont typeface="Wingdings" pitchFamily="2" charset="2"/>
              <a:buNone/>
            </a:pPr>
            <a:r>
              <a:rPr lang="en-US" smtClean="0">
                <a:solidFill>
                  <a:srgbClr val="FF0000"/>
                </a:solidFill>
                <a:latin typeface="Optima" charset="0"/>
              </a:rPr>
              <a:t>Students are to write down a small paragraph using previous knowledge and experiences</a:t>
            </a:r>
          </a:p>
          <a:p>
            <a:pPr marL="458788" lvl="1" indent="-1588" eaLnBrk="1" hangingPunct="1">
              <a:buFont typeface="Wingdings" pitchFamily="2" charset="2"/>
              <a:buNone/>
            </a:pPr>
            <a:endParaRPr lang="en-US" smtClean="0">
              <a:latin typeface="Optima" charset="0"/>
            </a:endParaRPr>
          </a:p>
        </p:txBody>
      </p:sp>
    </p:spTree>
    <p:extLst>
      <p:ext uri="{BB962C8B-B14F-4D97-AF65-F5344CB8AC3E}">
        <p14:creationId xmlns:p14="http://schemas.microsoft.com/office/powerpoint/2010/main" val="46210064"/>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p:cTn id="7" dur="500" fill="hold"/>
                                        <p:tgtEl>
                                          <p:spTgt spid="58371">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58371">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58371">
                                            <p:txEl>
                                              <p:pRg st="1" end="1"/>
                                            </p:txEl>
                                          </p:spTgt>
                                        </p:tgtEl>
                                        <p:attrNameLst>
                                          <p:attrName>style.visibility</p:attrName>
                                        </p:attrNameLst>
                                      </p:cBhvr>
                                      <p:to>
                                        <p:strVal val="visible"/>
                                      </p:to>
                                    </p:set>
                                    <p:anim calcmode="lin" valueType="num">
                                      <p:cBhvr>
                                        <p:cTn id="13" dur="500" fill="hold"/>
                                        <p:tgtEl>
                                          <p:spTgt spid="58371">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58371">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marL="687388" indent="-687388" eaLnBrk="1" hangingPunct="1"/>
            <a:r>
              <a:rPr lang="en-US" smtClean="0">
                <a:latin typeface="Garamond-Light" charset="0"/>
              </a:rPr>
              <a:t>2. Opportunity to learn</a:t>
            </a:r>
          </a:p>
        </p:txBody>
      </p:sp>
      <p:sp>
        <p:nvSpPr>
          <p:cNvPr id="59395" name="Rectangle 3"/>
          <p:cNvSpPr>
            <a:spLocks noGrp="1" noChangeArrowheads="1"/>
          </p:cNvSpPr>
          <p:nvPr>
            <p:ph type="body" idx="1"/>
          </p:nvPr>
        </p:nvSpPr>
        <p:spPr/>
        <p:txBody>
          <a:bodyPr/>
          <a:lstStyle/>
          <a:p>
            <a:pPr eaLnBrk="1" hangingPunct="1">
              <a:buFont typeface="Wingdings" pitchFamily="2" charset="2"/>
              <a:buNone/>
            </a:pPr>
            <a:r>
              <a:rPr lang="en-US" smtClean="0">
                <a:latin typeface="Garamond-Light" charset="0"/>
              </a:rPr>
              <a:t>Possible Roles of Technology:</a:t>
            </a:r>
          </a:p>
          <a:p>
            <a:pPr eaLnBrk="1" hangingPunct="1">
              <a:buFont typeface="Wingdings" pitchFamily="2" charset="2"/>
              <a:buNone/>
            </a:pPr>
            <a:r>
              <a:rPr lang="en-US" smtClean="0">
                <a:solidFill>
                  <a:srgbClr val="FF0000"/>
                </a:solidFill>
                <a:latin typeface="Optima" charset="0"/>
              </a:rPr>
              <a:t>Students are to write down a small paragraph using previous knowledge and experiences</a:t>
            </a:r>
          </a:p>
          <a:p>
            <a:pPr eaLnBrk="1" hangingPunct="1">
              <a:buFont typeface="Wingdings" pitchFamily="2" charset="2"/>
              <a:buNone/>
            </a:pPr>
            <a:endParaRPr lang="en-US" smtClean="0">
              <a:latin typeface="Garamond-Light" charset="0"/>
            </a:endParaRPr>
          </a:p>
          <a:p>
            <a:pPr marL="458788" lvl="1" indent="-1588" eaLnBrk="1" hangingPunct="1">
              <a:buFont typeface="Wingdings" pitchFamily="2" charset="2"/>
              <a:buNone/>
            </a:pPr>
            <a:endParaRPr lang="en-US" smtClean="0">
              <a:latin typeface="Garamond-Light" charset="0"/>
            </a:endParaRPr>
          </a:p>
        </p:txBody>
      </p:sp>
    </p:spTree>
    <p:extLst>
      <p:ext uri="{BB962C8B-B14F-4D97-AF65-F5344CB8AC3E}">
        <p14:creationId xmlns:p14="http://schemas.microsoft.com/office/powerpoint/2010/main" val="3824442426"/>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p:cTn id="7" dur="500" fill="hold"/>
                                        <p:tgtEl>
                                          <p:spTgt spid="59395">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59395">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59395">
                                            <p:txEl>
                                              <p:pRg st="1" end="1"/>
                                            </p:txEl>
                                          </p:spTgt>
                                        </p:tgtEl>
                                        <p:attrNameLst>
                                          <p:attrName>style.visibility</p:attrName>
                                        </p:attrNameLst>
                                      </p:cBhvr>
                                      <p:to>
                                        <p:strVal val="visible"/>
                                      </p:to>
                                    </p:set>
                                    <p:anim calcmode="lin" valueType="num">
                                      <p:cBhvr>
                                        <p:cTn id="13" dur="500" fill="hold"/>
                                        <p:tgtEl>
                                          <p:spTgt spid="59395">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59395">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solidFill>
                  <a:schemeClr val="tx1"/>
                </a:solidFill>
                <a:latin typeface="Garamond-Light" charset="0"/>
              </a:rPr>
              <a:t>Curricular alignment</a:t>
            </a:r>
          </a:p>
        </p:txBody>
      </p:sp>
      <p:sp>
        <p:nvSpPr>
          <p:cNvPr id="8195" name="Rectangle 3"/>
          <p:cNvSpPr>
            <a:spLocks noGrp="1" noChangeArrowheads="1"/>
          </p:cNvSpPr>
          <p:nvPr>
            <p:ph type="body" idx="1"/>
          </p:nvPr>
        </p:nvSpPr>
        <p:spPr/>
        <p:txBody>
          <a:bodyPr/>
          <a:lstStyle/>
          <a:p>
            <a:pPr eaLnBrk="1" hangingPunct="1">
              <a:buFont typeface="Wingdings" pitchFamily="2" charset="2"/>
              <a:buNone/>
            </a:pPr>
            <a:r>
              <a:rPr lang="en-US" sz="4400" smtClean="0">
                <a:latin typeface="Optima" charset="0"/>
              </a:rPr>
              <a:t>Description:</a:t>
            </a:r>
          </a:p>
          <a:p>
            <a:pPr marL="458788" lvl="1" indent="-1588" eaLnBrk="1" hangingPunct="1">
              <a:buFont typeface="Wingdings" pitchFamily="2" charset="2"/>
              <a:buNone/>
            </a:pPr>
            <a:r>
              <a:rPr lang="en-US" sz="4000" smtClean="0">
                <a:latin typeface="Optima" charset="0"/>
              </a:rPr>
              <a:t>All components of the curriculum are aligned to create a cohesive program for accomplishing instructional purposes and goals.</a:t>
            </a:r>
          </a:p>
        </p:txBody>
      </p:sp>
    </p:spTree>
    <p:extLst>
      <p:ext uri="{BB962C8B-B14F-4D97-AF65-F5344CB8AC3E}">
        <p14:creationId xmlns:p14="http://schemas.microsoft.com/office/powerpoint/2010/main" val="3170583286"/>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500" fill="hold"/>
                                        <p:tgtEl>
                                          <p:spTgt spid="8195">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8195">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anim calcmode="lin" valueType="num">
                                      <p:cBhvr>
                                        <p:cTn id="11" dur="500" fill="hold"/>
                                        <p:tgtEl>
                                          <p:spTgt spid="8195">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8195">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latin typeface="Garamond-Light" charset="0"/>
              </a:rPr>
              <a:t>3. Curricular alignment</a:t>
            </a:r>
          </a:p>
        </p:txBody>
      </p:sp>
      <p:sp>
        <p:nvSpPr>
          <p:cNvPr id="60419" name="Rectangle 3"/>
          <p:cNvSpPr>
            <a:spLocks noGrp="1" noChangeArrowheads="1"/>
          </p:cNvSpPr>
          <p:nvPr>
            <p:ph type="body" idx="1"/>
          </p:nvPr>
        </p:nvSpPr>
        <p:spPr/>
        <p:txBody>
          <a:bodyPr/>
          <a:lstStyle/>
          <a:p>
            <a:pPr eaLnBrk="1" hangingPunct="1">
              <a:buFont typeface="Wingdings" pitchFamily="2" charset="2"/>
              <a:buNone/>
            </a:pPr>
            <a:r>
              <a:rPr lang="en-US" smtClean="0">
                <a:latin typeface="Optima" charset="0"/>
              </a:rPr>
              <a:t>Possible Implications: </a:t>
            </a:r>
          </a:p>
          <a:p>
            <a:pPr eaLnBrk="1" hangingPunct="1">
              <a:buFont typeface="Wingdings" pitchFamily="2" charset="2"/>
              <a:buNone/>
            </a:pPr>
            <a:r>
              <a:rPr lang="en-US" smtClean="0">
                <a:solidFill>
                  <a:srgbClr val="FF0000"/>
                </a:solidFill>
                <a:latin typeface="Optima" charset="0"/>
              </a:rPr>
              <a:t>Students are to write down a small paragraph using previous knowledge and experiences</a:t>
            </a:r>
          </a:p>
          <a:p>
            <a:pPr eaLnBrk="1" hangingPunct="1">
              <a:buFont typeface="Wingdings" pitchFamily="2" charset="2"/>
              <a:buNone/>
            </a:pPr>
            <a:endParaRPr lang="en-US" smtClean="0">
              <a:latin typeface="Optima" charset="0"/>
            </a:endParaRPr>
          </a:p>
          <a:p>
            <a:pPr marL="458788" lvl="1" indent="-1588" eaLnBrk="1" hangingPunct="1">
              <a:buFont typeface="Wingdings" pitchFamily="2" charset="2"/>
              <a:buNone/>
            </a:pPr>
            <a:endParaRPr lang="en-US" smtClean="0">
              <a:latin typeface="Optima" charset="0"/>
            </a:endParaRPr>
          </a:p>
        </p:txBody>
      </p:sp>
    </p:spTree>
    <p:extLst>
      <p:ext uri="{BB962C8B-B14F-4D97-AF65-F5344CB8AC3E}">
        <p14:creationId xmlns:p14="http://schemas.microsoft.com/office/powerpoint/2010/main" val="1502436826"/>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p:cTn id="7" dur="500" fill="hold"/>
                                        <p:tgtEl>
                                          <p:spTgt spid="60419">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60419">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60419">
                                            <p:txEl>
                                              <p:pRg st="1" end="1"/>
                                            </p:txEl>
                                          </p:spTgt>
                                        </p:tgtEl>
                                        <p:attrNameLst>
                                          <p:attrName>style.visibility</p:attrName>
                                        </p:attrNameLst>
                                      </p:cBhvr>
                                      <p:to>
                                        <p:strVal val="visible"/>
                                      </p:to>
                                    </p:set>
                                    <p:anim calcmode="lin" valueType="num">
                                      <p:cBhvr>
                                        <p:cTn id="13" dur="500" fill="hold"/>
                                        <p:tgtEl>
                                          <p:spTgt spid="60419">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60419">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687388" indent="-687388" eaLnBrk="1" hangingPunct="1"/>
            <a:r>
              <a:rPr lang="en-US" smtClean="0">
                <a:solidFill>
                  <a:schemeClr val="tx1"/>
                </a:solidFill>
                <a:latin typeface="Garamond-Light" charset="0"/>
              </a:rPr>
              <a:t>Establishing learning orientations</a:t>
            </a:r>
          </a:p>
        </p:txBody>
      </p:sp>
      <p:sp>
        <p:nvSpPr>
          <p:cNvPr id="9219" name="Rectangle 3"/>
          <p:cNvSpPr>
            <a:spLocks noGrp="1" noChangeArrowheads="1"/>
          </p:cNvSpPr>
          <p:nvPr>
            <p:ph type="body" idx="1"/>
          </p:nvPr>
        </p:nvSpPr>
        <p:spPr/>
        <p:txBody>
          <a:bodyPr/>
          <a:lstStyle/>
          <a:p>
            <a:pPr marL="228600" indent="-228600" eaLnBrk="1" hangingPunct="1">
              <a:buFont typeface="Wingdings" pitchFamily="2" charset="2"/>
              <a:buNone/>
            </a:pPr>
            <a:r>
              <a:rPr lang="en-US" sz="4000" smtClean="0">
                <a:latin typeface="Optima" charset="0"/>
              </a:rPr>
              <a:t>Description:</a:t>
            </a:r>
          </a:p>
          <a:p>
            <a:pPr marL="458788" lvl="1" indent="7938" eaLnBrk="1" hangingPunct="1">
              <a:buFont typeface="Wingdings" pitchFamily="2" charset="2"/>
              <a:buNone/>
            </a:pPr>
            <a:r>
              <a:rPr lang="en-US" sz="3600" smtClean="0">
                <a:latin typeface="Optima" charset="0"/>
              </a:rPr>
              <a:t>Teachers can prepare students for learning by providing an initial structure to clarify intended outcomes and cue desired learning strategies.</a:t>
            </a:r>
          </a:p>
        </p:txBody>
      </p:sp>
    </p:spTree>
    <p:extLst>
      <p:ext uri="{BB962C8B-B14F-4D97-AF65-F5344CB8AC3E}">
        <p14:creationId xmlns:p14="http://schemas.microsoft.com/office/powerpoint/2010/main" val="1875722158"/>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500" fill="hold"/>
                                        <p:tgtEl>
                                          <p:spTgt spid="9219">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9219">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anim calcmode="lin" valueType="num">
                                      <p:cBhvr>
                                        <p:cTn id="11" dur="500" fill="hold"/>
                                        <p:tgtEl>
                                          <p:spTgt spid="9219">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9219">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solidFill>
                  <a:schemeClr val="tx1"/>
                </a:solidFill>
                <a:latin typeface="Garamond-Light" charset="0"/>
              </a:rPr>
              <a:t>Coherent content</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en-US" sz="4000" smtClean="0">
                <a:latin typeface="Optima" charset="0"/>
              </a:rPr>
              <a:t>Description:</a:t>
            </a:r>
          </a:p>
          <a:p>
            <a:pPr marL="458788" lvl="1" indent="-1588" eaLnBrk="1" hangingPunct="1">
              <a:buFont typeface="Wingdings" pitchFamily="2" charset="2"/>
              <a:buNone/>
            </a:pPr>
            <a:r>
              <a:rPr lang="en-US" sz="3600" smtClean="0">
                <a:latin typeface="Optima" charset="0"/>
              </a:rPr>
              <a:t>To facilitate meaningful learning and retention, content is explained clearly and developed with emphasis on its structure and connections.</a:t>
            </a:r>
            <a:endParaRPr lang="en-US" sz="3600" smtClean="0">
              <a:latin typeface="Garamond-Light" charset="0"/>
            </a:endParaRPr>
          </a:p>
        </p:txBody>
      </p:sp>
    </p:spTree>
    <p:extLst>
      <p:ext uri="{BB962C8B-B14F-4D97-AF65-F5344CB8AC3E}">
        <p14:creationId xmlns:p14="http://schemas.microsoft.com/office/powerpoint/2010/main" val="39881337"/>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500" fill="hold"/>
                                        <p:tgtEl>
                                          <p:spTgt spid="10243">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0243">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p:cTn id="11" dur="500" fill="hold"/>
                                        <p:tgtEl>
                                          <p:spTgt spid="10243">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10243">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solidFill>
                  <a:schemeClr val="tx1"/>
                </a:solidFill>
                <a:latin typeface="Garamond-Light" charset="0"/>
              </a:rPr>
              <a:t>Thoughtful discourse</a:t>
            </a:r>
          </a:p>
        </p:txBody>
      </p:sp>
      <p:sp>
        <p:nvSpPr>
          <p:cNvPr id="11267" name="Rectangle 3"/>
          <p:cNvSpPr>
            <a:spLocks noGrp="1" noChangeArrowheads="1"/>
          </p:cNvSpPr>
          <p:nvPr>
            <p:ph type="body" idx="1"/>
          </p:nvPr>
        </p:nvSpPr>
        <p:spPr/>
        <p:txBody>
          <a:bodyPr/>
          <a:lstStyle/>
          <a:p>
            <a:pPr eaLnBrk="1" hangingPunct="1">
              <a:buFont typeface="Wingdings" pitchFamily="2" charset="2"/>
              <a:buNone/>
            </a:pPr>
            <a:r>
              <a:rPr lang="en-US" sz="4000" smtClean="0">
                <a:latin typeface="Optima" charset="0"/>
              </a:rPr>
              <a:t>Description:</a:t>
            </a:r>
          </a:p>
          <a:p>
            <a:pPr marL="458788" lvl="1" indent="-1588" eaLnBrk="1" hangingPunct="1">
              <a:buFont typeface="Wingdings" pitchFamily="2" charset="2"/>
              <a:buNone/>
            </a:pPr>
            <a:r>
              <a:rPr lang="en-US" sz="3600" smtClean="0">
                <a:latin typeface="Optima" charset="0"/>
              </a:rPr>
              <a:t>Questions are planned to engage students in sustained discourse structured around powerful ideas.</a:t>
            </a:r>
            <a:endParaRPr lang="en-US" sz="3600" smtClean="0">
              <a:latin typeface="Garamond-Light" charset="0"/>
            </a:endParaRPr>
          </a:p>
        </p:txBody>
      </p:sp>
    </p:spTree>
    <p:extLst>
      <p:ext uri="{BB962C8B-B14F-4D97-AF65-F5344CB8AC3E}">
        <p14:creationId xmlns:p14="http://schemas.microsoft.com/office/powerpoint/2010/main" val="1346051417"/>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p:cTn id="7" dur="500" fill="hold"/>
                                        <p:tgtEl>
                                          <p:spTgt spid="11267">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1267">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anim calcmode="lin" valueType="num">
                                      <p:cBhvr>
                                        <p:cTn id="11" dur="500" fill="hold"/>
                                        <p:tgtEl>
                                          <p:spTgt spid="11267">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11267">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marL="687388" indent="-687388" eaLnBrk="1" hangingPunct="1"/>
            <a:r>
              <a:rPr lang="en-US" smtClean="0">
                <a:solidFill>
                  <a:schemeClr val="tx1"/>
                </a:solidFill>
                <a:latin typeface="Garamond-Light" charset="0"/>
              </a:rPr>
              <a:t>Practice and application activities</a:t>
            </a:r>
          </a:p>
        </p:txBody>
      </p:sp>
      <p:sp>
        <p:nvSpPr>
          <p:cNvPr id="12291" name="Rectangle 3"/>
          <p:cNvSpPr>
            <a:spLocks noGrp="1" noChangeArrowheads="1"/>
          </p:cNvSpPr>
          <p:nvPr>
            <p:ph type="body" idx="1"/>
          </p:nvPr>
        </p:nvSpPr>
        <p:spPr/>
        <p:txBody>
          <a:bodyPr/>
          <a:lstStyle/>
          <a:p>
            <a:pPr eaLnBrk="1" hangingPunct="1">
              <a:buFont typeface="Wingdings" pitchFamily="2" charset="2"/>
              <a:buNone/>
            </a:pPr>
            <a:r>
              <a:rPr lang="en-US" sz="4000" smtClean="0">
                <a:latin typeface="Optima" charset="0"/>
              </a:rPr>
              <a:t>Description:</a:t>
            </a:r>
          </a:p>
          <a:p>
            <a:pPr marL="458788" lvl="1" indent="-1588" eaLnBrk="1" hangingPunct="1">
              <a:buFont typeface="Wingdings" pitchFamily="2" charset="2"/>
              <a:buNone/>
            </a:pPr>
            <a:r>
              <a:rPr lang="en-US" sz="3600" smtClean="0">
                <a:latin typeface="Optima" charset="0"/>
              </a:rPr>
              <a:t>Students need sufficient opportunities to practice and apply what they are learning, and to receive improvement-oriented feedback.</a:t>
            </a:r>
            <a:endParaRPr lang="en-US" sz="3600" smtClean="0">
              <a:latin typeface="Garamond-Light" charset="0"/>
            </a:endParaRPr>
          </a:p>
        </p:txBody>
      </p:sp>
    </p:spTree>
    <p:extLst>
      <p:ext uri="{BB962C8B-B14F-4D97-AF65-F5344CB8AC3E}">
        <p14:creationId xmlns:p14="http://schemas.microsoft.com/office/powerpoint/2010/main" val="3259086845"/>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500" fill="hold"/>
                                        <p:tgtEl>
                                          <p:spTgt spid="12291">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2291">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anim calcmode="lin" valueType="num">
                                      <p:cBhvr>
                                        <p:cTn id="11" dur="500" fill="hold"/>
                                        <p:tgtEl>
                                          <p:spTgt spid="12291">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12291">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marL="687388" indent="-687388" eaLnBrk="1" hangingPunct="1"/>
            <a:r>
              <a:rPr lang="en-US" smtClean="0">
                <a:solidFill>
                  <a:schemeClr val="tx1"/>
                </a:solidFill>
                <a:latin typeface="Garamond-Light" charset="0"/>
              </a:rPr>
              <a:t>Scaffolding students’ task engagement</a:t>
            </a:r>
          </a:p>
        </p:txBody>
      </p:sp>
      <p:sp>
        <p:nvSpPr>
          <p:cNvPr id="13315" name="Rectangle 3"/>
          <p:cNvSpPr>
            <a:spLocks noGrp="1" noChangeArrowheads="1"/>
          </p:cNvSpPr>
          <p:nvPr>
            <p:ph type="body" idx="1"/>
          </p:nvPr>
        </p:nvSpPr>
        <p:spPr/>
        <p:txBody>
          <a:bodyPr/>
          <a:lstStyle/>
          <a:p>
            <a:pPr eaLnBrk="1" hangingPunct="1">
              <a:buFont typeface="Wingdings" pitchFamily="2" charset="2"/>
              <a:buNone/>
            </a:pPr>
            <a:r>
              <a:rPr lang="en-US" smtClean="0">
                <a:latin typeface="Optima" charset="0"/>
              </a:rPr>
              <a:t>Description:</a:t>
            </a:r>
          </a:p>
          <a:p>
            <a:pPr marL="458788" lvl="1" indent="-1588" eaLnBrk="1" hangingPunct="1">
              <a:buFont typeface="Wingdings" pitchFamily="2" charset="2"/>
              <a:buNone/>
            </a:pPr>
            <a:r>
              <a:rPr lang="en-US" smtClean="0">
                <a:latin typeface="Optima" charset="0"/>
              </a:rPr>
              <a:t>The teacher provides whatever assistance students need to enable them to engage in learning activities productively.</a:t>
            </a:r>
            <a:endParaRPr lang="en-US" smtClean="0">
              <a:latin typeface="Garamond-Light" charset="0"/>
            </a:endParaRPr>
          </a:p>
        </p:txBody>
      </p:sp>
    </p:spTree>
    <p:extLst>
      <p:ext uri="{BB962C8B-B14F-4D97-AF65-F5344CB8AC3E}">
        <p14:creationId xmlns:p14="http://schemas.microsoft.com/office/powerpoint/2010/main" val="725987088"/>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p:cTn id="7" dur="500" fill="hold"/>
                                        <p:tgtEl>
                                          <p:spTgt spid="13315">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3315">
                                            <p:txEl>
                                              <p:pRg st="0" end="0"/>
                                            </p:txEl>
                                          </p:spTgt>
                                        </p:tgtEl>
                                        <p:attrNameLst>
                                          <p:attrName>ppt_h</p:attrName>
                                        </p:attrNameLst>
                                      </p:cBhvr>
                                      <p:tavLst>
                                        <p:tav tm="0">
                                          <p:val>
                                            <p:strVal val="2/3*#ppt_h"/>
                                          </p:val>
                                        </p:tav>
                                        <p:tav tm="100000">
                                          <p:val>
                                            <p:strVal val="#ppt_h"/>
                                          </p:val>
                                        </p:tav>
                                      </p:tavLst>
                                    </p:anim>
                                  </p:childTnLst>
                                </p:cTn>
                              </p:par>
                              <p:par>
                                <p:cTn id="9" presetID="23" presetClass="entr" presetSubtype="272" fill="hold" grpId="0" nodeType="with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anim calcmode="lin" valueType="num">
                                      <p:cBhvr>
                                        <p:cTn id="11" dur="500" fill="hold"/>
                                        <p:tgtEl>
                                          <p:spTgt spid="13315">
                                            <p:txEl>
                                              <p:pRg st="1" end="1"/>
                                            </p:txEl>
                                          </p:spTgt>
                                        </p:tgtEl>
                                        <p:attrNameLst>
                                          <p:attrName>ppt_w</p:attrName>
                                        </p:attrNameLst>
                                      </p:cBhvr>
                                      <p:tavLst>
                                        <p:tav tm="0">
                                          <p:val>
                                            <p:strVal val="2/3*#ppt_w"/>
                                          </p:val>
                                        </p:tav>
                                        <p:tav tm="100000">
                                          <p:val>
                                            <p:strVal val="#ppt_w"/>
                                          </p:val>
                                        </p:tav>
                                      </p:tavLst>
                                    </p:anim>
                                    <p:anim calcmode="lin" valueType="num">
                                      <p:cBhvr>
                                        <p:cTn id="12" dur="500" fill="hold"/>
                                        <p:tgtEl>
                                          <p:spTgt spid="13315">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marL="687388" indent="-687388" eaLnBrk="1" hangingPunct="1"/>
            <a:r>
              <a:rPr lang="en-US" smtClean="0">
                <a:solidFill>
                  <a:schemeClr val="tx1"/>
                </a:solidFill>
                <a:latin typeface="Garamond-Light" charset="0"/>
              </a:rPr>
              <a:t>Scaffolding students’ task engagement</a:t>
            </a:r>
          </a:p>
        </p:txBody>
      </p:sp>
      <p:sp>
        <p:nvSpPr>
          <p:cNvPr id="70659" name="Rectangle 3"/>
          <p:cNvSpPr>
            <a:spLocks noGrp="1" noChangeArrowheads="1"/>
          </p:cNvSpPr>
          <p:nvPr>
            <p:ph type="body" idx="1"/>
          </p:nvPr>
        </p:nvSpPr>
        <p:spPr/>
        <p:txBody>
          <a:bodyPr/>
          <a:lstStyle/>
          <a:p>
            <a:pPr eaLnBrk="1" hangingPunct="1">
              <a:buFont typeface="Wingdings" pitchFamily="2" charset="2"/>
              <a:buNone/>
            </a:pPr>
            <a:r>
              <a:rPr lang="en-US" smtClean="0">
                <a:latin typeface="Optima" charset="0"/>
              </a:rPr>
              <a:t>Possible Implications: </a:t>
            </a:r>
          </a:p>
          <a:p>
            <a:pPr eaLnBrk="1" hangingPunct="1">
              <a:buFont typeface="Wingdings" pitchFamily="2" charset="2"/>
              <a:buNone/>
            </a:pPr>
            <a:r>
              <a:rPr lang="en-US" smtClean="0">
                <a:solidFill>
                  <a:srgbClr val="FF0000"/>
                </a:solidFill>
                <a:latin typeface="Optima" charset="0"/>
              </a:rPr>
              <a:t>Students are to write down a small paragraph using previous knowledge and experiences</a:t>
            </a:r>
          </a:p>
          <a:p>
            <a:pPr eaLnBrk="1" hangingPunct="1">
              <a:buFont typeface="Wingdings" pitchFamily="2" charset="2"/>
              <a:buNone/>
            </a:pPr>
            <a:endParaRPr lang="en-US" smtClean="0">
              <a:latin typeface="Optima" charset="0"/>
            </a:endParaRPr>
          </a:p>
          <a:p>
            <a:pPr marL="458788" lvl="1" indent="-1588" eaLnBrk="1" hangingPunct="1">
              <a:buFont typeface="Wingdings" pitchFamily="2" charset="2"/>
              <a:buNone/>
            </a:pPr>
            <a:endParaRPr lang="en-US" smtClean="0">
              <a:latin typeface="Optima" charset="0"/>
            </a:endParaRPr>
          </a:p>
        </p:txBody>
      </p:sp>
    </p:spTree>
    <p:extLst>
      <p:ext uri="{BB962C8B-B14F-4D97-AF65-F5344CB8AC3E}">
        <p14:creationId xmlns:p14="http://schemas.microsoft.com/office/powerpoint/2010/main" val="1293963548"/>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 calcmode="lin" valueType="num">
                                      <p:cBhvr>
                                        <p:cTn id="7" dur="500" fill="hold"/>
                                        <p:tgtEl>
                                          <p:spTgt spid="70659">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70659">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70659">
                                            <p:txEl>
                                              <p:pRg st="1" end="1"/>
                                            </p:txEl>
                                          </p:spTgt>
                                        </p:tgtEl>
                                        <p:attrNameLst>
                                          <p:attrName>style.visibility</p:attrName>
                                        </p:attrNameLst>
                                      </p:cBhvr>
                                      <p:to>
                                        <p:strVal val="visible"/>
                                      </p:to>
                                    </p:set>
                                    <p:anim calcmode="lin" valueType="num">
                                      <p:cBhvr>
                                        <p:cTn id="13" dur="500" fill="hold"/>
                                        <p:tgtEl>
                                          <p:spTgt spid="70659">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70659">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1558</TotalTime>
  <Words>4268</Words>
  <Application>Microsoft Office PowerPoint</Application>
  <PresentationFormat>On-screen Show (4:3)</PresentationFormat>
  <Paragraphs>462</Paragraphs>
  <Slides>111</Slides>
  <Notes>6</Notes>
  <HiddenSlides>0</HiddenSlides>
  <MMClips>0</MMClips>
  <ScaleCrop>false</ScaleCrop>
  <HeadingPairs>
    <vt:vector size="4" baseType="variant">
      <vt:variant>
        <vt:lpstr>Theme</vt:lpstr>
      </vt:variant>
      <vt:variant>
        <vt:i4>2</vt:i4>
      </vt:variant>
      <vt:variant>
        <vt:lpstr>Slide Titles</vt:lpstr>
      </vt:variant>
      <vt:variant>
        <vt:i4>111</vt:i4>
      </vt:variant>
    </vt:vector>
  </HeadingPairs>
  <TitlesOfParts>
    <vt:vector size="113" baseType="lpstr">
      <vt:lpstr>Essential</vt:lpstr>
      <vt:lpstr>Solstice</vt:lpstr>
      <vt:lpstr>Definitions of Teaching </vt:lpstr>
      <vt:lpstr>Meaning of teaching</vt:lpstr>
      <vt:lpstr>Concept of teaching</vt:lpstr>
      <vt:lpstr>Teaching definition</vt:lpstr>
      <vt:lpstr>Teaching definitions (cont.)</vt:lpstr>
      <vt:lpstr>PowerPoint Presentation</vt:lpstr>
      <vt:lpstr>(a) Authoritarian</vt:lpstr>
      <vt:lpstr>(b) Democratic teaching</vt:lpstr>
      <vt:lpstr>(c) Laissez Faire Attitude</vt:lpstr>
      <vt:lpstr>PowerPoint Presentation</vt:lpstr>
      <vt:lpstr>Conditioning  Vs  Teaching</vt:lpstr>
      <vt:lpstr>Conditioning  Vs  Teaching</vt:lpstr>
      <vt:lpstr>Conditioning  Vs  Teaching</vt:lpstr>
      <vt:lpstr>Teaching and training</vt:lpstr>
      <vt:lpstr>Teaching and training</vt:lpstr>
      <vt:lpstr>Training is a specific programme of skill development. It is a planned and systematic sequence of instruction under a competent trainer. It is a time-bound process.</vt:lpstr>
      <vt:lpstr>Teaching and instruction</vt:lpstr>
      <vt:lpstr>Teaching and instruction</vt:lpstr>
      <vt:lpstr>Teaching and Indoctrination</vt:lpstr>
      <vt:lpstr>Teaching and Indoctrination</vt:lpstr>
      <vt:lpstr>Teaching and Indoctrination</vt:lpstr>
      <vt:lpstr>Nature and characteristic of teaching</vt:lpstr>
      <vt:lpstr>Nature and characteristic of teaching</vt:lpstr>
      <vt:lpstr>Nature and characteristic of teaching</vt:lpstr>
      <vt:lpstr>Nature and characteristic of teaching</vt:lpstr>
      <vt:lpstr>Nature and characteristic of teaching</vt:lpstr>
      <vt:lpstr>4 P’s  to Teaching</vt:lpstr>
      <vt:lpstr>  5 P’s of Presenting</vt:lpstr>
      <vt:lpstr>Effective Teaching </vt:lpstr>
      <vt:lpstr>Effective Teaching </vt:lpstr>
      <vt:lpstr>Characteristics of Effective Teaching</vt:lpstr>
      <vt:lpstr>PowerPoint Presentation</vt:lpstr>
      <vt:lpstr>Effective Teaching </vt:lpstr>
      <vt:lpstr>PowerPoint Presentation</vt:lpstr>
      <vt:lpstr>Effective Teaching </vt:lpstr>
      <vt:lpstr>PowerPoint Presentation</vt:lpstr>
      <vt:lpstr>Commitment &amp; Motivation</vt:lpstr>
      <vt:lpstr>Creating supportive learning environment</vt:lpstr>
      <vt:lpstr>PowerPoint Presentation</vt:lpstr>
      <vt:lpstr>Managing the physical environment</vt:lpstr>
      <vt:lpstr>Creating an effective physical classroom environment is important</vt:lpstr>
      <vt:lpstr>Physical conditions to consider</vt:lpstr>
      <vt:lpstr>PowerPoint Presentation</vt:lpstr>
      <vt:lpstr>Large classes present a number of difficulties for example</vt:lpstr>
      <vt:lpstr>PowerPoint Presentation</vt:lpstr>
      <vt:lpstr>Engaging the students in organizing the classroom:</vt:lpstr>
      <vt:lpstr>PowerPoint Presentation</vt:lpstr>
      <vt:lpstr>Creating a positive classroom climate</vt:lpstr>
      <vt:lpstr>Motivate students</vt:lpstr>
      <vt:lpstr>Build self-esteem and self-efficacy</vt:lpstr>
      <vt:lpstr>PowerPoint Presentation</vt:lpstr>
      <vt:lpstr>Relationship Building</vt:lpstr>
      <vt:lpstr>PowerPoint Presentation</vt:lpstr>
      <vt:lpstr>PowerPoint Presentation</vt:lpstr>
      <vt:lpstr>Diversity in the classroom</vt:lpstr>
      <vt:lpstr>How can teachers value, and promote diversity?</vt:lpstr>
      <vt:lpstr>Culture</vt:lpstr>
      <vt:lpstr>Creating a learning environment that supports positive intercultural contact</vt:lpstr>
      <vt:lpstr>To create an environment for intercultural interaction teachers need to :</vt:lpstr>
      <vt:lpstr>PowerPoint Presentation</vt:lpstr>
      <vt:lpstr>Multiple Intelligences</vt:lpstr>
      <vt:lpstr>PowerPoint Presentation</vt:lpstr>
      <vt:lpstr>PowerPoint Presentation</vt:lpstr>
      <vt:lpstr>PowerPoint Presentation</vt:lpstr>
      <vt:lpstr>Why is it important for educators to recognise and understand student’s multiple intelligences?</vt:lpstr>
      <vt:lpstr>Activity</vt:lpstr>
      <vt:lpstr>PowerPoint Presentation</vt:lpstr>
      <vt:lpstr>I have come to a worrisome conclusion...  </vt:lpstr>
      <vt:lpstr>What is the difference between strategy, technique, method and approach in terms of teaching </vt:lpstr>
      <vt:lpstr>Technique</vt:lpstr>
      <vt:lpstr>Method</vt:lpstr>
      <vt:lpstr>Approach</vt:lpstr>
      <vt:lpstr> Strategy</vt:lpstr>
      <vt:lpstr>Link </vt:lpstr>
      <vt:lpstr>Effective Teaching </vt:lpstr>
      <vt:lpstr>Effective Teaching </vt:lpstr>
      <vt:lpstr>Characteristics of Effective Teaching</vt:lpstr>
      <vt:lpstr>PowerPoint Presentation</vt:lpstr>
      <vt:lpstr>Effective Teaching </vt:lpstr>
      <vt:lpstr>PowerPoint Presentation</vt:lpstr>
      <vt:lpstr>Effective Teaching </vt:lpstr>
      <vt:lpstr>PowerPoint Presentation</vt:lpstr>
      <vt:lpstr>Commitment &amp; Motivation</vt:lpstr>
      <vt:lpstr>Principles of Effective Teaching</vt:lpstr>
      <vt:lpstr>Assumptions</vt:lpstr>
      <vt:lpstr>A supportive classroom climate</vt:lpstr>
      <vt:lpstr>A supportive classroom climate</vt:lpstr>
      <vt:lpstr>A supportive classroom climate</vt:lpstr>
      <vt:lpstr>Opportunity to learn</vt:lpstr>
      <vt:lpstr>Opportunity to learn</vt:lpstr>
      <vt:lpstr>2. Opportunity to learn</vt:lpstr>
      <vt:lpstr>Curricular alignment</vt:lpstr>
      <vt:lpstr>3. Curricular alignment</vt:lpstr>
      <vt:lpstr>Establishing learning orientations</vt:lpstr>
      <vt:lpstr>Coherent content</vt:lpstr>
      <vt:lpstr>Thoughtful discourse</vt:lpstr>
      <vt:lpstr>Practice and application activities</vt:lpstr>
      <vt:lpstr>Scaffolding students’ task engagement</vt:lpstr>
      <vt:lpstr>Scaffolding students’ task engagement</vt:lpstr>
      <vt:lpstr>Strategy teaching</vt:lpstr>
      <vt:lpstr>Co-operative learning</vt:lpstr>
      <vt:lpstr>Co-operative learning</vt:lpstr>
      <vt:lpstr>Goal-oriented assessment</vt:lpstr>
      <vt:lpstr>Achievement expectations</vt:lpstr>
      <vt:lpstr>Achievement expectations</vt:lpstr>
      <vt:lpstr>What is the difference between strategy, technique, method and approach in terms of teaching </vt:lpstr>
      <vt:lpstr>Technique</vt:lpstr>
      <vt:lpstr>Method</vt:lpstr>
      <vt:lpstr>Approach</vt:lpstr>
      <vt:lpstr> Strategy</vt:lpstr>
      <vt:lpstr>Link </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of Teaching</dc:title>
  <dc:creator>Dr MAMALIK</dc:creator>
  <cp:lastModifiedBy>DrMushtaq</cp:lastModifiedBy>
  <cp:revision>19</cp:revision>
  <dcterms:created xsi:type="dcterms:W3CDTF">2019-10-28T19:35:07Z</dcterms:created>
  <dcterms:modified xsi:type="dcterms:W3CDTF">2020-05-02T20:02:57Z</dcterms:modified>
</cp:coreProperties>
</file>