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2" r:id="rId9"/>
    <p:sldId id="263" r:id="rId10"/>
    <p:sldId id="273" r:id="rId11"/>
    <p:sldId id="264" r:id="rId12"/>
    <p:sldId id="265" r:id="rId13"/>
    <p:sldId id="274" r:id="rId14"/>
    <p:sldId id="266" r:id="rId15"/>
    <p:sldId id="267" r:id="rId16"/>
    <p:sldId id="275" r:id="rId17"/>
    <p:sldId id="268" r:id="rId18"/>
    <p:sldId id="269" r:id="rId19"/>
    <p:sldId id="276"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5D5A959-4F96-49E0-946E-C2EEE7399AE2}"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95D5A959-4F96-49E0-946E-C2EEE7399A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DF355A-688E-4C9F-8C09-EAD1A095916F}"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5A959-4F96-49E0-946E-C2EEE7399A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ADF355A-688E-4C9F-8C09-EAD1A095916F}" type="datetimeFigureOut">
              <a:rPr lang="en-US" smtClean="0"/>
              <a:pPr/>
              <a:t>11/11/2016</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D5A959-4F96-49E0-946E-C2EEE7399A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Important Nursery operations</a:t>
            </a:r>
            <a:endParaRPr lang="en-US" dirty="0"/>
          </a:p>
        </p:txBody>
      </p:sp>
    </p:spTree>
    <p:extLst>
      <p:ext uri="{BB962C8B-B14F-4D97-AF65-F5344CB8AC3E}">
        <p14:creationId xmlns="" xmlns:p14="http://schemas.microsoft.com/office/powerpoint/2010/main" val="326970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786187" y="2582862"/>
            <a:ext cx="4619625" cy="2743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Sowing seed:</a:t>
            </a:r>
          </a:p>
        </p:txBody>
      </p:sp>
      <p:sp>
        <p:nvSpPr>
          <p:cNvPr id="3" name="Content Placeholder 2"/>
          <p:cNvSpPr>
            <a:spLocks noGrp="1"/>
          </p:cNvSpPr>
          <p:nvPr>
            <p:ph idx="1"/>
          </p:nvPr>
        </p:nvSpPr>
        <p:spPr/>
        <p:txBody>
          <a:bodyPr>
            <a:normAutofit fontScale="92500"/>
          </a:bodyPr>
          <a:lstStyle/>
          <a:p>
            <a:r>
              <a:rPr lang="en-US" dirty="0" smtClean="0"/>
              <a:t>When raising seedlings in </a:t>
            </a:r>
            <a:r>
              <a:rPr lang="en-US" dirty="0" smtClean="0"/>
              <a:t>pots, it </a:t>
            </a:r>
            <a:r>
              <a:rPr lang="en-US" dirty="0" smtClean="0"/>
              <a:t>is normal to use polythene tubes that are around 10 cm in diameter and 20 cm deep, though the size of pots will depend on the species and the time that seedlings will be in the nursery. </a:t>
            </a:r>
          </a:p>
          <a:p>
            <a:r>
              <a:rPr lang="en-US" dirty="0" smtClean="0"/>
              <a:t>Instead of using plastic tubes, other locally available materials that can be used include small tins, milk packets, cardboard boxes, banana </a:t>
            </a:r>
            <a:r>
              <a:rPr lang="en-US" dirty="0" err="1" smtClean="0"/>
              <a:t>fibre</a:t>
            </a:r>
            <a:r>
              <a:rPr lang="en-US" dirty="0" smtClean="0"/>
              <a:t> containers, calabashes and clay pots. </a:t>
            </a:r>
          </a:p>
          <a:p>
            <a:r>
              <a:rPr lang="en-US" dirty="0" smtClean="0"/>
              <a:t> It is better to use open-bottomed than closed containers, since this allows healthier root development and possible root pruning. </a:t>
            </a:r>
          </a:p>
          <a:p>
            <a:r>
              <a:rPr lang="en-US" dirty="0" smtClean="0"/>
              <a:t>If tins or other containers are being used, it is important that holes are made in the bottom to allow the movement of water.</a:t>
            </a:r>
            <a:endParaRPr lang="en-US" dirty="0"/>
          </a:p>
        </p:txBody>
      </p:sp>
    </p:spTree>
    <p:extLst>
      <p:ext uri="{BB962C8B-B14F-4D97-AF65-F5344CB8AC3E}">
        <p14:creationId xmlns="" xmlns:p14="http://schemas.microsoft.com/office/powerpoint/2010/main" val="248985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 </a:t>
            </a:r>
            <a:endParaRPr lang="en-US" dirty="0"/>
          </a:p>
        </p:txBody>
      </p:sp>
      <p:sp>
        <p:nvSpPr>
          <p:cNvPr id="3" name="Content Placeholder 2"/>
          <p:cNvSpPr>
            <a:spLocks noGrp="1"/>
          </p:cNvSpPr>
          <p:nvPr>
            <p:ph idx="1"/>
          </p:nvPr>
        </p:nvSpPr>
        <p:spPr/>
        <p:txBody>
          <a:bodyPr/>
          <a:lstStyle/>
          <a:p>
            <a:r>
              <a:rPr lang="en-US" dirty="0" smtClean="0"/>
              <a:t>Seed sowing time depends on the species and the time it takes to attain size for planting out (30-45 cm).</a:t>
            </a:r>
          </a:p>
          <a:p>
            <a:r>
              <a:rPr lang="en-US" dirty="0" smtClean="0"/>
              <a:t> It is important the seeds are sown in time to enable the seedlings attain the recommended size (at least 30-45 cm in height). </a:t>
            </a:r>
          </a:p>
          <a:p>
            <a:r>
              <a:rPr lang="en-US" dirty="0" smtClean="0"/>
              <a:t>This should be attained before the onset of rains (April or November for Kenya).</a:t>
            </a:r>
          </a:p>
          <a:p>
            <a:r>
              <a:rPr lang="en-US" dirty="0" smtClean="0"/>
              <a:t>Draw lines 10 cm. apart or the width of your palm.</a:t>
            </a:r>
          </a:p>
          <a:p>
            <a:r>
              <a:rPr lang="en-US" dirty="0" smtClean="0"/>
              <a:t>Sow at the spacing of 10 cm. between seeds.</a:t>
            </a:r>
          </a:p>
          <a:p>
            <a:r>
              <a:rPr lang="en-US" dirty="0" smtClean="0"/>
              <a:t>Cover the nursery with dry grass or maize stalk then water.</a:t>
            </a:r>
          </a:p>
          <a:p>
            <a:endParaRPr lang="en-US" dirty="0"/>
          </a:p>
        </p:txBody>
      </p:sp>
    </p:spTree>
    <p:extLst>
      <p:ext uri="{BB962C8B-B14F-4D97-AF65-F5344CB8AC3E}">
        <p14:creationId xmlns="" xmlns:p14="http://schemas.microsoft.com/office/powerpoint/2010/main" val="159909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0"/>
            <a:ext cx="5956663" cy="33179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96296" y="1"/>
            <a:ext cx="5190309" cy="347472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0" y="3618411"/>
            <a:ext cx="5343525" cy="3239589"/>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6387737" y="4101737"/>
            <a:ext cx="4127863" cy="242697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Pricking Out:</a:t>
            </a:r>
          </a:p>
        </p:txBody>
      </p:sp>
      <p:sp>
        <p:nvSpPr>
          <p:cNvPr id="3" name="Content Placeholder 2"/>
          <p:cNvSpPr>
            <a:spLocks noGrp="1"/>
          </p:cNvSpPr>
          <p:nvPr>
            <p:ph idx="1"/>
          </p:nvPr>
        </p:nvSpPr>
        <p:spPr/>
        <p:txBody>
          <a:bodyPr/>
          <a:lstStyle/>
          <a:p>
            <a:r>
              <a:rPr lang="en-US" dirty="0" smtClean="0"/>
              <a:t>This is the process of </a:t>
            </a:r>
            <a:r>
              <a:rPr lang="en-US" dirty="0" smtClean="0"/>
              <a:t>transferring young </a:t>
            </a:r>
            <a:r>
              <a:rPr lang="en-US" dirty="0" smtClean="0"/>
              <a:t>and tender seedlings from seedbeds into containers (pots). </a:t>
            </a:r>
          </a:p>
          <a:p>
            <a:r>
              <a:rPr lang="en-US" dirty="0" smtClean="0"/>
              <a:t>Pricking out should be carried out when the seedlings reach a height of 2 cm. </a:t>
            </a:r>
          </a:p>
          <a:p>
            <a:r>
              <a:rPr lang="en-US" dirty="0" smtClean="0"/>
              <a:t>This is usually about two weeks after sowing but depends on the species.</a:t>
            </a:r>
          </a:p>
          <a:p>
            <a:endParaRPr lang="en-US" dirty="0"/>
          </a:p>
        </p:txBody>
      </p:sp>
    </p:spTree>
    <p:extLst>
      <p:ext uri="{BB962C8B-B14F-4D97-AF65-F5344CB8AC3E}">
        <p14:creationId xmlns="" xmlns:p14="http://schemas.microsoft.com/office/powerpoint/2010/main" val="374583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pricking process:</a:t>
            </a:r>
          </a:p>
        </p:txBody>
      </p:sp>
      <p:sp>
        <p:nvSpPr>
          <p:cNvPr id="3" name="Content Placeholder 2"/>
          <p:cNvSpPr>
            <a:spLocks noGrp="1"/>
          </p:cNvSpPr>
          <p:nvPr>
            <p:ph idx="1"/>
          </p:nvPr>
        </p:nvSpPr>
        <p:spPr/>
        <p:txBody>
          <a:bodyPr>
            <a:normAutofit fontScale="92500" lnSpcReduction="10000"/>
          </a:bodyPr>
          <a:lstStyle/>
          <a:p>
            <a:r>
              <a:rPr lang="en-US" dirty="0" smtClean="0"/>
              <a:t>Water the </a:t>
            </a:r>
            <a:r>
              <a:rPr lang="en-US" dirty="0" smtClean="0"/>
              <a:t>seedbed </a:t>
            </a:r>
            <a:r>
              <a:rPr lang="en-US" dirty="0" smtClean="0"/>
              <a:t>and containers properly before commencing the operation.</a:t>
            </a:r>
          </a:p>
          <a:p>
            <a:r>
              <a:rPr lang="en-US" dirty="0" smtClean="0"/>
              <a:t>Ensure adequate shade is available.</a:t>
            </a:r>
          </a:p>
          <a:p>
            <a:r>
              <a:rPr lang="en-US" dirty="0" smtClean="0"/>
              <a:t>Take an empty container and fill with water to ¾ levels.</a:t>
            </a:r>
          </a:p>
          <a:p>
            <a:r>
              <a:rPr lang="en-US" dirty="0" smtClean="0"/>
              <a:t>Hold the leaves of the seedlings and insert a pencil thick stick (dibble) underneath the root system to loosen the soil.</a:t>
            </a:r>
          </a:p>
          <a:p>
            <a:r>
              <a:rPr lang="en-US" dirty="0" smtClean="0"/>
              <a:t>Pull out the seedlings gently and immediately put them in the container with water. Note that if the roots of the seedlings are kept under sunshine they lose water and may die. </a:t>
            </a:r>
          </a:p>
          <a:p>
            <a:r>
              <a:rPr lang="en-US" dirty="0" smtClean="0"/>
              <a:t>Make a hole at the center of the pot using a stick.</a:t>
            </a:r>
          </a:p>
          <a:p>
            <a:r>
              <a:rPr lang="en-US" dirty="0" smtClean="0"/>
              <a:t>If the roots are too long clip off the tip.  </a:t>
            </a:r>
          </a:p>
        </p:txBody>
      </p:sp>
    </p:spTree>
    <p:extLst>
      <p:ext uri="{BB962C8B-B14F-4D97-AF65-F5344CB8AC3E}">
        <p14:creationId xmlns="" xmlns:p14="http://schemas.microsoft.com/office/powerpoint/2010/main" val="197524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3038475" y="2454275"/>
            <a:ext cx="6115050" cy="30003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lnSpcReduction="10000"/>
          </a:bodyPr>
          <a:lstStyle/>
          <a:p>
            <a:r>
              <a:rPr lang="en-US" dirty="0" smtClean="0"/>
              <a:t>Do not hold the stem of the seedling because they are tender and feeble, this may injure the seedlings.</a:t>
            </a:r>
          </a:p>
          <a:p>
            <a:r>
              <a:rPr lang="en-US" dirty="0" smtClean="0"/>
              <a:t>Hold the stick in the tilting position and insert it in the soil about one centimeter away from the seedling to the same depth as the hole.</a:t>
            </a:r>
          </a:p>
          <a:p>
            <a:r>
              <a:rPr lang="en-US" dirty="0" smtClean="0"/>
              <a:t> Push the soil towards the seedling to hold it tightly.  This ensures that all the air pockets around the roots are closed.</a:t>
            </a:r>
          </a:p>
          <a:p>
            <a:r>
              <a:rPr lang="en-US" dirty="0" smtClean="0"/>
              <a:t>Using your fingers cover the hole you made.</a:t>
            </a:r>
          </a:p>
          <a:p>
            <a:r>
              <a:rPr lang="en-US" dirty="0" smtClean="0"/>
              <a:t>Water the containers properly once more after planting. Seedlings pricked out from same batch of the seed bed should be arranged in the same place. </a:t>
            </a:r>
            <a:endParaRPr lang="en-US" dirty="0"/>
          </a:p>
        </p:txBody>
      </p:sp>
    </p:spTree>
    <p:extLst>
      <p:ext uri="{BB962C8B-B14F-4D97-AF65-F5344CB8AC3E}">
        <p14:creationId xmlns="" xmlns:p14="http://schemas.microsoft.com/office/powerpoint/2010/main" val="133870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Shading and watering:</a:t>
            </a:r>
            <a:endParaRPr lang="en-US" dirty="0"/>
          </a:p>
        </p:txBody>
      </p:sp>
      <p:sp>
        <p:nvSpPr>
          <p:cNvPr id="3" name="Content Placeholder 2"/>
          <p:cNvSpPr>
            <a:spLocks noGrp="1"/>
          </p:cNvSpPr>
          <p:nvPr>
            <p:ph idx="1"/>
          </p:nvPr>
        </p:nvSpPr>
        <p:spPr/>
        <p:txBody>
          <a:bodyPr>
            <a:normAutofit/>
          </a:bodyPr>
          <a:lstStyle/>
          <a:p>
            <a:r>
              <a:rPr lang="en-US" dirty="0" smtClean="0"/>
              <a:t> </a:t>
            </a:r>
            <a:r>
              <a:rPr lang="en-US" b="1" dirty="0" smtClean="0"/>
              <a:t>Shading: </a:t>
            </a:r>
            <a:r>
              <a:rPr lang="en-US" dirty="0" smtClean="0"/>
              <a:t>Construct a shade to protect the seedlings from direct sunlight for two to three weeks after pricking out.  </a:t>
            </a:r>
          </a:p>
          <a:p>
            <a:r>
              <a:rPr lang="en-US" dirty="0" smtClean="0"/>
              <a:t>Use locally available materials such as grass, mats, or banana fibers for shade construction.  </a:t>
            </a:r>
          </a:p>
          <a:p>
            <a:r>
              <a:rPr lang="en-US" b="1" dirty="0" smtClean="0"/>
              <a:t>Watering: </a:t>
            </a:r>
            <a:r>
              <a:rPr lang="en-US" dirty="0" smtClean="0"/>
              <a:t>The regular supply of clean water is essential to plant growth. </a:t>
            </a:r>
          </a:p>
          <a:p>
            <a:r>
              <a:rPr lang="en-US" dirty="0" smtClean="0"/>
              <a:t>Plants are made out of more than 90% water. </a:t>
            </a:r>
          </a:p>
          <a:p>
            <a:r>
              <a:rPr lang="en-US" dirty="0" smtClean="0"/>
              <a:t>When grown in containers, nursery plants have only a limited volume of substrate and do not have the ability of mature trees to search for water from below the soil surface.</a:t>
            </a:r>
            <a:endParaRPr lang="en-US" dirty="0"/>
          </a:p>
        </p:txBody>
      </p:sp>
    </p:spTree>
    <p:extLst>
      <p:ext uri="{BB962C8B-B14F-4D97-AF65-F5344CB8AC3E}">
        <p14:creationId xmlns="" xmlns:p14="http://schemas.microsoft.com/office/powerpoint/2010/main" val="130967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3165183" y="1600200"/>
            <a:ext cx="5861633" cy="47085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Tree nursery operations involves various activities such as:</a:t>
            </a:r>
          </a:p>
          <a:p>
            <a:r>
              <a:rPr lang="en-US" dirty="0" smtClean="0"/>
              <a:t> seed sourcing</a:t>
            </a:r>
          </a:p>
          <a:p>
            <a:r>
              <a:rPr lang="en-US" dirty="0" smtClean="0"/>
              <a:t>Seed bed preparation</a:t>
            </a:r>
          </a:p>
          <a:p>
            <a:r>
              <a:rPr lang="en-US" dirty="0" smtClean="0"/>
              <a:t>Sowing seeds</a:t>
            </a:r>
          </a:p>
          <a:p>
            <a:r>
              <a:rPr lang="en-US" dirty="0" smtClean="0"/>
              <a:t>Potting</a:t>
            </a:r>
          </a:p>
          <a:p>
            <a:r>
              <a:rPr lang="en-US" dirty="0" smtClean="0"/>
              <a:t>Pricking Out</a:t>
            </a:r>
          </a:p>
          <a:p>
            <a:r>
              <a:rPr lang="en-US" dirty="0" smtClean="0"/>
              <a:t>Shading</a:t>
            </a:r>
          </a:p>
          <a:p>
            <a:r>
              <a:rPr lang="en-US" dirty="0" smtClean="0"/>
              <a:t>Watering</a:t>
            </a:r>
          </a:p>
          <a:p>
            <a:r>
              <a:rPr lang="en-US" dirty="0" smtClean="0"/>
              <a:t>Weeding</a:t>
            </a:r>
          </a:p>
          <a:p>
            <a:r>
              <a:rPr lang="en-US" dirty="0" smtClean="0"/>
              <a:t>root pruning</a:t>
            </a:r>
          </a:p>
          <a:p>
            <a:r>
              <a:rPr lang="en-US" dirty="0" smtClean="0"/>
              <a:t>application of additional fertilizers or manure.</a:t>
            </a:r>
            <a:endParaRPr lang="en-US" dirty="0"/>
          </a:p>
        </p:txBody>
      </p:sp>
    </p:spTree>
    <p:extLst>
      <p:ext uri="{BB962C8B-B14F-4D97-AF65-F5344CB8AC3E}">
        <p14:creationId xmlns="" xmlns:p14="http://schemas.microsoft.com/office/powerpoint/2010/main" val="146617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Weeding:</a:t>
            </a:r>
            <a:endParaRPr lang="en-US" dirty="0"/>
          </a:p>
        </p:txBody>
      </p:sp>
      <p:sp>
        <p:nvSpPr>
          <p:cNvPr id="3" name="Content Placeholder 2"/>
          <p:cNvSpPr>
            <a:spLocks noGrp="1"/>
          </p:cNvSpPr>
          <p:nvPr>
            <p:ph idx="1"/>
          </p:nvPr>
        </p:nvSpPr>
        <p:spPr/>
        <p:txBody>
          <a:bodyPr/>
          <a:lstStyle/>
          <a:p>
            <a:r>
              <a:rPr lang="en-US" dirty="0" smtClean="0"/>
              <a:t>Weeds are a threat to healthy seedlings development. </a:t>
            </a:r>
          </a:p>
          <a:p>
            <a:r>
              <a:rPr lang="en-US" dirty="0" smtClean="0"/>
              <a:t>They compete with seedlings for nutrients, water and light hence they must be controlled. </a:t>
            </a:r>
          </a:p>
          <a:p>
            <a:r>
              <a:rPr lang="en-US" dirty="0" smtClean="0"/>
              <a:t>With your hands or gently pullout unwanted growth (rouging).this should be done whenever weeds are observed. </a:t>
            </a:r>
          </a:p>
          <a:p>
            <a:r>
              <a:rPr lang="en-US" dirty="0" smtClean="0"/>
              <a:t>Remove all the weeds around the beds </a:t>
            </a:r>
            <a:r>
              <a:rPr lang="en-US" dirty="0" err="1" smtClean="0"/>
              <a:t>manualy</a:t>
            </a:r>
            <a:r>
              <a:rPr lang="en-US" dirty="0" smtClean="0"/>
              <a:t> and don’t leave any rubbish around unless you are sure that this can be converted to compost. </a:t>
            </a:r>
            <a:endParaRPr lang="en-US" dirty="0"/>
          </a:p>
        </p:txBody>
      </p:sp>
    </p:spTree>
    <p:extLst>
      <p:ext uri="{BB962C8B-B14F-4D97-AF65-F5344CB8AC3E}">
        <p14:creationId xmlns="" xmlns:p14="http://schemas.microsoft.com/office/powerpoint/2010/main" val="349376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of additional fertilizers (Nutrition):</a:t>
            </a:r>
          </a:p>
        </p:txBody>
      </p:sp>
      <p:sp>
        <p:nvSpPr>
          <p:cNvPr id="3" name="Content Placeholder 2"/>
          <p:cNvSpPr>
            <a:spLocks noGrp="1"/>
          </p:cNvSpPr>
          <p:nvPr>
            <p:ph idx="1"/>
          </p:nvPr>
        </p:nvSpPr>
        <p:spPr/>
        <p:txBody>
          <a:bodyPr/>
          <a:lstStyle/>
          <a:p>
            <a:r>
              <a:rPr lang="en-US" dirty="0" smtClean="0"/>
              <a:t>Fertilizers or manure is applied when the seedlings show sign of weakness. </a:t>
            </a:r>
          </a:p>
          <a:p>
            <a:r>
              <a:rPr lang="en-US" dirty="0" smtClean="0"/>
              <a:t>The most common fertilizers are NPK and DAP. </a:t>
            </a:r>
          </a:p>
          <a:p>
            <a:r>
              <a:rPr lang="en-US" dirty="0" smtClean="0"/>
              <a:t>It’s important to note that manure from livestock can also be used. </a:t>
            </a:r>
          </a:p>
          <a:p>
            <a:r>
              <a:rPr lang="en-US" dirty="0" smtClean="0"/>
              <a:t>However weakness of the seedlings can be caused not only by insufficiency of the nutrient but also by pests and disease.</a:t>
            </a:r>
            <a:endParaRPr lang="en-US" dirty="0"/>
          </a:p>
        </p:txBody>
      </p:sp>
    </p:spTree>
    <p:extLst>
      <p:ext uri="{BB962C8B-B14F-4D97-AF65-F5344CB8AC3E}">
        <p14:creationId xmlns="" xmlns:p14="http://schemas.microsoft.com/office/powerpoint/2010/main" val="209845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Sourcing seed:</a:t>
            </a:r>
            <a:endParaRPr lang="en-US" dirty="0"/>
          </a:p>
        </p:txBody>
      </p:sp>
      <p:sp>
        <p:nvSpPr>
          <p:cNvPr id="3" name="Content Placeholder 2"/>
          <p:cNvSpPr>
            <a:spLocks noGrp="1"/>
          </p:cNvSpPr>
          <p:nvPr>
            <p:ph idx="1"/>
          </p:nvPr>
        </p:nvSpPr>
        <p:spPr/>
        <p:txBody>
          <a:bodyPr/>
          <a:lstStyle/>
          <a:p>
            <a:r>
              <a:rPr lang="en-US" dirty="0" smtClean="0"/>
              <a:t>It is important to try and use good quality seed in planting.</a:t>
            </a:r>
          </a:p>
          <a:p>
            <a:r>
              <a:rPr lang="en-US" dirty="0" smtClean="0"/>
              <a:t>Seeds can be bought from local seed dealers, from NGOs.</a:t>
            </a:r>
          </a:p>
          <a:p>
            <a:r>
              <a:rPr lang="en-US" dirty="0" smtClean="0"/>
              <a:t> Before planting a lot of seed, it is a good idea to first check it’s viability by seeing if it germinates well.</a:t>
            </a:r>
          </a:p>
          <a:p>
            <a:r>
              <a:rPr lang="en-US" dirty="0" smtClean="0"/>
              <a:t> When getting seed from a supplier, it is important to look at the seed and check that it appears to be of good quality, and hasn’t been collected too early (is immature) or contains many empty seed.</a:t>
            </a:r>
            <a:endParaRPr lang="en-US" dirty="0"/>
          </a:p>
        </p:txBody>
      </p:sp>
    </p:spTree>
    <p:extLst>
      <p:ext uri="{BB962C8B-B14F-4D97-AF65-F5344CB8AC3E}">
        <p14:creationId xmlns="" xmlns:p14="http://schemas.microsoft.com/office/powerpoint/2010/main" val="382192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sowing seed treatments:</a:t>
            </a:r>
            <a:endParaRPr lang="en-US" dirty="0"/>
          </a:p>
        </p:txBody>
      </p:sp>
      <p:sp>
        <p:nvSpPr>
          <p:cNvPr id="3" name="Content Placeholder 2"/>
          <p:cNvSpPr>
            <a:spLocks noGrp="1"/>
          </p:cNvSpPr>
          <p:nvPr>
            <p:ph idx="1"/>
          </p:nvPr>
        </p:nvSpPr>
        <p:spPr/>
        <p:txBody>
          <a:bodyPr>
            <a:normAutofit/>
          </a:bodyPr>
          <a:lstStyle/>
          <a:p>
            <a:r>
              <a:rPr lang="en-US" dirty="0" smtClean="0"/>
              <a:t>Sometimes it is important to treat seed before it is planted, in order to improve on the level, speed and uniformity of germination.</a:t>
            </a:r>
          </a:p>
          <a:p>
            <a:r>
              <a:rPr lang="en-US" dirty="0" smtClean="0"/>
              <a:t>(a) </a:t>
            </a:r>
            <a:r>
              <a:rPr lang="en-US" b="1" dirty="0" smtClean="0"/>
              <a:t>Soaking seed in hot water </a:t>
            </a:r>
            <a:r>
              <a:rPr lang="en-US" dirty="0" smtClean="0"/>
              <a:t>until the seeds look swollen. </a:t>
            </a:r>
          </a:p>
          <a:p>
            <a:r>
              <a:rPr lang="en-US" dirty="0" smtClean="0"/>
              <a:t>This is used for seeds of trees such as most acacias, tamarind, </a:t>
            </a:r>
            <a:r>
              <a:rPr lang="en-US" dirty="0" err="1" smtClean="0"/>
              <a:t>leucaena</a:t>
            </a:r>
            <a:r>
              <a:rPr lang="en-US" dirty="0" smtClean="0"/>
              <a:t> and </a:t>
            </a:r>
            <a:r>
              <a:rPr lang="en-US" dirty="0" err="1" smtClean="0"/>
              <a:t>albizia</a:t>
            </a:r>
            <a:r>
              <a:rPr lang="en-US" dirty="0" smtClean="0"/>
              <a:t>.  </a:t>
            </a:r>
          </a:p>
          <a:p>
            <a:r>
              <a:rPr lang="en-US" b="1" dirty="0" smtClean="0"/>
              <a:t>Procedure: </a:t>
            </a:r>
            <a:r>
              <a:rPr lang="en-US" dirty="0" smtClean="0"/>
              <a:t>boil water and pour it over seeds in a container. Allow to cool and leave the seed in the water until the seeds look swollen.   </a:t>
            </a:r>
          </a:p>
        </p:txBody>
      </p:sp>
    </p:spTree>
    <p:extLst>
      <p:ext uri="{BB962C8B-B14F-4D97-AF65-F5344CB8AC3E}">
        <p14:creationId xmlns="" xmlns:p14="http://schemas.microsoft.com/office/powerpoint/2010/main" val="23987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 Soaking seed in cold/cool water. </a:t>
            </a:r>
            <a:endParaRPr lang="en-US" dirty="0"/>
          </a:p>
        </p:txBody>
      </p:sp>
      <p:sp>
        <p:nvSpPr>
          <p:cNvPr id="3" name="Content Placeholder 2"/>
          <p:cNvSpPr>
            <a:spLocks noGrp="1"/>
          </p:cNvSpPr>
          <p:nvPr>
            <p:ph idx="1"/>
          </p:nvPr>
        </p:nvSpPr>
        <p:spPr/>
        <p:txBody>
          <a:bodyPr>
            <a:normAutofit/>
          </a:bodyPr>
          <a:lstStyle/>
          <a:p>
            <a:r>
              <a:rPr lang="en-US" dirty="0" smtClean="0"/>
              <a:t>This </a:t>
            </a:r>
            <a:r>
              <a:rPr lang="en-US" dirty="0" smtClean="0"/>
              <a:t>method is recommended for seeds that have soft seed coats such as sesbania, </a:t>
            </a:r>
            <a:r>
              <a:rPr lang="en-US" dirty="0" err="1" smtClean="0"/>
              <a:t>dalbergia</a:t>
            </a:r>
            <a:r>
              <a:rPr lang="en-US" dirty="0" smtClean="0"/>
              <a:t> species, sesbania and Acacia </a:t>
            </a:r>
            <a:r>
              <a:rPr lang="en-US" dirty="0" err="1" smtClean="0"/>
              <a:t>augustissima</a:t>
            </a:r>
            <a:r>
              <a:rPr lang="en-US" dirty="0" smtClean="0"/>
              <a:t>, etc.             </a:t>
            </a:r>
          </a:p>
          <a:p>
            <a:r>
              <a:rPr lang="en-US" dirty="0" smtClean="0"/>
              <a:t> The time for soaking varies between 12-48 hours, depending on the tree species. </a:t>
            </a:r>
          </a:p>
          <a:p>
            <a:r>
              <a:rPr lang="en-US" b="1" dirty="0" smtClean="0"/>
              <a:t>Procedure:</a:t>
            </a:r>
            <a:r>
              <a:rPr lang="en-US" dirty="0" smtClean="0"/>
              <a:t> Soak the seeds in cold water which is 2 times its volume. Remove all floating seeds. </a:t>
            </a:r>
          </a:p>
          <a:p>
            <a:r>
              <a:rPr lang="en-US" dirty="0" smtClean="0"/>
              <a:t> Sow the remaining seeds at the bottom in containers in the nursery or direct sow directly in the field.</a:t>
            </a:r>
            <a:endParaRPr lang="en-US" dirty="0"/>
          </a:p>
        </p:txBody>
      </p:sp>
    </p:spTree>
    <p:extLst>
      <p:ext uri="{BB962C8B-B14F-4D97-AF65-F5344CB8AC3E}">
        <p14:creationId xmlns="" xmlns:p14="http://schemas.microsoft.com/office/powerpoint/2010/main" val="422726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Cracking the seed shell </a:t>
            </a:r>
            <a:r>
              <a:rPr lang="en-US" dirty="0" smtClean="0"/>
              <a:t>method:</a:t>
            </a:r>
            <a:endParaRPr lang="en-US" dirty="0"/>
          </a:p>
        </p:txBody>
      </p:sp>
      <p:sp>
        <p:nvSpPr>
          <p:cNvPr id="3" name="Content Placeholder 2"/>
          <p:cNvSpPr>
            <a:spLocks noGrp="1"/>
          </p:cNvSpPr>
          <p:nvPr>
            <p:ph idx="1"/>
          </p:nvPr>
        </p:nvSpPr>
        <p:spPr/>
        <p:txBody>
          <a:bodyPr/>
          <a:lstStyle/>
          <a:p>
            <a:r>
              <a:rPr lang="en-US" dirty="0" smtClean="0"/>
              <a:t>This method is used for tree species with a hard coat like </a:t>
            </a:r>
            <a:r>
              <a:rPr lang="en-US" dirty="0" err="1" smtClean="0"/>
              <a:t>melia</a:t>
            </a:r>
            <a:r>
              <a:rPr lang="en-US" dirty="0" smtClean="0"/>
              <a:t> (</a:t>
            </a:r>
            <a:r>
              <a:rPr lang="en-US" dirty="0" err="1" smtClean="0"/>
              <a:t>mukau</a:t>
            </a:r>
            <a:r>
              <a:rPr lang="en-US" dirty="0" smtClean="0"/>
              <a:t>), </a:t>
            </a:r>
            <a:r>
              <a:rPr lang="en-US" dirty="0" err="1" smtClean="0"/>
              <a:t>podo</a:t>
            </a:r>
            <a:r>
              <a:rPr lang="en-US" dirty="0" smtClean="0"/>
              <a:t>. Species, croton </a:t>
            </a:r>
            <a:r>
              <a:rPr lang="en-US" dirty="0" err="1" smtClean="0"/>
              <a:t>megalocarpus</a:t>
            </a:r>
            <a:r>
              <a:rPr lang="en-US" dirty="0" smtClean="0"/>
              <a:t>, etc. </a:t>
            </a:r>
          </a:p>
          <a:p>
            <a:r>
              <a:rPr lang="en-US" dirty="0" smtClean="0"/>
              <a:t>The cracking is done to allow water penetration for easy germination.             </a:t>
            </a:r>
          </a:p>
          <a:p>
            <a:r>
              <a:rPr lang="en-US" dirty="0" smtClean="0"/>
              <a:t>Cracking is done using a sharp knife, a stone or a cracking machine.</a:t>
            </a:r>
          </a:p>
          <a:p>
            <a:endParaRPr lang="en-US" dirty="0"/>
          </a:p>
        </p:txBody>
      </p:sp>
    </p:spTree>
    <p:extLst>
      <p:ext uri="{BB962C8B-B14F-4D97-AF65-F5344CB8AC3E}">
        <p14:creationId xmlns="" xmlns:p14="http://schemas.microsoft.com/office/powerpoint/2010/main" val="283403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 bed preparation:</a:t>
            </a:r>
          </a:p>
        </p:txBody>
      </p:sp>
      <p:sp>
        <p:nvSpPr>
          <p:cNvPr id="3" name="Content Placeholder 2"/>
          <p:cNvSpPr>
            <a:spLocks noGrp="1"/>
          </p:cNvSpPr>
          <p:nvPr>
            <p:ph idx="1"/>
          </p:nvPr>
        </p:nvSpPr>
        <p:spPr/>
        <p:txBody>
          <a:bodyPr/>
          <a:lstStyle/>
          <a:p>
            <a:r>
              <a:rPr lang="en-US" dirty="0" smtClean="0"/>
              <a:t>nursery beds can be arranged in different ways.</a:t>
            </a:r>
          </a:p>
          <a:p>
            <a:r>
              <a:rPr lang="en-US" dirty="0" smtClean="0"/>
              <a:t>Potted seedlings can be raised on a flat bed, or can be set into a sunken bed, which is a basin like excavation of about 1 m by 1 m and about 10 cm deep. </a:t>
            </a:r>
          </a:p>
          <a:p>
            <a:r>
              <a:rPr lang="en-US" dirty="0" smtClean="0"/>
              <a:t>Such a structure holds seedlings together, and helps to conserve water in dry areas. </a:t>
            </a:r>
          </a:p>
          <a:p>
            <a:r>
              <a:rPr lang="en-US" dirty="0" smtClean="0"/>
              <a:t>Raised beds are used for establishing bare-rooted seedlings; as the sides of the bed can be broken down to reveal the roots of plants, ready for transplanting.</a:t>
            </a:r>
            <a:endParaRPr lang="en-US" dirty="0"/>
          </a:p>
        </p:txBody>
      </p:sp>
    </p:spTree>
    <p:extLst>
      <p:ext uri="{BB962C8B-B14F-4D97-AF65-F5344CB8AC3E}">
        <p14:creationId xmlns="" xmlns:p14="http://schemas.microsoft.com/office/powerpoint/2010/main" val="323225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44014" y="354829"/>
            <a:ext cx="4781550" cy="29146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71643" y="2769735"/>
            <a:ext cx="5038725" cy="28860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Potting:</a:t>
            </a:r>
          </a:p>
        </p:txBody>
      </p:sp>
      <p:sp>
        <p:nvSpPr>
          <p:cNvPr id="3" name="Content Placeholder 2"/>
          <p:cNvSpPr>
            <a:spLocks noGrp="1"/>
          </p:cNvSpPr>
          <p:nvPr>
            <p:ph idx="1"/>
          </p:nvPr>
        </p:nvSpPr>
        <p:spPr/>
        <p:txBody>
          <a:bodyPr>
            <a:normAutofit fontScale="92500" lnSpcReduction="20000"/>
          </a:bodyPr>
          <a:lstStyle/>
          <a:p>
            <a:r>
              <a:rPr lang="en-US" dirty="0" smtClean="0"/>
              <a:t>Potting mixture (soil, sand and compost/manure) should be moistened and then pressed into containers to a depth of about three-quarters of the height of pots.</a:t>
            </a:r>
          </a:p>
          <a:p>
            <a:r>
              <a:rPr lang="en-US" dirty="0" smtClean="0"/>
              <a:t> Pots should then be topped up more loosely with mixture and pressed down lightly to about 2 cm below the top. </a:t>
            </a:r>
          </a:p>
          <a:p>
            <a:r>
              <a:rPr lang="en-US" dirty="0" smtClean="0"/>
              <a:t>Heavy compaction should be avoided at the top of pots because it will inhibit root penetration. </a:t>
            </a:r>
          </a:p>
          <a:p>
            <a:r>
              <a:rPr lang="en-US" dirty="0" smtClean="0"/>
              <a:t>Before planting seed, containers should be watered lightly. </a:t>
            </a:r>
          </a:p>
          <a:p>
            <a:r>
              <a:rPr lang="en-US" dirty="0" smtClean="0"/>
              <a:t>Sometimes, more than one seed can be planted in a pot and then, if more than one germinate, seedlings can be removed to leave a single individual.</a:t>
            </a:r>
          </a:p>
          <a:p>
            <a:r>
              <a:rPr lang="en-US" dirty="0" smtClean="0"/>
              <a:t>This approach might be used if germination rate is expected to be quite low.</a:t>
            </a:r>
            <a:endParaRPr lang="en-US" dirty="0"/>
          </a:p>
        </p:txBody>
      </p:sp>
    </p:spTree>
    <p:extLst>
      <p:ext uri="{BB962C8B-B14F-4D97-AF65-F5344CB8AC3E}">
        <p14:creationId xmlns="" xmlns:p14="http://schemas.microsoft.com/office/powerpoint/2010/main" val="2934074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TotalTime>
  <Words>1346</Words>
  <Application>Microsoft Office PowerPoint</Application>
  <PresentationFormat>Custom</PresentationFormat>
  <Paragraphs>90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Important Nursery operations</vt:lpstr>
      <vt:lpstr>Operations:</vt:lpstr>
      <vt:lpstr> Sourcing seed:</vt:lpstr>
      <vt:lpstr>Pre sowing seed treatments:</vt:lpstr>
      <vt:lpstr>(b) Soaking seed in cold/cool water. </vt:lpstr>
      <vt:lpstr>Cracking the seed shell method:</vt:lpstr>
      <vt:lpstr>Seed bed preparation:</vt:lpstr>
      <vt:lpstr>Slide 8</vt:lpstr>
      <vt:lpstr>Potting:</vt:lpstr>
      <vt:lpstr>Slide 10</vt:lpstr>
      <vt:lpstr>Sowing seed:</vt:lpstr>
      <vt:lpstr>Conti… </vt:lpstr>
      <vt:lpstr>Slide 13</vt:lpstr>
      <vt:lpstr>Pricking Out:</vt:lpstr>
      <vt:lpstr>The pricking process:</vt:lpstr>
      <vt:lpstr>Slide 16</vt:lpstr>
      <vt:lpstr>Conti…</vt:lpstr>
      <vt:lpstr>Shading and watering:</vt:lpstr>
      <vt:lpstr>Slide 19</vt:lpstr>
      <vt:lpstr>Weeding:</vt:lpstr>
      <vt:lpstr>Application of additional fertilizers (Nutrition):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tehse_000</dc:creator>
  <cp:lastModifiedBy>UCA</cp:lastModifiedBy>
  <cp:revision>11</cp:revision>
  <dcterms:created xsi:type="dcterms:W3CDTF">2016-02-22T07:52:06Z</dcterms:created>
  <dcterms:modified xsi:type="dcterms:W3CDTF">2016-11-11T04:25:50Z</dcterms:modified>
</cp:coreProperties>
</file>