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9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8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6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02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31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98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6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0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0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9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72D29-0D49-46FC-9639-EDBC8D16E10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60E13-44DF-41EF-A9BD-834EEFE7A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Smoking &amp; Chewing 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5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89" y="6147199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Cola </a:t>
            </a:r>
            <a:r>
              <a:rPr lang="en-US" b="1" i="1" dirty="0" err="1"/>
              <a:t>nitida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124" y="877359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48" y="50865"/>
            <a:ext cx="4241750" cy="3181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21886" y="1914433"/>
            <a:ext cx="4765537" cy="3171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8" y="3364304"/>
            <a:ext cx="4181627" cy="27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9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b="1" dirty="0"/>
              <a:t>Human beings have always chewed or smoked various substances </a:t>
            </a:r>
            <a:r>
              <a:rPr lang="en-US" b="1" dirty="0">
                <a:solidFill>
                  <a:srgbClr val="FF0000"/>
                </a:solidFill>
              </a:rPr>
              <a:t>for pleasure</a:t>
            </a:r>
            <a:r>
              <a:rPr lang="en-US" b="1" dirty="0"/>
              <a:t>, for some </a:t>
            </a:r>
            <a:r>
              <a:rPr lang="en-US" b="1" dirty="0">
                <a:solidFill>
                  <a:srgbClr val="FF0000"/>
                </a:solidFill>
              </a:rPr>
              <a:t>physiological effect</a:t>
            </a:r>
            <a:r>
              <a:rPr lang="en-US" b="1" dirty="0"/>
              <a:t>, in </a:t>
            </a:r>
            <a:r>
              <a:rPr lang="en-US" b="1" dirty="0">
                <a:solidFill>
                  <a:srgbClr val="FF0000"/>
                </a:solidFill>
              </a:rPr>
              <a:t>connection with religious ceremonies </a:t>
            </a:r>
            <a:r>
              <a:rPr lang="en-US" b="1" dirty="0"/>
              <a:t>or in an effort </a:t>
            </a:r>
            <a:r>
              <a:rPr lang="en-US" b="1" dirty="0">
                <a:solidFill>
                  <a:srgbClr val="FF0000"/>
                </a:solidFill>
              </a:rPr>
              <a:t>to seek a flight from </a:t>
            </a:r>
            <a:r>
              <a:rPr lang="en-US" b="1" dirty="0" smtClean="0">
                <a:solidFill>
                  <a:srgbClr val="FF0000"/>
                </a:solidFill>
              </a:rPr>
              <a:t>reality</a:t>
            </a:r>
            <a:r>
              <a:rPr lang="en-US" b="1" dirty="0" smtClean="0"/>
              <a:t>.  </a:t>
            </a:r>
          </a:p>
          <a:p>
            <a:r>
              <a:rPr lang="en-US" b="1" dirty="0" smtClean="0"/>
              <a:t>Although </a:t>
            </a:r>
            <a:r>
              <a:rPr lang="en-US" b="1" dirty="0"/>
              <a:t>a few of these such as chewing gum are harmless, the majority of the materials that are smoked or chewed have a </a:t>
            </a:r>
            <a:r>
              <a:rPr lang="en-US" b="1" dirty="0">
                <a:solidFill>
                  <a:srgbClr val="FF0000"/>
                </a:solidFill>
              </a:rPr>
              <a:t>distinct stimulating or even narcotic effect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is due to the presence of various </a:t>
            </a:r>
            <a:r>
              <a:rPr lang="en-US" b="1" dirty="0">
                <a:solidFill>
                  <a:srgbClr val="FF0000"/>
                </a:solidFill>
              </a:rPr>
              <a:t>alkaloids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Betel</a:t>
            </a:r>
            <a:r>
              <a:rPr lang="en-US" b="1" dirty="0">
                <a:solidFill>
                  <a:srgbClr val="FF0000"/>
                </a:solidFill>
              </a:rPr>
              <a:t>, Cola and tobacco </a:t>
            </a:r>
            <a:r>
              <a:rPr lang="en-US" b="1" dirty="0"/>
              <a:t>are less immediately harmful to the user than </a:t>
            </a:r>
            <a:r>
              <a:rPr lang="en-US" b="1" dirty="0">
                <a:solidFill>
                  <a:srgbClr val="FF0000"/>
                </a:solidFill>
              </a:rPr>
              <a:t>opium, cannabis and coca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latter are true narcotics that contain alkaloids, which are </a:t>
            </a:r>
            <a:r>
              <a:rPr lang="en-US" b="1" dirty="0">
                <a:solidFill>
                  <a:srgbClr val="FF0000"/>
                </a:solidFill>
              </a:rPr>
              <a:t>detrimental even in small amounts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If </a:t>
            </a:r>
            <a:r>
              <a:rPr lang="en-US" b="1" dirty="0"/>
              <a:t>used in greater quantities they may lead the addict to a low state of depravity and degradation by causing </a:t>
            </a:r>
            <a:r>
              <a:rPr lang="en-US" b="1" dirty="0">
                <a:solidFill>
                  <a:srgbClr val="FF0000"/>
                </a:solidFill>
              </a:rPr>
              <a:t>stupor, coma, convulsions and even death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6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r>
              <a:rPr lang="en-US" sz="3600" b="1" u="sng" dirty="0" smtClean="0"/>
              <a:t>Tobacco</a:t>
            </a:r>
          </a:p>
          <a:p>
            <a:r>
              <a:rPr lang="en-US" b="1" dirty="0" smtClean="0"/>
              <a:t>Tobacco</a:t>
            </a:r>
            <a:r>
              <a:rPr lang="en-US" b="1" dirty="0"/>
              <a:t>, </a:t>
            </a:r>
            <a:r>
              <a:rPr lang="en-US" b="1" i="1" dirty="0" err="1"/>
              <a:t>Nicotiana</a:t>
            </a:r>
            <a:r>
              <a:rPr lang="en-US" b="1" i="1" dirty="0"/>
              <a:t> </a:t>
            </a:r>
            <a:r>
              <a:rPr lang="en-US" b="1" i="1" dirty="0" err="1"/>
              <a:t>tabacum</a:t>
            </a:r>
            <a:r>
              <a:rPr lang="en-US" b="1" dirty="0"/>
              <a:t>, has become an important commodity worldwide even as evidence mounts of the </a:t>
            </a:r>
            <a:r>
              <a:rPr lang="en-US" b="1" dirty="0">
                <a:solidFill>
                  <a:srgbClr val="FF0000"/>
                </a:solidFill>
              </a:rPr>
              <a:t>serious side effects </a:t>
            </a:r>
            <a:r>
              <a:rPr lang="en-US" b="1" dirty="0"/>
              <a:t>on health through its </a:t>
            </a:r>
            <a:r>
              <a:rPr lang="en-US" b="1" dirty="0">
                <a:solidFill>
                  <a:srgbClr val="FF0000"/>
                </a:solidFill>
              </a:rPr>
              <a:t>carcinogenic </a:t>
            </a:r>
            <a:r>
              <a:rPr lang="en-US" b="1" dirty="0"/>
              <a:t>properties.  </a:t>
            </a:r>
            <a:endParaRPr lang="en-US" b="1" dirty="0" smtClean="0"/>
          </a:p>
          <a:p>
            <a:r>
              <a:rPr lang="en-US" b="1" dirty="0" smtClean="0"/>
              <a:t>Tobacco </a:t>
            </a:r>
            <a:r>
              <a:rPr lang="en-US" b="1" dirty="0"/>
              <a:t>is native to the </a:t>
            </a:r>
            <a:r>
              <a:rPr lang="en-US" b="1" dirty="0" err="1">
                <a:solidFill>
                  <a:srgbClr val="FF0000"/>
                </a:solidFill>
              </a:rPr>
              <a:t>Neotropical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region</a:t>
            </a:r>
            <a:r>
              <a:rPr lang="en-US" b="1" dirty="0" smtClean="0"/>
              <a:t>.  </a:t>
            </a:r>
          </a:p>
          <a:p>
            <a:r>
              <a:rPr lang="en-US" b="1" dirty="0" smtClean="0"/>
              <a:t>The </a:t>
            </a:r>
            <a:r>
              <a:rPr lang="en-US" b="1" dirty="0"/>
              <a:t>Amerindians originated the use of tobacco </a:t>
            </a:r>
            <a:r>
              <a:rPr lang="en-US" b="1" dirty="0">
                <a:solidFill>
                  <a:srgbClr val="FF0000"/>
                </a:solidFill>
              </a:rPr>
              <a:t>in connection with religious ceremonies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plant had spread over North America in </a:t>
            </a:r>
            <a:r>
              <a:rPr lang="en-US" b="1" dirty="0">
                <a:solidFill>
                  <a:srgbClr val="FF0000"/>
                </a:solidFill>
              </a:rPr>
              <a:t>Pre-Columbian times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Tobacco </a:t>
            </a:r>
            <a:r>
              <a:rPr lang="en-US" b="1" dirty="0"/>
              <a:t>was introduced into </a:t>
            </a:r>
            <a:r>
              <a:rPr lang="en-US" b="1" dirty="0">
                <a:solidFill>
                  <a:srgbClr val="FF0000"/>
                </a:solidFill>
              </a:rPr>
              <a:t>Europe in </a:t>
            </a:r>
            <a:r>
              <a:rPr lang="en-US" b="1" dirty="0" smtClean="0">
                <a:solidFill>
                  <a:srgbClr val="FF0000"/>
                </a:solidFill>
              </a:rPr>
              <a:t>1156, </a:t>
            </a:r>
            <a:r>
              <a:rPr lang="en-US" b="1" dirty="0"/>
              <a:t>but at first was grown only for </a:t>
            </a:r>
            <a:r>
              <a:rPr lang="en-US" b="1" dirty="0">
                <a:solidFill>
                  <a:srgbClr val="FF0000"/>
                </a:solidFill>
              </a:rPr>
              <a:t>ornamental and medicinal values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Jean </a:t>
            </a:r>
            <a:r>
              <a:rPr lang="en-US" b="1" dirty="0" err="1">
                <a:solidFill>
                  <a:srgbClr val="FF0000"/>
                </a:solidFill>
              </a:rPr>
              <a:t>Nicot</a:t>
            </a:r>
            <a:r>
              <a:rPr lang="en-US" b="1" dirty="0"/>
              <a:t>, for whom the genus was named, was responsible for its development </a:t>
            </a:r>
            <a:r>
              <a:rPr lang="en-US" b="1" dirty="0">
                <a:solidFill>
                  <a:srgbClr val="FF0000"/>
                </a:solidFill>
              </a:rPr>
              <a:t>in France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From </a:t>
            </a:r>
            <a:r>
              <a:rPr lang="en-US" b="1" dirty="0"/>
              <a:t>there it spread rapidly over the rest of </a:t>
            </a:r>
            <a:r>
              <a:rPr lang="en-US" b="1" dirty="0">
                <a:solidFill>
                  <a:srgbClr val="FF0000"/>
                </a:solidFill>
              </a:rPr>
              <a:t>Europe and into Africa, Asia and Australia.</a:t>
            </a:r>
            <a:r>
              <a:rPr lang="en-US" b="1" dirty="0"/>
              <a:t>  </a:t>
            </a:r>
            <a:endParaRPr lang="en-US" b="1" dirty="0" smtClean="0"/>
          </a:p>
          <a:p>
            <a:r>
              <a:rPr lang="en-US" b="1" dirty="0" smtClean="0"/>
              <a:t>Some </a:t>
            </a:r>
            <a:r>
              <a:rPr lang="en-US" b="1" dirty="0"/>
              <a:t>evidence suggests that tobacco was used in </a:t>
            </a:r>
            <a:r>
              <a:rPr lang="en-US" b="1" dirty="0">
                <a:solidFill>
                  <a:srgbClr val="FF0000"/>
                </a:solidFill>
              </a:rPr>
              <a:t>Ancient </a:t>
            </a:r>
            <a:r>
              <a:rPr lang="en-US" b="1" dirty="0" smtClean="0">
                <a:solidFill>
                  <a:srgbClr val="FF0000"/>
                </a:solidFill>
              </a:rPr>
              <a:t>Egypt</a:t>
            </a:r>
            <a:r>
              <a:rPr lang="en-US" b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0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254044" cy="4351338"/>
          </a:xfrm>
        </p:spPr>
        <p:txBody>
          <a:bodyPr/>
          <a:lstStyle/>
          <a:p>
            <a:r>
              <a:rPr lang="en-US" b="1" dirty="0"/>
              <a:t>The slight narcotic and soothing properties of tobacco come from the </a:t>
            </a:r>
            <a:r>
              <a:rPr lang="en-US" b="1" dirty="0">
                <a:solidFill>
                  <a:srgbClr val="FF0000"/>
                </a:solidFill>
              </a:rPr>
              <a:t>alkaloid nicotine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active principle is absorbed by the </a:t>
            </a:r>
            <a:r>
              <a:rPr lang="en-US" b="1" dirty="0">
                <a:solidFill>
                  <a:srgbClr val="FF0000"/>
                </a:solidFill>
              </a:rPr>
              <a:t>mucous membranes of the nose and throat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Essential </a:t>
            </a:r>
            <a:r>
              <a:rPr lang="en-US" b="1" dirty="0">
                <a:solidFill>
                  <a:srgbClr val="FF0000"/>
                </a:solidFill>
              </a:rPr>
              <a:t>oils </a:t>
            </a:r>
            <a:r>
              <a:rPr lang="en-US" b="1" dirty="0"/>
              <a:t>and </a:t>
            </a:r>
            <a:r>
              <a:rPr lang="en-US" b="1" dirty="0">
                <a:solidFill>
                  <a:srgbClr val="FF0000"/>
                </a:solidFill>
              </a:rPr>
              <a:t>other aromatic substances</a:t>
            </a:r>
            <a:r>
              <a:rPr lang="en-US" b="1" dirty="0"/>
              <a:t> that develop during the curing and fermentation process cause the aroma and flavor.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0"/>
            <a:ext cx="4165600" cy="3391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3340054"/>
            <a:ext cx="4165600" cy="35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7185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Tobacco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852"/>
            <a:ext cx="12192000" cy="6286147"/>
          </a:xfrm>
        </p:spPr>
        <p:txBody>
          <a:bodyPr>
            <a:normAutofit/>
          </a:bodyPr>
          <a:lstStyle/>
          <a:p>
            <a:r>
              <a:rPr lang="en-US" b="1" dirty="0"/>
              <a:t>Out of the some </a:t>
            </a:r>
            <a:r>
              <a:rPr lang="en-US" b="1" dirty="0">
                <a:solidFill>
                  <a:srgbClr val="FF0000"/>
                </a:solidFill>
              </a:rPr>
              <a:t>50 species of tobacco known</a:t>
            </a:r>
            <a:r>
              <a:rPr lang="en-US" b="1" dirty="0"/>
              <a:t>, only two have gained commercial importance.  </a:t>
            </a:r>
            <a:endParaRPr lang="en-US" b="1" dirty="0" smtClean="0"/>
          </a:p>
          <a:p>
            <a:r>
              <a:rPr lang="en-US" b="1" i="1" dirty="0" err="1" smtClean="0">
                <a:solidFill>
                  <a:srgbClr val="FF0000"/>
                </a:solidFill>
              </a:rPr>
              <a:t>Nicotiana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tabacum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accounts for most of the production. 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was the native tobacco of the </a:t>
            </a:r>
            <a:r>
              <a:rPr lang="en-US" b="1" dirty="0">
                <a:solidFill>
                  <a:srgbClr val="FF0000"/>
                </a:solidFill>
              </a:rPr>
              <a:t>West Indies </a:t>
            </a:r>
            <a:r>
              <a:rPr lang="en-US" b="1" dirty="0"/>
              <a:t>and most of </a:t>
            </a:r>
            <a:r>
              <a:rPr lang="en-US" b="1" dirty="0">
                <a:solidFill>
                  <a:srgbClr val="FF0000"/>
                </a:solidFill>
              </a:rPr>
              <a:t>Central and South America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There </a:t>
            </a:r>
            <a:r>
              <a:rPr lang="en-US" b="1" dirty="0"/>
              <a:t>have been </a:t>
            </a:r>
            <a:r>
              <a:rPr lang="en-US" b="1" dirty="0">
                <a:solidFill>
                  <a:srgbClr val="FF0000"/>
                </a:solidFill>
              </a:rPr>
              <a:t>over 100 horticultural varieties </a:t>
            </a:r>
            <a:r>
              <a:rPr lang="en-US" b="1" dirty="0"/>
              <a:t>developed.  </a:t>
            </a:r>
            <a:endParaRPr lang="en-US" b="1" dirty="0" smtClean="0"/>
          </a:p>
          <a:p>
            <a:r>
              <a:rPr lang="en-US" b="1" i="1" dirty="0" err="1">
                <a:solidFill>
                  <a:srgbClr val="FF0000"/>
                </a:solidFill>
              </a:rPr>
              <a:t>Nicotiana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rustica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is a smaller and hardier species with yellow flowers.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thought to have originated in </a:t>
            </a:r>
            <a:r>
              <a:rPr lang="en-US" b="1" dirty="0">
                <a:solidFill>
                  <a:srgbClr val="FF0000"/>
                </a:solidFill>
              </a:rPr>
              <a:t>Mexico</a:t>
            </a:r>
            <a:r>
              <a:rPr lang="en-US" b="1" dirty="0"/>
              <a:t> and still grows wild in parts of North America. 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species was cultivated and smoked by </a:t>
            </a:r>
            <a:r>
              <a:rPr lang="en-US" b="1" dirty="0">
                <a:solidFill>
                  <a:srgbClr val="FF0000"/>
                </a:solidFill>
              </a:rPr>
              <a:t>Amerindians </a:t>
            </a:r>
            <a:r>
              <a:rPr lang="en-US" b="1" dirty="0"/>
              <a:t>in Eastern North America in Pre-Columbian times. 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tobacco was used both for </a:t>
            </a:r>
            <a:r>
              <a:rPr lang="en-US" b="1" dirty="0">
                <a:solidFill>
                  <a:srgbClr val="FF0000"/>
                </a:solidFill>
              </a:rPr>
              <a:t>insecticidal</a:t>
            </a:r>
            <a:r>
              <a:rPr lang="en-US" b="1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smoking</a:t>
            </a:r>
            <a:r>
              <a:rPr lang="en-US" b="1" dirty="0"/>
              <a:t> purposes.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8989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88" y="6060370"/>
            <a:ext cx="10515600" cy="5379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/>
              <a:t>Nicotiana</a:t>
            </a:r>
            <a:r>
              <a:rPr lang="en-US" b="1" i="1" dirty="0" smtClean="0"/>
              <a:t> </a:t>
            </a:r>
            <a:r>
              <a:rPr lang="en-US" b="1" i="1" dirty="0" err="1" smtClean="0"/>
              <a:t>rustica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6926791" cy="5373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89" y="-1"/>
            <a:ext cx="5271911" cy="58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2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831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Betel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446"/>
            <a:ext cx="12192000" cy="617255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chewing of betel nuts, or areca nuts, has been and still is widespread especially in Asia.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widespread occurrence of the habit indicates its antiquity.  Herodotus first described it in 340 B.C. </a:t>
            </a:r>
            <a:r>
              <a:rPr lang="en-US" b="1" dirty="0" smtClean="0"/>
              <a:t>In </a:t>
            </a:r>
            <a:r>
              <a:rPr lang="en-US" b="1" dirty="0"/>
              <a:t>India, where it is called Pan over 100-thousand tons of the nuts are used annually.  </a:t>
            </a:r>
            <a:endParaRPr lang="en-US" b="1" dirty="0" smtClean="0"/>
          </a:p>
          <a:p>
            <a:r>
              <a:rPr lang="en-US" b="1" dirty="0" smtClean="0"/>
              <a:t>There </a:t>
            </a:r>
            <a:r>
              <a:rPr lang="en-US" b="1" dirty="0"/>
              <a:t>it plays an important role in the daily life of the inhabitants</a:t>
            </a:r>
            <a:r>
              <a:rPr lang="en-US" b="1" dirty="0" smtClean="0"/>
              <a:t>.</a:t>
            </a:r>
          </a:p>
          <a:p>
            <a:r>
              <a:rPr lang="en-US" b="1" dirty="0"/>
              <a:t>Betel nuts are the seeds of the betel nut palm, </a:t>
            </a:r>
            <a:r>
              <a:rPr lang="en-US" b="1" i="1" dirty="0"/>
              <a:t>Areca catechu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native to Malaya but is extensively cultivated wherever the nuts are used.  </a:t>
            </a:r>
            <a:endParaRPr lang="en-US" b="1" dirty="0" smtClean="0"/>
          </a:p>
          <a:p>
            <a:r>
              <a:rPr lang="en-US" b="1" dirty="0" smtClean="0"/>
              <a:t>Chewing </a:t>
            </a:r>
            <a:r>
              <a:rPr lang="en-US" b="1" dirty="0"/>
              <a:t>the betel nut can be quite a complex process.  A simple and most usual method involves the use of only three ingredients:  betel nuts, betel leaves and lime.  </a:t>
            </a:r>
            <a:endParaRPr lang="en-US" b="1" dirty="0" smtClean="0"/>
          </a:p>
          <a:p>
            <a:r>
              <a:rPr lang="en-US" b="1" dirty="0" smtClean="0"/>
              <a:t>Often </a:t>
            </a:r>
            <a:r>
              <a:rPr lang="en-US" b="1" dirty="0"/>
              <a:t>mixtures of the nuts with cloves, cinnamon, cardamom, nutmeg or other spices are utilized.  Another way of chewing betel involves the addition of tobacco.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8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66" y="6263569"/>
            <a:ext cx="10515600" cy="5944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Areca catechu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929" y="3029184"/>
            <a:ext cx="4289778" cy="3217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79333" cy="298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111" y="-1"/>
            <a:ext cx="4684889" cy="624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955" y="431800"/>
            <a:ext cx="32861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942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Cola</a:t>
            </a:r>
          </a:p>
          <a:p>
            <a:r>
              <a:rPr lang="en-US" b="1" dirty="0"/>
              <a:t> </a:t>
            </a:r>
            <a:r>
              <a:rPr lang="en-US" b="1" dirty="0" smtClean="0"/>
              <a:t>Seeds </a:t>
            </a:r>
            <a:r>
              <a:rPr lang="en-US" b="1" dirty="0"/>
              <a:t>of the cola tree, </a:t>
            </a:r>
            <a:r>
              <a:rPr lang="en-US" b="1" i="1" dirty="0"/>
              <a:t>Cola </a:t>
            </a:r>
            <a:r>
              <a:rPr lang="en-US" b="1" i="1" dirty="0" err="1"/>
              <a:t>nitida</a:t>
            </a:r>
            <a:r>
              <a:rPr lang="en-US" b="1" dirty="0"/>
              <a:t>, are known as cola or kola nuts.  </a:t>
            </a:r>
            <a:endParaRPr lang="en-US" b="1" dirty="0" smtClean="0"/>
          </a:p>
          <a:p>
            <a:r>
              <a:rPr lang="en-US" b="1" dirty="0" smtClean="0"/>
              <a:t>They </a:t>
            </a:r>
            <a:r>
              <a:rPr lang="en-US" b="1" dirty="0"/>
              <a:t>are extensively used in many parts of tropical Africa for chewing.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grows wild in the forests of tropical West Africa.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also cultivated in this region and the adjacent Sudan, and has been introduced into Brazil, India, Jamaica and parts of tropical Asia.  </a:t>
            </a:r>
            <a:endParaRPr lang="en-US" b="1" dirty="0" smtClean="0"/>
          </a:p>
          <a:p>
            <a:r>
              <a:rPr lang="en-US" b="1" dirty="0" smtClean="0"/>
              <a:t>Cola </a:t>
            </a:r>
            <a:r>
              <a:rPr lang="en-US" b="1" dirty="0"/>
              <a:t>has played an important role in the social, religious and commercial life of the Africa natives.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is reported to lower hunger and fatigue.  </a:t>
            </a:r>
            <a:endParaRPr lang="en-US" b="1" dirty="0" smtClean="0"/>
          </a:p>
          <a:p>
            <a:r>
              <a:rPr lang="en-US" b="1" dirty="0" smtClean="0"/>
              <a:t>Cola </a:t>
            </a:r>
            <a:r>
              <a:rPr lang="en-US" b="1" dirty="0"/>
              <a:t>is a very complex caffeine-containing product.  It not only contains two percent caffeine, but an essential oil and a </a:t>
            </a:r>
            <a:r>
              <a:rPr lang="en-US" b="1" dirty="0" err="1"/>
              <a:t>glucoside</a:t>
            </a:r>
            <a:r>
              <a:rPr lang="en-US" b="1" dirty="0"/>
              <a:t>, </a:t>
            </a:r>
            <a:r>
              <a:rPr lang="en-US" b="1" dirty="0" err="1"/>
              <a:t>kolanin</a:t>
            </a:r>
            <a:r>
              <a:rPr lang="en-US" b="1" dirty="0"/>
              <a:t>,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08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Smoking &amp; Chewing Products</vt:lpstr>
      <vt:lpstr>PowerPoint Presentation</vt:lpstr>
      <vt:lpstr>PowerPoint Presentation</vt:lpstr>
      <vt:lpstr>PowerPoint Presentation</vt:lpstr>
      <vt:lpstr>Tobacco Types</vt:lpstr>
      <vt:lpstr>Nicotiana rustica</vt:lpstr>
      <vt:lpstr>Betel</vt:lpstr>
      <vt:lpstr>Areca catechu</vt:lpstr>
      <vt:lpstr>PowerPoint Presentation</vt:lpstr>
      <vt:lpstr>Cola nitida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Smoking &amp; Chewing Products</dc:title>
  <dc:creator>Dr. Iftikhar Ahmad</dc:creator>
  <cp:lastModifiedBy>Dr. Iftikhar Ahmad</cp:lastModifiedBy>
  <cp:revision>1</cp:revision>
  <dcterms:created xsi:type="dcterms:W3CDTF">2020-05-03T07:17:12Z</dcterms:created>
  <dcterms:modified xsi:type="dcterms:W3CDTF">2020-05-03T07:17:52Z</dcterms:modified>
</cp:coreProperties>
</file>