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7" r:id="rId3"/>
    <p:sldId id="258" r:id="rId4"/>
    <p:sldId id="259" r:id="rId5"/>
    <p:sldId id="261" r:id="rId6"/>
    <p:sldId id="262" r:id="rId7"/>
    <p:sldId id="263" r:id="rId8"/>
    <p:sldId id="264" r:id="rId9"/>
    <p:sldId id="265" r:id="rId10"/>
    <p:sldId id="266" r:id="rId11"/>
    <p:sldId id="276" r:id="rId12"/>
    <p:sldId id="267" r:id="rId13"/>
    <p:sldId id="269" r:id="rId14"/>
    <p:sldId id="278" r:id="rId15"/>
    <p:sldId id="270" r:id="rId16"/>
    <p:sldId id="271" r:id="rId17"/>
    <p:sldId id="272" r:id="rId18"/>
    <p:sldId id="279" r:id="rId19"/>
    <p:sldId id="273" r:id="rId20"/>
    <p:sldId id="274" r:id="rId21"/>
    <p:sldId id="280" r:id="rId22"/>
    <p:sldId id="275" r:id="rId23"/>
    <p:sldId id="281" r:id="rId24"/>
    <p:sldId id="282" r:id="rId25"/>
    <p:sldId id="28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6" d="100"/>
          <a:sy n="86" d="100"/>
        </p:scale>
        <p:origin x="13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presProps" Target="pres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3C62-AACA-4F3A-B199-E59A9875C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66E74D-7FE8-4A5D-94D3-6944EC5EA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22F21E-1D50-4752-B968-AC6F37154614}"/>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5" name="Footer Placeholder 4">
            <a:extLst>
              <a:ext uri="{FF2B5EF4-FFF2-40B4-BE49-F238E27FC236}">
                <a16:creationId xmlns:a16="http://schemas.microsoft.com/office/drawing/2014/main" id="{151601A1-F72A-4295-809C-E21A9AA61C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6223B7-B4FD-4EFE-B9B9-0B45AE186F68}"/>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575423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63B0A-D8C1-45BD-9EFB-1727D8983BB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4529CB-63AC-4D04-BB0B-A88C74BDD1E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782B9D-D63D-4E4F-BD97-009A9C3AF43F}"/>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5" name="Footer Placeholder 4">
            <a:extLst>
              <a:ext uri="{FF2B5EF4-FFF2-40B4-BE49-F238E27FC236}">
                <a16:creationId xmlns:a16="http://schemas.microsoft.com/office/drawing/2014/main" id="{5571AADE-5121-49C1-B878-7F228F490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8993D5-39C5-4875-9AA2-13886617C59A}"/>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1808006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F60C1-C214-4A40-923D-4B7635CEF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D7D560-7F2E-4398-BF80-90CDF02D8B9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7C4E2-68AC-4443-907F-C895F5981CEE}"/>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5" name="Footer Placeholder 4">
            <a:extLst>
              <a:ext uri="{FF2B5EF4-FFF2-40B4-BE49-F238E27FC236}">
                <a16:creationId xmlns:a16="http://schemas.microsoft.com/office/drawing/2014/main" id="{8873F06C-9735-4931-B077-868457ABD2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53F0C-DFD5-47E1-883C-CD8148AADDD6}"/>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423229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D777D-3396-4F79-96C7-7D0DB7046E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EE37E5-8FEB-4A12-93CF-2F9EF0C89E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97D351-5922-4A26-A130-946089AF3BAB}"/>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5" name="Footer Placeholder 4">
            <a:extLst>
              <a:ext uri="{FF2B5EF4-FFF2-40B4-BE49-F238E27FC236}">
                <a16:creationId xmlns:a16="http://schemas.microsoft.com/office/drawing/2014/main" id="{EF2C83C0-6286-46B6-B2C2-B379BEACE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0D2FC1-D523-46B1-B077-032EF39A0227}"/>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63474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C9CA-A20A-410C-B6F2-C3BD0AC11B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C31F08-EA4D-4A97-B15B-1D24B93AF6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C4E494-88F9-4384-A6DC-3EE90013F85D}"/>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5" name="Footer Placeholder 4">
            <a:extLst>
              <a:ext uri="{FF2B5EF4-FFF2-40B4-BE49-F238E27FC236}">
                <a16:creationId xmlns:a16="http://schemas.microsoft.com/office/drawing/2014/main" id="{1DBF25BB-35EC-4F02-9E85-9CAFE4D7BD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378185-26CC-4A2D-8CF1-B2733197D1F1}"/>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2526977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D4B5-A7D9-4F4F-AB6A-F40A20E5DE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3484E4-6DE9-444C-BE1F-903781AC8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14EC01-D465-4DE3-807B-67C6ACCCE7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3E324EF-00CE-46B6-8585-5F5556EA7562}"/>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6" name="Footer Placeholder 5">
            <a:extLst>
              <a:ext uri="{FF2B5EF4-FFF2-40B4-BE49-F238E27FC236}">
                <a16:creationId xmlns:a16="http://schemas.microsoft.com/office/drawing/2014/main" id="{1385E101-132F-42E9-B738-227EFBD10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221DDA-38ED-4F9D-B4E3-E82E689DE980}"/>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400662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383E-3505-4227-959C-7D25FD3728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B1A096-57A5-4643-B91F-00B83F465E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45EDDC-57FF-41FA-BD96-AA2FFDE52C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4060BE-F84E-4870-9F0F-7087E5FD45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9E8AC7-DFFF-40D1-A34D-B224F2F5372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61CBC1-B7A9-43C1-B122-159FDF455AD1}"/>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8" name="Footer Placeholder 7">
            <a:extLst>
              <a:ext uri="{FF2B5EF4-FFF2-40B4-BE49-F238E27FC236}">
                <a16:creationId xmlns:a16="http://schemas.microsoft.com/office/drawing/2014/main" id="{7BC6A637-E8AC-4999-AE0C-386318003C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8477E13-ACFB-4573-856B-EFD6049314F3}"/>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1627350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D13BA-11EC-4537-AF17-E4EF9EEDB1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DCDE1E-F479-4690-8699-269633B57088}"/>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4" name="Footer Placeholder 3">
            <a:extLst>
              <a:ext uri="{FF2B5EF4-FFF2-40B4-BE49-F238E27FC236}">
                <a16:creationId xmlns:a16="http://schemas.microsoft.com/office/drawing/2014/main" id="{22F58C23-787C-4D89-AA90-E57773B08D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C7B071-2BA6-42B3-B021-51FAD9AF8308}"/>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1671475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137490-2070-4A18-9E64-29449A3DA33B}"/>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3" name="Footer Placeholder 2">
            <a:extLst>
              <a:ext uri="{FF2B5EF4-FFF2-40B4-BE49-F238E27FC236}">
                <a16:creationId xmlns:a16="http://schemas.microsoft.com/office/drawing/2014/main" id="{084152C9-D65F-4C13-858E-F93D105F28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0E0853-8CED-4BB6-9153-C18215ECB329}"/>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52653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AEF2E-C259-4DA3-9459-0AE097C700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CD6273-4C0E-4ADB-8E56-E7007E9538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423277A-60AB-456F-AF69-CA47D88DD2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29909E-F2F8-4314-8167-6498A023B774}"/>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6" name="Footer Placeholder 5">
            <a:extLst>
              <a:ext uri="{FF2B5EF4-FFF2-40B4-BE49-F238E27FC236}">
                <a16:creationId xmlns:a16="http://schemas.microsoft.com/office/drawing/2014/main" id="{876214FE-FE48-49B7-BBF7-38FE421E8B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7E1E0-B6A8-437A-AC54-15814C4E6F51}"/>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2237511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FDFE-C2C3-49B7-833B-7C714D2B5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EC02735-4E2D-4889-8357-E8BBF3FED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7F55BC-8274-49E1-B0FE-C74CFDA27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4A2BF-189F-47D6-8AC2-C7D6DAEDDB1E}"/>
              </a:ext>
            </a:extLst>
          </p:cNvPr>
          <p:cNvSpPr>
            <a:spLocks noGrp="1"/>
          </p:cNvSpPr>
          <p:nvPr>
            <p:ph type="dt" sz="half" idx="10"/>
          </p:nvPr>
        </p:nvSpPr>
        <p:spPr/>
        <p:txBody>
          <a:bodyPr/>
          <a:lstStyle/>
          <a:p>
            <a:fld id="{A86C4A68-A9BD-4D7E-B1E7-0C36AD3D777D}" type="datetimeFigureOut">
              <a:rPr lang="en-US" smtClean="0"/>
              <a:t>11/21/2020</a:t>
            </a:fld>
            <a:endParaRPr lang="en-US"/>
          </a:p>
        </p:txBody>
      </p:sp>
      <p:sp>
        <p:nvSpPr>
          <p:cNvPr id="6" name="Footer Placeholder 5">
            <a:extLst>
              <a:ext uri="{FF2B5EF4-FFF2-40B4-BE49-F238E27FC236}">
                <a16:creationId xmlns:a16="http://schemas.microsoft.com/office/drawing/2014/main" id="{D270ED7E-C096-453A-8846-9CB4A15D1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ED95D0-D77C-419C-82BB-DC83B13F99F0}"/>
              </a:ext>
            </a:extLst>
          </p:cNvPr>
          <p:cNvSpPr>
            <a:spLocks noGrp="1"/>
          </p:cNvSpPr>
          <p:nvPr>
            <p:ph type="sldNum" sz="quarter" idx="12"/>
          </p:nvPr>
        </p:nvSpPr>
        <p:spPr/>
        <p:txBody>
          <a:bodyPr/>
          <a:lstStyle/>
          <a:p>
            <a:fld id="{602A85F6-305D-4C1D-907A-2D4EE5559553}" type="slidenum">
              <a:rPr lang="en-US" smtClean="0"/>
              <a:t>‹#›</a:t>
            </a:fld>
            <a:endParaRPr lang="en-US"/>
          </a:p>
        </p:txBody>
      </p:sp>
    </p:spTree>
    <p:extLst>
      <p:ext uri="{BB962C8B-B14F-4D97-AF65-F5344CB8AC3E}">
        <p14:creationId xmlns:p14="http://schemas.microsoft.com/office/powerpoint/2010/main" val="2119971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92CF86-FB77-427A-BD30-20D4E7BEB2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6C1836-965F-4138-91CE-185A1C9694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4789C4-571C-4EB5-ACEC-8837BBCFA8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6C4A68-A9BD-4D7E-B1E7-0C36AD3D777D}" type="datetimeFigureOut">
              <a:rPr lang="en-US" smtClean="0"/>
              <a:t>11/21/2020</a:t>
            </a:fld>
            <a:endParaRPr lang="en-US"/>
          </a:p>
        </p:txBody>
      </p:sp>
      <p:sp>
        <p:nvSpPr>
          <p:cNvPr id="5" name="Footer Placeholder 4">
            <a:extLst>
              <a:ext uri="{FF2B5EF4-FFF2-40B4-BE49-F238E27FC236}">
                <a16:creationId xmlns:a16="http://schemas.microsoft.com/office/drawing/2014/main" id="{FE072361-A1E1-4242-BD8E-9DA718DB35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3570A6-7752-4B1A-9F63-DEB7E5BF4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2A85F6-305D-4C1D-907A-2D4EE5559553}" type="slidenum">
              <a:rPr lang="en-US" smtClean="0"/>
              <a:t>‹#›</a:t>
            </a:fld>
            <a:endParaRPr lang="en-US"/>
          </a:p>
        </p:txBody>
      </p:sp>
    </p:spTree>
    <p:extLst>
      <p:ext uri="{BB962C8B-B14F-4D97-AF65-F5344CB8AC3E}">
        <p14:creationId xmlns:p14="http://schemas.microsoft.com/office/powerpoint/2010/main" val="3470350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 /><Relationship Id="rId2" Type="http://schemas.openxmlformats.org/officeDocument/2006/relationships/image" Target="../media/image1.png" /><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3" Type="http://schemas.microsoft.com/office/2007/relationships/hdphoto" Target="../media/hdphoto5.wdp" /><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microsoft.com/office/2007/relationships/hdphoto" Target="../media/hdphoto6.wdp" /><Relationship Id="rId2" Type="http://schemas.openxmlformats.org/officeDocument/2006/relationships/image" Target="../media/image6.png"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3" Type="http://schemas.microsoft.com/office/2007/relationships/hdphoto" Target="../media/hdphoto7.wdp" /><Relationship Id="rId2" Type="http://schemas.openxmlformats.org/officeDocument/2006/relationships/image" Target="../media/image7.png"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Relationship Id="rId3" Type="http://schemas.microsoft.com/office/2007/relationships/hdphoto" Target="../media/hdphoto8.wdp" /><Relationship Id="rId2" Type="http://schemas.openxmlformats.org/officeDocument/2006/relationships/image" Target="../media/image8.png"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Relationship Id="rId3" Type="http://schemas.microsoft.com/office/2007/relationships/hdphoto" Target="../media/hdphoto9.wdp" /><Relationship Id="rId2" Type="http://schemas.openxmlformats.org/officeDocument/2006/relationships/image" Target="../media/image9.pn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Relationship Id="rId3" Type="http://schemas.microsoft.com/office/2007/relationships/hdphoto" Target="../media/hdphoto10.wdp" /><Relationship Id="rId2" Type="http://schemas.openxmlformats.org/officeDocument/2006/relationships/image" Target="../media/image10.png"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Relationship Id="rId3" Type="http://schemas.microsoft.com/office/2007/relationships/hdphoto" Target="../media/hdphoto11.wdp" /><Relationship Id="rId2" Type="http://schemas.openxmlformats.org/officeDocument/2006/relationships/image" Target="../media/image11.png"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English" TargetMode="External" /><Relationship Id="rId2" Type="http://schemas.openxmlformats.org/officeDocument/2006/relationships/hyperlink" Target="https://www.biologydiscussion.com/" TargetMode="External" /><Relationship Id="rId1" Type="http://schemas.openxmlformats.org/officeDocument/2006/relationships/slideLayout" Target="../slideLayouts/slideLayout1.xml" /><Relationship Id="rId4" Type="http://schemas.openxmlformats.org/officeDocument/2006/relationships/hyperlink" Target="https://premabotany.blogspot.com/" TargetMode="External" /></Relationships>
</file>

<file path=ppt/slides/_rels/slide25.xml.rels><?xml version="1.0" encoding="UTF-8" standalone="yes"?>
<Relationships xmlns="http://schemas.openxmlformats.org/package/2006/relationships"><Relationship Id="rId3" Type="http://schemas.microsoft.com/office/2007/relationships/hdphoto" Target="../media/hdphoto12.wdp" /><Relationship Id="rId2" Type="http://schemas.openxmlformats.org/officeDocument/2006/relationships/image" Target="../media/image12.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2.png"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Relationship Id="rId3" Type="http://schemas.microsoft.com/office/2007/relationships/hdphoto" Target="../media/hdphoto3.wdp" /><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3" Type="http://schemas.microsoft.com/office/2007/relationships/hdphoto" Target="../media/hdphoto4.wdp" /><Relationship Id="rId2" Type="http://schemas.openxmlformats.org/officeDocument/2006/relationships/image" Target="../media/image4.png"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92E698-4116-4B66-AB5D-1C884BAC8836}"/>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0" y="26126"/>
            <a:ext cx="12191999" cy="6858000"/>
          </a:xfrm>
          <a:prstGeom prst="rect">
            <a:avLst/>
          </a:prstGeom>
        </p:spPr>
      </p:pic>
      <p:sp>
        <p:nvSpPr>
          <p:cNvPr id="2" name="Title 1">
            <a:extLst>
              <a:ext uri="{FF2B5EF4-FFF2-40B4-BE49-F238E27FC236}">
                <a16:creationId xmlns:a16="http://schemas.microsoft.com/office/drawing/2014/main" id="{39F544E1-48F3-4301-9721-F506038DCEF8}"/>
              </a:ext>
            </a:extLst>
          </p:cNvPr>
          <p:cNvSpPr>
            <a:spLocks noGrp="1"/>
          </p:cNvSpPr>
          <p:nvPr>
            <p:ph type="title"/>
          </p:nvPr>
        </p:nvSpPr>
        <p:spPr>
          <a:xfrm>
            <a:off x="581109" y="2213458"/>
            <a:ext cx="9020092" cy="2431083"/>
          </a:xfrm>
        </p:spPr>
        <p:txBody>
          <a:bodyPr>
            <a:normAutofit fontScale="90000"/>
          </a:bodyPr>
          <a:lstStyle/>
          <a:p>
            <a:pPr algn="ct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   </a:t>
            </a:r>
            <a:r>
              <a:rPr lang="en-US" sz="7200" b="1" dirty="0">
                <a:latin typeface="Times New Roman" panose="02020603050405020304" pitchFamily="18" charset="0"/>
                <a:cs typeface="Times New Roman" panose="02020603050405020304" pitchFamily="18" charset="0"/>
              </a:rPr>
              <a:t>Reproduction in bacteria</a:t>
            </a:r>
          </a:p>
        </p:txBody>
      </p:sp>
    </p:spTree>
    <p:extLst>
      <p:ext uri="{BB962C8B-B14F-4D97-AF65-F5344CB8AC3E}">
        <p14:creationId xmlns:p14="http://schemas.microsoft.com/office/powerpoint/2010/main" val="312366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5130"/>
            <a:ext cx="9144000" cy="1054147"/>
          </a:xfrm>
        </p:spPr>
        <p:txBody>
          <a:bodyPr>
            <a:normAutofit fontScale="90000"/>
          </a:bodyPr>
          <a:lstStyle/>
          <a:p>
            <a:r>
              <a:rPr lang="en-US" b="1" dirty="0">
                <a:latin typeface="Times New Roman" panose="02020603050405020304" pitchFamily="18" charset="0"/>
                <a:cs typeface="Times New Roman" panose="02020603050405020304" pitchFamily="18" charset="0"/>
              </a:rPr>
              <a:t>ENDOSPORE FORMATION</a:t>
            </a:r>
          </a:p>
        </p:txBody>
      </p:sp>
      <p:sp>
        <p:nvSpPr>
          <p:cNvPr id="3" name="Subtitle 2"/>
          <p:cNvSpPr>
            <a:spLocks noGrp="1"/>
          </p:cNvSpPr>
          <p:nvPr>
            <p:ph type="subTitle" idx="1"/>
          </p:nvPr>
        </p:nvSpPr>
        <p:spPr>
          <a:xfrm>
            <a:off x="143691" y="1420541"/>
            <a:ext cx="11643361" cy="4941070"/>
          </a:xfrm>
        </p:spPr>
        <p:txBody>
          <a:bodyPr>
            <a:noAutofit/>
          </a:bodyPr>
          <a:lstStyle/>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Under unfavorable condition, endospore formed</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are a special type of reproductive bodies which are produced by bacterial cells</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At the time of endospore formation, the bacterial cell enlarges and loses its flagella</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protoplasm concentrates in the middle portion of the cell and develops a thick wall around it which is known as endospore</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sometimes two endospores are formed in the same cell </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Examples-Bacillus, clostridium , </a:t>
            </a:r>
            <a:r>
              <a:rPr lang="en-US" dirty="0" err="1">
                <a:latin typeface="Times New Roman" panose="02020603050405020304" pitchFamily="18" charset="0"/>
                <a:cs typeface="Times New Roman" panose="02020603050405020304" pitchFamily="18" charset="0"/>
              </a:rPr>
              <a:t>etc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614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4868" t="-1147" r="4904" b="764"/>
          <a:stretch/>
        </p:blipFill>
        <p:spPr>
          <a:xfrm>
            <a:off x="0" y="-248195"/>
            <a:ext cx="12192000" cy="751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5894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874" y="0"/>
            <a:ext cx="6000206" cy="1158649"/>
          </a:xfrm>
        </p:spPr>
        <p:txBody>
          <a:bodyPr/>
          <a:lstStyle/>
          <a:p>
            <a:r>
              <a:rPr lang="en-US" b="1" dirty="0">
                <a:latin typeface="Times New Roman" panose="02020603050405020304" pitchFamily="18" charset="0"/>
                <a:cs typeface="Times New Roman" panose="02020603050405020304" pitchFamily="18" charset="0"/>
              </a:rPr>
              <a:t>CONIDIA</a:t>
            </a:r>
          </a:p>
        </p:txBody>
      </p:sp>
      <p:sp>
        <p:nvSpPr>
          <p:cNvPr id="3" name="Subtitle 2"/>
          <p:cNvSpPr>
            <a:spLocks noGrp="1"/>
          </p:cNvSpPr>
          <p:nvPr>
            <p:ph type="subTitle" idx="1"/>
          </p:nvPr>
        </p:nvSpPr>
        <p:spPr>
          <a:xfrm>
            <a:off x="548642" y="1158649"/>
            <a:ext cx="9144000" cy="5398905"/>
          </a:xfrm>
        </p:spPr>
        <p:txBody>
          <a:bodyPr>
            <a:noAutofit/>
          </a:bodyPr>
          <a:lstStyle/>
          <a:p>
            <a:pPr marL="342900" indent="-342900" algn="l">
              <a:lnSpc>
                <a:spcPct val="150000"/>
              </a:lnSpc>
              <a:buFont typeface="Arial" panose="020B0604020202020204" pitchFamily="34" charset="0"/>
              <a:buChar char="•"/>
            </a:pPr>
            <a:r>
              <a:rPr lang="en-US" sz="2000" dirty="0"/>
              <a:t>Streptomyces, an important member of </a:t>
            </a:r>
            <a:r>
              <a:rPr lang="en-US" sz="2000" dirty="0" err="1"/>
              <a:t>Actinomycetes</a:t>
            </a:r>
            <a:r>
              <a:rPr lang="en-US" sz="2000" dirty="0"/>
              <a:t> produce conidia by the formation of a transverse septum at the apex of the filament </a:t>
            </a:r>
          </a:p>
          <a:p>
            <a:pPr marL="342900" indent="-342900" algn="l">
              <a:lnSpc>
                <a:spcPct val="150000"/>
              </a:lnSpc>
              <a:buFont typeface="Arial" panose="020B0604020202020204" pitchFamily="34" charset="0"/>
              <a:buChar char="•"/>
            </a:pPr>
            <a:r>
              <a:rPr lang="en-US" sz="2000" dirty="0"/>
              <a:t>The part of this filament which bears conidia is called conidiophore</a:t>
            </a:r>
          </a:p>
          <a:p>
            <a:pPr marL="342900" indent="-342900" algn="l">
              <a:lnSpc>
                <a:spcPct val="150000"/>
              </a:lnSpc>
              <a:buFont typeface="Arial" panose="020B0604020202020204" pitchFamily="34" charset="0"/>
              <a:buChar char="•"/>
            </a:pPr>
            <a:r>
              <a:rPr lang="en-US" sz="2000" dirty="0"/>
              <a:t>After detachment from the mother and getting contact with substratum, the </a:t>
            </a:r>
            <a:r>
              <a:rPr lang="en-US" sz="2000" dirty="0" err="1"/>
              <a:t>conidium</a:t>
            </a:r>
            <a:r>
              <a:rPr lang="en-US" sz="2000" dirty="0"/>
              <a:t> germinates and  gives rise to new mycelium</a:t>
            </a:r>
          </a:p>
          <a:p>
            <a:pPr marL="342900" indent="-342900" algn="l">
              <a:lnSpc>
                <a:spcPct val="150000"/>
              </a:lnSpc>
              <a:buFont typeface="Arial" panose="020B0604020202020204" pitchFamily="34" charset="0"/>
              <a:buChar char="•"/>
            </a:pPr>
            <a:r>
              <a:rPr lang="en-US" sz="2000" dirty="0"/>
              <a:t>Conidia produced externally in chains on the aerial filaments of fungus-like bacteria</a:t>
            </a:r>
          </a:p>
          <a:p>
            <a:endParaRPr lang="en-US" sz="2000"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6335485" y="4402182"/>
            <a:ext cx="5342709" cy="2455817"/>
          </a:xfrm>
          <a:prstGeom prst="rect">
            <a:avLst/>
          </a:prstGeom>
          <a:ln>
            <a:noFill/>
          </a:ln>
          <a:effectLst>
            <a:softEdge rad="112500"/>
          </a:effectLst>
        </p:spPr>
      </p:pic>
    </p:spTree>
    <p:extLst>
      <p:ext uri="{BB962C8B-B14F-4D97-AF65-F5344CB8AC3E}">
        <p14:creationId xmlns:p14="http://schemas.microsoft.com/office/powerpoint/2010/main" val="121330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4697" y="117564"/>
            <a:ext cx="10062754" cy="1106397"/>
          </a:xfrm>
        </p:spPr>
        <p:txBody>
          <a:bodyPr/>
          <a:lstStyle/>
          <a:p>
            <a:r>
              <a:rPr lang="en-US" b="1" dirty="0">
                <a:latin typeface="Times New Roman" panose="02020603050405020304" pitchFamily="18" charset="0"/>
                <a:cs typeface="Times New Roman" panose="02020603050405020304" pitchFamily="18" charset="0"/>
              </a:rPr>
              <a:t>CYSTS FORMATION</a:t>
            </a:r>
          </a:p>
        </p:txBody>
      </p:sp>
      <p:sp>
        <p:nvSpPr>
          <p:cNvPr id="3" name="Subtitle 2"/>
          <p:cNvSpPr>
            <a:spLocks noGrp="1"/>
          </p:cNvSpPr>
          <p:nvPr>
            <p:ph type="subTitle" idx="1"/>
          </p:nvPr>
        </p:nvSpPr>
        <p:spPr>
          <a:xfrm>
            <a:off x="261258" y="1358537"/>
            <a:ext cx="7798526" cy="5342709"/>
          </a:xfrm>
        </p:spPr>
        <p:txBody>
          <a:bodyPr>
            <a:noAutofit/>
          </a:bodyPr>
          <a:lstStyle/>
          <a:p>
            <a:pPr marL="342900" indent="-342900" algn="l">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 some species of </a:t>
            </a:r>
            <a:r>
              <a:rPr lang="en-US" sz="3200" dirty="0" err="1">
                <a:latin typeface="Times New Roman" panose="02020603050405020304" pitchFamily="18" charset="0"/>
                <a:cs typeface="Times New Roman" panose="02020603050405020304" pitchFamily="18" charset="0"/>
              </a:rPr>
              <a:t>azatobacter</a:t>
            </a:r>
            <a:r>
              <a:rPr lang="en-US" sz="3200" dirty="0">
                <a:latin typeface="Times New Roman" panose="02020603050405020304" pitchFamily="18" charset="0"/>
                <a:cs typeface="Times New Roman" panose="02020603050405020304" pitchFamily="18" charset="0"/>
              </a:rPr>
              <a:t>, the entire cell is transformed into resistant structure called cyst</a:t>
            </a:r>
          </a:p>
          <a:p>
            <a:pPr marL="342900" indent="-342900" algn="l">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At the time of cyst formation, vegetative cell first becomes </a:t>
            </a:r>
            <a:r>
              <a:rPr lang="en-US" sz="3200" dirty="0" err="1">
                <a:latin typeface="Times New Roman" panose="02020603050405020304" pitchFamily="18" charset="0"/>
                <a:cs typeface="Times New Roman" panose="02020603050405020304" pitchFamily="18" charset="0"/>
              </a:rPr>
              <a:t>deflagellated</a:t>
            </a:r>
            <a:r>
              <a:rPr lang="en-US" sz="3200" dirty="0">
                <a:latin typeface="Times New Roman" panose="02020603050405020304" pitchFamily="18" charset="0"/>
                <a:cs typeface="Times New Roman" panose="02020603050405020304" pitchFamily="18" charset="0"/>
              </a:rPr>
              <a:t>, attains spherical shape and get surrounded by multilayered coat</a:t>
            </a: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l="1421"/>
          <a:stretch/>
        </p:blipFill>
        <p:spPr>
          <a:xfrm>
            <a:off x="7891257" y="2172651"/>
            <a:ext cx="4046900" cy="2695575"/>
          </a:xfrm>
          <a:prstGeom prst="rect">
            <a:avLst/>
          </a:prstGeom>
          <a:ln>
            <a:noFill/>
          </a:ln>
          <a:effectLst>
            <a:softEdge rad="112500"/>
          </a:effectLst>
        </p:spPr>
      </p:pic>
    </p:spTree>
    <p:extLst>
      <p:ext uri="{BB962C8B-B14F-4D97-AF65-F5344CB8AC3E}">
        <p14:creationId xmlns:p14="http://schemas.microsoft.com/office/powerpoint/2010/main" val="16816811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3806" y="326572"/>
            <a:ext cx="10668000" cy="727574"/>
          </a:xfrm>
        </p:spPr>
        <p:txBody>
          <a:bodyPr>
            <a:normAutofit fontScale="90000"/>
          </a:bodyPr>
          <a:lstStyle/>
          <a:p>
            <a:r>
              <a:rPr lang="en-US" b="1" dirty="0">
                <a:latin typeface="Times New Roman" panose="02020603050405020304" pitchFamily="18" charset="0"/>
                <a:cs typeface="Times New Roman" panose="02020603050405020304" pitchFamily="18" charset="0"/>
              </a:rPr>
              <a:t>MYXOSPORE FORMATION</a:t>
            </a:r>
          </a:p>
        </p:txBody>
      </p:sp>
      <p:sp>
        <p:nvSpPr>
          <p:cNvPr id="3" name="Subtitle 2"/>
          <p:cNvSpPr>
            <a:spLocks noGrp="1"/>
          </p:cNvSpPr>
          <p:nvPr>
            <p:ph type="subTitle" idx="1"/>
          </p:nvPr>
        </p:nvSpPr>
        <p:spPr>
          <a:xfrm>
            <a:off x="622662" y="1381351"/>
            <a:ext cx="11094721" cy="4705940"/>
          </a:xfrm>
        </p:spPr>
        <p:txBody>
          <a:bodyPr>
            <a:noAutofit/>
          </a:bodyPr>
          <a:lstStyle/>
          <a:p>
            <a:pPr marL="342900" indent="-342900" algn="l">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Myxospores</a:t>
            </a:r>
            <a:r>
              <a:rPr lang="en-US" sz="3200" dirty="0">
                <a:latin typeface="Times New Roman" panose="02020603050405020304" pitchFamily="18" charset="0"/>
                <a:cs typeface="Times New Roman" panose="02020603050405020304" pitchFamily="18" charset="0"/>
              </a:rPr>
              <a:t> are the spores of </a:t>
            </a:r>
            <a:r>
              <a:rPr lang="en-US" sz="3200" dirty="0" err="1">
                <a:latin typeface="Times New Roman" panose="02020603050405020304" pitchFamily="18" charset="0"/>
                <a:cs typeface="Times New Roman" panose="02020603050405020304" pitchFamily="18" charset="0"/>
              </a:rPr>
              <a:t>myxococcus</a:t>
            </a:r>
            <a:r>
              <a:rPr lang="en-US" sz="3200" dirty="0">
                <a:latin typeface="Times New Roman" panose="02020603050405020304" pitchFamily="18" charset="0"/>
                <a:cs typeface="Times New Roman" panose="02020603050405020304" pitchFamily="18" charset="0"/>
              </a:rPr>
              <a:t> and other </a:t>
            </a:r>
            <a:r>
              <a:rPr lang="en-US" sz="3200" dirty="0" err="1">
                <a:latin typeface="Times New Roman" panose="02020603050405020304" pitchFamily="18" charset="0"/>
                <a:cs typeface="Times New Roman" panose="02020603050405020304" pitchFamily="18" charset="0"/>
              </a:rPr>
              <a:t>myxobacteria</a:t>
            </a:r>
            <a:endParaRPr lang="en-US" sz="3200"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These spores develop from fresh vegetative cells which are not divided of their genetic material</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7545092" y="3828050"/>
            <a:ext cx="3938043" cy="2651760"/>
          </a:xfrm>
          <a:prstGeom prst="rect">
            <a:avLst/>
          </a:prstGeom>
          <a:ln>
            <a:noFill/>
          </a:ln>
          <a:effectLst>
            <a:softEdge rad="112500"/>
          </a:effectLst>
        </p:spPr>
      </p:pic>
    </p:spTree>
    <p:extLst>
      <p:ext uri="{BB962C8B-B14F-4D97-AF65-F5344CB8AC3E}">
        <p14:creationId xmlns:p14="http://schemas.microsoft.com/office/powerpoint/2010/main" val="686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179" y="0"/>
            <a:ext cx="9657807" cy="1289277"/>
          </a:xfrm>
        </p:spPr>
        <p:txBody>
          <a:bodyPr>
            <a:normAutofit fontScale="90000"/>
          </a:bodyPr>
          <a:lstStyle/>
          <a:p>
            <a:r>
              <a:rPr lang="en-US" b="1" dirty="0">
                <a:latin typeface="Times New Roman" panose="02020603050405020304" pitchFamily="18" charset="0"/>
                <a:cs typeface="Times New Roman" panose="02020603050405020304" pitchFamily="18" charset="0"/>
              </a:rPr>
              <a:t>SEXUAL REPRODUCTION</a:t>
            </a:r>
          </a:p>
        </p:txBody>
      </p:sp>
      <p:sp>
        <p:nvSpPr>
          <p:cNvPr id="3" name="Subtitle 2"/>
          <p:cNvSpPr>
            <a:spLocks noGrp="1"/>
          </p:cNvSpPr>
          <p:nvPr>
            <p:ph type="subTitle" idx="1"/>
          </p:nvPr>
        </p:nvSpPr>
        <p:spPr>
          <a:xfrm>
            <a:off x="875212" y="1498284"/>
            <a:ext cx="10045336" cy="4876390"/>
          </a:xfrm>
        </p:spPr>
        <p:txBody>
          <a:bodyPr>
            <a:noAutofit/>
          </a:bodyPr>
          <a:lstStyle/>
          <a:p>
            <a:pPr>
              <a:lnSpc>
                <a:spcPct val="150000"/>
              </a:lnSpc>
            </a:pPr>
            <a:r>
              <a:rPr lang="en-US" sz="2800" dirty="0">
                <a:latin typeface="Times New Roman" panose="02020603050405020304" pitchFamily="18" charset="0"/>
                <a:cs typeface="Times New Roman" panose="02020603050405020304" pitchFamily="18" charset="0"/>
              </a:rPr>
              <a:t>Bacteria do not reproduce sexually in the normal sense as eukaryotes as they have no gametes, no alteration of generation and no meiosis. Genetic recombination however, takes place in bacteria by these three mechanisms</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Conjugation</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Transduction</a:t>
            </a:r>
          </a:p>
          <a:p>
            <a:pPr marL="342900" indent="-342900">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transformation</a:t>
            </a:r>
          </a:p>
        </p:txBody>
      </p:sp>
    </p:spTree>
    <p:extLst>
      <p:ext uri="{BB962C8B-B14F-4D97-AF65-F5344CB8AC3E}">
        <p14:creationId xmlns:p14="http://schemas.microsoft.com/office/powerpoint/2010/main" val="3937432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5564777" cy="1423851"/>
          </a:xfrm>
        </p:spPr>
        <p:txBody>
          <a:bodyPr>
            <a:normAutofit fontScale="90000"/>
          </a:bodyPr>
          <a:lstStyle/>
          <a:p>
            <a:r>
              <a:rPr lang="en-US" b="1" dirty="0">
                <a:latin typeface="Times New Roman" panose="02020603050405020304" pitchFamily="18" charset="0"/>
                <a:cs typeface="Times New Roman" panose="02020603050405020304" pitchFamily="18" charset="0"/>
              </a:rPr>
              <a:t>CONJUGATION</a:t>
            </a:r>
          </a:p>
        </p:txBody>
      </p:sp>
      <p:sp>
        <p:nvSpPr>
          <p:cNvPr id="3" name="Subtitle 2"/>
          <p:cNvSpPr>
            <a:spLocks noGrp="1"/>
          </p:cNvSpPr>
          <p:nvPr>
            <p:ph type="subTitle" idx="1"/>
          </p:nvPr>
        </p:nvSpPr>
        <p:spPr>
          <a:xfrm>
            <a:off x="914400" y="1554480"/>
            <a:ext cx="9753600" cy="5029200"/>
          </a:xfrm>
        </p:spPr>
        <p:txBody>
          <a:bodyPr>
            <a:normAutofit lnSpcReduction="10000"/>
          </a:bodyPr>
          <a:lstStyle/>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During conjugation transfer of DNA takes place between bacterial cells. It requires cell-to-cell contact. One bacterium connects itself to another through a protein tube structure called pilus</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Joshua Lederberg and Edward Tatum first described conjugation in 1946. they discovered the f- factor, which moves between E.coli cells</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 factor is a plasmid( plasmids are cellular extra chromosomal DNA). These plasmids carry antibiotic resistance genes called R factors. These also allow movement of DNA from a donor to recipient cell. This is the process of conjugation</a:t>
            </a:r>
          </a:p>
        </p:txBody>
      </p:sp>
    </p:spTree>
    <p:extLst>
      <p:ext uri="{BB962C8B-B14F-4D97-AF65-F5344CB8AC3E}">
        <p14:creationId xmlns:p14="http://schemas.microsoft.com/office/powerpoint/2010/main" val="1351664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3770" y="888274"/>
            <a:ext cx="10855236" cy="5447212"/>
          </a:xfrm>
        </p:spPr>
        <p:txBody>
          <a:bodyPr/>
          <a:lstStyle/>
          <a:p>
            <a:pPr marL="342900" indent="-342900" algn="l">
              <a:lnSpc>
                <a:spcPct val="150000"/>
              </a:lnSpc>
              <a:buFont typeface="Arial" panose="020B0604020202020204" pitchFamily="34" charset="0"/>
              <a:buChar char="•"/>
            </a:pPr>
            <a:r>
              <a:rPr lang="en-US" dirty="0"/>
              <a:t> </a:t>
            </a:r>
            <a:r>
              <a:rPr lang="en-US" dirty="0">
                <a:latin typeface="Times New Roman" panose="02020603050405020304" pitchFamily="18" charset="0"/>
                <a:cs typeface="Times New Roman" panose="02020603050405020304" pitchFamily="18" charset="0"/>
              </a:rPr>
              <a:t>bacterial conjugation involves various steps like mating pair formations, conjugal DNA synthesis, DNA transfer and maturation</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After a stable mating Pair is formed DNA replication starts it produces a single stranded copy of F- factor DNA </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DNA strand transferred to recipient cell. Here, it is copied to make a double stranded DNA molecule, this then form the plasmid</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Towards the end of conjugation, the mating pair is broken and both donor and the recipient cell carry an identical </a:t>
            </a:r>
            <a:r>
              <a:rPr lang="en-US" dirty="0" err="1">
                <a:latin typeface="Times New Roman" panose="02020603050405020304" pitchFamily="18" charset="0"/>
                <a:cs typeface="Times New Roman" panose="02020603050405020304" pitchFamily="18" charset="0"/>
              </a:rPr>
              <a:t>episomal</a:t>
            </a:r>
            <a:r>
              <a:rPr lang="en-US" dirty="0">
                <a:latin typeface="Times New Roman" panose="02020603050405020304" pitchFamily="18" charset="0"/>
                <a:cs typeface="Times New Roman" panose="02020603050405020304" pitchFamily="18" charset="0"/>
              </a:rPr>
              <a:t> copy of F- </a:t>
            </a:r>
            <a:r>
              <a:rPr lang="en-US" dirty="0"/>
              <a:t>factor</a:t>
            </a:r>
          </a:p>
        </p:txBody>
      </p:sp>
    </p:spTree>
    <p:extLst>
      <p:ext uri="{BB962C8B-B14F-4D97-AF65-F5344CB8AC3E}">
        <p14:creationId xmlns:p14="http://schemas.microsoft.com/office/powerpoint/2010/main" val="380781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308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6352903" cy="1158649"/>
          </a:xfrm>
        </p:spPr>
        <p:txBody>
          <a:bodyPr>
            <a:normAutofit fontScale="90000"/>
          </a:bodyPr>
          <a:lstStyle/>
          <a:p>
            <a:r>
              <a:rPr lang="en-US" b="1" dirty="0">
                <a:latin typeface="Times New Roman" panose="02020603050405020304" pitchFamily="18" charset="0"/>
                <a:cs typeface="Times New Roman" panose="02020603050405020304" pitchFamily="18" charset="0"/>
              </a:rPr>
              <a:t>TRANSDUCTION</a:t>
            </a:r>
          </a:p>
        </p:txBody>
      </p:sp>
      <p:sp>
        <p:nvSpPr>
          <p:cNvPr id="3" name="Subtitle 2"/>
          <p:cNvSpPr>
            <a:spLocks noGrp="1"/>
          </p:cNvSpPr>
          <p:nvPr>
            <p:ph type="subTitle" idx="1"/>
          </p:nvPr>
        </p:nvSpPr>
        <p:spPr>
          <a:xfrm>
            <a:off x="1027611" y="1158649"/>
            <a:ext cx="9144000" cy="5042263"/>
          </a:xfrm>
        </p:spPr>
        <p:txBody>
          <a:bodyPr>
            <a:noAutofit/>
          </a:bodyPr>
          <a:lstStyle/>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this is the second way by which DNA is transferred between bacterial cells. It takes place through a phage particle</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Joshua Lederberg and Norton </a:t>
            </a:r>
            <a:r>
              <a:rPr lang="en-US" dirty="0" err="1">
                <a:latin typeface="Times New Roman" panose="02020603050405020304" pitchFamily="18" charset="0"/>
                <a:cs typeface="Times New Roman" panose="02020603050405020304" pitchFamily="18" charset="0"/>
              </a:rPr>
              <a:t>zinder</a:t>
            </a:r>
            <a:r>
              <a:rPr lang="en-US" dirty="0">
                <a:latin typeface="Times New Roman" panose="02020603050405020304" pitchFamily="18" charset="0"/>
                <a:cs typeface="Times New Roman" panose="02020603050405020304" pitchFamily="18" charset="0"/>
              </a:rPr>
              <a:t> discovered transduction in 1956</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Phage inject their DNA into recipient cell and kill the host cell(lytic growth)</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Some phages do not always kill the host  cell( temperate phage), these can be inherited by daughter host cells</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acquiring of a temperate prophage by a recipient cell is a form of transduction </a:t>
            </a:r>
          </a:p>
        </p:txBody>
      </p:sp>
    </p:spTree>
    <p:extLst>
      <p:ext uri="{BB962C8B-B14F-4D97-AF65-F5344CB8AC3E}">
        <p14:creationId xmlns:p14="http://schemas.microsoft.com/office/powerpoint/2010/main" val="3668061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D2AF2-71C3-4F70-9F95-068F10468A93}"/>
              </a:ext>
            </a:extLst>
          </p:cNvPr>
          <p:cNvSpPr>
            <a:spLocks noGrp="1"/>
          </p:cNvSpPr>
          <p:nvPr>
            <p:ph type="ctrTitle"/>
          </p:nvPr>
        </p:nvSpPr>
        <p:spPr>
          <a:xfrm>
            <a:off x="-185530" y="397565"/>
            <a:ext cx="5791200" cy="1524000"/>
          </a:xfrm>
        </p:spPr>
        <p:txBody>
          <a:bodyPr/>
          <a:lstStyle/>
          <a:p>
            <a:r>
              <a:rPr lang="en-US" b="1" dirty="0">
                <a:latin typeface="Times New Roman" panose="02020603050405020304" pitchFamily="18" charset="0"/>
                <a:cs typeface="Times New Roman" panose="02020603050405020304" pitchFamily="18" charset="0"/>
              </a:rPr>
              <a:t>content</a:t>
            </a:r>
          </a:p>
        </p:txBody>
      </p:sp>
      <p:sp>
        <p:nvSpPr>
          <p:cNvPr id="3" name="Subtitle 2">
            <a:extLst>
              <a:ext uri="{FF2B5EF4-FFF2-40B4-BE49-F238E27FC236}">
                <a16:creationId xmlns:a16="http://schemas.microsoft.com/office/drawing/2014/main" id="{F0FD1926-8655-4FD4-ACC2-685E1D2B0707}"/>
              </a:ext>
            </a:extLst>
          </p:cNvPr>
          <p:cNvSpPr>
            <a:spLocks noGrp="1"/>
          </p:cNvSpPr>
          <p:nvPr>
            <p:ph type="subTitle" idx="1"/>
          </p:nvPr>
        </p:nvSpPr>
        <p:spPr>
          <a:xfrm>
            <a:off x="1416656" y="1921565"/>
            <a:ext cx="8850750" cy="4779681"/>
          </a:xfrm>
        </p:spPr>
        <p:txBody>
          <a:bodyPr>
            <a:noAutofit/>
          </a:bodyPr>
          <a:lstStyle/>
          <a:p>
            <a:pPr marL="342900" indent="-3429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Introduction            </a:t>
            </a:r>
          </a:p>
          <a:p>
            <a:pPr marL="342900" indent="-3429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Reproduction types</a:t>
            </a:r>
          </a:p>
          <a:p>
            <a:pPr marL="342900" indent="-3429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Vegetative reproduction</a:t>
            </a:r>
          </a:p>
          <a:p>
            <a:pPr marL="342900" indent="-3429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Asexual reproduction</a:t>
            </a:r>
          </a:p>
          <a:p>
            <a:pPr marL="342900" indent="-342900">
              <a:lnSpc>
                <a:spcPct val="150000"/>
              </a:lnSpc>
              <a:buFont typeface="Wingdings" panose="05000000000000000000" pitchFamily="2" charset="2"/>
              <a:buChar char="q"/>
            </a:pPr>
            <a:r>
              <a:rPr lang="en-US" sz="3600" dirty="0">
                <a:latin typeface="Times New Roman" panose="02020603050405020304" pitchFamily="18" charset="0"/>
                <a:cs typeface="Times New Roman" panose="02020603050405020304" pitchFamily="18" charset="0"/>
              </a:rPr>
              <a:t>Sexual reproduction</a:t>
            </a:r>
          </a:p>
        </p:txBody>
      </p:sp>
    </p:spTree>
    <p:extLst>
      <p:ext uri="{BB962C8B-B14F-4D97-AF65-F5344CB8AC3E}">
        <p14:creationId xmlns:p14="http://schemas.microsoft.com/office/powerpoint/2010/main" val="1176776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8675" y="352697"/>
            <a:ext cx="8965475" cy="1328466"/>
          </a:xfrm>
        </p:spPr>
        <p:txBody>
          <a:bodyPr>
            <a:normAutofit/>
          </a:bodyPr>
          <a:lstStyle/>
          <a:p>
            <a:r>
              <a:rPr lang="en-US" sz="4400" b="1" dirty="0">
                <a:latin typeface="Times New Roman" panose="02020603050405020304" pitchFamily="18" charset="0"/>
                <a:cs typeface="Times New Roman" panose="02020603050405020304" pitchFamily="18" charset="0"/>
              </a:rPr>
              <a:t>TRANSDUCTION IS OF TWO TYPES</a:t>
            </a:r>
            <a:r>
              <a:rPr lang="en-US" sz="4400" dirty="0"/>
              <a:t>:</a:t>
            </a:r>
          </a:p>
        </p:txBody>
      </p:sp>
      <p:sp>
        <p:nvSpPr>
          <p:cNvPr id="3" name="Subtitle 2"/>
          <p:cNvSpPr>
            <a:spLocks noGrp="1"/>
          </p:cNvSpPr>
          <p:nvPr>
            <p:ph type="subTitle" idx="1"/>
          </p:nvPr>
        </p:nvSpPr>
        <p:spPr>
          <a:xfrm>
            <a:off x="862148" y="1681163"/>
            <a:ext cx="10580915" cy="4615134"/>
          </a:xfrm>
        </p:spPr>
        <p:txBody>
          <a:bodyPr>
            <a:normAutofit fontScale="85000" lnSpcReduction="10000"/>
          </a:bodyPr>
          <a:lstStyle/>
          <a:p>
            <a:pPr marL="342900" indent="-342900">
              <a:lnSpc>
                <a:spcPct val="160000"/>
              </a:lnSpc>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GENERALIZED TRANSDUCTION</a:t>
            </a:r>
            <a:r>
              <a:rPr lang="en-US" dirty="0">
                <a:latin typeface="Times New Roman" panose="02020603050405020304" pitchFamily="18" charset="0"/>
                <a:cs typeface="Times New Roman" panose="02020603050405020304" pitchFamily="18" charset="0"/>
              </a:rPr>
              <a:t>:</a:t>
            </a:r>
          </a:p>
          <a:p>
            <a:pPr>
              <a:lnSpc>
                <a:spcPct val="160000"/>
              </a:lnSpc>
            </a:pPr>
            <a:r>
              <a:rPr lang="en-US" dirty="0">
                <a:latin typeface="Times New Roman" panose="02020603050405020304" pitchFamily="18" charset="0"/>
                <a:cs typeface="Times New Roman" panose="02020603050405020304" pitchFamily="18" charset="0"/>
              </a:rPr>
              <a:t>During this process any bacterial gene can be transferred from a donor cell to  a recipient cell. This may be done through bacteriophage and it carries only bacterial DNA and no viral DNA. This is the packaging of bacterial DNA into viral envelope. if the virus replicates it fills the </a:t>
            </a:r>
            <a:r>
              <a:rPr lang="en-US" dirty="0" err="1">
                <a:latin typeface="Times New Roman" panose="02020603050405020304" pitchFamily="18" charset="0"/>
                <a:cs typeface="Times New Roman" panose="02020603050405020304" pitchFamily="18" charset="0"/>
              </a:rPr>
              <a:t>nucleocapsid</a:t>
            </a:r>
            <a:r>
              <a:rPr lang="en-US" dirty="0">
                <a:latin typeface="Times New Roman" panose="02020603050405020304" pitchFamily="18" charset="0"/>
                <a:cs typeface="Times New Roman" panose="02020603050405020304" pitchFamily="18" charset="0"/>
              </a:rPr>
              <a:t> with genetic material</a:t>
            </a:r>
          </a:p>
          <a:p>
            <a:pPr marL="342900" indent="-342900">
              <a:lnSpc>
                <a:spcPct val="160000"/>
              </a:lnSpc>
              <a:buFont typeface="Wingdings" panose="05000000000000000000" pitchFamily="2" charset="2"/>
              <a:buChar char="q"/>
            </a:pPr>
            <a:r>
              <a:rPr lang="en-US" b="1" dirty="0">
                <a:latin typeface="Times New Roman" panose="02020603050405020304" pitchFamily="18" charset="0"/>
                <a:cs typeface="Times New Roman" panose="02020603050405020304" pitchFamily="18" charset="0"/>
              </a:rPr>
              <a:t>SPECIALIZED TRANSDUCTION</a:t>
            </a:r>
            <a:r>
              <a:rPr lang="en-US" dirty="0">
                <a:latin typeface="Times New Roman" panose="02020603050405020304" pitchFamily="18" charset="0"/>
                <a:cs typeface="Times New Roman" panose="02020603050405020304" pitchFamily="18" charset="0"/>
              </a:rPr>
              <a:t>:</a:t>
            </a:r>
          </a:p>
          <a:p>
            <a:pPr>
              <a:lnSpc>
                <a:spcPct val="160000"/>
              </a:lnSpc>
            </a:pPr>
            <a:r>
              <a:rPr lang="en-US" dirty="0">
                <a:latin typeface="Times New Roman" panose="02020603050405020304" pitchFamily="18" charset="0"/>
                <a:cs typeface="Times New Roman" panose="02020603050405020304" pitchFamily="18" charset="0"/>
              </a:rPr>
              <a:t>I is the process by which a particular set of bacterial genes is transferred to another bacterium. the gene that get transferred are the donor genes. The bacteriophage can pickup a subset of chromosomal genes and transfer them to bacteria  </a:t>
            </a:r>
          </a:p>
        </p:txBody>
      </p:sp>
    </p:spTree>
    <p:extLst>
      <p:ext uri="{BB962C8B-B14F-4D97-AF65-F5344CB8AC3E}">
        <p14:creationId xmlns:p14="http://schemas.microsoft.com/office/powerpoint/2010/main" val="454618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65080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248194"/>
            <a:ext cx="7158447" cy="1097280"/>
          </a:xfrm>
        </p:spPr>
        <p:txBody>
          <a:bodyPr>
            <a:normAutofit fontScale="90000"/>
          </a:bodyPr>
          <a:lstStyle/>
          <a:p>
            <a:r>
              <a:rPr lang="en-US" b="1" dirty="0">
                <a:latin typeface="Times New Roman" panose="02020603050405020304" pitchFamily="18" charset="0"/>
                <a:cs typeface="Times New Roman" panose="02020603050405020304" pitchFamily="18" charset="0"/>
              </a:rPr>
              <a:t>TRANSFORMATION</a:t>
            </a:r>
          </a:p>
        </p:txBody>
      </p:sp>
      <p:sp>
        <p:nvSpPr>
          <p:cNvPr id="3" name="Subtitle 2"/>
          <p:cNvSpPr>
            <a:spLocks noGrp="1"/>
          </p:cNvSpPr>
          <p:nvPr>
            <p:ph type="subTitle" idx="1"/>
          </p:nvPr>
        </p:nvSpPr>
        <p:spPr>
          <a:xfrm>
            <a:off x="622662" y="1541418"/>
            <a:ext cx="11173097" cy="5225142"/>
          </a:xfrm>
        </p:spPr>
        <p:txBody>
          <a:bodyPr>
            <a:normAutofit fontScale="85000" lnSpcReduction="20000"/>
          </a:bodyPr>
          <a:lstStyle/>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Bacteria also exchange DNA by transformation</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Free DNA from outside of living bacterial cell, which is released from the dead and lysed bacterial cells is transported into the cytoplasm in some bacteria</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Bacteria that undergo transfer of DNA by this method are called naturally competent</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O. Avery et al for  the first time performed this type of DNA transformation of Streptococcus pneumonia </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E.coli </a:t>
            </a:r>
            <a:r>
              <a:rPr lang="en-US" dirty="0" err="1">
                <a:latin typeface="Times New Roman" panose="02020603050405020304" pitchFamily="18" charset="0"/>
                <a:cs typeface="Times New Roman" panose="02020603050405020304" pitchFamily="18" charset="0"/>
              </a:rPr>
              <a:t>ia</a:t>
            </a:r>
            <a:r>
              <a:rPr lang="en-US" dirty="0">
                <a:latin typeface="Times New Roman" panose="02020603050405020304" pitchFamily="18" charset="0"/>
                <a:cs typeface="Times New Roman" panose="02020603050405020304" pitchFamily="18" charset="0"/>
              </a:rPr>
              <a:t> an example of naturally competent for DNA transformation </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double stranded DNA gets bound to the cell surface of a recipient by a protein receptor</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strand of DNA gets transported through cell envelope. It can recombine with similar DNA sequence present in the recipient cell</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This happens on natural DNA transformation </a:t>
            </a:r>
          </a:p>
        </p:txBody>
      </p:sp>
    </p:spTree>
    <p:extLst>
      <p:ext uri="{BB962C8B-B14F-4D97-AF65-F5344CB8AC3E}">
        <p14:creationId xmlns:p14="http://schemas.microsoft.com/office/powerpoint/2010/main" val="3150795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3201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74319"/>
            <a:ext cx="6379029" cy="1041083"/>
          </a:xfrm>
        </p:spPr>
        <p:txBody>
          <a:bodyPr/>
          <a:lstStyle/>
          <a:p>
            <a:r>
              <a:rPr lang="en-US" b="1" dirty="0">
                <a:latin typeface="Times New Roman" panose="02020603050405020304" pitchFamily="18" charset="0"/>
                <a:cs typeface="Times New Roman" panose="02020603050405020304" pitchFamily="18" charset="0"/>
              </a:rPr>
              <a:t>REFRENCES</a:t>
            </a:r>
          </a:p>
        </p:txBody>
      </p:sp>
      <p:sp>
        <p:nvSpPr>
          <p:cNvPr id="3" name="Subtitle 2"/>
          <p:cNvSpPr>
            <a:spLocks noGrp="1"/>
          </p:cNvSpPr>
          <p:nvPr>
            <p:ph type="subTitle" idx="1"/>
          </p:nvPr>
        </p:nvSpPr>
        <p:spPr>
          <a:xfrm>
            <a:off x="2542902" y="2024743"/>
            <a:ext cx="5856514" cy="2847703"/>
          </a:xfrm>
        </p:spPr>
        <p:txBody>
          <a:bodyPr/>
          <a:lstStyle/>
          <a:p>
            <a:pPr>
              <a:lnSpc>
                <a:spcPct val="150000"/>
              </a:lnSpc>
            </a:pPr>
            <a:r>
              <a:rPr lang="en-US" dirty="0">
                <a:solidFill>
                  <a:schemeClr val="tx1">
                    <a:lumMod val="85000"/>
                    <a:lumOff val="15000"/>
                  </a:schemeClr>
                </a:solidFill>
                <a:latin typeface="Times New Roman" panose="02020603050405020304" pitchFamily="18" charset="0"/>
                <a:cs typeface="Times New Roman" panose="02020603050405020304" pitchFamily="18" charset="0"/>
                <a:hlinkClick r:id="rId2"/>
              </a:rPr>
              <a:t>https://www.biologydiscussion.com/</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150000"/>
              </a:lnSpc>
            </a:pPr>
            <a:r>
              <a:rPr lang="en-US" dirty="0">
                <a:solidFill>
                  <a:schemeClr val="tx1">
                    <a:lumMod val="85000"/>
                    <a:lumOff val="15000"/>
                  </a:schemeClr>
                </a:solidFill>
                <a:latin typeface="Times New Roman" panose="02020603050405020304" pitchFamily="18" charset="0"/>
                <a:cs typeface="Times New Roman" panose="02020603050405020304" pitchFamily="18" charset="0"/>
                <a:hlinkClick r:id="rId3"/>
              </a:rPr>
              <a:t>https://en.wikipedia.org/wiki/English</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a:p>
            <a:pPr>
              <a:lnSpc>
                <a:spcPct val="150000"/>
              </a:lnSpc>
            </a:pPr>
            <a:r>
              <a:rPr lang="en-US" dirty="0">
                <a:solidFill>
                  <a:schemeClr val="tx1">
                    <a:lumMod val="85000"/>
                    <a:lumOff val="15000"/>
                  </a:schemeClr>
                </a:solidFill>
                <a:latin typeface="Times New Roman" panose="02020603050405020304" pitchFamily="18" charset="0"/>
                <a:cs typeface="Times New Roman" panose="02020603050405020304" pitchFamily="18" charset="0"/>
                <a:hlinkClick r:id="rId4"/>
              </a:rPr>
              <a:t>https://premabotany.blogspot.com</a:t>
            </a:r>
            <a:endParaRPr lang="en-US" dirty="0">
              <a:solidFill>
                <a:schemeClr val="tx1">
                  <a:lumMod val="85000"/>
                  <a:lumOff val="15000"/>
                </a:schemeClr>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0616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193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2D9B5-B03F-49B9-8DBB-0CA727DBBB72}"/>
              </a:ext>
            </a:extLst>
          </p:cNvPr>
          <p:cNvSpPr>
            <a:spLocks noGrp="1"/>
          </p:cNvSpPr>
          <p:nvPr>
            <p:ph type="ctrTitle"/>
          </p:nvPr>
        </p:nvSpPr>
        <p:spPr>
          <a:xfrm>
            <a:off x="419788" y="356745"/>
            <a:ext cx="5901499" cy="1283212"/>
          </a:xfrm>
        </p:spPr>
        <p:txBody>
          <a:bodyPr>
            <a:normAutofit fontScale="90000"/>
          </a:bodyPr>
          <a:lstStyle/>
          <a:p>
            <a:r>
              <a:rPr lang="en-US" b="1" dirty="0">
                <a:latin typeface="Times New Roman" panose="02020603050405020304" pitchFamily="18" charset="0"/>
                <a:cs typeface="Times New Roman" panose="02020603050405020304" pitchFamily="18" charset="0"/>
              </a:rPr>
              <a:t>INTRODUCTION</a:t>
            </a:r>
          </a:p>
        </p:txBody>
      </p:sp>
      <p:sp>
        <p:nvSpPr>
          <p:cNvPr id="3" name="Subtitle 2">
            <a:extLst>
              <a:ext uri="{FF2B5EF4-FFF2-40B4-BE49-F238E27FC236}">
                <a16:creationId xmlns:a16="http://schemas.microsoft.com/office/drawing/2014/main" id="{78A237AD-006F-4F65-B5EC-8A109056C3B2}"/>
              </a:ext>
            </a:extLst>
          </p:cNvPr>
          <p:cNvSpPr>
            <a:spLocks noGrp="1"/>
          </p:cNvSpPr>
          <p:nvPr>
            <p:ph type="subTitle" idx="1"/>
          </p:nvPr>
        </p:nvSpPr>
        <p:spPr>
          <a:xfrm>
            <a:off x="326570" y="1948071"/>
            <a:ext cx="11260183" cy="4348226"/>
          </a:xfrm>
        </p:spPr>
        <p:txBody>
          <a:bodyPr>
            <a:normAutofit fontScale="25000" lnSpcReduction="20000"/>
          </a:bodyPr>
          <a:lstStyle/>
          <a:p>
            <a:pPr lvl="6" algn="l"/>
            <a:endParaRPr lang="en-US" dirty="0"/>
          </a:p>
          <a:p>
            <a:pPr marL="342900" indent="-342900">
              <a:lnSpc>
                <a:spcPct val="170000"/>
              </a:lnSpc>
              <a:buFont typeface="Arial" panose="020B0604020202020204" pitchFamily="34" charset="0"/>
              <a:buChar char="•"/>
            </a:pPr>
            <a:r>
              <a:rPr lang="en-US" sz="11200" dirty="0">
                <a:latin typeface="Times New Roman" panose="02020603050405020304" pitchFamily="18" charset="0"/>
                <a:cs typeface="Times New Roman" panose="02020603050405020304" pitchFamily="18" charset="0"/>
              </a:rPr>
              <a:t>Bacteria are  the small  , prokaryotic microorganisms</a:t>
            </a:r>
          </a:p>
          <a:p>
            <a:pPr marL="342900" indent="-342900">
              <a:lnSpc>
                <a:spcPct val="170000"/>
              </a:lnSpc>
              <a:buFont typeface="Arial" panose="020B0604020202020204" pitchFamily="34" charset="0"/>
              <a:buChar char="•"/>
            </a:pPr>
            <a:r>
              <a:rPr lang="en-US" sz="11200" dirty="0">
                <a:latin typeface="Times New Roman" panose="02020603050405020304" pitchFamily="18" charset="0"/>
                <a:cs typeface="Times New Roman" panose="02020603050405020304" pitchFamily="18" charset="0"/>
              </a:rPr>
              <a:t>They are the simplest and oldest organisms</a:t>
            </a:r>
          </a:p>
          <a:p>
            <a:pPr marL="342900" indent="-342900">
              <a:lnSpc>
                <a:spcPct val="170000"/>
              </a:lnSpc>
              <a:buFont typeface="Arial" panose="020B0604020202020204" pitchFamily="34" charset="0"/>
              <a:buChar char="•"/>
            </a:pPr>
            <a:r>
              <a:rPr lang="en-US" sz="11200" dirty="0">
                <a:latin typeface="Times New Roman" panose="02020603050405020304" pitchFamily="18" charset="0"/>
                <a:cs typeface="Times New Roman" panose="02020603050405020304" pitchFamily="18" charset="0"/>
              </a:rPr>
              <a:t>They were discovered by Anton Leeuwenhoek in 1676</a:t>
            </a:r>
          </a:p>
          <a:p>
            <a:pPr marL="342900" indent="-342900">
              <a:lnSpc>
                <a:spcPct val="170000"/>
              </a:lnSpc>
              <a:buFont typeface="Arial" panose="020B0604020202020204" pitchFamily="34" charset="0"/>
              <a:buChar char="•"/>
            </a:pPr>
            <a:r>
              <a:rPr lang="en-US" sz="11200" dirty="0">
                <a:latin typeface="Times New Roman" panose="02020603050405020304" pitchFamily="18" charset="0"/>
                <a:cs typeface="Times New Roman" panose="02020603050405020304" pitchFamily="18" charset="0"/>
              </a:rPr>
              <a:t>In the five kingdom classification, they are placed in kingdom Monera</a:t>
            </a:r>
          </a:p>
        </p:txBody>
      </p:sp>
    </p:spTree>
    <p:extLst>
      <p:ext uri="{BB962C8B-B14F-4D97-AF65-F5344CB8AC3E}">
        <p14:creationId xmlns:p14="http://schemas.microsoft.com/office/powerpoint/2010/main" val="356079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705C6-2FD3-4786-9032-DC1B23AD94A7}"/>
              </a:ext>
            </a:extLst>
          </p:cNvPr>
          <p:cNvSpPr>
            <a:spLocks noGrp="1"/>
          </p:cNvSpPr>
          <p:nvPr>
            <p:ph type="ctrTitle"/>
          </p:nvPr>
        </p:nvSpPr>
        <p:spPr>
          <a:xfrm>
            <a:off x="291548" y="656502"/>
            <a:ext cx="8719930" cy="931724"/>
          </a:xfrm>
        </p:spPr>
        <p:txBody>
          <a:bodyPr>
            <a:normAutofit fontScale="90000"/>
          </a:bodyPr>
          <a:lstStyle/>
          <a:p>
            <a:r>
              <a:rPr lang="en-US" b="1" dirty="0">
                <a:latin typeface="Times New Roman" panose="02020603050405020304" pitchFamily="18" charset="0"/>
                <a:cs typeface="Times New Roman" panose="02020603050405020304" pitchFamily="18" charset="0"/>
              </a:rPr>
              <a:t>REPRODUCTION TYPES </a:t>
            </a:r>
          </a:p>
        </p:txBody>
      </p:sp>
      <p:sp>
        <p:nvSpPr>
          <p:cNvPr id="3" name="Subtitle 2">
            <a:extLst>
              <a:ext uri="{FF2B5EF4-FFF2-40B4-BE49-F238E27FC236}">
                <a16:creationId xmlns:a16="http://schemas.microsoft.com/office/drawing/2014/main" id="{A33E4EBC-A3DC-45AB-8FFB-86E331559917}"/>
              </a:ext>
            </a:extLst>
          </p:cNvPr>
          <p:cNvSpPr>
            <a:spLocks noGrp="1"/>
          </p:cNvSpPr>
          <p:nvPr>
            <p:ph type="subTitle" idx="1"/>
          </p:nvPr>
        </p:nvSpPr>
        <p:spPr>
          <a:xfrm>
            <a:off x="1113588" y="1937253"/>
            <a:ext cx="9297509" cy="4407276"/>
          </a:xfrm>
        </p:spPr>
        <p:txBody>
          <a:bodyPr>
            <a:normAutofit fontScale="62500" lnSpcReduction="20000"/>
          </a:bodyPr>
          <a:lstStyle/>
          <a:p>
            <a:endParaRPr lang="en-US" sz="3200" b="1" dirty="0">
              <a:latin typeface="Times New Roman" panose="02020603050405020304" pitchFamily="18" charset="0"/>
              <a:cs typeface="Times New Roman" panose="02020603050405020304" pitchFamily="18" charset="0"/>
            </a:endParaRPr>
          </a:p>
          <a:p>
            <a:pPr>
              <a:lnSpc>
                <a:spcPct val="170000"/>
              </a:lnSpc>
            </a:pPr>
            <a:r>
              <a:rPr lang="en-US" sz="3800" b="1" dirty="0">
                <a:latin typeface="Times New Roman" panose="02020603050405020304" pitchFamily="18" charset="0"/>
                <a:cs typeface="Times New Roman" panose="02020603050405020304" pitchFamily="18" charset="0"/>
              </a:rPr>
              <a:t>Bacteria reproduce at tremendous speeds. Some bacteria can reproduce often as once every 20 minutes. Bacteria reproduce using three methods:</a:t>
            </a:r>
          </a:p>
          <a:p>
            <a:pPr marL="342900" indent="-342900">
              <a:lnSpc>
                <a:spcPct val="170000"/>
              </a:lnSpc>
              <a:buFont typeface="Arial" panose="020B0604020202020204" pitchFamily="34" charset="0"/>
              <a:buChar char="•"/>
            </a:pPr>
            <a:r>
              <a:rPr lang="en-US" sz="3800" b="1" dirty="0">
                <a:latin typeface="Times New Roman" panose="02020603050405020304" pitchFamily="18" charset="0"/>
                <a:cs typeface="Times New Roman" panose="02020603050405020304" pitchFamily="18" charset="0"/>
              </a:rPr>
              <a:t>Vegetative reproduction</a:t>
            </a:r>
          </a:p>
          <a:p>
            <a:pPr marL="342900" indent="-342900">
              <a:lnSpc>
                <a:spcPct val="170000"/>
              </a:lnSpc>
              <a:buFont typeface="Arial" panose="020B0604020202020204" pitchFamily="34" charset="0"/>
              <a:buChar char="•"/>
            </a:pPr>
            <a:r>
              <a:rPr lang="en-US" sz="3800" b="1" dirty="0">
                <a:latin typeface="Times New Roman" panose="02020603050405020304" pitchFamily="18" charset="0"/>
                <a:cs typeface="Times New Roman" panose="02020603050405020304" pitchFamily="18" charset="0"/>
              </a:rPr>
              <a:t>Asexual reproduction</a:t>
            </a:r>
          </a:p>
          <a:p>
            <a:pPr marL="342900" indent="-342900">
              <a:lnSpc>
                <a:spcPct val="170000"/>
              </a:lnSpc>
              <a:buFont typeface="Arial" panose="020B0604020202020204" pitchFamily="34" charset="0"/>
              <a:buChar char="•"/>
            </a:pPr>
            <a:r>
              <a:rPr lang="en-US" sz="3800" b="1" dirty="0">
                <a:latin typeface="Times New Roman" panose="02020603050405020304" pitchFamily="18" charset="0"/>
                <a:cs typeface="Times New Roman" panose="02020603050405020304" pitchFamily="18" charset="0"/>
              </a:rPr>
              <a:t>Sexual reproduction</a:t>
            </a:r>
          </a:p>
          <a:p>
            <a:endParaRPr lang="en-US" dirty="0"/>
          </a:p>
          <a:p>
            <a:endParaRPr lang="en-US" dirty="0"/>
          </a:p>
        </p:txBody>
      </p:sp>
    </p:spTree>
    <p:extLst>
      <p:ext uri="{BB962C8B-B14F-4D97-AF65-F5344CB8AC3E}">
        <p14:creationId xmlns:p14="http://schemas.microsoft.com/office/powerpoint/2010/main" val="820315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5583B-6A8D-42F2-8667-BEC185A595EF}"/>
              </a:ext>
            </a:extLst>
          </p:cNvPr>
          <p:cNvSpPr>
            <a:spLocks noGrp="1"/>
          </p:cNvSpPr>
          <p:nvPr>
            <p:ph type="ctrTitle"/>
          </p:nvPr>
        </p:nvSpPr>
        <p:spPr>
          <a:xfrm flipH="1">
            <a:off x="-261257" y="-306512"/>
            <a:ext cx="7759336" cy="2380492"/>
          </a:xfrm>
        </p:spPr>
        <p:txBody>
          <a:bodyPr>
            <a:normAutofit/>
          </a:bodyPr>
          <a:lstStyle/>
          <a:p>
            <a:r>
              <a:rPr lang="en-US" sz="5400" b="1" dirty="0">
                <a:latin typeface="Times New Roman" panose="02020603050405020304" pitchFamily="18" charset="0"/>
                <a:cs typeface="Times New Roman" panose="02020603050405020304" pitchFamily="18" charset="0"/>
              </a:rPr>
              <a:t>VEGETATIVE REPRODUCTION</a:t>
            </a:r>
          </a:p>
        </p:txBody>
      </p:sp>
      <p:sp>
        <p:nvSpPr>
          <p:cNvPr id="3" name="Subtitle 2">
            <a:extLst>
              <a:ext uri="{FF2B5EF4-FFF2-40B4-BE49-F238E27FC236}">
                <a16:creationId xmlns:a16="http://schemas.microsoft.com/office/drawing/2014/main" id="{0E3BE206-2E47-451A-B9F8-61FA32263405}"/>
              </a:ext>
            </a:extLst>
          </p:cNvPr>
          <p:cNvSpPr>
            <a:spLocks noGrp="1"/>
          </p:cNvSpPr>
          <p:nvPr>
            <p:ph type="subTitle" idx="1"/>
          </p:nvPr>
        </p:nvSpPr>
        <p:spPr>
          <a:xfrm>
            <a:off x="1510937" y="2364378"/>
            <a:ext cx="8704217" cy="3971108"/>
          </a:xfrm>
        </p:spPr>
        <p:txBody>
          <a:bodyPr>
            <a:normAutofit/>
          </a:bodyPr>
          <a:lstStyle/>
          <a:p>
            <a:pPr>
              <a:lnSpc>
                <a:spcPct val="150000"/>
              </a:lnSpc>
            </a:pPr>
            <a:r>
              <a:rPr lang="en-US" dirty="0" err="1">
                <a:latin typeface="Times New Roman" panose="02020603050405020304" pitchFamily="18" charset="0"/>
                <a:cs typeface="Times New Roman" panose="02020603050405020304" pitchFamily="18" charset="0"/>
              </a:rPr>
              <a:t>Vegetatively</a:t>
            </a:r>
            <a:r>
              <a:rPr lang="en-US" dirty="0">
                <a:latin typeface="Times New Roman" panose="02020603050405020304" pitchFamily="18" charset="0"/>
                <a:cs typeface="Times New Roman" panose="02020603050405020304" pitchFamily="18" charset="0"/>
              </a:rPr>
              <a:t> bacteria reproduces by the following methods:</a:t>
            </a:r>
          </a:p>
          <a:p>
            <a:pPr marL="342900"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FISSION</a:t>
            </a:r>
          </a:p>
          <a:p>
            <a:pPr marL="342900"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BUDDING </a:t>
            </a:r>
          </a:p>
          <a:p>
            <a:pPr marL="342900" indent="-342900">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SEGMENTATION</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8100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6755"/>
            <a:ext cx="5290458" cy="1119460"/>
          </a:xfrm>
        </p:spPr>
        <p:txBody>
          <a:bodyPr/>
          <a:lstStyle/>
          <a:p>
            <a:r>
              <a:rPr lang="en-US" b="1" dirty="0">
                <a:latin typeface="Times New Roman" panose="02020603050405020304" pitchFamily="18" charset="0"/>
                <a:cs typeface="Times New Roman" panose="02020603050405020304" pitchFamily="18" charset="0"/>
              </a:rPr>
              <a:t>FISSION</a:t>
            </a:r>
          </a:p>
        </p:txBody>
      </p:sp>
      <p:sp>
        <p:nvSpPr>
          <p:cNvPr id="3" name="Subtitle 2"/>
          <p:cNvSpPr>
            <a:spLocks noGrp="1"/>
          </p:cNvSpPr>
          <p:nvPr>
            <p:ph type="subTitle" idx="1"/>
          </p:nvPr>
        </p:nvSpPr>
        <p:spPr>
          <a:xfrm>
            <a:off x="330927" y="1276215"/>
            <a:ext cx="12117976" cy="3856854"/>
          </a:xfrm>
        </p:spPr>
        <p:txBody>
          <a:bodyPr>
            <a:noAutofit/>
          </a:bodyPr>
          <a:lstStyle/>
          <a:p>
            <a:pPr marL="342900" indent="-342900" algn="l">
              <a:lnSpc>
                <a:spcPct val="16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very common and simple type of reproduction</a:t>
            </a:r>
          </a:p>
          <a:p>
            <a:pPr marL="342900" indent="-342900" algn="l">
              <a:lnSpc>
                <a:spcPct val="16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this process, the single cell divides into two cells by a process called binary fission</a:t>
            </a:r>
          </a:p>
          <a:p>
            <a:pPr marL="342900" indent="-342900" algn="l">
              <a:lnSpc>
                <a:spcPct val="16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After division each half (daughter cells) behave as independent individual cell</a:t>
            </a:r>
          </a:p>
          <a:p>
            <a:pPr marL="342900" indent="-342900" algn="l">
              <a:lnSpc>
                <a:spcPct val="16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daughter cells repeatedly divide to multiply in numbers</a:t>
            </a:r>
          </a:p>
          <a:p>
            <a:pPr marL="342900" indent="-342900" algn="l">
              <a:lnSpc>
                <a:spcPct val="160000"/>
              </a:lnSpc>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By this method a single bacterium may produce 16 million bacteria in 12 hours</a:t>
            </a:r>
          </a:p>
          <a:p>
            <a:pPr marL="342900" indent="-342900">
              <a:buFont typeface="Arial" panose="020B0604020202020204" pitchFamily="34" charset="0"/>
              <a:buChar char="•"/>
            </a:pPr>
            <a:endParaRPr lang="en-US" sz="2000"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963885" y="4284617"/>
            <a:ext cx="6311537" cy="2377441"/>
          </a:xfrm>
          <a:prstGeom prst="rect">
            <a:avLst/>
          </a:prstGeom>
          <a:ln>
            <a:noFill/>
          </a:ln>
          <a:effectLst>
            <a:softEdge rad="112500"/>
          </a:effectLst>
        </p:spPr>
      </p:pic>
    </p:spTree>
    <p:extLst>
      <p:ext uri="{BB962C8B-B14F-4D97-AF65-F5344CB8AC3E}">
        <p14:creationId xmlns:p14="http://schemas.microsoft.com/office/powerpoint/2010/main" val="347952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01634" y="0"/>
            <a:ext cx="6130834" cy="1132523"/>
          </a:xfrm>
        </p:spPr>
        <p:txBody>
          <a:bodyPr/>
          <a:lstStyle/>
          <a:p>
            <a:r>
              <a:rPr lang="en-US" b="1" dirty="0">
                <a:latin typeface="Times New Roman" panose="02020603050405020304" pitchFamily="18" charset="0"/>
                <a:cs typeface="Times New Roman" panose="02020603050405020304" pitchFamily="18" charset="0"/>
              </a:rPr>
              <a:t>BUDDING</a:t>
            </a:r>
          </a:p>
        </p:txBody>
      </p:sp>
      <p:sp>
        <p:nvSpPr>
          <p:cNvPr id="3" name="Subtitle 2"/>
          <p:cNvSpPr>
            <a:spLocks noGrp="1"/>
          </p:cNvSpPr>
          <p:nvPr>
            <p:ph type="subTitle" idx="1"/>
          </p:nvPr>
        </p:nvSpPr>
        <p:spPr>
          <a:xfrm>
            <a:off x="557349" y="1240972"/>
            <a:ext cx="9971314" cy="2834640"/>
          </a:xfrm>
        </p:spPr>
        <p:txBody>
          <a:bodyPr>
            <a:noAutofit/>
          </a:bodyPr>
          <a:lstStyle/>
          <a:p>
            <a:pPr marL="342900" indent="-342900" algn="l">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It is also another type of vegetative reproduction found in bacteria</a:t>
            </a:r>
          </a:p>
          <a:p>
            <a:pPr marL="342900" indent="-342900" algn="l">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In this type one small outgrowth comes out from the bacterial cell</a:t>
            </a:r>
          </a:p>
          <a:p>
            <a:pPr marL="342900" indent="-342900" algn="l">
              <a:lnSpc>
                <a:spcPct val="150000"/>
              </a:lnSpc>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outgrowth enlarges and on maturity , separates from mother cell and behaves as an independent cell</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tretch>
            <a:fillRect/>
          </a:stretch>
        </p:blipFill>
        <p:spPr>
          <a:xfrm>
            <a:off x="4887685" y="4184061"/>
            <a:ext cx="6281058" cy="2428398"/>
          </a:xfrm>
          <a:prstGeom prst="rect">
            <a:avLst/>
          </a:prstGeom>
          <a:ln>
            <a:noFill/>
          </a:ln>
          <a:effectLst>
            <a:softEdge rad="112500"/>
          </a:effectLst>
        </p:spPr>
      </p:pic>
    </p:spTree>
    <p:extLst>
      <p:ext uri="{BB962C8B-B14F-4D97-AF65-F5344CB8AC3E}">
        <p14:creationId xmlns:p14="http://schemas.microsoft.com/office/powerpoint/2010/main" val="2400828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4435" y="0"/>
            <a:ext cx="7829006" cy="1119460"/>
          </a:xfrm>
        </p:spPr>
        <p:txBody>
          <a:bodyPr/>
          <a:lstStyle/>
          <a:p>
            <a:r>
              <a:rPr lang="en-US" b="1" dirty="0">
                <a:latin typeface="Times New Roman" panose="02020603050405020304" pitchFamily="18" charset="0"/>
                <a:cs typeface="Times New Roman" panose="02020603050405020304" pitchFamily="18" charset="0"/>
              </a:rPr>
              <a:t>SEGMENTATION</a:t>
            </a:r>
          </a:p>
        </p:txBody>
      </p:sp>
      <p:sp>
        <p:nvSpPr>
          <p:cNvPr id="3" name="Subtitle 2"/>
          <p:cNvSpPr>
            <a:spLocks noGrp="1"/>
          </p:cNvSpPr>
          <p:nvPr>
            <p:ph type="subTitle" idx="1"/>
          </p:nvPr>
        </p:nvSpPr>
        <p:spPr>
          <a:xfrm>
            <a:off x="587829" y="1119460"/>
            <a:ext cx="9453154" cy="4532812"/>
          </a:xfrm>
        </p:spPr>
        <p:txBody>
          <a:bodyPr>
            <a:normAutofit/>
          </a:bodyPr>
          <a:lstStyle/>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Some other species of bacteria reproduce </a:t>
            </a:r>
            <a:r>
              <a:rPr lang="en-US" dirty="0" err="1">
                <a:latin typeface="Times New Roman" panose="02020603050405020304" pitchFamily="18" charset="0"/>
                <a:cs typeface="Times New Roman" panose="02020603050405020304" pitchFamily="18" charset="0"/>
              </a:rPr>
              <a:t>vegetatively</a:t>
            </a:r>
            <a:r>
              <a:rPr lang="en-US" dirty="0">
                <a:latin typeface="Times New Roman" panose="02020603050405020304" pitchFamily="18" charset="0"/>
                <a:cs typeface="Times New Roman" panose="02020603050405020304" pitchFamily="18" charset="0"/>
              </a:rPr>
              <a:t>  by process called segmentation</a:t>
            </a: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In this case, the protoplast of the bacterial cell, at some stages , divides to form very tiny body called </a:t>
            </a:r>
            <a:r>
              <a:rPr lang="en-US" dirty="0" err="1">
                <a:latin typeface="Times New Roman" panose="02020603050405020304" pitchFamily="18" charset="0"/>
                <a:cs typeface="Times New Roman" panose="02020603050405020304" pitchFamily="18" charset="0"/>
              </a:rPr>
              <a:t>gonidia</a:t>
            </a:r>
            <a:endParaRPr lang="en-US" dirty="0">
              <a:latin typeface="Times New Roman" panose="02020603050405020304" pitchFamily="18" charset="0"/>
              <a:cs typeface="Times New Roman" panose="02020603050405020304" pitchFamily="18" charset="0"/>
            </a:endParaRPr>
          </a:p>
          <a:p>
            <a:pPr marL="342900" indent="-342900" algn="l">
              <a:lnSpc>
                <a:spcPct val="150000"/>
              </a:lnSpc>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cell wall ruptures and liberated tiny </a:t>
            </a:r>
            <a:r>
              <a:rPr lang="en-US" dirty="0" err="1">
                <a:latin typeface="Times New Roman" panose="02020603050405020304" pitchFamily="18" charset="0"/>
                <a:cs typeface="Times New Roman" panose="02020603050405020304" pitchFamily="18" charset="0"/>
              </a:rPr>
              <a:t>gonidia</a:t>
            </a:r>
            <a:r>
              <a:rPr lang="en-US" dirty="0">
                <a:latin typeface="Times New Roman" panose="02020603050405020304" pitchFamily="18" charset="0"/>
                <a:cs typeface="Times New Roman" panose="02020603050405020304" pitchFamily="18" charset="0"/>
              </a:rPr>
              <a:t> grow into new bacterial cell under suitable conditions</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5697582" y="4376056"/>
            <a:ext cx="5458097" cy="2272937"/>
          </a:xfrm>
          <a:prstGeom prst="rect">
            <a:avLst/>
          </a:prstGeom>
          <a:ln>
            <a:noFill/>
          </a:ln>
          <a:effectLst>
            <a:softEdge rad="112500"/>
          </a:effectLst>
        </p:spPr>
      </p:pic>
    </p:spTree>
    <p:extLst>
      <p:ext uri="{BB962C8B-B14F-4D97-AF65-F5344CB8AC3E}">
        <p14:creationId xmlns:p14="http://schemas.microsoft.com/office/powerpoint/2010/main" val="3658865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926" y="0"/>
            <a:ext cx="9670869" cy="1210900"/>
          </a:xfrm>
        </p:spPr>
        <p:txBody>
          <a:bodyPr>
            <a:normAutofit fontScale="90000"/>
          </a:bodyPr>
          <a:lstStyle/>
          <a:p>
            <a:r>
              <a:rPr lang="en-US" b="1" dirty="0">
                <a:latin typeface="Times New Roman" panose="02020603050405020304" pitchFamily="18" charset="0"/>
                <a:cs typeface="Times New Roman" panose="02020603050405020304" pitchFamily="18" charset="0"/>
              </a:rPr>
              <a:t>ASEUAL REPRODUCTION</a:t>
            </a:r>
          </a:p>
        </p:txBody>
      </p:sp>
      <p:sp>
        <p:nvSpPr>
          <p:cNvPr id="3" name="Subtitle 2"/>
          <p:cNvSpPr>
            <a:spLocks noGrp="1"/>
          </p:cNvSpPr>
          <p:nvPr>
            <p:ph type="subTitle" idx="1"/>
          </p:nvPr>
        </p:nvSpPr>
        <p:spPr>
          <a:xfrm>
            <a:off x="770709" y="1463040"/>
            <a:ext cx="9897291" cy="4663440"/>
          </a:xfrm>
        </p:spPr>
        <p:txBody>
          <a:bodyPr>
            <a:normAutofit/>
          </a:bodyPr>
          <a:lstStyle/>
          <a:p>
            <a:r>
              <a:rPr lang="en-US" sz="3200" dirty="0">
                <a:latin typeface="Times New Roman" panose="02020603050405020304" pitchFamily="18" charset="0"/>
                <a:cs typeface="Times New Roman" panose="02020603050405020304" pitchFamily="18" charset="0"/>
              </a:rPr>
              <a:t>These are forms of asexual reproduction in bacteria </a:t>
            </a:r>
          </a:p>
          <a:p>
            <a:endParaRPr lang="en-US" sz="3200" dirty="0"/>
          </a:p>
          <a:p>
            <a:pPr marL="342900" indent="-342900">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Endospore formation</a:t>
            </a:r>
          </a:p>
          <a:p>
            <a:pPr marL="342900" indent="-342900">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Conidia formation</a:t>
            </a:r>
          </a:p>
          <a:p>
            <a:pPr marL="342900" indent="-342900">
              <a:lnSpc>
                <a:spcPct val="150000"/>
              </a:lnSpc>
              <a:buFont typeface="Arial" panose="020B0604020202020204" pitchFamily="34" charset="0"/>
              <a:buChar char="•"/>
            </a:pPr>
            <a:r>
              <a:rPr lang="en-US" sz="3200" dirty="0" err="1">
                <a:latin typeface="Times New Roman" panose="02020603050405020304" pitchFamily="18" charset="0"/>
                <a:cs typeface="Times New Roman" panose="02020603050405020304" pitchFamily="18" charset="0"/>
              </a:rPr>
              <a:t>Myxospore</a:t>
            </a:r>
            <a:r>
              <a:rPr lang="en-US" sz="3200" dirty="0">
                <a:latin typeface="Times New Roman" panose="02020603050405020304" pitchFamily="18" charset="0"/>
                <a:cs typeface="Times New Roman" panose="02020603050405020304" pitchFamily="18" charset="0"/>
              </a:rPr>
              <a:t> formation</a:t>
            </a:r>
          </a:p>
          <a:p>
            <a:pPr marL="342900" indent="-342900">
              <a:lnSpc>
                <a:spcPct val="150000"/>
              </a:lnSpc>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Cysts formation</a:t>
            </a:r>
          </a:p>
        </p:txBody>
      </p:sp>
    </p:spTree>
    <p:extLst>
      <p:ext uri="{BB962C8B-B14F-4D97-AF65-F5344CB8AC3E}">
        <p14:creationId xmlns:p14="http://schemas.microsoft.com/office/powerpoint/2010/main" val="1925567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463</TotalTime>
  <Words>1021</Words>
  <Application>Microsoft Office PowerPoint</Application>
  <PresentationFormat>Widescreen</PresentationFormat>
  <Paragraphs>100</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Reproduction in bacteria</vt:lpstr>
      <vt:lpstr>content</vt:lpstr>
      <vt:lpstr>INTRODUCTION</vt:lpstr>
      <vt:lpstr>REPRODUCTION TYPES </vt:lpstr>
      <vt:lpstr>VEGETATIVE REPRODUCTION</vt:lpstr>
      <vt:lpstr>FISSION</vt:lpstr>
      <vt:lpstr>BUDDING</vt:lpstr>
      <vt:lpstr>SEGMENTATION</vt:lpstr>
      <vt:lpstr>ASEUAL REPRODUCTION</vt:lpstr>
      <vt:lpstr>ENDOSPORE FORMATION</vt:lpstr>
      <vt:lpstr>PowerPoint Presentation</vt:lpstr>
      <vt:lpstr>CONIDIA</vt:lpstr>
      <vt:lpstr>CYSTS FORMATION</vt:lpstr>
      <vt:lpstr>MYXOSPORE FORMATION</vt:lpstr>
      <vt:lpstr>SEXUAL REPRODUCTION</vt:lpstr>
      <vt:lpstr>CONJUGATION</vt:lpstr>
      <vt:lpstr>PowerPoint Presentation</vt:lpstr>
      <vt:lpstr>PowerPoint Presentation</vt:lpstr>
      <vt:lpstr>TRANSDUCTION</vt:lpstr>
      <vt:lpstr>TRANSDUCTION IS OF TWO TYPES:</vt:lpstr>
      <vt:lpstr>PowerPoint Presentation</vt:lpstr>
      <vt:lpstr>TRANSFORMATION</vt:lpstr>
      <vt:lpstr>PowerPoint Presentation</vt:lpstr>
      <vt:lpstr>REFRENCES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bacteriology and viriology</dc:title>
  <dc:creator>muhammad</dc:creator>
  <cp:lastModifiedBy>ranahammad7242@gmail.com</cp:lastModifiedBy>
  <cp:revision>36</cp:revision>
  <dcterms:created xsi:type="dcterms:W3CDTF">2020-11-14T14:06:09Z</dcterms:created>
  <dcterms:modified xsi:type="dcterms:W3CDTF">2020-11-21T10:05:13Z</dcterms:modified>
</cp:coreProperties>
</file>