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0"/>
  </p:notesMasterIdLst>
  <p:sldIdLst>
    <p:sldId id="257" r:id="rId2"/>
    <p:sldId id="297" r:id="rId3"/>
    <p:sldId id="298" r:id="rId4"/>
    <p:sldId id="299" r:id="rId5"/>
    <p:sldId id="300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5" r:id="rId17"/>
    <p:sldId id="296" r:id="rId18"/>
    <p:sldId id="25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EAB17F-28ED-4F34-84D6-38CCA3E8A4A6}" type="datetimeFigureOut">
              <a:rPr lang="en-US" smtClean="0"/>
              <a:pPr/>
              <a:t>04-May-20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86530D-B1A3-4F48-B042-198BB18DFB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767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2A903D-1588-4209-8F98-E7D9C92657FF}" type="slidenum">
              <a:rPr lang="en-GB" smtClean="0"/>
              <a:pPr/>
              <a:t>8</a:t>
            </a:fld>
            <a:endParaRPr lang="en-GB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mtClean="0"/>
              <a:t>Horizontal section through head</a:t>
            </a:r>
          </a:p>
        </p:txBody>
      </p:sp>
    </p:spTree>
    <p:extLst>
      <p:ext uri="{BB962C8B-B14F-4D97-AF65-F5344CB8AC3E}">
        <p14:creationId xmlns:p14="http://schemas.microsoft.com/office/powerpoint/2010/main" val="1591978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A13855-D923-4506-A83F-C04526DA6616}" type="slidenum">
              <a:rPr lang="en-GB" smtClean="0"/>
              <a:pPr/>
              <a:t>14</a:t>
            </a:fld>
            <a:endParaRPr lang="en-GB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10509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D0F8F-62B6-4689-9168-CECB809DCAA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777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0" y="6324600"/>
            <a:ext cx="9140826" cy="533400"/>
            <a:chOff x="-1" y="6324600"/>
            <a:chExt cx="12188826" cy="533400"/>
          </a:xfrm>
        </p:grpSpPr>
        <p:sp>
          <p:nvSpPr>
            <p:cNvPr id="5" name="Rectangle 4"/>
            <p:cNvSpPr/>
            <p:nvPr userDrawn="1"/>
          </p:nvSpPr>
          <p:spPr bwMode="auto">
            <a:xfrm>
              <a:off x="6856412" y="6324600"/>
              <a:ext cx="5332413" cy="533400"/>
            </a:xfrm>
            <a:prstGeom prst="rect">
              <a:avLst/>
            </a:prstGeom>
            <a:gradFill flip="none" rotWithShape="1">
              <a:gsLst>
                <a:gs pos="100000">
                  <a:schemeClr val="tx1"/>
                </a:gs>
                <a:gs pos="0">
                  <a:schemeClr val="lt1">
                    <a:shade val="675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en-US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pic>
          <p:nvPicPr>
            <p:cNvPr id="6" name="Picture 5" descr="white-bar.pn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 flipH="1">
              <a:off x="-1" y="6324600"/>
              <a:ext cx="12188825" cy="533400"/>
            </a:xfrm>
            <a:prstGeom prst="rect">
              <a:avLst/>
            </a:prstGeom>
          </p:spPr>
        </p:pic>
      </p:grp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193899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mo, Video etc. &quot;special&quot; slides"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vert="horz" wrap="square" lIns="0" tIns="0" rIns="0" bIns="0" rtlCol="0" anchor="ctr" anchorCtr="0">
            <a:noAutofit/>
          </a:bodyPr>
          <a:lstStyle>
            <a:lvl1pPr algn="l" defTabSz="91436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en-US" sz="5400" b="0" i="1" u="none" strike="noStrike" kern="1200" cap="none" spc="-150" normalizeH="0" baseline="0" noProof="0" dirty="0">
                <a:ln w="11430"/>
                <a:gradFill flip="none" rotWithShape="1">
                  <a:gsLst>
                    <a:gs pos="0">
                      <a:srgbClr val="FFFFB9"/>
                    </a:gs>
                    <a:gs pos="100000">
                      <a:schemeClr val="accent1">
                        <a:lumMod val="60000"/>
                        <a:lumOff val="40000"/>
                      </a:schemeClr>
                    </a:gs>
                  </a:gsLst>
                  <a:lin ang="5400000" scaled="0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  <p:grpSp>
        <p:nvGrpSpPr>
          <p:cNvPr id="4" name="Group 4"/>
          <p:cNvGrpSpPr/>
          <p:nvPr userDrawn="1"/>
        </p:nvGrpSpPr>
        <p:grpSpPr>
          <a:xfrm>
            <a:off x="0" y="6324600"/>
            <a:ext cx="9140826" cy="533400"/>
            <a:chOff x="-1" y="6324600"/>
            <a:chExt cx="12188826" cy="533400"/>
          </a:xfrm>
        </p:grpSpPr>
        <p:sp>
          <p:nvSpPr>
            <p:cNvPr id="6" name="Rectangle 5"/>
            <p:cNvSpPr/>
            <p:nvPr userDrawn="1"/>
          </p:nvSpPr>
          <p:spPr bwMode="auto">
            <a:xfrm>
              <a:off x="6856412" y="6324600"/>
              <a:ext cx="5332413" cy="533400"/>
            </a:xfrm>
            <a:prstGeom prst="rect">
              <a:avLst/>
            </a:prstGeom>
            <a:gradFill flip="none" rotWithShape="1">
              <a:gsLst>
                <a:gs pos="100000">
                  <a:schemeClr val="tx1"/>
                </a:gs>
                <a:gs pos="0">
                  <a:schemeClr val="lt1">
                    <a:shade val="675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  <a:headEnd type="none" w="med" len="med"/>
              <a:tailEnd type="none" w="med" len="med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en-US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endParaRPr>
            </a:p>
          </p:txBody>
        </p:sp>
        <p:pic>
          <p:nvPicPr>
            <p:cNvPr id="8" name="Picture 7" descr="white-bar.pn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 flipH="1">
              <a:off x="-1" y="6324600"/>
              <a:ext cx="12188825" cy="533400"/>
            </a:xfrm>
            <a:prstGeom prst="rect">
              <a:avLst/>
            </a:prstGeom>
          </p:spPr>
        </p:pic>
      </p:grp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135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SzPct val="85000"/>
              <a:buFontTx/>
              <a:buBlip>
                <a:blip r:embed="rId2"/>
              </a:buBlip>
              <a:defRPr lang="en-US" sz="2800" kern="1200" dirty="0" smtClean="0">
                <a:solidFill>
                  <a:schemeClr val="tx1"/>
                </a:solidFill>
                <a:effectLst>
                  <a:outerShdw blurRad="63500" dist="38100" dir="2700000" algn="tl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SzPct val="85000"/>
              <a:buFontTx/>
              <a:buBlip>
                <a:blip r:embed="rId2"/>
              </a:buBlip>
              <a:defRPr lang="en-US" sz="2400" kern="1200" dirty="0" smtClean="0">
                <a:solidFill>
                  <a:schemeClr val="tx1"/>
                </a:solidFill>
                <a:effectLst>
                  <a:outerShdw blurRad="63500" dist="38100" dir="2700000" algn="tl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SzPct val="85000"/>
              <a:buFontTx/>
              <a:buBlip>
                <a:blip r:embed="rId2"/>
              </a:buBlip>
              <a:defRPr lang="en-US" sz="2400" kern="1200" dirty="0" smtClean="0">
                <a:solidFill>
                  <a:schemeClr val="tx1"/>
                </a:solidFill>
                <a:effectLst>
                  <a:outerShdw blurRad="63500" dist="38100" dir="2700000" algn="tl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SzPct val="85000"/>
              <a:buFontTx/>
              <a:buBlip>
                <a:blip r:embed="rId2"/>
              </a:buBlip>
              <a:defRPr lang="en-US" sz="2400" kern="1200" dirty="0">
                <a:solidFill>
                  <a:schemeClr val="tx1"/>
                </a:solidFill>
                <a:effectLst>
                  <a:outerShdw blurRad="63500" dist="38100" dir="2700000" algn="tl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03680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SzPct val="85000"/>
              <a:buFontTx/>
              <a:buBlip>
                <a:blip r:embed="rId2"/>
              </a:buBlip>
              <a:defRPr lang="en-US" sz="2800" kern="1200" dirty="0" smtClean="0">
                <a:solidFill>
                  <a:schemeClr val="tx1"/>
                </a:solidFill>
                <a:effectLst>
                  <a:outerShdw blurRad="63500" dist="38100" dir="2700000" algn="tl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SzPct val="85000"/>
              <a:buFontTx/>
              <a:buBlip>
                <a:blip r:embed="rId2"/>
              </a:buBlip>
              <a:defRPr lang="en-US" sz="2400" kern="1200" dirty="0" smtClean="0">
                <a:solidFill>
                  <a:schemeClr val="tx1"/>
                </a:solidFill>
                <a:effectLst>
                  <a:outerShdw blurRad="63500" dist="38100" dir="2700000" algn="tl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SzPct val="85000"/>
              <a:buFontTx/>
              <a:buBlip>
                <a:blip r:embed="rId2"/>
              </a:buBlip>
              <a:defRPr lang="en-US" sz="2400" kern="1200" dirty="0" smtClean="0">
                <a:solidFill>
                  <a:schemeClr val="tx1"/>
                </a:solidFill>
                <a:effectLst>
                  <a:outerShdw blurRad="63500" dist="38100" dir="2700000" algn="tl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SzPct val="85000"/>
              <a:buFontTx/>
              <a:buBlip>
                <a:blip r:embed="rId2"/>
              </a:buBlip>
              <a:defRPr lang="en-US" sz="2400" kern="1200" dirty="0">
                <a:solidFill>
                  <a:schemeClr val="tx1"/>
                </a:solidFill>
                <a:effectLst>
                  <a:outerShdw blurRad="63500" dist="38100" dir="2700000" algn="tl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400657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SzPct val="85000"/>
              <a:buFontTx/>
              <a:buBlip>
                <a:blip r:embed="rId2"/>
              </a:buBlip>
              <a:defRPr lang="en-US" sz="2400" kern="1200" dirty="0" smtClean="0">
                <a:solidFill>
                  <a:schemeClr val="tx1"/>
                </a:solidFill>
                <a:effectLst>
                  <a:outerShdw blurRad="63500" dist="38100" dir="2700000" algn="tl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953785" indent="-288384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SzPct val="85000"/>
              <a:buFontTx/>
              <a:buBlip>
                <a:blip r:embed="rId2"/>
              </a:buBlip>
              <a:defRPr lang="en-US" sz="2400" kern="1200" dirty="0" smtClean="0">
                <a:solidFill>
                  <a:schemeClr val="tx1"/>
                </a:solidFill>
                <a:effectLst>
                  <a:outerShdw blurRad="63500" dist="38100" dir="2700000" algn="tl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227618" indent="-27383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SzPct val="85000"/>
              <a:buFontTx/>
              <a:buBlip>
                <a:blip r:embed="rId2"/>
              </a:buBlip>
              <a:defRPr lang="en-US" sz="2400" kern="1200" dirty="0" smtClean="0">
                <a:solidFill>
                  <a:schemeClr val="tx1"/>
                </a:solidFill>
                <a:effectLst>
                  <a:outerShdw blurRad="63500" dist="38100" dir="2700000" algn="tl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516002" indent="-280447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SzPct val="85000"/>
              <a:buFontTx/>
              <a:buBlip>
                <a:blip r:embed="rId2"/>
              </a:buBlip>
              <a:defRPr lang="en-US" sz="2400" kern="1200" dirty="0">
                <a:solidFill>
                  <a:schemeClr val="tx1"/>
                </a:solidFill>
                <a:effectLst>
                  <a:outerShdw blurRad="63500" dist="38100" dir="2700000" algn="tl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400657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SzPct val="85000"/>
              <a:buFontTx/>
              <a:buBlip>
                <a:blip r:embed="rId2"/>
              </a:buBlip>
              <a:defRPr lang="en-US" sz="2400" kern="1200" dirty="0" smtClean="0">
                <a:solidFill>
                  <a:schemeClr val="tx1"/>
                </a:solidFill>
                <a:effectLst>
                  <a:outerShdw blurRad="63500" dist="38100" dir="2700000" algn="tl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961722" indent="-302936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SzPct val="85000"/>
              <a:buFontTx/>
              <a:buBlip>
                <a:blip r:embed="rId2"/>
              </a:buBlip>
              <a:defRPr lang="en-US" sz="2400" kern="1200" dirty="0" smtClean="0">
                <a:solidFill>
                  <a:schemeClr val="tx1"/>
                </a:solidFill>
                <a:effectLst>
                  <a:outerShdw blurRad="63500" dist="38100" dir="2700000" algn="tl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227618" indent="-265896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SzPct val="85000"/>
              <a:buFontTx/>
              <a:buBlip>
                <a:blip r:embed="rId2"/>
              </a:buBlip>
              <a:defRPr lang="en-US" sz="2400" kern="1200" dirty="0" smtClean="0">
                <a:solidFill>
                  <a:schemeClr val="tx1"/>
                </a:solidFill>
                <a:effectLst>
                  <a:outerShdw blurRad="63500" dist="38100" dir="2700000" algn="tl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516002" indent="-27383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SzPct val="85000"/>
              <a:buFontTx/>
              <a:buBlip>
                <a:blip r:embed="rId2"/>
              </a:buBlip>
              <a:defRPr lang="en-US" sz="2400" kern="1200" dirty="0">
                <a:solidFill>
                  <a:schemeClr val="tx1"/>
                </a:solidFill>
                <a:effectLst>
                  <a:outerShdw blurRad="63500" dist="38100" dir="2700000" algn="tl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991314"/>
          </a:xfrm>
        </p:spPr>
        <p:txBody>
          <a:bodyPr/>
          <a:lstStyle>
            <a:lvl1pPr marL="281770" indent="-281770">
              <a:defRPr sz="2300"/>
            </a:lvl1pPr>
            <a:lvl2pPr marL="562218" indent="-265896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SzPct val="85000"/>
              <a:buFontTx/>
              <a:buBlip>
                <a:blip r:embed="rId2"/>
              </a:buBlip>
              <a:defRPr lang="en-US" sz="2000" kern="1200" dirty="0" smtClean="0">
                <a:solidFill>
                  <a:schemeClr val="tx1"/>
                </a:solidFill>
                <a:effectLst>
                  <a:outerShdw blurRad="63500" dist="38100" dir="2700000" algn="tl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813562" indent="-243407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SzPct val="85000"/>
              <a:buFontTx/>
              <a:buBlip>
                <a:blip r:embed="rId2"/>
              </a:buBlip>
              <a:defRPr lang="en-US" sz="2000" kern="1200" dirty="0" smtClean="0">
                <a:solidFill>
                  <a:schemeClr val="tx1"/>
                </a:solidFill>
                <a:effectLst>
                  <a:outerShdw blurRad="63500" dist="38100" dir="2700000" algn="tl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050354" indent="-228856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SzPct val="85000"/>
              <a:buFontTx/>
              <a:buBlip>
                <a:blip r:embed="rId2"/>
              </a:buBlip>
              <a:defRPr lang="en-US" sz="2000" kern="1200" dirty="0" smtClean="0">
                <a:solidFill>
                  <a:schemeClr val="tx1"/>
                </a:solidFill>
                <a:effectLst>
                  <a:outerShdw blurRad="63500" dist="38100" dir="2700000" algn="tl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279210" indent="-206367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SzPct val="85000"/>
              <a:buFontTx/>
              <a:buBlip>
                <a:blip r:embed="rId2"/>
              </a:buBlip>
              <a:defRPr lang="en-US" sz="2000" kern="1200" dirty="0">
                <a:solidFill>
                  <a:schemeClr val="tx1"/>
                </a:solidFill>
                <a:effectLst>
                  <a:outerShdw blurRad="63500" dist="38100" dir="2700000" algn="tl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991314"/>
          </a:xfrm>
        </p:spPr>
        <p:txBody>
          <a:bodyPr/>
          <a:lstStyle>
            <a:lvl1pPr marL="296321" indent="-296321">
              <a:defRPr sz="2300"/>
            </a:lvl1pPr>
            <a:lvl2pPr marL="570155" indent="-27383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SzPct val="85000"/>
              <a:buFontTx/>
              <a:buBlip>
                <a:blip r:embed="rId2"/>
              </a:buBlip>
              <a:defRPr lang="en-US" sz="2000" kern="1200" dirty="0" smtClean="0">
                <a:solidFill>
                  <a:schemeClr val="tx1"/>
                </a:solidFill>
                <a:effectLst>
                  <a:outerShdw blurRad="63500" dist="38100" dir="2700000" algn="tl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821499" indent="-24473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SzPct val="85000"/>
              <a:buFontTx/>
              <a:buBlip>
                <a:blip r:embed="rId2"/>
              </a:buBlip>
              <a:defRPr lang="en-US" sz="2000" kern="1200" dirty="0" smtClean="0">
                <a:solidFill>
                  <a:schemeClr val="tx1"/>
                </a:solidFill>
                <a:effectLst>
                  <a:outerShdw blurRad="63500" dist="38100" dir="2700000" algn="tl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1050354" indent="-236793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SzPct val="85000"/>
              <a:buFontTx/>
              <a:buBlip>
                <a:blip r:embed="rId2"/>
              </a:buBlip>
              <a:defRPr lang="en-US" sz="2000" kern="1200" dirty="0" smtClean="0">
                <a:solidFill>
                  <a:schemeClr val="tx1"/>
                </a:solidFill>
                <a:effectLst>
                  <a:outerShdw blurRad="63500" dist="38100" dir="2700000" algn="tl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279210" indent="-220919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SzPct val="85000"/>
              <a:buFontTx/>
              <a:buBlip>
                <a:blip r:embed="rId2"/>
              </a:buBlip>
              <a:defRPr lang="en-US" sz="2000" kern="1200" dirty="0">
                <a:solidFill>
                  <a:schemeClr val="tx1"/>
                </a:solidFill>
                <a:effectLst>
                  <a:outerShdw blurRad="63500" dist="38100" dir="2700000" algn="tl" rotWithShape="0">
                    <a:prstClr val="black">
                      <a:alpha val="20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460375" indent="-4603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lang="en-US" sz="3200" kern="1200" dirty="0" smtClean="0">
          <a:solidFill>
            <a:schemeClr val="tx1"/>
          </a:solidFill>
          <a:effectLst>
            <a:outerShdw blurRad="63500" dist="38100" dir="2700000" algn="tl" rotWithShape="0">
              <a:prstClr val="black">
                <a:alpha val="20000"/>
              </a:prstClr>
            </a:outerShdw>
          </a:effectLst>
          <a:latin typeface="+mn-lt"/>
          <a:ea typeface="+mn-ea"/>
          <a:cs typeface="+mn-cs"/>
        </a:defRPr>
      </a:lvl1pPr>
      <a:lvl2pPr marL="855663" indent="-3952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lang="en-US" sz="2800" kern="1200" dirty="0" smtClean="0">
          <a:solidFill>
            <a:schemeClr val="tx1"/>
          </a:solidFill>
          <a:effectLst>
            <a:outerShdw blurRad="63500" dist="38100" dir="2700000" algn="tl" rotWithShape="0">
              <a:prstClr val="black">
                <a:alpha val="20000"/>
              </a:prstClr>
            </a:outerShdw>
          </a:effectLst>
          <a:latin typeface="+mn-lt"/>
          <a:ea typeface="+mn-ea"/>
          <a:cs typeface="+mn-cs"/>
        </a:defRPr>
      </a:lvl2pPr>
      <a:lvl3pPr marL="1258888" indent="-40322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lang="en-US" sz="2400" kern="1200" dirty="0" smtClean="0">
          <a:solidFill>
            <a:schemeClr val="tx1"/>
          </a:solidFill>
          <a:effectLst>
            <a:outerShdw blurRad="63500" dist="38100" dir="2700000" algn="tl" rotWithShape="0">
              <a:prstClr val="black">
                <a:alpha val="20000"/>
              </a:prstClr>
            </a:outerShdw>
          </a:effectLst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lang="en-US" sz="2400" kern="1200" dirty="0" smtClean="0">
          <a:solidFill>
            <a:schemeClr val="tx1"/>
          </a:solidFill>
          <a:effectLst>
            <a:outerShdw blurRad="63500" dist="38100" dir="2700000" algn="tl" rotWithShape="0">
              <a:prstClr val="black">
                <a:alpha val="20000"/>
              </a:prstClr>
            </a:outerShdw>
          </a:effectLst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lang="en-US" sz="2400" kern="1200" dirty="0">
          <a:solidFill>
            <a:schemeClr val="tx1"/>
          </a:solidFill>
          <a:effectLst>
            <a:outerShdw blurRad="63500" dist="38100" dir="2700000" algn="tl" rotWithShape="0">
              <a:prstClr val="black">
                <a:alpha val="20000"/>
              </a:prstClr>
            </a:outerShdw>
          </a:effectLst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www.cnsforum.com/content/pictures/imagebank/hirespng/brain_struc_stroke.png" TargetMode="Externa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Bismillah 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34231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5657671"/>
            <a:ext cx="342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/>
              <a:t>Dr. Muhammad Ali-</a:t>
            </a:r>
            <a:r>
              <a:rPr lang="en-US" b="1" dirty="0" err="1" smtClean="0"/>
              <a:t>ur</a:t>
            </a:r>
            <a:r>
              <a:rPr lang="en-US" b="1" dirty="0" smtClean="0"/>
              <a:t>-Rasheed</a:t>
            </a:r>
          </a:p>
          <a:p>
            <a:pPr algn="r"/>
            <a:r>
              <a:rPr lang="en-US" dirty="0" smtClean="0"/>
              <a:t>Lecturer , Department of Physiotherapy.</a:t>
            </a:r>
          </a:p>
          <a:p>
            <a:pPr algn="r"/>
            <a:r>
              <a:rPr lang="en-US" dirty="0" smtClean="0"/>
              <a:t>Sargodha Medical College.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1371600" y="642938"/>
            <a:ext cx="7315200" cy="54832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The parietal lobe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Integrates sensory information from different areas, particularly determining spatial sense</a:t>
            </a:r>
          </a:p>
          <a:p>
            <a:pPr eaLnBrk="1" hangingPunct="1"/>
            <a:r>
              <a:rPr lang="en-US" smtClean="0"/>
              <a:t>Visuo spatial processing.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  <a:p>
            <a:pPr eaLnBrk="1" hangingPunct="1">
              <a:buFont typeface="Wingdings 2" pitchFamily="18" charset="2"/>
              <a:buNone/>
            </a:pPr>
            <a:r>
              <a:rPr lang="en-US" smtClean="0"/>
              <a:t>The occipital lobe </a:t>
            </a:r>
          </a:p>
          <a:p>
            <a:pPr eaLnBrk="1" hangingPunct="1"/>
            <a:r>
              <a:rPr lang="en-US" smtClean="0"/>
              <a:t> visual processing center 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tx2">
                    <a:satMod val="130000"/>
                  </a:schemeClr>
                </a:solidFill>
              </a:rPr>
              <a:t>The Temporal lobe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It is involved in auditory perception and is home to the primary auditory cortex. 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It is also important for the processing of semantics in both speech and vision. 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The temporal lobe contains the hippocampus and plays a key role in the formation of long-term memory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5" descr="Circle of Willi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500063"/>
            <a:ext cx="6172200" cy="570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0"/>
            <a:ext cx="7497763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1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Middle cerebral artery (pink); lateral surface</a:t>
            </a:r>
            <a:r>
              <a:rPr lang="en-US" sz="1400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sz="14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sz="1400" b="1" dirty="0" smtClean="0">
                <a:solidFill>
                  <a:srgbClr val="00B050"/>
                </a:solidFill>
              </a:rPr>
              <a:t>Posterior cerebral artery (green</a:t>
            </a:r>
            <a:r>
              <a:rPr lang="en-US" sz="1400" b="1" dirty="0" smtClean="0">
                <a:solidFill>
                  <a:schemeClr val="tx2">
                    <a:satMod val="130000"/>
                  </a:schemeClr>
                </a:solidFill>
              </a:rPr>
              <a:t>); and </a:t>
            </a:r>
            <a:r>
              <a:rPr lang="en-US" sz="1400" b="1" dirty="0" smtClean="0">
                <a:solidFill>
                  <a:srgbClr val="FF0000"/>
                </a:solidFill>
              </a:rPr>
              <a:t>anterior cerebral artery (blue). </a:t>
            </a:r>
          </a:p>
        </p:txBody>
      </p:sp>
      <p:pic>
        <p:nvPicPr>
          <p:cNvPr id="25603" name="Picture 5" descr="brain_struc_strok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524000"/>
            <a:ext cx="7162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4" descr="homunculu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1" y="836613"/>
            <a:ext cx="6000750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chemeClr val="tx2">
                    <a:satMod val="130000"/>
                  </a:schemeClr>
                </a:solidFill>
              </a:rPr>
              <a:t>Cerebral blood flow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2000" dirty="0" smtClean="0"/>
          </a:p>
          <a:p>
            <a:pPr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Unconsciousness occurs in </a:t>
            </a:r>
            <a:r>
              <a:rPr lang="en-US" sz="2000" b="1" dirty="0" smtClean="0">
                <a:solidFill>
                  <a:schemeClr val="tx1"/>
                </a:solidFill>
              </a:rPr>
              <a:t>5-10 seconds </a:t>
            </a:r>
            <a:r>
              <a:rPr lang="en-US" sz="2000" dirty="0" smtClean="0">
                <a:solidFill>
                  <a:schemeClr val="tx1"/>
                </a:solidFill>
              </a:rPr>
              <a:t>if the blood supply of brain completely cut off.</a:t>
            </a:r>
          </a:p>
          <a:p>
            <a:pPr>
              <a:defRPr/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defRPr/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Neuronal function ceases after </a:t>
            </a:r>
            <a:r>
              <a:rPr lang="en-US" sz="2000" b="1" dirty="0" smtClean="0">
                <a:solidFill>
                  <a:schemeClr val="tx1"/>
                </a:solidFill>
              </a:rPr>
              <a:t>1 minutes </a:t>
            </a:r>
          </a:p>
          <a:p>
            <a:pPr>
              <a:defRPr/>
            </a:pPr>
            <a:endParaRPr lang="en-US" sz="2000" b="1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Irreversible changes start to occurs after </a:t>
            </a:r>
            <a:r>
              <a:rPr lang="en-US" sz="2000" b="1" dirty="0" smtClean="0">
                <a:solidFill>
                  <a:schemeClr val="tx1"/>
                </a:solidFill>
              </a:rPr>
              <a:t>4 minutes</a:t>
            </a:r>
          </a:p>
          <a:p>
            <a:pPr>
              <a:defRPr/>
            </a:pPr>
            <a:endParaRPr lang="en-US" sz="2000" b="1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Can be delayed if the patient’s body has been cooled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304800"/>
            <a:ext cx="7498080" cy="111283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Model of Disablement 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990600"/>
          <a:ext cx="8229601" cy="5607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5673"/>
                <a:gridCol w="1995055"/>
                <a:gridCol w="2078182"/>
                <a:gridCol w="2410691"/>
              </a:tblGrid>
              <a:tr h="40507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WHO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Nagi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NCMRR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ICF</a:t>
                      </a:r>
                      <a:endParaRPr lang="en-US" dirty="0"/>
                    </a:p>
                  </a:txBody>
                  <a:tcPr/>
                </a:tc>
              </a:tr>
              <a:tr h="6908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Disease </a:t>
                      </a:r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Pathology </a:t>
                      </a:r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Patho physiology </a:t>
                      </a:r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Health /disease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153330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Impairment </a:t>
                      </a: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Impairment </a:t>
                      </a: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Impairment </a:t>
                      </a: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Body structure</a:t>
                      </a:r>
                      <a:r>
                        <a:rPr lang="en-US" baseline="0" dirty="0" smtClean="0"/>
                        <a:t> &amp; </a:t>
                      </a:r>
                      <a:r>
                        <a:rPr lang="en-US" dirty="0" smtClean="0"/>
                        <a:t>function</a:t>
                      </a:r>
                      <a:r>
                        <a:rPr lang="en-US" baseline="0" dirty="0" smtClean="0"/>
                        <a:t>/</a:t>
                      </a:r>
                      <a:r>
                        <a:rPr lang="en-US" dirty="0" smtClean="0"/>
                        <a:t>Impairment </a:t>
                      </a:r>
                    </a:p>
                    <a:p>
                      <a:pPr algn="ctr"/>
                      <a:endParaRPr lang="en-US" baseline="0" dirty="0" smtClean="0"/>
                    </a:p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98685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Disability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Functional limitation</a:t>
                      </a:r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Functional limitation</a:t>
                      </a:r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Activity / activity limitation 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28291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Handicap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Disability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Disability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Participation /participation restriction 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708882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Societal limitation </a:t>
                      </a:r>
                      <a:endParaRPr 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Scale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SMMSE</a:t>
            </a:r>
          </a:p>
          <a:p>
            <a:endParaRPr lang="en-US" dirty="0" smtClean="0"/>
          </a:p>
          <a:p>
            <a:r>
              <a:rPr lang="en-US" dirty="0" smtClean="0"/>
              <a:t>Standardized Mini Mental State examination 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loudy-full-moon-1280x8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1" y="0"/>
            <a:ext cx="9975273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105400" y="5638800"/>
            <a:ext cx="312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Any Question ???</a:t>
            </a:r>
          </a:p>
          <a:p>
            <a:pPr algn="r"/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Thanx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428604"/>
            <a:ext cx="7851648" cy="2771796"/>
          </a:xfrm>
        </p:spPr>
        <p:txBody>
          <a:bodyPr>
            <a:normAutofit/>
          </a:bodyPr>
          <a:lstStyle/>
          <a:p>
            <a:r>
              <a:rPr lang="en-US" dirty="0"/>
              <a:t>NEUROLOGICAL PHYSICAL THERAPY </a:t>
            </a:r>
            <a:r>
              <a:rPr lang="en-US" dirty="0" smtClean="0"/>
              <a:t>INCLUDING </a:t>
            </a:r>
            <a:r>
              <a:rPr lang="en-US" dirty="0"/>
              <a:t>CLINICAL </a:t>
            </a:r>
            <a:r>
              <a:rPr lang="en-US" dirty="0" smtClean="0"/>
              <a:t>PRACTICE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0895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COURSE DESCRIPTION: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4"/>
            <a:ext cx="8382000" cy="5087959"/>
          </a:xfrm>
        </p:spPr>
        <p:txBody>
          <a:bodyPr>
            <a:normAutofit fontScale="77500" lnSpcReduction="20000"/>
          </a:bodyPr>
          <a:lstStyle/>
          <a:p>
            <a:r>
              <a:rPr lang="en-US" sz="2900" b="1" u="sng" dirty="0" smtClean="0"/>
              <a:t>MEDICAL TERMINOLOGY REGARDING NEUROLOGICAL SYSTEM</a:t>
            </a:r>
            <a:endParaRPr lang="en-US" sz="2900" dirty="0" smtClean="0"/>
          </a:p>
          <a:p>
            <a:r>
              <a:rPr lang="en-US" sz="2900" dirty="0" smtClean="0"/>
              <a:t>Brain, Spinal cord, CNS Support Structures, Neurons, PNS and Spinal Level Reflexes</a:t>
            </a:r>
            <a:endParaRPr lang="en-GB" sz="2900" dirty="0" smtClean="0"/>
          </a:p>
          <a:p>
            <a:r>
              <a:rPr lang="en-US" sz="2900" b="1" dirty="0" smtClean="0"/>
              <a:t>NEUROLOGICAL EXAMINATION:</a:t>
            </a:r>
            <a:endParaRPr lang="en-GB" sz="2900" dirty="0" smtClean="0"/>
          </a:p>
          <a:p>
            <a:r>
              <a:rPr lang="en-US" sz="2900" dirty="0" smtClean="0"/>
              <a:t>History, System review and Test and measures</a:t>
            </a:r>
            <a:endParaRPr lang="en-GB" sz="2900" dirty="0" smtClean="0"/>
          </a:p>
          <a:p>
            <a:r>
              <a:rPr lang="en-US" sz="2900" b="1" dirty="0" smtClean="0"/>
              <a:t>INTERVENTIONS:</a:t>
            </a:r>
            <a:endParaRPr lang="en-GB" sz="2900" dirty="0" smtClean="0"/>
          </a:p>
          <a:p>
            <a:r>
              <a:rPr lang="en-US" sz="2900" dirty="0" smtClean="0"/>
              <a:t>Introduction to Theories of Neurological Rehabilitation</a:t>
            </a:r>
            <a:endParaRPr lang="en-GB" sz="2900" dirty="0" smtClean="0"/>
          </a:p>
          <a:p>
            <a:pPr lvl="1"/>
            <a:r>
              <a:rPr lang="en-US" dirty="0" smtClean="0"/>
              <a:t>Remediation &amp; facilitation approaches</a:t>
            </a:r>
            <a:endParaRPr lang="en-GB" dirty="0" smtClean="0"/>
          </a:p>
          <a:p>
            <a:pPr lvl="1"/>
            <a:r>
              <a:rPr lang="en-US" dirty="0" err="1" smtClean="0"/>
              <a:t>Bobath</a:t>
            </a:r>
            <a:r>
              <a:rPr lang="en-US" dirty="0" smtClean="0"/>
              <a:t>-NDT</a:t>
            </a:r>
            <a:endParaRPr lang="en-GB" dirty="0" smtClean="0"/>
          </a:p>
          <a:p>
            <a:pPr lvl="1"/>
            <a:r>
              <a:rPr lang="en-US" dirty="0" smtClean="0"/>
              <a:t>Motor relearning program(MRP) </a:t>
            </a:r>
            <a:endParaRPr lang="en-GB" dirty="0" smtClean="0"/>
          </a:p>
          <a:p>
            <a:pPr lvl="1"/>
            <a:r>
              <a:rPr lang="en-US" dirty="0" err="1" smtClean="0"/>
              <a:t>Kabat</a:t>
            </a:r>
            <a:r>
              <a:rPr lang="en-US" dirty="0" smtClean="0"/>
              <a:t>, Knott, Voss (PNF)</a:t>
            </a:r>
            <a:endParaRPr lang="en-GB" dirty="0" smtClean="0"/>
          </a:p>
          <a:p>
            <a:pPr lvl="1"/>
            <a:r>
              <a:rPr lang="en-US" dirty="0" smtClean="0"/>
              <a:t>Constraint induced movement therapy (CIMT)</a:t>
            </a:r>
            <a:endParaRPr lang="en-GB" dirty="0" smtClean="0"/>
          </a:p>
          <a:p>
            <a:r>
              <a:rPr lang="en-US" sz="2800" dirty="0" smtClean="0"/>
              <a:t>Motor Control / Motor Learning Approach, Neural plasticity/ adoptability, Balance, Role of sensory system, Skill acquisition, Postural Control, Mobility Function, Task-Related Training Approach, Compensatory Training Approach and Normal Reach, Grasp and Manipulation</a:t>
            </a:r>
            <a:endParaRPr lang="en-GB" dirty="0" smtClean="0"/>
          </a:p>
          <a:p>
            <a:r>
              <a:rPr lang="en-GB" smtClean="0"/>
              <a:t>`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53989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400" b="1" dirty="0" smtClean="0"/>
              <a:t>NEUROLOGICAL DYSFUNCTIONS</a:t>
            </a:r>
            <a:endParaRPr lang="en-GB" sz="2000" dirty="0" smtClean="0"/>
          </a:p>
          <a:p>
            <a:r>
              <a:rPr lang="en-US" sz="2400" dirty="0" smtClean="0"/>
              <a:t>CVA (Stroke), Traumatic Brain Injury (TBI), Spinal Cord Injury (SCI), Degenerative Diseases (Progressive CNS disorders), Multiple Sclerosis (MS), Parkinson’s Disease (PD), Post Polio Syndrome (PPS), </a:t>
            </a:r>
            <a:r>
              <a:rPr lang="en-US" sz="2400" dirty="0" err="1" smtClean="0"/>
              <a:t>Cerebellar</a:t>
            </a:r>
            <a:r>
              <a:rPr lang="en-US" sz="2400" dirty="0" smtClean="0"/>
              <a:t> Disorders, Vestibular Disorders, Cranial Nerves Disorders and Poly Neuropathies</a:t>
            </a:r>
            <a:endParaRPr lang="en-GB" dirty="0" smtClean="0"/>
          </a:p>
          <a:p>
            <a:r>
              <a:rPr lang="en-US" sz="2400" b="1" u="sng" dirty="0" smtClean="0"/>
              <a:t>NEUROMUSCULAR DISORDERS</a:t>
            </a:r>
            <a:endParaRPr lang="en-GB" sz="2000" dirty="0" smtClean="0"/>
          </a:p>
          <a:p>
            <a:r>
              <a:rPr lang="en-US" sz="2400" b="1" dirty="0" smtClean="0"/>
              <a:t>CASE HISTORIES</a:t>
            </a:r>
            <a:endParaRPr lang="en-GB" sz="2000" dirty="0" smtClean="0"/>
          </a:p>
          <a:p>
            <a:r>
              <a:rPr lang="en-US" sz="2400" dirty="0" smtClean="0"/>
              <a:t>Principles of assessment and outcome measures, Documentation in SOAP notes format, Evidence based neurological Physical Therapy Treatment protocols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38914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5367623"/>
          </a:xfrm>
        </p:spPr>
        <p:txBody>
          <a:bodyPr/>
          <a:lstStyle/>
          <a:p>
            <a:r>
              <a:rPr lang="en-US" b="1" u="sng" dirty="0" smtClean="0"/>
              <a:t>RECOMMENDED TEXT BOOKS:</a:t>
            </a:r>
            <a:endParaRPr lang="en-GB" dirty="0" smtClean="0"/>
          </a:p>
          <a:p>
            <a:pPr lvl="0"/>
            <a:r>
              <a:rPr lang="en-GB" dirty="0" smtClean="0"/>
              <a:t>physical rehabilitation, </a:t>
            </a:r>
            <a:r>
              <a:rPr lang="en-GB" dirty="0" err="1" smtClean="0"/>
              <a:t>susan</a:t>
            </a:r>
            <a:r>
              <a:rPr lang="en-GB" dirty="0" smtClean="0"/>
              <a:t> b. </a:t>
            </a:r>
            <a:r>
              <a:rPr lang="en-GB" dirty="0" err="1" smtClean="0"/>
              <a:t>o'sullivan</a:t>
            </a:r>
            <a:endParaRPr lang="en-US" dirty="0" smtClean="0"/>
          </a:p>
          <a:p>
            <a:pPr lvl="0"/>
            <a:r>
              <a:rPr lang="en-US" dirty="0" smtClean="0"/>
              <a:t>Neurological Physiotherapy Bases of evidence for practice </a:t>
            </a:r>
            <a:r>
              <a:rPr lang="en-US" i="1" dirty="0" smtClean="0"/>
              <a:t>Treatment and management of patients described by specialist clinicians </a:t>
            </a:r>
            <a:r>
              <a:rPr lang="en-US" dirty="0" smtClean="0"/>
              <a:t>by Cecily Partridge</a:t>
            </a:r>
            <a:endParaRPr lang="en-GB" dirty="0" smtClean="0"/>
          </a:p>
          <a:p>
            <a:pPr lvl="0"/>
            <a:r>
              <a:rPr lang="en-US" i="1" dirty="0" smtClean="0"/>
              <a:t>Neurological Physiotherapy A problem-solving approach </a:t>
            </a:r>
            <a:r>
              <a:rPr lang="en-US" dirty="0" smtClean="0"/>
              <a:t>By Susan Edwards, second edition.</a:t>
            </a:r>
            <a:endParaRPr lang="en-GB" dirty="0" smtClean="0"/>
          </a:p>
          <a:p>
            <a:pPr lvl="0"/>
            <a:r>
              <a:rPr lang="en-US" i="1" dirty="0" smtClean="0"/>
              <a:t>Neurologic examination </a:t>
            </a:r>
            <a:r>
              <a:rPr lang="en-US" dirty="0" smtClean="0"/>
              <a:t>By Robert j. Schwartzman , first edition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95565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Nervous system</a:t>
            </a:r>
          </a:p>
          <a:p>
            <a:endParaRPr lang="en-US" dirty="0" smtClean="0"/>
          </a:p>
          <a:p>
            <a:r>
              <a:rPr lang="en-US" dirty="0" smtClean="0"/>
              <a:t>CNS</a:t>
            </a:r>
          </a:p>
          <a:p>
            <a:r>
              <a:rPr lang="en-US" dirty="0" smtClean="0"/>
              <a:t>PNS</a:t>
            </a:r>
          </a:p>
          <a:p>
            <a:r>
              <a:rPr lang="en-US" dirty="0" smtClean="0"/>
              <a:t>ANS</a:t>
            </a:r>
          </a:p>
          <a:p>
            <a:pPr lvl="1"/>
            <a:r>
              <a:rPr lang="en-US" dirty="0" smtClean="0"/>
              <a:t>Sympathetic </a:t>
            </a:r>
          </a:p>
          <a:p>
            <a:pPr lvl="1"/>
            <a:r>
              <a:rPr lang="en-US" dirty="0" smtClean="0"/>
              <a:t>Parasympathetic</a:t>
            </a:r>
          </a:p>
          <a:p>
            <a:r>
              <a:rPr lang="en-US" dirty="0" smtClean="0"/>
              <a:t>Brain </a:t>
            </a:r>
          </a:p>
          <a:p>
            <a:r>
              <a:rPr lang="en-US" dirty="0" smtClean="0"/>
              <a:t>Spinal cord 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381000" y="1412874"/>
            <a:ext cx="8382000" cy="5115246"/>
          </a:xfrm>
        </p:spPr>
        <p:txBody>
          <a:bodyPr/>
          <a:lstStyle/>
          <a:p>
            <a:pPr eaLnBrk="1" hangingPunct="1"/>
            <a:r>
              <a:rPr lang="en-US" dirty="0" smtClean="0"/>
              <a:t>Brain parts</a:t>
            </a:r>
          </a:p>
          <a:p>
            <a:pPr lvl="1"/>
            <a:r>
              <a:rPr lang="en-GB" dirty="0" smtClean="0"/>
              <a:t>F</a:t>
            </a:r>
            <a:r>
              <a:rPr smtClean="0"/>
              <a:t>ore brain</a:t>
            </a:r>
          </a:p>
          <a:p>
            <a:pPr lvl="1"/>
            <a:r>
              <a:rPr lang="en-GB" dirty="0" smtClean="0"/>
              <a:t>M</a:t>
            </a:r>
            <a:r>
              <a:rPr smtClean="0"/>
              <a:t>id brain</a:t>
            </a:r>
          </a:p>
          <a:p>
            <a:pPr lvl="1"/>
            <a:r>
              <a:rPr lang="en-US" dirty="0" smtClean="0"/>
              <a:t>Hind brain</a:t>
            </a:r>
          </a:p>
          <a:p>
            <a:pPr eaLnBrk="1" hangingPunct="1"/>
            <a:r>
              <a:rPr lang="en-US" dirty="0" smtClean="0"/>
              <a:t>Neurons and </a:t>
            </a:r>
            <a:r>
              <a:rPr lang="en-US" dirty="0" err="1" smtClean="0"/>
              <a:t>neuroglia</a:t>
            </a:r>
            <a:endParaRPr lang="en-US" dirty="0" smtClean="0"/>
          </a:p>
          <a:p>
            <a:pPr eaLnBrk="1" hangingPunct="1"/>
            <a:r>
              <a:rPr lang="en-US" dirty="0" smtClean="0"/>
              <a:t>Spinal cord</a:t>
            </a:r>
          </a:p>
          <a:p>
            <a:pPr eaLnBrk="1" hangingPunct="1"/>
            <a:r>
              <a:rPr lang="en-US" dirty="0" smtClean="0"/>
              <a:t>Tracts </a:t>
            </a:r>
          </a:p>
          <a:p>
            <a:pPr eaLnBrk="1" hangingPunct="1"/>
            <a:r>
              <a:rPr lang="en-US" dirty="0" smtClean="0"/>
              <a:t>Dermatome </a:t>
            </a:r>
          </a:p>
          <a:p>
            <a:pPr eaLnBrk="1" hangingPunct="1"/>
            <a:r>
              <a:rPr lang="en-US" dirty="0" err="1" smtClean="0"/>
              <a:t>Myotome</a:t>
            </a:r>
            <a:r>
              <a:rPr lang="en-US" dirty="0" smtClean="0"/>
              <a:t> </a:t>
            </a:r>
          </a:p>
          <a:p>
            <a:pPr eaLnBrk="1" hangingPunct="1"/>
            <a:r>
              <a:rPr lang="en-US" dirty="0" err="1" smtClean="0"/>
              <a:t>Sclerotome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" descr="C:\Users\Azhar Hassan Khan\Desktop\arsss\stroke\1182_Brain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762000"/>
            <a:ext cx="7286625" cy="507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Frontal Lobe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000" dirty="0" smtClean="0"/>
              <a:t>The frontal lobe contains most of the dopamine-sensitive neurons in the cerebral cortex. </a:t>
            </a:r>
          </a:p>
          <a:p>
            <a:pPr eaLnBrk="1" hangingPunct="1"/>
            <a:r>
              <a:rPr lang="en-US" sz="2000" dirty="0" smtClean="0"/>
              <a:t>The dopamine system is associated with reward, attention, memory,  and  planning.</a:t>
            </a:r>
          </a:p>
          <a:p>
            <a:pPr eaLnBrk="1" hangingPunct="1"/>
            <a:endParaRPr lang="en-US" sz="2000" dirty="0" smtClean="0"/>
          </a:p>
          <a:p>
            <a:pPr eaLnBrk="1" hangingPunct="1">
              <a:buNone/>
            </a:pPr>
            <a:endParaRPr lang="en-US" sz="2000" dirty="0" smtClean="0"/>
          </a:p>
          <a:p>
            <a:pPr eaLnBrk="1" hangingPunct="1"/>
            <a:r>
              <a:rPr lang="en-US" sz="2000" dirty="0" smtClean="0"/>
              <a:t>The ability to recognize future consequences resulting from current actions, to choose between good and bad actions.</a:t>
            </a:r>
          </a:p>
          <a:p>
            <a:pPr eaLnBrk="1" hangingPunct="1"/>
            <a:r>
              <a:rPr lang="en-US" sz="2000" dirty="0" smtClean="0"/>
              <a:t>Higher mental functions.</a:t>
            </a:r>
          </a:p>
          <a:p>
            <a:pPr eaLnBrk="1" hangingPunct="1"/>
            <a:endParaRPr lang="en-US" sz="20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Feathered_Lime_Green 4X3 Template Segoe">
  <a:themeElements>
    <a:clrScheme name="Template-light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4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sz="2400" dirty="0" err="1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1905</TotalTime>
  <Words>420</Words>
  <Application>Microsoft Office PowerPoint</Application>
  <PresentationFormat>On-screen Show (4:3)</PresentationFormat>
  <Paragraphs>111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Wingdings</vt:lpstr>
      <vt:lpstr>Wingdings 2</vt:lpstr>
      <vt:lpstr>1_Feathered_Lime_Green 4X3 Template Segoe</vt:lpstr>
      <vt:lpstr>PowerPoint Presentation</vt:lpstr>
      <vt:lpstr>NEUROLOGICAL PHYSICAL THERAPY INCLUDING CLINICAL PRACTICE</vt:lpstr>
      <vt:lpstr>COURSE DESCRIPTION:</vt:lpstr>
      <vt:lpstr>PowerPoint Presentation</vt:lpstr>
      <vt:lpstr>PowerPoint Presentation</vt:lpstr>
      <vt:lpstr>Basic </vt:lpstr>
      <vt:lpstr>PowerPoint Presentation</vt:lpstr>
      <vt:lpstr>PowerPoint Presentation</vt:lpstr>
      <vt:lpstr>Frontal Lobe</vt:lpstr>
      <vt:lpstr>PowerPoint Presentation</vt:lpstr>
      <vt:lpstr>The Temporal lobe</vt:lpstr>
      <vt:lpstr>PowerPoint Presentation</vt:lpstr>
      <vt:lpstr>Middle cerebral artery (pink); lateral surface Posterior cerebral artery (green); and anterior cerebral artery (blue). </vt:lpstr>
      <vt:lpstr>PowerPoint Presentation</vt:lpstr>
      <vt:lpstr>Cerebral blood flow</vt:lpstr>
      <vt:lpstr>Model of Disablement  </vt:lpstr>
      <vt:lpstr>Scale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SALEEM</dc:creator>
  <cp:lastModifiedBy>Windows User</cp:lastModifiedBy>
  <cp:revision>40</cp:revision>
  <dcterms:created xsi:type="dcterms:W3CDTF">2014-02-03T03:46:30Z</dcterms:created>
  <dcterms:modified xsi:type="dcterms:W3CDTF">2020-05-03T19:29:12Z</dcterms:modified>
</cp:coreProperties>
</file>