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7" r:id="rId2"/>
    <p:sldId id="297" r:id="rId3"/>
    <p:sldId id="298" r:id="rId4"/>
    <p:sldId id="299" r:id="rId5"/>
    <p:sldId id="300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AB17F-28ED-4F34-84D6-38CCA3E8A4A6}" type="datetimeFigureOut">
              <a:rPr lang="en-US" smtClean="0"/>
              <a:pPr/>
              <a:t>04-May-20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30D-B1A3-4F48-B042-198BB18DFB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76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A903D-1588-4209-8F98-E7D9C92657FF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Horizontal section through head</a:t>
            </a:r>
          </a:p>
        </p:txBody>
      </p:sp>
    </p:spTree>
    <p:extLst>
      <p:ext uri="{BB962C8B-B14F-4D97-AF65-F5344CB8AC3E}">
        <p14:creationId xmlns:p14="http://schemas.microsoft.com/office/powerpoint/2010/main" val="159197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13855-D923-4506-A83F-C04526DA6616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050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0F8F-62B6-4689-9168-CECB809DCAA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nsforum.com/content/pictures/imagebank/hirespng/brain_struc_stroke.png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Bismillah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423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6576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Dr. Muhammad Ali-</a:t>
            </a:r>
            <a:r>
              <a:rPr lang="en-US" b="1" dirty="0" err="1" smtClean="0"/>
              <a:t>ur</a:t>
            </a:r>
            <a:r>
              <a:rPr lang="en-US" b="1" dirty="0" smtClean="0"/>
              <a:t>-Rasheed</a:t>
            </a:r>
          </a:p>
          <a:p>
            <a:pPr algn="r"/>
            <a:r>
              <a:rPr lang="en-US" dirty="0" smtClean="0"/>
              <a:t>Lecturer , Department of Physiotherapy.</a:t>
            </a:r>
          </a:p>
          <a:p>
            <a:pPr algn="r"/>
            <a:r>
              <a:rPr lang="en-US" dirty="0" smtClean="0"/>
              <a:t>Sargodha Medical College.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371600" y="642938"/>
            <a:ext cx="7315200" cy="5483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parietal lobe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Integrates sensory information from different areas, particularly determining spatial sense</a:t>
            </a:r>
          </a:p>
          <a:p>
            <a:pPr eaLnBrk="1" hangingPunct="1"/>
            <a:r>
              <a:rPr lang="en-US" smtClean="0"/>
              <a:t>Visuo spatial processing.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 occipital lobe </a:t>
            </a:r>
          </a:p>
          <a:p>
            <a:pPr eaLnBrk="1" hangingPunct="1"/>
            <a:r>
              <a:rPr lang="en-US" smtClean="0"/>
              <a:t> visual processing center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The Temporal lobe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It is involved in auditory perception and is home to the primary auditory cortex.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It is also important for the processing of semantics in both speech and vision.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temporal lobe contains the hippocampus and plays a key role in the formation of long-term memory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ircle of Will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00063"/>
            <a:ext cx="61722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Middle cerebral artery (pink); lateral surface</a:t>
            </a:r>
            <a:r>
              <a:rPr lang="en-US" sz="1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1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1400" b="1" dirty="0" smtClean="0">
                <a:solidFill>
                  <a:srgbClr val="00B050"/>
                </a:solidFill>
              </a:rPr>
              <a:t>Posterior cerebral artery (green</a:t>
            </a:r>
            <a:r>
              <a:rPr lang="en-US" sz="1400" b="1" dirty="0" smtClean="0">
                <a:solidFill>
                  <a:schemeClr val="tx2">
                    <a:satMod val="130000"/>
                  </a:schemeClr>
                </a:solidFill>
              </a:rPr>
              <a:t>); and </a:t>
            </a:r>
            <a:r>
              <a:rPr lang="en-US" sz="1400" b="1" dirty="0" smtClean="0">
                <a:solidFill>
                  <a:srgbClr val="FF0000"/>
                </a:solidFill>
              </a:rPr>
              <a:t>anterior cerebral artery (blue). </a:t>
            </a:r>
          </a:p>
        </p:txBody>
      </p:sp>
      <p:pic>
        <p:nvPicPr>
          <p:cNvPr id="25603" name="Picture 5" descr="brain_struc_strok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716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homuncu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836613"/>
            <a:ext cx="60007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</a:rPr>
              <a:t>Cerebral blood flow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Unconsciousness occurs in </a:t>
            </a:r>
            <a:r>
              <a:rPr lang="en-US" sz="2000" b="1" dirty="0" smtClean="0">
                <a:solidFill>
                  <a:schemeClr val="tx1"/>
                </a:solidFill>
              </a:rPr>
              <a:t>5-10 seconds </a:t>
            </a:r>
            <a:r>
              <a:rPr lang="en-US" sz="2000" dirty="0" smtClean="0">
                <a:solidFill>
                  <a:schemeClr val="tx1"/>
                </a:solidFill>
              </a:rPr>
              <a:t>if the blood supply of brain completely cut off.</a:t>
            </a: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Neuronal function ceases after </a:t>
            </a:r>
            <a:r>
              <a:rPr lang="en-US" sz="2000" b="1" dirty="0" smtClean="0">
                <a:solidFill>
                  <a:schemeClr val="tx1"/>
                </a:solidFill>
              </a:rPr>
              <a:t>1 minutes </a:t>
            </a:r>
          </a:p>
          <a:p>
            <a:pPr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Irreversible changes start to occurs after </a:t>
            </a:r>
            <a:r>
              <a:rPr lang="en-US" sz="2000" b="1" dirty="0" smtClean="0">
                <a:solidFill>
                  <a:schemeClr val="tx1"/>
                </a:solidFill>
              </a:rPr>
              <a:t>4 minutes</a:t>
            </a:r>
          </a:p>
          <a:p>
            <a:pPr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Can be delayed if the patient’s body has been cooled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Model of Disablement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90600"/>
          <a:ext cx="8229601" cy="560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/>
                <a:gridCol w="1995055"/>
                <a:gridCol w="2078182"/>
                <a:gridCol w="2410691"/>
              </a:tblGrid>
              <a:tr h="4050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NCMRR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ICF</a:t>
                      </a:r>
                      <a:endParaRPr lang="en-US" dirty="0"/>
                    </a:p>
                  </a:txBody>
                  <a:tcPr/>
                </a:tc>
              </a:tr>
              <a:tr h="690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Disease 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Pathology 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Patho physiology 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 /disease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5333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Impairment 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Impairment 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Impairment 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Body structure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function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Impairment 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868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Disability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Functional limitation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Functional limitation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 / activity limitation 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282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Handicap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Disability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Disability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/participation restriction 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88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Societal limitation 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SMMSE</a:t>
            </a:r>
          </a:p>
          <a:p>
            <a:endParaRPr lang="en-US" dirty="0" smtClean="0"/>
          </a:p>
          <a:p>
            <a:r>
              <a:rPr lang="en-US" dirty="0" smtClean="0"/>
              <a:t>Standardized Mini Mental State examination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oudy-full-moon-1280x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9752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56388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 ???</a:t>
            </a:r>
          </a:p>
          <a:p>
            <a:pPr algn="r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Thanx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771796"/>
          </a:xfrm>
        </p:spPr>
        <p:txBody>
          <a:bodyPr>
            <a:normAutofit/>
          </a:bodyPr>
          <a:lstStyle/>
          <a:p>
            <a:r>
              <a:rPr lang="en-US" dirty="0"/>
              <a:t>NEUROLOGICAL PHYSICAL THERAPY </a:t>
            </a:r>
            <a:r>
              <a:rPr lang="en-US" dirty="0" smtClean="0"/>
              <a:t>INCLUDING </a:t>
            </a:r>
            <a:r>
              <a:rPr lang="en-US" dirty="0"/>
              <a:t>CLINICAL </a:t>
            </a:r>
            <a:r>
              <a:rPr lang="en-US" dirty="0" smtClean="0"/>
              <a:t>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089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COURSE DESCRIPTION: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5087959"/>
          </a:xfrm>
        </p:spPr>
        <p:txBody>
          <a:bodyPr>
            <a:normAutofit fontScale="77500" lnSpcReduction="20000"/>
          </a:bodyPr>
          <a:lstStyle/>
          <a:p>
            <a:r>
              <a:rPr lang="en-US" sz="2900" b="1" u="sng" dirty="0" smtClean="0"/>
              <a:t>MEDICAL TERMINOLOGY REGARDING NEUROLOGICAL SYSTEM</a:t>
            </a:r>
            <a:endParaRPr lang="en-US" sz="2900" dirty="0" smtClean="0"/>
          </a:p>
          <a:p>
            <a:r>
              <a:rPr lang="en-US" sz="2900" dirty="0" smtClean="0"/>
              <a:t>Brain, Spinal cord, CNS Support Structures, Neurons, PNS and Spinal Level Reflexes</a:t>
            </a:r>
            <a:endParaRPr lang="en-GB" sz="2900" dirty="0" smtClean="0"/>
          </a:p>
          <a:p>
            <a:r>
              <a:rPr lang="en-US" sz="2900" b="1" dirty="0" smtClean="0"/>
              <a:t>NEUROLOGICAL EXAMINATION:</a:t>
            </a:r>
            <a:endParaRPr lang="en-GB" sz="2900" dirty="0" smtClean="0"/>
          </a:p>
          <a:p>
            <a:r>
              <a:rPr lang="en-US" sz="2900" dirty="0" smtClean="0"/>
              <a:t>History, System review and Test and measures</a:t>
            </a:r>
            <a:endParaRPr lang="en-GB" sz="2900" dirty="0" smtClean="0"/>
          </a:p>
          <a:p>
            <a:r>
              <a:rPr lang="en-US" sz="2900" b="1" dirty="0" smtClean="0"/>
              <a:t>INTERVENTIONS:</a:t>
            </a:r>
            <a:endParaRPr lang="en-GB" sz="2900" dirty="0" smtClean="0"/>
          </a:p>
          <a:p>
            <a:r>
              <a:rPr lang="en-US" sz="2900" dirty="0" smtClean="0"/>
              <a:t>Introduction to Theories of Neurological Rehabilitation</a:t>
            </a:r>
            <a:endParaRPr lang="en-GB" sz="2900" dirty="0" smtClean="0"/>
          </a:p>
          <a:p>
            <a:pPr lvl="1"/>
            <a:r>
              <a:rPr lang="en-US" dirty="0" smtClean="0"/>
              <a:t>Remediation &amp; facilitation approaches</a:t>
            </a:r>
            <a:endParaRPr lang="en-GB" dirty="0" smtClean="0"/>
          </a:p>
          <a:p>
            <a:pPr lvl="1"/>
            <a:r>
              <a:rPr lang="en-US" dirty="0" err="1" smtClean="0"/>
              <a:t>Bobath</a:t>
            </a:r>
            <a:r>
              <a:rPr lang="en-US" dirty="0" smtClean="0"/>
              <a:t>-NDT</a:t>
            </a:r>
            <a:endParaRPr lang="en-GB" dirty="0" smtClean="0"/>
          </a:p>
          <a:p>
            <a:pPr lvl="1"/>
            <a:r>
              <a:rPr lang="en-US" dirty="0" smtClean="0"/>
              <a:t>Motor relearning program(MRP) </a:t>
            </a:r>
            <a:endParaRPr lang="en-GB" dirty="0" smtClean="0"/>
          </a:p>
          <a:p>
            <a:pPr lvl="1"/>
            <a:r>
              <a:rPr lang="en-US" dirty="0" err="1" smtClean="0"/>
              <a:t>Kabat</a:t>
            </a:r>
            <a:r>
              <a:rPr lang="en-US" dirty="0" smtClean="0"/>
              <a:t>, Knott, Voss (PNF)</a:t>
            </a:r>
            <a:endParaRPr lang="en-GB" dirty="0" smtClean="0"/>
          </a:p>
          <a:p>
            <a:pPr lvl="1"/>
            <a:r>
              <a:rPr lang="en-US" dirty="0" smtClean="0"/>
              <a:t>Constraint induced movement therapy (CIMT)</a:t>
            </a:r>
            <a:endParaRPr lang="en-GB" dirty="0" smtClean="0"/>
          </a:p>
          <a:p>
            <a:r>
              <a:rPr lang="en-US" sz="2800" dirty="0" smtClean="0"/>
              <a:t>Motor Control / Motor Learning Approach, Neural plasticity/ adoptability, Balance, Role of sensory system, Skill acquisition, Postural Control, Mobility Function, Task-Related Training Approach, Compensatory Training Approach and Normal Reach, Grasp and Manipulation</a:t>
            </a:r>
            <a:endParaRPr lang="en-GB" dirty="0" smtClean="0"/>
          </a:p>
          <a:p>
            <a:r>
              <a:rPr lang="en-GB" smtClean="0"/>
              <a:t>`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8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NEUROLOGICAL DYSFUNCTIONS</a:t>
            </a:r>
            <a:endParaRPr lang="en-GB" sz="2000" dirty="0" smtClean="0"/>
          </a:p>
          <a:p>
            <a:r>
              <a:rPr lang="en-US" sz="2400" dirty="0" smtClean="0"/>
              <a:t>CVA (Stroke), Traumatic Brain Injury (TBI), Spinal Cord Injury (SCI), Degenerative Diseases (Progressive CNS disorders), Multiple Sclerosis (MS), Parkinson’s Disease (PD), Post Polio Syndrome (PPS), </a:t>
            </a:r>
            <a:r>
              <a:rPr lang="en-US" sz="2400" dirty="0" err="1" smtClean="0"/>
              <a:t>Cerebellar</a:t>
            </a:r>
            <a:r>
              <a:rPr lang="en-US" sz="2400" dirty="0" smtClean="0"/>
              <a:t> Disorders, Vestibular Disorders, Cranial Nerves Disorders and Poly Neuropathies</a:t>
            </a:r>
            <a:endParaRPr lang="en-GB" dirty="0" smtClean="0"/>
          </a:p>
          <a:p>
            <a:r>
              <a:rPr lang="en-US" sz="2400" b="1" u="sng" dirty="0" smtClean="0"/>
              <a:t>NEUROMUSCULAR DISORDERS</a:t>
            </a:r>
            <a:endParaRPr lang="en-GB" sz="2000" dirty="0" smtClean="0"/>
          </a:p>
          <a:p>
            <a:r>
              <a:rPr lang="en-US" sz="2400" b="1" dirty="0" smtClean="0"/>
              <a:t>CASE HISTORIES</a:t>
            </a:r>
            <a:endParaRPr lang="en-GB" sz="2000" dirty="0" smtClean="0"/>
          </a:p>
          <a:p>
            <a:r>
              <a:rPr lang="en-US" sz="2400" dirty="0" smtClean="0"/>
              <a:t>Principles of assessment and outcome measures, Documentation in SOAP notes format, Evidence based neurological Physical Therapy Treatment protocols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891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367623"/>
          </a:xfrm>
        </p:spPr>
        <p:txBody>
          <a:bodyPr/>
          <a:lstStyle/>
          <a:p>
            <a:r>
              <a:rPr lang="en-US" b="1" u="sng" dirty="0" smtClean="0"/>
              <a:t>RECOMMENDED TEXT BOOKS:</a:t>
            </a:r>
            <a:endParaRPr lang="en-GB" dirty="0" smtClean="0"/>
          </a:p>
          <a:p>
            <a:pPr lvl="0"/>
            <a:r>
              <a:rPr lang="en-GB" dirty="0" smtClean="0"/>
              <a:t>physical rehabilitation, </a:t>
            </a:r>
            <a:r>
              <a:rPr lang="en-GB" dirty="0" err="1" smtClean="0"/>
              <a:t>susan</a:t>
            </a:r>
            <a:r>
              <a:rPr lang="en-GB" dirty="0" smtClean="0"/>
              <a:t> b. </a:t>
            </a:r>
            <a:r>
              <a:rPr lang="en-GB" dirty="0" err="1" smtClean="0"/>
              <a:t>o'sullivan</a:t>
            </a:r>
            <a:endParaRPr lang="en-US" dirty="0" smtClean="0"/>
          </a:p>
          <a:p>
            <a:pPr lvl="0"/>
            <a:r>
              <a:rPr lang="en-US" dirty="0" smtClean="0"/>
              <a:t>Neurological Physiotherapy Bases of evidence for practice </a:t>
            </a:r>
            <a:r>
              <a:rPr lang="en-US" i="1" dirty="0" smtClean="0"/>
              <a:t>Treatment and management of patients described by specialist clinicians </a:t>
            </a:r>
            <a:r>
              <a:rPr lang="en-US" dirty="0" smtClean="0"/>
              <a:t>by Cecily Partridge</a:t>
            </a:r>
            <a:endParaRPr lang="en-GB" dirty="0" smtClean="0"/>
          </a:p>
          <a:p>
            <a:pPr lvl="0"/>
            <a:r>
              <a:rPr lang="en-US" i="1" dirty="0" smtClean="0"/>
              <a:t>Neurological Physiotherapy A problem-solving approach </a:t>
            </a:r>
            <a:r>
              <a:rPr lang="en-US" dirty="0" smtClean="0"/>
              <a:t>By Susan Edwards, second edition.</a:t>
            </a:r>
            <a:endParaRPr lang="en-GB" dirty="0" smtClean="0"/>
          </a:p>
          <a:p>
            <a:pPr lvl="0"/>
            <a:r>
              <a:rPr lang="en-US" i="1" dirty="0" smtClean="0"/>
              <a:t>Neurologic examination </a:t>
            </a:r>
            <a:r>
              <a:rPr lang="en-US" dirty="0" smtClean="0"/>
              <a:t>By Robert j. Schwartzman , first edition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556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</a:p>
          <a:p>
            <a:endParaRPr lang="en-US" dirty="0" smtClean="0"/>
          </a:p>
          <a:p>
            <a:r>
              <a:rPr lang="en-US" dirty="0" smtClean="0"/>
              <a:t>CNS</a:t>
            </a:r>
          </a:p>
          <a:p>
            <a:r>
              <a:rPr lang="en-US" dirty="0" smtClean="0"/>
              <a:t>PNS</a:t>
            </a:r>
          </a:p>
          <a:p>
            <a:r>
              <a:rPr lang="en-US" dirty="0" smtClean="0"/>
              <a:t>ANS</a:t>
            </a:r>
          </a:p>
          <a:p>
            <a:pPr lvl="1"/>
            <a:r>
              <a:rPr lang="en-US" dirty="0" smtClean="0"/>
              <a:t>Sympathetic </a:t>
            </a:r>
          </a:p>
          <a:p>
            <a:pPr lvl="1"/>
            <a:r>
              <a:rPr lang="en-US" dirty="0" smtClean="0"/>
              <a:t>Parasympathetic</a:t>
            </a:r>
          </a:p>
          <a:p>
            <a:r>
              <a:rPr lang="en-US" dirty="0" smtClean="0"/>
              <a:t>Brain </a:t>
            </a:r>
          </a:p>
          <a:p>
            <a:r>
              <a:rPr lang="en-US" dirty="0" smtClean="0"/>
              <a:t>Spinal cord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5115246"/>
          </a:xfrm>
        </p:spPr>
        <p:txBody>
          <a:bodyPr/>
          <a:lstStyle/>
          <a:p>
            <a:pPr eaLnBrk="1" hangingPunct="1"/>
            <a:r>
              <a:rPr lang="en-US" dirty="0" smtClean="0"/>
              <a:t>Brain parts</a:t>
            </a:r>
          </a:p>
          <a:p>
            <a:pPr lvl="1"/>
            <a:r>
              <a:rPr lang="en-GB" dirty="0" smtClean="0"/>
              <a:t>F</a:t>
            </a:r>
            <a:r>
              <a:rPr smtClean="0"/>
              <a:t>ore brain</a:t>
            </a:r>
          </a:p>
          <a:p>
            <a:pPr lvl="1"/>
            <a:r>
              <a:rPr lang="en-GB" dirty="0" smtClean="0"/>
              <a:t>M</a:t>
            </a:r>
            <a:r>
              <a:rPr smtClean="0"/>
              <a:t>id brain</a:t>
            </a:r>
          </a:p>
          <a:p>
            <a:pPr lvl="1"/>
            <a:r>
              <a:rPr lang="en-US" dirty="0" smtClean="0"/>
              <a:t>Hind brain</a:t>
            </a:r>
          </a:p>
          <a:p>
            <a:pPr eaLnBrk="1" hangingPunct="1"/>
            <a:r>
              <a:rPr lang="en-US" dirty="0" smtClean="0"/>
              <a:t>Neurons and </a:t>
            </a:r>
            <a:r>
              <a:rPr lang="en-US" dirty="0" err="1" smtClean="0"/>
              <a:t>neuroglia</a:t>
            </a:r>
            <a:endParaRPr lang="en-US" dirty="0" smtClean="0"/>
          </a:p>
          <a:p>
            <a:pPr eaLnBrk="1" hangingPunct="1"/>
            <a:r>
              <a:rPr lang="en-US" dirty="0" smtClean="0"/>
              <a:t>Spinal cord</a:t>
            </a:r>
          </a:p>
          <a:p>
            <a:pPr eaLnBrk="1" hangingPunct="1"/>
            <a:r>
              <a:rPr lang="en-US" dirty="0" smtClean="0"/>
              <a:t>Tracts </a:t>
            </a:r>
          </a:p>
          <a:p>
            <a:pPr eaLnBrk="1" hangingPunct="1"/>
            <a:r>
              <a:rPr lang="en-US" dirty="0" smtClean="0"/>
              <a:t>Dermatome </a:t>
            </a:r>
          </a:p>
          <a:p>
            <a:pPr eaLnBrk="1" hangingPunct="1"/>
            <a:r>
              <a:rPr lang="en-US" dirty="0" err="1" smtClean="0"/>
              <a:t>Myotome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Sclerotome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Users\Azhar Hassan Khan\Desktop\arsss\stroke\1182_Brain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762000"/>
            <a:ext cx="72866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Frontal Lobe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The frontal lobe contains most of the dopamine-sensitive neurons in the cerebral cortex. </a:t>
            </a:r>
          </a:p>
          <a:p>
            <a:pPr eaLnBrk="1" hangingPunct="1"/>
            <a:r>
              <a:rPr lang="en-US" sz="2000" dirty="0" smtClean="0"/>
              <a:t>The dopamine system is associated with reward, attention, memory,  and  planning.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The ability to recognize future consequences resulting from current actions, to choose between good and bad actions.</a:t>
            </a:r>
          </a:p>
          <a:p>
            <a:pPr eaLnBrk="1" hangingPunct="1"/>
            <a:r>
              <a:rPr lang="en-US" sz="2000" dirty="0" smtClean="0"/>
              <a:t>Higher mental functions.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eathered_Lime_Green 4X3 Template Segoe">
  <a:themeElements>
    <a:clrScheme name="Template-light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420</Words>
  <Application>Microsoft Office PowerPoint</Application>
  <PresentationFormat>On-screen Show (4:3)</PresentationFormat>
  <Paragraphs>111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Wingdings 2</vt:lpstr>
      <vt:lpstr>1_Feathered_Lime_Green 4X3 Template Segoe</vt:lpstr>
      <vt:lpstr>PowerPoint Presentation</vt:lpstr>
      <vt:lpstr>NEUROLOGICAL PHYSICAL THERAPY INCLUDING CLINICAL PRACTICE</vt:lpstr>
      <vt:lpstr>COURSE DESCRIPTION:</vt:lpstr>
      <vt:lpstr>PowerPoint Presentation</vt:lpstr>
      <vt:lpstr>PowerPoint Presentation</vt:lpstr>
      <vt:lpstr>Basic </vt:lpstr>
      <vt:lpstr>PowerPoint Presentation</vt:lpstr>
      <vt:lpstr>PowerPoint Presentation</vt:lpstr>
      <vt:lpstr>Frontal Lobe</vt:lpstr>
      <vt:lpstr>PowerPoint Presentation</vt:lpstr>
      <vt:lpstr>The Temporal lobe</vt:lpstr>
      <vt:lpstr>PowerPoint Presentation</vt:lpstr>
      <vt:lpstr>Middle cerebral artery (pink); lateral surface Posterior cerebral artery (green); and anterior cerebral artery (blue). </vt:lpstr>
      <vt:lpstr>PowerPoint Presentation</vt:lpstr>
      <vt:lpstr>Cerebral blood flow</vt:lpstr>
      <vt:lpstr>Model of Disablement  </vt:lpstr>
      <vt:lpstr>Scale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SALEEM</dc:creator>
  <cp:lastModifiedBy>Windows User</cp:lastModifiedBy>
  <cp:revision>40</cp:revision>
  <dcterms:created xsi:type="dcterms:W3CDTF">2014-02-03T03:46:30Z</dcterms:created>
  <dcterms:modified xsi:type="dcterms:W3CDTF">2020-05-03T19:29:12Z</dcterms:modified>
</cp:coreProperties>
</file>