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65" r:id="rId13"/>
    <p:sldId id="266" r:id="rId14"/>
    <p:sldId id="271" r:id="rId15"/>
    <p:sldId id="272" r:id="rId16"/>
    <p:sldId id="273" r:id="rId17"/>
    <p:sldId id="274" r:id="rId18"/>
    <p:sldId id="275" r:id="rId19"/>
    <p:sldId id="277" r:id="rId20"/>
    <p:sldId id="278" r:id="rId2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58B8A"/>
    <a:srgbClr val="C05023"/>
    <a:srgbClr val="F8E1D8"/>
    <a:srgbClr val="F0C1AE"/>
    <a:srgbClr val="455EA0"/>
    <a:srgbClr val="FFFFFF"/>
    <a:srgbClr val="EDFFFF"/>
    <a:srgbClr val="2F4040"/>
    <a:srgbClr val="809191"/>
    <a:srgbClr val="EDE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4" autoAdjust="0"/>
    <p:restoredTop sz="94660"/>
  </p:normalViewPr>
  <p:slideViewPr>
    <p:cSldViewPr>
      <p:cViewPr varScale="1">
        <p:scale>
          <a:sx n="80" d="100"/>
          <a:sy n="80" d="100"/>
        </p:scale>
        <p:origin x="-8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E802E68-1D0C-41E2-9A95-218A0ECAA58E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199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15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21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22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25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26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4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5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9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10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11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3EFB4C4-A0E8-4D70-B0BE-195CDFF55AB7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09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gradFill rotWithShape="0">
            <a:gsLst>
              <a:gs pos="0">
                <a:srgbClr val="F0C1AE"/>
              </a:gs>
              <a:gs pos="50000">
                <a:srgbClr val="F8E1D8"/>
              </a:gs>
              <a:gs pos="100000">
                <a:srgbClr val="F0C1A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200" b="1" i="1" dirty="0">
                <a:solidFill>
                  <a:schemeClr val="tx1"/>
                </a:solidFill>
                <a:latin typeface="Book Antiqua" pitchFamily="18" charset="0"/>
              </a:rPr>
              <a:t>Irwin/McGraw Hill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6200" y="1227554"/>
            <a:ext cx="28194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2E1A22"/>
                </a:solidFill>
              </a:rPr>
              <a:t>Fundamentals of  Corporate Finance</a:t>
            </a:r>
          </a:p>
          <a:p>
            <a:pPr algn="ctr">
              <a:spcBef>
                <a:spcPct val="50000"/>
              </a:spcBef>
            </a:pPr>
            <a:endParaRPr lang="en-US" altLang="en-US" i="1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600" dirty="0" smtClean="0">
                <a:solidFill>
                  <a:srgbClr val="2E1A22"/>
                </a:solidFill>
              </a:rPr>
              <a:t>Eighth Edition</a:t>
            </a:r>
            <a:endParaRPr lang="en-US" altLang="en-US" sz="1600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Richard A. </a:t>
            </a:r>
            <a:r>
              <a:rPr lang="en-US" altLang="en-US" sz="1800" b="1" dirty="0" err="1">
                <a:solidFill>
                  <a:srgbClr val="2E1A22"/>
                </a:solidFill>
              </a:rPr>
              <a:t>Brealey</a:t>
            </a:r>
            <a:r>
              <a:rPr lang="en-US" altLang="en-US" sz="1800" b="1" dirty="0">
                <a:solidFill>
                  <a:srgbClr val="2E1A2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Stewart C. Myers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Alan J. Marcus</a:t>
            </a:r>
            <a:endParaRPr lang="en-US" altLang="en-US" sz="1600" b="1" dirty="0">
              <a:solidFill>
                <a:srgbClr val="2E1A22"/>
              </a:solidFill>
            </a:endParaRPr>
          </a:p>
        </p:txBody>
      </p:sp>
      <p:sp>
        <p:nvSpPr>
          <p:cNvPr id="18" name="Rectangle 110"/>
          <p:cNvSpPr>
            <a:spLocks noChangeArrowheads="1"/>
          </p:cNvSpPr>
          <p:nvPr userDrawn="1"/>
        </p:nvSpPr>
        <p:spPr bwMode="auto">
          <a:xfrm>
            <a:off x="30480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F0C1AE"/>
              </a:gs>
              <a:gs pos="50000">
                <a:srgbClr val="C05023"/>
              </a:gs>
              <a:gs pos="100000">
                <a:srgbClr val="F8E1D8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Oval 10"/>
          <p:cNvSpPr>
            <a:spLocks noChangeArrowheads="1"/>
          </p:cNvSpPr>
          <p:nvPr userDrawn="1"/>
        </p:nvSpPr>
        <p:spPr bwMode="auto">
          <a:xfrm>
            <a:off x="32004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C05023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US" altLang="en-US" sz="3600"/>
          </a:p>
        </p:txBody>
      </p:sp>
      <p:grpSp>
        <p:nvGrpSpPr>
          <p:cNvPr id="20" name="Group 11"/>
          <p:cNvGrpSpPr>
            <a:grpSpLocks/>
          </p:cNvGrpSpPr>
          <p:nvPr userDrawn="1"/>
        </p:nvGrpSpPr>
        <p:grpSpPr bwMode="auto">
          <a:xfrm>
            <a:off x="3048000" y="0"/>
            <a:ext cx="533400" cy="6858000"/>
            <a:chOff x="95" y="0"/>
            <a:chExt cx="535" cy="4320"/>
          </a:xfrm>
          <a:gradFill>
            <a:gsLst>
              <a:gs pos="0">
                <a:srgbClr val="C05023"/>
              </a:gs>
              <a:gs pos="100000">
                <a:srgbClr val="F8E1D8"/>
              </a:gs>
            </a:gsLst>
            <a:lin ang="0" scaled="1"/>
          </a:gradFill>
        </p:grpSpPr>
        <p:sp>
          <p:nvSpPr>
            <p:cNvPr id="21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4953000" y="628272"/>
            <a:ext cx="2725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tx1"/>
                </a:solidFill>
              </a:rPr>
              <a:t>Chapter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23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4515537" y="4267200"/>
            <a:ext cx="3746041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smtClean="0">
                <a:solidFill>
                  <a:schemeClr val="tx1"/>
                </a:solidFill>
              </a:rPr>
              <a:t>Options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5428270" y="1723490"/>
            <a:ext cx="1775198" cy="2273892"/>
          </a:xfrm>
          <a:prstGeom prst="rect">
            <a:avLst/>
          </a:prstGeom>
          <a:solidFill>
            <a:srgbClr val="458B8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97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3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9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72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458B8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 smtClean="0">
                <a:solidFill>
                  <a:srgbClr val="455EA0"/>
                </a:solidFill>
                <a:latin typeface="Arial" charset="0"/>
              </a:rPr>
              <a:t>23-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1000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4800600" y="1752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</a:t>
            </a:r>
            <a:r>
              <a:rPr lang="en-US" altLang="en-US" sz="4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23</a:t>
            </a:r>
            <a:endParaRPr lang="en-US" altLang="en-US" sz="4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4495800" y="2743200"/>
            <a:ext cx="3898441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3600" dirty="0" smtClean="0">
                <a:latin typeface="Century Gothic" panose="020B0502020202020204" pitchFamily="34" charset="0"/>
              </a:rPr>
              <a:t>Options</a:t>
            </a:r>
            <a:endParaRPr lang="en-US" altLang="en-US" sz="36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3962400" cy="489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Option Value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77724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800" b="1" dirty="0" smtClean="0"/>
              <a:t>Call buyer profit </a:t>
            </a:r>
            <a:r>
              <a:rPr lang="en-US" altLang="en-US" sz="2800" dirty="0" smtClean="0"/>
              <a:t>– </a:t>
            </a:r>
            <a:r>
              <a:rPr lang="en-US" altLang="en-US" sz="2800" dirty="0" smtClean="0"/>
              <a:t>Assume </a:t>
            </a:r>
            <a:r>
              <a:rPr lang="en-US" altLang="en-US" sz="2800" dirty="0" smtClean="0"/>
              <a:t>strike of $420 and option price of $35.52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362200" y="2447925"/>
            <a:ext cx="0" cy="326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820988" y="5868988"/>
            <a:ext cx="30448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Share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 rot="-5400000">
            <a:off x="-455612" y="3655063"/>
            <a:ext cx="30448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Position </a:t>
            </a:r>
            <a:r>
              <a:rPr lang="en-US" altLang="en-US" dirty="0" smtClean="0">
                <a:latin typeface="Calibri" panose="020F0502020204030204" pitchFamily="34" charset="0"/>
              </a:rPr>
              <a:t>value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6393" name="Line 17"/>
          <p:cNvSpPr>
            <a:spLocks noChangeShapeType="1"/>
          </p:cNvSpPr>
          <p:nvPr/>
        </p:nvSpPr>
        <p:spPr bwMode="auto">
          <a:xfrm flipH="1">
            <a:off x="2362200" y="4748213"/>
            <a:ext cx="225742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394" name="Line 18"/>
          <p:cNvSpPr>
            <a:spLocks noChangeShapeType="1"/>
          </p:cNvSpPr>
          <p:nvPr/>
        </p:nvSpPr>
        <p:spPr bwMode="auto">
          <a:xfrm flipV="1">
            <a:off x="4583875" y="2578925"/>
            <a:ext cx="2079625" cy="21812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395" name="Line 19"/>
          <p:cNvSpPr>
            <a:spLocks noChangeShapeType="1"/>
          </p:cNvSpPr>
          <p:nvPr/>
        </p:nvSpPr>
        <p:spPr bwMode="auto">
          <a:xfrm>
            <a:off x="2362200" y="4267200"/>
            <a:ext cx="4632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396" name="Rectangle 21"/>
          <p:cNvSpPr>
            <a:spLocks noChangeArrowheads="1"/>
          </p:cNvSpPr>
          <p:nvPr/>
        </p:nvSpPr>
        <p:spPr bwMode="auto">
          <a:xfrm>
            <a:off x="6705600" y="2362200"/>
            <a:ext cx="20542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Long call</a:t>
            </a:r>
          </a:p>
        </p:txBody>
      </p:sp>
      <p:sp>
        <p:nvSpPr>
          <p:cNvPr id="16397" name="Text Box 22"/>
          <p:cNvSpPr txBox="1">
            <a:spLocks noChangeArrowheads="1"/>
          </p:cNvSpPr>
          <p:nvPr/>
        </p:nvSpPr>
        <p:spPr bwMode="auto">
          <a:xfrm>
            <a:off x="4343400" y="5181600"/>
            <a:ext cx="1676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dirty="0" smtClean="0">
                <a:latin typeface="Calibri" panose="020F0502020204030204" pitchFamily="34" charset="0"/>
              </a:rPr>
              <a:t>420     455.52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16398" name="Text Box 23"/>
          <p:cNvSpPr txBox="1">
            <a:spLocks noChangeArrowheads="1"/>
          </p:cNvSpPr>
          <p:nvPr/>
        </p:nvSpPr>
        <p:spPr bwMode="auto">
          <a:xfrm>
            <a:off x="1752600" y="4572000"/>
            <a:ext cx="762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dirty="0" smtClean="0">
                <a:latin typeface="Calibri" panose="020F0502020204030204" pitchFamily="34" charset="0"/>
              </a:rPr>
              <a:t>-35.52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16399" name="Line 24"/>
          <p:cNvSpPr>
            <a:spLocks noChangeShapeType="1"/>
          </p:cNvSpPr>
          <p:nvPr/>
        </p:nvSpPr>
        <p:spPr bwMode="auto">
          <a:xfrm>
            <a:off x="4572000" y="4267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00" name="Line 25"/>
          <p:cNvSpPr>
            <a:spLocks noChangeShapeType="1"/>
          </p:cNvSpPr>
          <p:nvPr/>
        </p:nvSpPr>
        <p:spPr bwMode="auto">
          <a:xfrm>
            <a:off x="5029200" y="4267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401" name="Text Box 26"/>
          <p:cNvSpPr txBox="1">
            <a:spLocks noChangeArrowheads="1"/>
          </p:cNvSpPr>
          <p:nvPr/>
        </p:nvSpPr>
        <p:spPr bwMode="auto">
          <a:xfrm>
            <a:off x="3810000" y="31242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>
                <a:latin typeface="Calibri" panose="020F0502020204030204" pitchFamily="34" charset="0"/>
              </a:rPr>
              <a:t>Break even</a:t>
            </a:r>
          </a:p>
        </p:txBody>
      </p:sp>
      <p:sp>
        <p:nvSpPr>
          <p:cNvPr id="16402" name="Line 27"/>
          <p:cNvSpPr>
            <a:spLocks noChangeShapeType="1"/>
          </p:cNvSpPr>
          <p:nvPr/>
        </p:nvSpPr>
        <p:spPr bwMode="auto">
          <a:xfrm>
            <a:off x="4343400" y="34290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035047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Option Value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7772400" cy="106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800" b="1" dirty="0" smtClean="0"/>
              <a:t>Put seller profit </a:t>
            </a:r>
            <a:r>
              <a:rPr lang="en-US" altLang="en-US" sz="2800" dirty="0" smtClean="0"/>
              <a:t>– </a:t>
            </a:r>
            <a:r>
              <a:rPr lang="en-US" altLang="en-US" sz="2800" dirty="0" smtClean="0"/>
              <a:t>Assume </a:t>
            </a:r>
            <a:r>
              <a:rPr lang="en-US" altLang="en-US" sz="2800" dirty="0" smtClean="0"/>
              <a:t>strike of $420 and option price of $42.15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362200" y="2447925"/>
            <a:ext cx="0" cy="326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820988" y="5868988"/>
            <a:ext cx="30448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Share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 rot="-5400000">
            <a:off x="-455612" y="3655063"/>
            <a:ext cx="30448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Position </a:t>
            </a:r>
            <a:r>
              <a:rPr lang="en-US" altLang="en-US" dirty="0" smtClean="0">
                <a:latin typeface="Calibri" panose="020F0502020204030204" pitchFamily="34" charset="0"/>
              </a:rPr>
              <a:t>value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4560125" y="3733800"/>
            <a:ext cx="225742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3048000" y="3733800"/>
            <a:ext cx="1524000" cy="17526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362200" y="4267200"/>
            <a:ext cx="4632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5791200" y="3200400"/>
            <a:ext cx="20542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Short put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733800" y="5181600"/>
            <a:ext cx="1752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dirty="0" smtClean="0">
                <a:latin typeface="Calibri" panose="020F0502020204030204" pitchFamily="34" charset="0"/>
              </a:rPr>
              <a:t>377.85      420      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752600" y="3657600"/>
            <a:ext cx="762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dirty="0" smtClean="0">
                <a:latin typeface="Calibri" panose="020F0502020204030204" pitchFamily="34" charset="0"/>
              </a:rPr>
              <a:t>+42.15</a:t>
            </a:r>
            <a:endParaRPr lang="en-US" altLang="en-US" sz="1200" dirty="0">
              <a:latin typeface="Calibri" panose="020F0502020204030204" pitchFamily="34" charset="0"/>
            </a:endParaRP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572000" y="4267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4114800" y="4267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3810000" y="31242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>
                <a:latin typeface="Calibri" panose="020F0502020204030204" pitchFamily="34" charset="0"/>
              </a:rPr>
              <a:t>Break even</a:t>
            </a:r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4114800" y="3429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06524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en-US" altLang="en-US" sz="2800" b="1" dirty="0" smtClean="0"/>
              <a:t>Protective </a:t>
            </a:r>
            <a:r>
              <a:rPr lang="en-US" altLang="en-US" sz="2800" b="1" dirty="0" smtClean="0"/>
              <a:t>put </a:t>
            </a:r>
            <a:r>
              <a:rPr lang="en-US" altLang="en-US" sz="2800" dirty="0"/>
              <a:t>– </a:t>
            </a:r>
            <a:r>
              <a:rPr lang="en-US" altLang="en-US" sz="2800" dirty="0" smtClean="0"/>
              <a:t>Long stock and long put 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362200" y="2447925"/>
            <a:ext cx="0" cy="326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2371725" y="5715000"/>
            <a:ext cx="4632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814638" y="5862638"/>
            <a:ext cx="30575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Share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 rot="-5400000">
            <a:off x="-455612" y="3655063"/>
            <a:ext cx="30448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Position </a:t>
            </a:r>
            <a:r>
              <a:rPr lang="en-US" altLang="en-US" dirty="0" smtClean="0">
                <a:latin typeface="Calibri" panose="020F0502020204030204" pitchFamily="34" charset="0"/>
              </a:rPr>
              <a:t>value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24938" name="Line 10"/>
          <p:cNvSpPr>
            <a:spLocks noChangeShapeType="1"/>
          </p:cNvSpPr>
          <p:nvPr/>
        </p:nvSpPr>
        <p:spPr bwMode="auto">
          <a:xfrm flipV="1">
            <a:off x="2465388" y="2490788"/>
            <a:ext cx="3070225" cy="3171825"/>
          </a:xfrm>
          <a:prstGeom prst="line">
            <a:avLst/>
          </a:prstGeom>
          <a:noFill/>
          <a:ln w="50800">
            <a:solidFill>
              <a:schemeClr val="accent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338388" y="3481388"/>
            <a:ext cx="4646612" cy="2181225"/>
            <a:chOff x="1473" y="2193"/>
            <a:chExt cx="2927" cy="1374"/>
          </a:xfrm>
        </p:grpSpPr>
        <p:sp>
          <p:nvSpPr>
            <p:cNvPr id="12306" name="Line 12"/>
            <p:cNvSpPr>
              <a:spLocks noChangeShapeType="1"/>
            </p:cNvSpPr>
            <p:nvPr/>
          </p:nvSpPr>
          <p:spPr bwMode="auto">
            <a:xfrm>
              <a:off x="2850" y="3552"/>
              <a:ext cx="1550" cy="0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2307" name="Line 13"/>
            <p:cNvSpPr>
              <a:spLocks noChangeShapeType="1"/>
            </p:cNvSpPr>
            <p:nvPr/>
          </p:nvSpPr>
          <p:spPr bwMode="auto">
            <a:xfrm flipH="1" flipV="1">
              <a:off x="1473" y="2193"/>
              <a:ext cx="1374" cy="1374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390775" y="3013076"/>
            <a:ext cx="3678238" cy="1647825"/>
            <a:chOff x="1506" y="1898"/>
            <a:chExt cx="2317" cy="1038"/>
          </a:xfrm>
        </p:grpSpPr>
        <p:sp>
          <p:nvSpPr>
            <p:cNvPr id="12304" name="Line 15"/>
            <p:cNvSpPr>
              <a:spLocks noChangeShapeType="1"/>
            </p:cNvSpPr>
            <p:nvPr/>
          </p:nvSpPr>
          <p:spPr bwMode="auto">
            <a:xfrm>
              <a:off x="1506" y="2928"/>
              <a:ext cx="1358" cy="0"/>
            </a:xfrm>
            <a:prstGeom prst="line">
              <a:avLst/>
            </a:prstGeom>
            <a:noFill/>
            <a:ln w="508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2305" name="Line 16"/>
            <p:cNvSpPr>
              <a:spLocks noChangeShapeType="1"/>
            </p:cNvSpPr>
            <p:nvPr/>
          </p:nvSpPr>
          <p:spPr bwMode="auto">
            <a:xfrm flipV="1">
              <a:off x="2849" y="1898"/>
              <a:ext cx="974" cy="1038"/>
            </a:xfrm>
            <a:prstGeom prst="line">
              <a:avLst/>
            </a:prstGeom>
            <a:noFill/>
            <a:ln w="508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sp>
        <p:nvSpPr>
          <p:cNvPr id="12301" name="Rectangle 17"/>
          <p:cNvSpPr>
            <a:spLocks noChangeArrowheads="1"/>
          </p:cNvSpPr>
          <p:nvPr/>
        </p:nvSpPr>
        <p:spPr bwMode="auto">
          <a:xfrm>
            <a:off x="6243638" y="2890838"/>
            <a:ext cx="24479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Protective </a:t>
            </a:r>
            <a:r>
              <a:rPr lang="en-US" altLang="en-US" dirty="0" smtClean="0">
                <a:latin typeface="Calibri" panose="020F0502020204030204" pitchFamily="34" charset="0"/>
              </a:rPr>
              <a:t>put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2302" name="Rectangle 18"/>
          <p:cNvSpPr>
            <a:spLocks noChangeArrowheads="1"/>
          </p:cNvSpPr>
          <p:nvPr/>
        </p:nvSpPr>
        <p:spPr bwMode="auto">
          <a:xfrm>
            <a:off x="5634038" y="5024438"/>
            <a:ext cx="22193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Long </a:t>
            </a:r>
            <a:r>
              <a:rPr lang="en-US" altLang="en-US" dirty="0" smtClean="0">
                <a:latin typeface="Calibri" panose="020F0502020204030204" pitchFamily="34" charset="0"/>
              </a:rPr>
              <a:t>put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2303" name="Rectangle 19"/>
          <p:cNvSpPr>
            <a:spLocks noChangeArrowheads="1"/>
          </p:cNvSpPr>
          <p:nvPr/>
        </p:nvSpPr>
        <p:spPr bwMode="auto">
          <a:xfrm>
            <a:off x="3729038" y="2281238"/>
            <a:ext cx="21431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Long </a:t>
            </a:r>
            <a:r>
              <a:rPr lang="en-US" altLang="en-US" dirty="0" smtClean="0">
                <a:latin typeface="Calibri" panose="020F0502020204030204" pitchFamily="34" charset="0"/>
              </a:rPr>
              <a:t>stock</a:t>
            </a: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417452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en-US" altLang="en-US" sz="2800" b="1" dirty="0" smtClean="0"/>
              <a:t>Protective </a:t>
            </a:r>
            <a:r>
              <a:rPr lang="en-US" altLang="en-US" sz="2800" b="1" dirty="0" smtClean="0"/>
              <a:t>put </a:t>
            </a:r>
            <a:r>
              <a:rPr lang="en-US" altLang="en-US" sz="2800" dirty="0"/>
              <a:t>– </a:t>
            </a:r>
            <a:r>
              <a:rPr lang="en-US" altLang="en-US" sz="2800" dirty="0" smtClean="0"/>
              <a:t>Long stock and long put 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362200" y="2447925"/>
            <a:ext cx="0" cy="326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814638" y="5862638"/>
            <a:ext cx="30575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Share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 rot="-5400000">
            <a:off x="-455612" y="3655063"/>
            <a:ext cx="30448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Position </a:t>
            </a:r>
            <a:r>
              <a:rPr lang="en-US" altLang="en-US" dirty="0" smtClean="0">
                <a:latin typeface="Calibri" panose="020F0502020204030204" pitchFamily="34" charset="0"/>
              </a:rPr>
              <a:t>value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243638" y="2890838"/>
            <a:ext cx="24479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Protective </a:t>
            </a:r>
            <a:r>
              <a:rPr lang="en-US" altLang="en-US" dirty="0" smtClean="0">
                <a:latin typeface="Calibri" panose="020F0502020204030204" pitchFamily="34" charset="0"/>
              </a:rPr>
              <a:t>put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371725" y="5715000"/>
            <a:ext cx="4632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4522788" y="3012313"/>
            <a:ext cx="1546225" cy="1647825"/>
          </a:xfrm>
          <a:prstGeom prst="line">
            <a:avLst/>
          </a:prstGeom>
          <a:noFill/>
          <a:ln w="508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390775" y="4648200"/>
            <a:ext cx="2155825" cy="0"/>
          </a:xfrm>
          <a:prstGeom prst="line">
            <a:avLst/>
          </a:prstGeom>
          <a:noFill/>
          <a:ln w="508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048187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041525" y="1474953"/>
            <a:ext cx="5067300" cy="6441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Stock Price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39875" y="2219326"/>
            <a:ext cx="6080125" cy="3419474"/>
            <a:chOff x="917" y="1293"/>
            <a:chExt cx="3830" cy="2154"/>
          </a:xfrm>
        </p:grpSpPr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674" y="1293"/>
              <a:ext cx="2310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Upper Limit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1674" y="2415"/>
              <a:ext cx="2310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Lower  Limit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917" y="2741"/>
              <a:ext cx="3830" cy="70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100000"/>
                </a:spcBef>
              </a:pPr>
              <a:r>
                <a:rPr lang="en-US" altLang="en-US" sz="3200" dirty="0">
                  <a:latin typeface="Calibri" panose="020F0502020204030204" pitchFamily="34" charset="0"/>
                </a:rPr>
                <a:t>(Stock price - exercise price</a:t>
              </a:r>
              <a:r>
                <a:rPr lang="en-US" altLang="en-US" sz="3200" dirty="0" smtClean="0">
                  <a:latin typeface="Calibri" panose="020F0502020204030204" pitchFamily="34" charset="0"/>
                </a:rPr>
                <a:t>) or </a:t>
              </a:r>
              <a:r>
                <a:rPr lang="en-US" altLang="en-US" sz="3200" dirty="0">
                  <a:latin typeface="Calibri" panose="020F0502020204030204" pitchFamily="34" charset="0"/>
                </a:rPr>
                <a:t>0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800" dirty="0" smtClean="0">
                  <a:latin typeface="Calibri" panose="020F0502020204030204" pitchFamily="34" charset="0"/>
                </a:rPr>
                <a:t>whichever </a:t>
              </a:r>
              <a:r>
                <a:rPr lang="en-US" altLang="en-US" sz="2800" dirty="0">
                  <a:latin typeface="Calibri" panose="020F0502020204030204" pitchFamily="34" charset="0"/>
                </a:rPr>
                <a:t>is higher</a:t>
              </a:r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>
              <a:off x="2829" y="1610"/>
              <a:ext cx="0" cy="81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346449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38250"/>
            <a:ext cx="7924800" cy="539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8077200" cy="4572000"/>
          </a:xfrm>
        </p:spPr>
        <p:txBody>
          <a:bodyPr/>
          <a:lstStyle/>
          <a:p>
            <a:r>
              <a:rPr lang="en-US" altLang="en-US" sz="2800" dirty="0" smtClean="0"/>
              <a:t>Point </a:t>
            </a:r>
            <a:r>
              <a:rPr lang="en-US" altLang="en-US" sz="2800" i="1" dirty="0" smtClean="0"/>
              <a:t>A </a:t>
            </a:r>
            <a:r>
              <a:rPr lang="en-US" altLang="en-US" sz="2800" dirty="0" smtClean="0"/>
              <a:t>- When </a:t>
            </a:r>
            <a:r>
              <a:rPr lang="en-US" altLang="en-US" sz="2800" dirty="0" smtClean="0"/>
              <a:t>the stock is worthless, the option is </a:t>
            </a:r>
            <a:r>
              <a:rPr lang="en-US" altLang="en-US" sz="2800" dirty="0" smtClean="0"/>
              <a:t>worthless</a:t>
            </a:r>
            <a:endParaRPr lang="en-US" altLang="en-US" sz="2800" dirty="0" smtClean="0"/>
          </a:p>
          <a:p>
            <a:r>
              <a:rPr lang="en-US" altLang="en-US" sz="2800" dirty="0" smtClean="0"/>
              <a:t>Point </a:t>
            </a:r>
            <a:r>
              <a:rPr lang="en-US" altLang="en-US" sz="2800" i="1" dirty="0" smtClean="0"/>
              <a:t>B </a:t>
            </a:r>
            <a:r>
              <a:rPr lang="en-US" altLang="en-US" sz="2800" dirty="0" smtClean="0"/>
              <a:t>- When </a:t>
            </a:r>
            <a:r>
              <a:rPr lang="en-US" altLang="en-US" sz="2800" dirty="0" smtClean="0"/>
              <a:t>the stock price becomes very high, the option price approaches the stock price less the present value of the exercise </a:t>
            </a:r>
            <a:r>
              <a:rPr lang="en-US" altLang="en-US" sz="2800" dirty="0" smtClean="0"/>
              <a:t>price</a:t>
            </a:r>
            <a:endParaRPr lang="en-US" altLang="en-US" sz="2800" dirty="0" smtClean="0"/>
          </a:p>
          <a:p>
            <a:r>
              <a:rPr lang="en-US" altLang="en-US" sz="2800" dirty="0" smtClean="0"/>
              <a:t>Point </a:t>
            </a:r>
            <a:r>
              <a:rPr lang="en-US" altLang="en-US" sz="2800" i="1" dirty="0" smtClean="0"/>
              <a:t>C </a:t>
            </a:r>
            <a:r>
              <a:rPr lang="en-US" altLang="en-US" sz="2800" dirty="0" smtClean="0"/>
              <a:t>- The </a:t>
            </a:r>
            <a:r>
              <a:rPr lang="en-US" altLang="en-US" sz="2800" dirty="0" smtClean="0"/>
              <a:t>option price always exceeds its minimum value (except at maturity or </a:t>
            </a:r>
            <a:r>
              <a:rPr lang="en-US" altLang="en-US" sz="2800" i="1" dirty="0" smtClean="0"/>
              <a:t>when stock price is zero</a:t>
            </a:r>
            <a:r>
              <a:rPr lang="en-US" altLang="en-US" sz="2800" dirty="0" smtClean="0"/>
              <a:t>)</a:t>
            </a: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The value of an option increases with both the variability of the share price and the time to </a:t>
            </a:r>
            <a:r>
              <a:rPr lang="en-US" altLang="en-US" sz="2800" dirty="0" smtClean="0"/>
              <a:t>expiration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484110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b="1" u="sng" dirty="0" smtClean="0"/>
              <a:t>Components of the Option Price</a:t>
            </a:r>
            <a:endParaRPr lang="en-US" altLang="en-US" sz="2800" b="1" dirty="0" smtClean="0"/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sz="2800" dirty="0" smtClean="0"/>
              <a:t>1.	Underlying </a:t>
            </a:r>
            <a:r>
              <a:rPr lang="en-US" altLang="en-US" sz="2800" dirty="0" smtClean="0"/>
              <a:t>stock price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sz="2800" dirty="0" smtClean="0"/>
              <a:t>2.	Striking </a:t>
            </a:r>
            <a:r>
              <a:rPr lang="en-US" altLang="en-US" sz="2800" dirty="0" smtClean="0"/>
              <a:t>or </a:t>
            </a:r>
            <a:r>
              <a:rPr lang="en-US" altLang="en-US" sz="2800" dirty="0" smtClean="0"/>
              <a:t>exercise </a:t>
            </a:r>
            <a:r>
              <a:rPr lang="en-US" altLang="en-US" sz="2800" dirty="0" smtClean="0"/>
              <a:t>price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sz="2800" dirty="0" smtClean="0"/>
              <a:t>3.	Volatility </a:t>
            </a:r>
            <a:r>
              <a:rPr lang="en-US" altLang="en-US" sz="2800" dirty="0" smtClean="0"/>
              <a:t>of the stock returns (standard deviation of annual returns)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sz="2800" dirty="0" smtClean="0"/>
              <a:t>4.	Time </a:t>
            </a:r>
            <a:r>
              <a:rPr lang="en-US" altLang="en-US" sz="2800" dirty="0" smtClean="0"/>
              <a:t>to option expiration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sz="2800" dirty="0" smtClean="0"/>
              <a:t>5.	Time </a:t>
            </a:r>
            <a:r>
              <a:rPr lang="en-US" altLang="en-US" sz="2800" dirty="0" smtClean="0"/>
              <a:t>value of money (discount rate)</a:t>
            </a:r>
          </a:p>
        </p:txBody>
      </p:sp>
    </p:spTree>
    <p:extLst>
      <p:ext uri="{BB962C8B-B14F-4D97-AF65-F5344CB8AC3E}">
        <p14:creationId xmlns:p14="http://schemas.microsoft.com/office/powerpoint/2010/main" val="2400649192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137221" name="AutoShape 5"/>
          <p:cNvSpPr>
            <a:spLocks noChangeArrowheads="1"/>
          </p:cNvSpPr>
          <p:nvPr/>
        </p:nvSpPr>
        <p:spPr bwMode="auto">
          <a:xfrm>
            <a:off x="1770512" y="2774858"/>
            <a:ext cx="5791200" cy="1099824"/>
          </a:xfrm>
          <a:prstGeom prst="roundRect">
            <a:avLst>
              <a:gd name="adj" fmla="val 12477"/>
            </a:avLst>
          </a:prstGeom>
          <a:solidFill>
            <a:schemeClr val="accent2">
              <a:lumMod val="40000"/>
              <a:lumOff val="60000"/>
            </a:schemeClr>
          </a:soli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904875" y="1752600"/>
            <a:ext cx="74771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Black-Scholes Option Pricing Model</a:t>
            </a:r>
            <a:r>
              <a:rPr lang="en-US" sz="2800" b="1" dirty="0">
                <a:latin typeface="Arial" charset="0"/>
              </a:rPr>
              <a:t>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375350" y="3033665"/>
            <a:ext cx="4581525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anose="020F0502020204030204" pitchFamily="34" charset="0"/>
              </a:rPr>
              <a:t>O</a:t>
            </a:r>
            <a:r>
              <a:rPr lang="en-US" altLang="en-US" sz="3200" i="1" baseline="-25000" dirty="0">
                <a:latin typeface="Calibri" panose="020F0502020204030204" pitchFamily="34" charset="0"/>
              </a:rPr>
              <a:t>C</a:t>
            </a:r>
            <a:r>
              <a:rPr lang="en-US" altLang="en-US" sz="3200" baseline="-25000" dirty="0">
                <a:latin typeface="Calibri" panose="020F0502020204030204" pitchFamily="34" charset="0"/>
              </a:rPr>
              <a:t> </a:t>
            </a:r>
            <a:r>
              <a:rPr lang="en-US" altLang="en-US" sz="3200" dirty="0">
                <a:latin typeface="Calibri" panose="020F0502020204030204" pitchFamily="34" charset="0"/>
              </a:rPr>
              <a:t>= </a:t>
            </a:r>
            <a:r>
              <a:rPr lang="en-US" altLang="en-US" sz="3200" i="1" dirty="0">
                <a:latin typeface="Calibri" panose="020F0502020204030204" pitchFamily="34" charset="0"/>
              </a:rPr>
              <a:t>P</a:t>
            </a:r>
            <a:r>
              <a:rPr lang="en-US" altLang="en-US" sz="3200" i="1" baseline="-25000" dirty="0">
                <a:latin typeface="Calibri" panose="020F0502020204030204" pitchFamily="34" charset="0"/>
              </a:rPr>
              <a:t>s</a:t>
            </a:r>
            <a:r>
              <a:rPr lang="en-US" altLang="en-US" sz="3200" dirty="0">
                <a:latin typeface="Calibri" panose="020F0502020204030204" pitchFamily="34" charset="0"/>
              </a:rPr>
              <a:t>[</a:t>
            </a:r>
            <a:r>
              <a:rPr lang="en-US" altLang="en-US" sz="3200" i="1" dirty="0">
                <a:latin typeface="Calibri" panose="020F0502020204030204" pitchFamily="34" charset="0"/>
              </a:rPr>
              <a:t>N</a:t>
            </a:r>
            <a:r>
              <a:rPr lang="en-US" altLang="en-US" sz="3200" dirty="0">
                <a:latin typeface="Calibri" panose="020F0502020204030204" pitchFamily="34" charset="0"/>
              </a:rPr>
              <a:t>(</a:t>
            </a:r>
            <a:r>
              <a:rPr lang="en-US" altLang="en-US" sz="3200" i="1" dirty="0">
                <a:latin typeface="Calibri" panose="020F0502020204030204" pitchFamily="34" charset="0"/>
              </a:rPr>
              <a:t>d</a:t>
            </a:r>
            <a:r>
              <a:rPr lang="en-US" altLang="en-US" sz="3200" baseline="-25000" dirty="0">
                <a:latin typeface="Calibri" panose="020F0502020204030204" pitchFamily="34" charset="0"/>
              </a:rPr>
              <a:t>1</a:t>
            </a:r>
            <a:r>
              <a:rPr lang="en-US" altLang="en-US" sz="3200" dirty="0">
                <a:latin typeface="Calibri" panose="020F0502020204030204" pitchFamily="34" charset="0"/>
              </a:rPr>
              <a:t>)] </a:t>
            </a:r>
            <a:r>
              <a:rPr lang="en-US" altLang="en-US" sz="3200" dirty="0" smtClean="0">
                <a:latin typeface="Calibri" panose="020F0502020204030204" pitchFamily="34" charset="0"/>
              </a:rPr>
              <a:t>− </a:t>
            </a:r>
            <a:r>
              <a:rPr lang="en-US" altLang="en-US" sz="3200" i="1" dirty="0">
                <a:latin typeface="Calibri" panose="020F0502020204030204" pitchFamily="34" charset="0"/>
              </a:rPr>
              <a:t>S</a:t>
            </a:r>
            <a:r>
              <a:rPr lang="en-US" altLang="en-US" sz="3200" dirty="0">
                <a:latin typeface="Calibri" panose="020F0502020204030204" pitchFamily="34" charset="0"/>
              </a:rPr>
              <a:t>[</a:t>
            </a:r>
            <a:r>
              <a:rPr lang="en-US" altLang="en-US" sz="3200" i="1" dirty="0">
                <a:latin typeface="Calibri" panose="020F0502020204030204" pitchFamily="34" charset="0"/>
              </a:rPr>
              <a:t>N</a:t>
            </a:r>
            <a:r>
              <a:rPr lang="en-US" altLang="en-US" sz="3200" dirty="0">
                <a:latin typeface="Calibri" panose="020F0502020204030204" pitchFamily="34" charset="0"/>
              </a:rPr>
              <a:t>(</a:t>
            </a:r>
            <a:r>
              <a:rPr lang="en-US" altLang="en-US" sz="3200" i="1" dirty="0">
                <a:latin typeface="Calibri" panose="020F0502020204030204" pitchFamily="34" charset="0"/>
              </a:rPr>
              <a:t>d</a:t>
            </a:r>
            <a:r>
              <a:rPr lang="en-US" altLang="en-US" sz="3200" baseline="-25000" dirty="0">
                <a:latin typeface="Calibri" panose="020F0502020204030204" pitchFamily="34" charset="0"/>
              </a:rPr>
              <a:t>2</a:t>
            </a:r>
            <a:r>
              <a:rPr lang="en-US" altLang="en-US" sz="3200" dirty="0">
                <a:latin typeface="Calibri" panose="020F0502020204030204" pitchFamily="34" charset="0"/>
              </a:rPr>
              <a:t>)]</a:t>
            </a:r>
            <a:r>
              <a:rPr lang="en-US" altLang="en-US" sz="3200" i="1" dirty="0" smtClean="0">
                <a:latin typeface="Calibri" panose="020F0502020204030204" pitchFamily="34" charset="0"/>
              </a:rPr>
              <a:t>e</a:t>
            </a:r>
            <a:r>
              <a:rPr lang="en-US" altLang="en-US" sz="3200" baseline="30000" dirty="0" smtClean="0">
                <a:latin typeface="Calibri" panose="020F0502020204030204" pitchFamily="34" charset="0"/>
              </a:rPr>
              <a:t>−</a:t>
            </a:r>
            <a:r>
              <a:rPr lang="en-US" altLang="en-US" sz="3200" i="1" baseline="30000" dirty="0" err="1" smtClean="0">
                <a:latin typeface="Calibri" panose="020F0502020204030204" pitchFamily="34" charset="0"/>
              </a:rPr>
              <a:t>rt</a:t>
            </a:r>
            <a:endParaRPr lang="en-US" altLang="en-US" sz="3200" i="1" baseline="30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4115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Options on Real Assets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182687"/>
            <a:ext cx="7772400" cy="45720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sz="2800" b="1" u="sng" dirty="0" smtClean="0"/>
              <a:t>Real Options</a:t>
            </a:r>
            <a:r>
              <a:rPr lang="en-US" altLang="en-US" sz="2800" dirty="0" smtClean="0"/>
              <a:t> - </a:t>
            </a:r>
            <a:r>
              <a:rPr lang="en-US" altLang="en-US" sz="2800" dirty="0"/>
              <a:t>Options to invest </a:t>
            </a:r>
            <a:r>
              <a:rPr lang="en-US" altLang="en-US" sz="2800" dirty="0" smtClean="0"/>
              <a:t>in, modify</a:t>
            </a:r>
            <a:r>
              <a:rPr lang="en-US" altLang="en-US" sz="2800" dirty="0"/>
              <a:t>, or dispose of </a:t>
            </a:r>
            <a:r>
              <a:rPr lang="en-US" altLang="en-US" sz="2800" dirty="0" smtClean="0"/>
              <a:t>a capital </a:t>
            </a:r>
            <a:r>
              <a:rPr lang="en-US" altLang="en-US" sz="2800" dirty="0"/>
              <a:t>investment </a:t>
            </a:r>
            <a:r>
              <a:rPr lang="en-US" altLang="en-US" sz="2800" dirty="0" smtClean="0"/>
              <a:t>project</a:t>
            </a:r>
            <a:endParaRPr lang="en-US" altLang="en-US" sz="2800" dirty="0" smtClean="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186238" y="3424238"/>
            <a:ext cx="3362325" cy="507940"/>
          </a:xfrm>
          <a:prstGeom prst="round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t>Option to Expand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062038" y="5024438"/>
            <a:ext cx="3362325" cy="507940"/>
          </a:xfrm>
          <a:prstGeom prst="round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t>Option to Abandon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2466975" y="2085975"/>
            <a:ext cx="2155825" cy="1241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1476375" y="2085975"/>
            <a:ext cx="631825" cy="276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19719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95400" y="1676400"/>
            <a:ext cx="6934200" cy="45720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23.1	Calls and Puts</a:t>
            </a:r>
          </a:p>
          <a:p>
            <a:pPr marL="0" indent="0">
              <a:buNone/>
            </a:pPr>
            <a:r>
              <a:rPr lang="en-US" altLang="en-US" dirty="0" smtClean="0"/>
              <a:t>23.2	What Determines Option Values?</a:t>
            </a:r>
          </a:p>
          <a:p>
            <a:pPr marL="0" indent="0">
              <a:buNone/>
            </a:pPr>
            <a:r>
              <a:rPr lang="en-US" altLang="en-US" dirty="0" smtClean="0"/>
              <a:t>23.3	Spotting the Option</a:t>
            </a:r>
          </a:p>
        </p:txBody>
      </p:sp>
    </p:spTree>
    <p:extLst>
      <p:ext uri="{BB962C8B-B14F-4D97-AF65-F5344CB8AC3E}">
        <p14:creationId xmlns:p14="http://schemas.microsoft.com/office/powerpoint/2010/main" val="51231626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Options on Financial Assets</a:t>
            </a:r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b="1" u="sng" dirty="0" smtClean="0"/>
              <a:t>Executive Stock Options</a:t>
            </a:r>
            <a:r>
              <a:rPr lang="en-US" altLang="en-US" sz="2800" dirty="0" smtClean="0"/>
              <a:t> – Long term call options given to executives as part of their compensation </a:t>
            </a:r>
            <a:r>
              <a:rPr lang="en-US" altLang="en-US" sz="2800" dirty="0" smtClean="0"/>
              <a:t>package</a:t>
            </a: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u="sng" dirty="0" smtClean="0"/>
              <a:t>Warrants</a:t>
            </a:r>
            <a:r>
              <a:rPr lang="en-US" altLang="en-US" sz="2800" dirty="0" smtClean="0"/>
              <a:t> - Right to buy shares from a company at a stipulated price before a set </a:t>
            </a:r>
            <a:r>
              <a:rPr lang="en-US" altLang="en-US" sz="2800" dirty="0" smtClean="0"/>
              <a:t>date</a:t>
            </a: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u="sng" dirty="0" smtClean="0"/>
              <a:t>Convertible Bond</a:t>
            </a:r>
            <a:r>
              <a:rPr lang="en-US" altLang="en-US" sz="2800" dirty="0" smtClean="0"/>
              <a:t> - Bond that the holder may exchange for a specific number of </a:t>
            </a:r>
            <a:r>
              <a:rPr lang="en-US" altLang="en-US" sz="2800" dirty="0" smtClean="0"/>
              <a:t>shares</a:t>
            </a: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u="sng" dirty="0" smtClean="0"/>
              <a:t>Callable Bond</a:t>
            </a:r>
            <a:r>
              <a:rPr lang="en-US" altLang="en-US" sz="2800" dirty="0" smtClean="0"/>
              <a:t> - Bond that may be repurchased by the issuer before maturity at specified call </a:t>
            </a:r>
            <a:r>
              <a:rPr lang="en-US" altLang="en-US" sz="2800" dirty="0" smtClean="0"/>
              <a:t>price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63277371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Terminology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3725608"/>
            <a:ext cx="7766050" cy="1989392"/>
          </a:xfrm>
          <a:prstGeom prst="roundRect">
            <a:avLst/>
          </a:pr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u="sng" dirty="0" smtClean="0"/>
              <a:t>Put Option</a:t>
            </a:r>
            <a:endParaRPr lang="en-US" altLang="en-US" dirty="0" smtClean="0"/>
          </a:p>
          <a:p>
            <a:pPr algn="ctr">
              <a:buFont typeface="Wingdings" pitchFamily="2" charset="2"/>
              <a:buNone/>
            </a:pPr>
            <a:r>
              <a:rPr lang="en-US" altLang="en-US" dirty="0" smtClean="0"/>
              <a:t>Right to sell an asset at a specified exercise price on or before the exercise </a:t>
            </a:r>
            <a:r>
              <a:rPr lang="en-US" altLang="en-US" dirty="0" smtClean="0"/>
              <a:t>date</a:t>
            </a:r>
            <a:endParaRPr lang="en-US" altLang="en-US" dirty="0" smtClean="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85800" y="1530350"/>
            <a:ext cx="7766050" cy="1974850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200" u="sng" dirty="0">
                <a:latin typeface="Calibri" panose="020F0502020204030204" pitchFamily="34" charset="0"/>
              </a:rPr>
              <a:t>Call Option</a:t>
            </a:r>
            <a:endParaRPr lang="en-US" altLang="en-US" sz="3200" dirty="0">
              <a:latin typeface="Calibri" panose="020F050202020403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3200" dirty="0">
                <a:latin typeface="Calibri" panose="020F0502020204030204" pitchFamily="34" charset="0"/>
              </a:rPr>
              <a:t>Right to buy an asset at a specified exercise price on or before the exercise </a:t>
            </a:r>
            <a:r>
              <a:rPr lang="en-US" altLang="en-US" sz="3200" dirty="0" smtClean="0">
                <a:latin typeface="Calibri" panose="020F0502020204030204" pitchFamily="34" charset="0"/>
              </a:rPr>
              <a:t>date</a:t>
            </a:r>
            <a:endParaRPr lang="en-US" alt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421226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059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Obligations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666371"/>
              </p:ext>
            </p:extLst>
          </p:nvPr>
        </p:nvGraphicFramePr>
        <p:xfrm>
          <a:off x="609600" y="2209800"/>
          <a:ext cx="7924800" cy="1371600"/>
        </p:xfrm>
        <a:graphic>
          <a:graphicData uri="http://schemas.openxmlformats.org/drawingml/2006/table">
            <a:tbl>
              <a:tblPr bandRow="1">
                <a:tableStyleId>{72833802-FEF1-4C79-8D5D-14CF1EAF98D9}</a:tableStyleId>
              </a:tblPr>
              <a:tblGrid>
                <a:gridCol w="1846988"/>
                <a:gridCol w="2953612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Buyer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Seller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Call option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Right to buy asset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Obligation to sell asset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Put option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Right to sell asset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Obligation to</a:t>
                      </a:r>
                      <a:r>
                        <a:rPr lang="en-US" sz="2400" baseline="0" dirty="0" smtClean="0">
                          <a:latin typeface="Calibri" panose="020F0502020204030204" pitchFamily="34" charset="0"/>
                        </a:rPr>
                        <a:t> buy asset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134131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572000"/>
          </a:xfrm>
          <a:noFill/>
        </p:spPr>
        <p:txBody>
          <a:bodyPr/>
          <a:lstStyle/>
          <a:p>
            <a:r>
              <a:rPr lang="en-US" altLang="en-US" sz="2800" dirty="0" smtClean="0"/>
              <a:t>The value of an option at expiration is a function of the stock price and the exercise </a:t>
            </a:r>
            <a:r>
              <a:rPr lang="en-US" altLang="en-US" sz="2800" dirty="0" smtClean="0"/>
              <a:t>price</a:t>
            </a: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b="1" i="1" u="sng" dirty="0" smtClean="0">
                <a:solidFill>
                  <a:schemeClr val="tx1"/>
                </a:solidFill>
              </a:rPr>
              <a:t>Example</a:t>
            </a:r>
            <a:r>
              <a:rPr lang="en-US" alt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- Option values given a exercise price of $420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177359"/>
              </p:ext>
            </p:extLst>
          </p:nvPr>
        </p:nvGraphicFramePr>
        <p:xfrm>
          <a:off x="1219200" y="4114800"/>
          <a:ext cx="6858000" cy="1371600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1778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Stock price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$360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$390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$420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$450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$480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Call value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30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60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Put value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60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30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12016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362200" y="2447925"/>
            <a:ext cx="0" cy="272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371725" y="5181600"/>
            <a:ext cx="4632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403475" y="5181600"/>
            <a:ext cx="2435225" cy="0"/>
          </a:xfrm>
          <a:prstGeom prst="line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4816538" y="3140138"/>
            <a:ext cx="1901825" cy="2054225"/>
          </a:xfrm>
          <a:prstGeom prst="line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909638" y="1366838"/>
            <a:ext cx="74771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Call option value (graphic) given a </a:t>
            </a:r>
            <a:r>
              <a:rPr lang="en-US" altLang="en-US" dirty="0" smtClean="0">
                <a:latin typeface="Calibri" panose="020F0502020204030204" pitchFamily="34" charset="0"/>
              </a:rPr>
              <a:t>$420 </a:t>
            </a:r>
            <a:r>
              <a:rPr lang="en-US" altLang="en-US" dirty="0">
                <a:latin typeface="Calibri" panose="020F0502020204030204" pitchFamily="34" charset="0"/>
              </a:rPr>
              <a:t>exercise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814638" y="5862638"/>
            <a:ext cx="30575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Share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 rot="-5400000">
            <a:off x="2538" y="3651889"/>
            <a:ext cx="30448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Call option value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4643438" y="5253038"/>
            <a:ext cx="2143125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4</a:t>
            </a:r>
            <a:r>
              <a:rPr lang="en-US" altLang="en-US" sz="2000" dirty="0" smtClean="0">
                <a:latin typeface="Calibri" panose="020F0502020204030204" pitchFamily="34" charset="0"/>
              </a:rPr>
              <a:t>20     </a:t>
            </a:r>
            <a:r>
              <a:rPr lang="en-US" altLang="en-US" sz="2000" dirty="0" smtClean="0">
                <a:latin typeface="Calibri" panose="020F0502020204030204" pitchFamily="34" charset="0"/>
              </a:rPr>
              <a:t>    </a:t>
            </a:r>
            <a:r>
              <a:rPr lang="en-US" altLang="en-US" sz="2000" dirty="0" smtClean="0">
                <a:latin typeface="Calibri" panose="020F0502020204030204" pitchFamily="34" charset="0"/>
              </a:rPr>
              <a:t>480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1805050" y="3881438"/>
            <a:ext cx="914400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 smtClean="0">
                <a:latin typeface="Calibri" panose="020F0502020204030204" pitchFamily="34" charset="0"/>
              </a:rPr>
              <a:t>$60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5791200" y="4110037"/>
            <a:ext cx="0" cy="106984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2359025" y="4114800"/>
            <a:ext cx="34385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04378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362200" y="2447925"/>
            <a:ext cx="0" cy="272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2371725" y="5181600"/>
            <a:ext cx="4632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764088" y="5181600"/>
            <a:ext cx="2436812" cy="0"/>
          </a:xfrm>
          <a:prstGeom prst="lin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909638" y="1366838"/>
            <a:ext cx="74771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Put option value (graphic) given a </a:t>
            </a:r>
            <a:r>
              <a:rPr lang="en-US" altLang="en-US" dirty="0" smtClean="0">
                <a:latin typeface="Calibri" panose="020F0502020204030204" pitchFamily="34" charset="0"/>
              </a:rPr>
              <a:t>$420 </a:t>
            </a:r>
            <a:r>
              <a:rPr lang="en-US" altLang="en-US" dirty="0">
                <a:latin typeface="Calibri" panose="020F0502020204030204" pitchFamily="34" charset="0"/>
              </a:rPr>
              <a:t>exercise price.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2814638" y="5862638"/>
            <a:ext cx="30575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Share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 rot="-5400000">
            <a:off x="-30195" y="3582037"/>
            <a:ext cx="30448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Put option value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886200" y="5257800"/>
            <a:ext cx="2143125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 smtClean="0">
                <a:latin typeface="Calibri" panose="020F0502020204030204" pitchFamily="34" charset="0"/>
              </a:rPr>
              <a:t>360   </a:t>
            </a:r>
            <a:r>
              <a:rPr lang="en-US" altLang="en-US" sz="2000" dirty="0" smtClean="0">
                <a:latin typeface="Calibri" panose="020F0502020204030204" pitchFamily="34" charset="0"/>
              </a:rPr>
              <a:t> 420  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828800" y="4267200"/>
            <a:ext cx="609600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 smtClean="0">
                <a:latin typeface="Calibri" panose="020F0502020204030204" pitchFamily="34" charset="0"/>
              </a:rPr>
              <a:t>$60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4114800" y="4495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2362200" y="44958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 flipV="1">
            <a:off x="2371724" y="2731325"/>
            <a:ext cx="2416114" cy="2443925"/>
          </a:xfrm>
          <a:prstGeom prst="lin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510151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362200" y="2447925"/>
            <a:ext cx="0" cy="272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371725" y="3200400"/>
            <a:ext cx="4632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2362900" y="3276600"/>
            <a:ext cx="2441448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 flipV="1">
            <a:off x="4775963" y="3263838"/>
            <a:ext cx="2054225" cy="1978025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909638" y="1366838"/>
            <a:ext cx="74771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Call option payoff  (to seller) given a </a:t>
            </a:r>
            <a:r>
              <a:rPr lang="en-US" altLang="en-US" dirty="0" smtClean="0">
                <a:latin typeface="Calibri" panose="020F0502020204030204" pitchFamily="34" charset="0"/>
              </a:rPr>
              <a:t>$420 </a:t>
            </a:r>
            <a:r>
              <a:rPr lang="en-US" altLang="en-US" dirty="0">
                <a:latin typeface="Calibri" panose="020F0502020204030204" pitchFamily="34" charset="0"/>
              </a:rPr>
              <a:t>exercise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814638" y="5862638"/>
            <a:ext cx="30575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Share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 rot="-5400000">
            <a:off x="-151763" y="3502663"/>
            <a:ext cx="30448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Call option $ payoff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495800" y="2726655"/>
            <a:ext cx="2143125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 smtClean="0">
                <a:latin typeface="Calibri" panose="020F0502020204030204" pitchFamily="34" charset="0"/>
              </a:rPr>
              <a:t>420    </a:t>
            </a:r>
            <a:r>
              <a:rPr lang="en-US" altLang="en-US" sz="2000" dirty="0" smtClean="0">
                <a:latin typeface="Calibri" panose="020F0502020204030204" pitchFamily="34" charset="0"/>
              </a:rPr>
              <a:t>     480     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5715000" y="3243899"/>
            <a:ext cx="0" cy="82296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V="1">
            <a:off x="2371725" y="4114799"/>
            <a:ext cx="33432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671633" y="3885249"/>
            <a:ext cx="838200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 smtClean="0">
                <a:latin typeface="Calibri" panose="020F0502020204030204" pitchFamily="34" charset="0"/>
              </a:rPr>
              <a:t>- $60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207761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Option Value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362200" y="2447925"/>
            <a:ext cx="0" cy="272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371725" y="2743200"/>
            <a:ext cx="4708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740338" y="2819400"/>
            <a:ext cx="2436812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909638" y="1366838"/>
            <a:ext cx="74771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Put option payoff (to seller) given a </a:t>
            </a:r>
            <a:r>
              <a:rPr lang="en-US" altLang="en-US" dirty="0" smtClean="0">
                <a:latin typeface="Calibri" panose="020F0502020204030204" pitchFamily="34" charset="0"/>
              </a:rPr>
              <a:t>$420 </a:t>
            </a:r>
            <a:r>
              <a:rPr lang="en-US" altLang="en-US" dirty="0">
                <a:latin typeface="Calibri" panose="020F0502020204030204" pitchFamily="34" charset="0"/>
              </a:rPr>
              <a:t>exercise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814638" y="5862638"/>
            <a:ext cx="30575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Share </a:t>
            </a:r>
            <a:r>
              <a:rPr lang="en-US" altLang="en-US" dirty="0" smtClean="0">
                <a:latin typeface="Calibri" panose="020F0502020204030204" pitchFamily="34" charset="0"/>
              </a:rPr>
              <a:t>price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 rot="-5400000">
            <a:off x="-226061" y="3582037"/>
            <a:ext cx="30448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Put option $ payoff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493512" y="2345219"/>
            <a:ext cx="2143125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      </a:t>
            </a:r>
            <a:r>
              <a:rPr lang="en-US" altLang="en-US" sz="2000" dirty="0" smtClean="0">
                <a:latin typeface="Calibri" panose="020F0502020204030204" pitchFamily="34" charset="0"/>
              </a:rPr>
              <a:t>360    </a:t>
            </a:r>
            <a:r>
              <a:rPr lang="en-US" altLang="en-US" sz="2000" dirty="0" smtClean="0">
                <a:latin typeface="Calibri" panose="020F0502020204030204" pitchFamily="34" charset="0"/>
              </a:rPr>
              <a:t>  420  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V="1">
            <a:off x="4114800" y="2782888"/>
            <a:ext cx="0" cy="7223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V="1">
            <a:off x="2401888" y="2818513"/>
            <a:ext cx="2359025" cy="243522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V="1">
            <a:off x="2341599" y="3429000"/>
            <a:ext cx="1773201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638300" y="3230227"/>
            <a:ext cx="838200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 smtClean="0">
                <a:latin typeface="Calibri" panose="020F0502020204030204" pitchFamily="34" charset="0"/>
              </a:rPr>
              <a:t>- $60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99696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1649</TotalTime>
  <Pages>8923980</Pages>
  <Words>577</Words>
  <Application>Microsoft Office PowerPoint</Application>
  <PresentationFormat>On-screen Show (4:3)</PresentationFormat>
  <Paragraphs>145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BMM4e</vt:lpstr>
      <vt:lpstr>PowerPoint Presentation</vt:lpstr>
      <vt:lpstr>Topics Covered</vt:lpstr>
      <vt:lpstr>Option Terminology</vt:lpstr>
      <vt:lpstr>Option Obligations</vt:lpstr>
      <vt:lpstr>Option Value</vt:lpstr>
      <vt:lpstr>Option Value</vt:lpstr>
      <vt:lpstr>Option Value</vt:lpstr>
      <vt:lpstr>Option Value</vt:lpstr>
      <vt:lpstr>Option Value</vt:lpstr>
      <vt:lpstr>Option Value</vt:lpstr>
      <vt:lpstr>Option Value</vt:lpstr>
      <vt:lpstr>Option Value</vt:lpstr>
      <vt:lpstr>Option Value</vt:lpstr>
      <vt:lpstr>Option Value</vt:lpstr>
      <vt:lpstr>Option Value</vt:lpstr>
      <vt:lpstr>Option Value</vt:lpstr>
      <vt:lpstr>Option Value</vt:lpstr>
      <vt:lpstr>Option Value</vt:lpstr>
      <vt:lpstr>Options on Real Assets</vt:lpstr>
      <vt:lpstr>Options on Financial Assets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Bathurst, Noelle</cp:lastModifiedBy>
  <cp:revision>190</cp:revision>
  <dcterms:created xsi:type="dcterms:W3CDTF">1997-10-06T19:15:22Z</dcterms:created>
  <dcterms:modified xsi:type="dcterms:W3CDTF">2014-09-10T14:50:39Z</dcterms:modified>
</cp:coreProperties>
</file>