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58" r:id="rId5"/>
    <p:sldId id="260" r:id="rId6"/>
    <p:sldId id="268" r:id="rId7"/>
    <p:sldId id="275" r:id="rId8"/>
    <p:sldId id="263" r:id="rId9"/>
    <p:sldId id="274" r:id="rId10"/>
    <p:sldId id="261" r:id="rId11"/>
    <p:sldId id="276" r:id="rId12"/>
    <p:sldId id="262" r:id="rId13"/>
    <p:sldId id="277" r:id="rId14"/>
    <p:sldId id="265" r:id="rId15"/>
    <p:sldId id="266" r:id="rId16"/>
    <p:sldId id="278" r:id="rId17"/>
    <p:sldId id="280" r:id="rId18"/>
    <p:sldId id="281" r:id="rId19"/>
    <p:sldId id="286" r:id="rId20"/>
    <p:sldId id="282" r:id="rId21"/>
    <p:sldId id="283" r:id="rId22"/>
    <p:sldId id="287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6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25ABD-11D1-435F-9307-A189E4CC9B2C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2157-4199-4F8E-8593-1D0E6521C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40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DA9E-AF4F-460E-8052-B673728988B1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B7823-D706-42C8-97E0-CB96BFDB1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623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7823-D706-42C8-97E0-CB96BFDB1E3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98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Cotyled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Plant Growth Regulators (PGRs)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54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Cytokinin: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was identified in 1955 and was called kinetin</a:t>
            </a:r>
          </a:p>
          <a:p>
            <a:pPr algn="just"/>
            <a:r>
              <a:rPr lang="en-US" dirty="0" smtClean="0"/>
              <a:t>It was an active cell division stimulator</a:t>
            </a:r>
          </a:p>
          <a:p>
            <a:pPr marL="0" indent="0" algn="just">
              <a:buNone/>
            </a:pPr>
            <a:r>
              <a:rPr lang="en-US" b="1" dirty="0"/>
              <a:t>Natural cytokinin</a:t>
            </a:r>
          </a:p>
          <a:p>
            <a:pPr algn="just"/>
            <a:r>
              <a:rPr lang="en-US" dirty="0" smtClean="0"/>
              <a:t>–</a:t>
            </a:r>
            <a:r>
              <a:rPr lang="en-US" dirty="0" err="1" smtClean="0"/>
              <a:t>Zeatin</a:t>
            </a:r>
            <a:r>
              <a:rPr lang="en-US" dirty="0" smtClean="0"/>
              <a:t> obtained from maize seed and coconut</a:t>
            </a:r>
            <a:endParaRPr lang="en-US" dirty="0"/>
          </a:p>
          <a:p>
            <a:pPr marL="0" indent="0" algn="just">
              <a:buNone/>
            </a:pPr>
            <a:r>
              <a:rPr lang="en-US" b="1" dirty="0" smtClean="0"/>
              <a:t>Synthetic</a:t>
            </a:r>
            <a:r>
              <a:rPr lang="en-US" b="1" dirty="0"/>
              <a:t> cytokinin</a:t>
            </a:r>
          </a:p>
          <a:p>
            <a:pPr algn="just"/>
            <a:r>
              <a:rPr lang="en-US" dirty="0" smtClean="0"/>
              <a:t>–Kinetin</a:t>
            </a:r>
          </a:p>
          <a:p>
            <a:pPr algn="just"/>
            <a:r>
              <a:rPr lang="en-US" dirty="0" smtClean="0"/>
              <a:t>–</a:t>
            </a:r>
            <a:r>
              <a:rPr lang="en-US" dirty="0" err="1"/>
              <a:t>benzyladenine</a:t>
            </a:r>
            <a:r>
              <a:rPr lang="en-US" dirty="0"/>
              <a:t> </a:t>
            </a:r>
            <a:r>
              <a:rPr lang="en-US" dirty="0" smtClean="0"/>
              <a:t>(BA</a:t>
            </a:r>
            <a:r>
              <a:rPr lang="en-US" dirty="0"/>
              <a:t> or BAP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It is present in embryos, germinating seeds, in early stages of developing fruits and in meristematic tissues.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05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</a:t>
            </a:r>
            <a:r>
              <a:rPr lang="en-US" dirty="0" err="1" smtClean="0"/>
              <a:t>cytokinins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026920"/>
          </a:xfrm>
        </p:spPr>
        <p:txBody>
          <a:bodyPr/>
          <a:lstStyle/>
          <a:p>
            <a:r>
              <a:rPr lang="en-US" dirty="0" smtClean="0"/>
              <a:t>To stimulate shoot </a:t>
            </a:r>
            <a:r>
              <a:rPr lang="en-US" dirty="0" smtClean="0"/>
              <a:t>development.</a:t>
            </a:r>
            <a:endParaRPr lang="en-US" dirty="0" smtClean="0"/>
          </a:p>
          <a:p>
            <a:r>
              <a:rPr lang="en-US" dirty="0" smtClean="0"/>
              <a:t>Delaying </a:t>
            </a:r>
            <a:r>
              <a:rPr lang="en-US" dirty="0" smtClean="0"/>
              <a:t>senescence.</a:t>
            </a:r>
            <a:endParaRPr lang="en-US" dirty="0" smtClean="0"/>
          </a:p>
          <a:p>
            <a:r>
              <a:rPr lang="en-US" dirty="0" smtClean="0"/>
              <a:t>Accelerating bud </a:t>
            </a:r>
            <a:r>
              <a:rPr lang="en-US" dirty="0" smtClean="0"/>
              <a:t>growth.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Gibberellin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Gibberellin was discovered in 1930, during studies on fungal disease of rice, which caused excessive growth.</a:t>
            </a:r>
          </a:p>
          <a:p>
            <a:pPr algn="just"/>
            <a:r>
              <a:rPr lang="en-US" dirty="0" smtClean="0"/>
              <a:t>The fungus which produce these substances was known as </a:t>
            </a:r>
            <a:r>
              <a:rPr lang="en-US" b="1" i="1" u="sng" dirty="0" err="1" smtClean="0"/>
              <a:t>Gibberella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fugikuroi</a:t>
            </a:r>
            <a:r>
              <a:rPr lang="en-US" u="sng" dirty="0" smtClean="0"/>
              <a:t>.</a:t>
            </a:r>
          </a:p>
          <a:p>
            <a:pPr algn="just"/>
            <a:r>
              <a:rPr lang="en-US" dirty="0" smtClean="0"/>
              <a:t>So the new substance was known as gibberellin</a:t>
            </a:r>
          </a:p>
          <a:p>
            <a:pPr algn="just"/>
            <a:r>
              <a:rPr lang="en-US" dirty="0"/>
              <a:t>Gibberellin stimulate shoot elongation and control 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germination</a:t>
            </a:r>
            <a:r>
              <a:rPr lang="en-US" dirty="0"/>
              <a:t> and </a:t>
            </a:r>
            <a:r>
              <a:rPr lang="en-US" dirty="0" smtClean="0"/>
              <a:t>dormancy</a:t>
            </a:r>
          </a:p>
          <a:p>
            <a:pPr algn="just"/>
            <a:r>
              <a:rPr lang="en-US" dirty="0" smtClean="0"/>
              <a:t>Present in the apices of shoots and leaf </a:t>
            </a:r>
            <a:r>
              <a:rPr lang="en-US" dirty="0" err="1" smtClean="0"/>
              <a:t>primordia</a:t>
            </a:r>
            <a:r>
              <a:rPr lang="en-US" dirty="0" smtClean="0"/>
              <a:t> of the plant, in embryo and cotyledons of the immature seed and fruit tissues.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110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Gibberellins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2103120"/>
          </a:xfrm>
        </p:spPr>
        <p:txBody>
          <a:bodyPr/>
          <a:lstStyle/>
          <a:p>
            <a:r>
              <a:rPr lang="en-US" dirty="0" smtClean="0"/>
              <a:t>Enhancing seed germination and seedling growth</a:t>
            </a:r>
          </a:p>
          <a:p>
            <a:r>
              <a:rPr lang="en-US" dirty="0" smtClean="0"/>
              <a:t>Eliminating cold treatment</a:t>
            </a:r>
          </a:p>
          <a:p>
            <a:r>
              <a:rPr lang="en-US" dirty="0" smtClean="0"/>
              <a:t>Initiate male flowers in cucumber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Abscisic</a:t>
            </a:r>
            <a:r>
              <a:rPr lang="en-US" dirty="0"/>
              <a:t> </a:t>
            </a:r>
            <a:r>
              <a:rPr lang="en-US" dirty="0" smtClean="0"/>
              <a:t>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7696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Plant</a:t>
            </a:r>
            <a:r>
              <a:rPr lang="en-US" dirty="0"/>
              <a:t> growth hormone </a:t>
            </a:r>
            <a:r>
              <a:rPr lang="en-US" dirty="0" smtClean="0"/>
              <a:t>that</a:t>
            </a:r>
            <a:r>
              <a:rPr lang="en-US" dirty="0"/>
              <a:t> plays a role in </a:t>
            </a:r>
            <a:endParaRPr lang="en-US" dirty="0" smtClean="0"/>
          </a:p>
          <a:p>
            <a:r>
              <a:rPr lang="en-US" dirty="0" smtClean="0"/>
              <a:t>Plant</a:t>
            </a:r>
            <a:r>
              <a:rPr lang="en-US" dirty="0"/>
              <a:t> stress, 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ontrolling</a:t>
            </a:r>
            <a:r>
              <a:rPr lang="en-US" dirty="0"/>
              <a:t> </a:t>
            </a:r>
            <a:r>
              <a:rPr lang="en-US" dirty="0" smtClean="0"/>
              <a:t>water</a:t>
            </a:r>
            <a:r>
              <a:rPr lang="en-US" dirty="0"/>
              <a:t> relations, 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mbryo</a:t>
            </a:r>
            <a:r>
              <a:rPr lang="en-US" dirty="0"/>
              <a:t> development, 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ermination</a:t>
            </a:r>
            <a:r>
              <a:rPr lang="en-US" dirty="0"/>
              <a:t> and </a:t>
            </a:r>
            <a:r>
              <a:rPr lang="en-US" dirty="0" smtClean="0"/>
              <a:t>dormancy.</a:t>
            </a:r>
          </a:p>
          <a:p>
            <a:r>
              <a:rPr lang="en-US" dirty="0" smtClean="0"/>
              <a:t>It is </a:t>
            </a:r>
            <a:r>
              <a:rPr lang="en-US" dirty="0" smtClean="0"/>
              <a:t>f</a:t>
            </a:r>
            <a:r>
              <a:rPr lang="en-US" dirty="0" smtClean="0"/>
              <a:t>ound </a:t>
            </a:r>
            <a:r>
              <a:rPr lang="en-US" dirty="0" smtClean="0"/>
              <a:t>in various plant tissues; cotton fruits, leaves of plants under water stress, fruits of rose.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believed to be anti-</a:t>
            </a:r>
            <a:r>
              <a:rPr lang="en-US" dirty="0" err="1" smtClean="0"/>
              <a:t>auxin</a:t>
            </a:r>
            <a:r>
              <a:rPr lang="en-US" dirty="0" smtClean="0"/>
              <a:t> and anti-</a:t>
            </a:r>
            <a:r>
              <a:rPr lang="en-US" dirty="0" err="1" smtClean="0"/>
              <a:t>gibberellin</a:t>
            </a:r>
            <a:r>
              <a:rPr lang="en-US" dirty="0" smtClean="0"/>
              <a:t> in growth promoting 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8399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Ethylene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Natural</a:t>
            </a:r>
            <a:r>
              <a:rPr lang="en-US" dirty="0"/>
              <a:t> plant growth </a:t>
            </a:r>
            <a:r>
              <a:rPr lang="en-US" dirty="0" smtClean="0"/>
              <a:t>hormone</a:t>
            </a:r>
            <a:r>
              <a:rPr lang="en-US" dirty="0"/>
              <a:t> involved with fruit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maturity </a:t>
            </a:r>
            <a:r>
              <a:rPr lang="en-US" dirty="0"/>
              <a:t> </a:t>
            </a:r>
            <a:r>
              <a:rPr lang="en-US" dirty="0" smtClean="0"/>
              <a:t>and</a:t>
            </a:r>
            <a:r>
              <a:rPr lang="en-US" dirty="0"/>
              <a:t> stimulation of adventitious </a:t>
            </a:r>
            <a:r>
              <a:rPr lang="en-US" dirty="0" smtClean="0"/>
              <a:t>roots.</a:t>
            </a:r>
            <a:endParaRPr lang="en-US" dirty="0" smtClean="0"/>
          </a:p>
          <a:p>
            <a:pPr marL="0" indent="0"/>
            <a:r>
              <a:rPr lang="en-US" dirty="0" smtClean="0"/>
              <a:t>Ethylene in its gaseous form spreads easily through the plant and affects it even in small quantities.</a:t>
            </a:r>
          </a:p>
          <a:p>
            <a:pPr marL="0" indent="0"/>
            <a:r>
              <a:rPr lang="en-US" dirty="0" smtClean="0"/>
              <a:t>Produced in the meristematic tissues of the plant, germinating seeds, withering flowers, maturing and ripened fruits and in injured plant tissues.</a:t>
            </a:r>
          </a:p>
          <a:p>
            <a:pPr marL="0" indent="0"/>
            <a:r>
              <a:rPr lang="en-US" dirty="0" smtClean="0"/>
              <a:t>Synthetic product “Ethephon” produces good amount of ethylene, when applied to plants.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7585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Inducing fruit maturity</a:t>
            </a:r>
          </a:p>
          <a:p>
            <a:r>
              <a:rPr lang="en-US" dirty="0" smtClean="0"/>
              <a:t>Initiating flowers</a:t>
            </a:r>
          </a:p>
          <a:p>
            <a:r>
              <a:rPr lang="en-US" dirty="0" smtClean="0"/>
              <a:t>Altering the sex of flowers</a:t>
            </a:r>
          </a:p>
          <a:p>
            <a:r>
              <a:rPr lang="en-US" dirty="0" smtClean="0"/>
              <a:t>Changing the green color of citrus fruits</a:t>
            </a:r>
          </a:p>
          <a:p>
            <a:r>
              <a:rPr lang="en-US" dirty="0" smtClean="0"/>
              <a:t>Abscission inducing effects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Use of Growth Regulators in </a:t>
            </a:r>
            <a:r>
              <a:rPr lang="en-US" b="1" dirty="0" smtClean="0"/>
              <a:t>Horticultural Crops: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1</a:t>
            </a:r>
            <a:r>
              <a:rPr lang="en-US" b="1" dirty="0"/>
              <a:t>. Propagation:</a:t>
            </a:r>
          </a:p>
          <a:p>
            <a:r>
              <a:rPr lang="en-US" dirty="0"/>
              <a:t>They are applied in the form of paste and solution. The concentration of the chemical varies with plant species and types of cutting and method of application. </a:t>
            </a:r>
          </a:p>
          <a:p>
            <a:r>
              <a:rPr lang="en-US" dirty="0"/>
              <a:t>IAA, IBA, and NAA.</a:t>
            </a:r>
          </a:p>
          <a:p>
            <a:r>
              <a:rPr lang="en-US" b="1" dirty="0"/>
              <a:t>a) Soak Method:</a:t>
            </a:r>
          </a:p>
          <a:p>
            <a:r>
              <a:rPr lang="en-US" dirty="0"/>
              <a:t>10 to 100 </a:t>
            </a:r>
            <a:r>
              <a:rPr lang="en-US" dirty="0" err="1"/>
              <a:t>ppm</a:t>
            </a:r>
            <a:r>
              <a:rPr lang="en-US" dirty="0"/>
              <a:t> for 12 -24 hrs called soak method.</a:t>
            </a:r>
          </a:p>
          <a:p>
            <a:r>
              <a:rPr lang="en-US" b="1" dirty="0"/>
              <a:t>b) Quick Dip Method:</a:t>
            </a:r>
          </a:p>
          <a:p>
            <a:r>
              <a:rPr lang="en-US" dirty="0" smtClean="0"/>
              <a:t>1000 to </a:t>
            </a:r>
            <a:r>
              <a:rPr lang="en-US" dirty="0"/>
              <a:t>5000 </a:t>
            </a:r>
            <a:r>
              <a:rPr lang="en-US" dirty="0" err="1"/>
              <a:t>ppm</a:t>
            </a:r>
            <a:r>
              <a:rPr lang="en-US" dirty="0"/>
              <a:t> for 5 seconds. Some G.R are used in layering, grafting and budding for getting high success.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2. Seed Germination:</a:t>
            </a:r>
          </a:p>
          <a:p>
            <a:r>
              <a:rPr lang="en-US" dirty="0"/>
              <a:t>GA significantly accelerates seed germination in many plant species. Pre soaking the seed with G. Such as </a:t>
            </a:r>
            <a:r>
              <a:rPr lang="en-US" dirty="0" err="1"/>
              <a:t>bhendi</a:t>
            </a:r>
            <a:r>
              <a:rPr lang="en-US" dirty="0"/>
              <a:t> and sugar beet increase germination.</a:t>
            </a:r>
          </a:p>
          <a:p>
            <a:r>
              <a:rPr lang="en-US" b="1" dirty="0"/>
              <a:t>3. Induction of Flowering:</a:t>
            </a:r>
          </a:p>
          <a:p>
            <a:r>
              <a:rPr lang="en-US" dirty="0"/>
              <a:t>Plant growth regulators like NAA at 10 to 50 </a:t>
            </a:r>
            <a:r>
              <a:rPr lang="en-US" dirty="0" err="1"/>
              <a:t>ppm</a:t>
            </a:r>
            <a:r>
              <a:rPr lang="en-US" dirty="0"/>
              <a:t> causes early flowering in pine apple. 2, 4 D at 6 to 10 </a:t>
            </a:r>
            <a:r>
              <a:rPr lang="en-US" dirty="0" err="1"/>
              <a:t>ppm</a:t>
            </a:r>
            <a:r>
              <a:rPr lang="en-US" dirty="0"/>
              <a:t> has used to induce flowering in pine apple. Flowering can be delayed by 1 to 2 weeks NAA at 200 to 800 </a:t>
            </a:r>
            <a:r>
              <a:rPr lang="en-US" dirty="0" err="1"/>
              <a:t>ppm</a:t>
            </a:r>
            <a:r>
              <a:rPr lang="en-US" dirty="0"/>
              <a:t> application in apple, cherries, pears, peaches, and plums.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4. Sex Expression:</a:t>
            </a:r>
          </a:p>
          <a:p>
            <a:r>
              <a:rPr lang="en-US" dirty="0" smtClean="0"/>
              <a:t>Plant growth regulators can change the sex of the flowers. Male sterility can be induced in corn by MH 9 </a:t>
            </a:r>
            <a:r>
              <a:rPr lang="en-US" dirty="0" err="1" smtClean="0"/>
              <a:t>malic</a:t>
            </a:r>
            <a:r>
              <a:rPr lang="en-US" dirty="0" smtClean="0"/>
              <a:t> </a:t>
            </a:r>
            <a:r>
              <a:rPr lang="en-US" dirty="0" err="1" smtClean="0"/>
              <a:t>hydrozide</a:t>
            </a:r>
            <a:r>
              <a:rPr lang="en-US" dirty="0" smtClean="0"/>
              <a:t>). It is used in plant breeding for induction of male sterility. Application of NAA, IAA and GA at 50 to 100 </a:t>
            </a:r>
            <a:r>
              <a:rPr lang="en-US" dirty="0" err="1" smtClean="0"/>
              <a:t>ppm</a:t>
            </a:r>
            <a:r>
              <a:rPr lang="en-US" dirty="0" smtClean="0"/>
              <a:t> increases female flowers in pumpkin, cucumber to get more yield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5. Flower and Fruit Thinning:</a:t>
            </a:r>
          </a:p>
          <a:p>
            <a:r>
              <a:rPr lang="en-US" dirty="0" smtClean="0"/>
              <a:t>Many fruit trees produces heavy flowering and fruit in one year </a:t>
            </a:r>
            <a:r>
              <a:rPr lang="en-US" dirty="0" smtClean="0"/>
              <a:t> and </a:t>
            </a:r>
            <a:r>
              <a:rPr lang="en-US" dirty="0" smtClean="0"/>
              <a:t>few or one in </a:t>
            </a:r>
            <a:r>
              <a:rPr lang="en-US" dirty="0" smtClean="0"/>
              <a:t>next year</a:t>
            </a:r>
            <a:r>
              <a:rPr lang="en-US" dirty="0" smtClean="0"/>
              <a:t>. By using G.R the normal bearing can be maintained NAA at 5 to 10 </a:t>
            </a:r>
            <a:r>
              <a:rPr lang="en-US" dirty="0" err="1" smtClean="0"/>
              <a:t>ppm</a:t>
            </a:r>
            <a:r>
              <a:rPr lang="en-US" dirty="0" smtClean="0"/>
              <a:t> and NAA at 5 to 7 </a:t>
            </a:r>
            <a:r>
              <a:rPr lang="en-US" dirty="0" err="1" smtClean="0"/>
              <a:t>ppm</a:t>
            </a:r>
            <a:r>
              <a:rPr lang="en-US" dirty="0" smtClean="0"/>
              <a:t> for thinning of apple, peaches and grapes.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Phyto 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001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• Naturally occurring organic compounds</a:t>
            </a:r>
          </a:p>
          <a:p>
            <a:pPr marL="0" indent="0" algn="just">
              <a:buNone/>
            </a:pPr>
            <a:r>
              <a:rPr lang="en-US" dirty="0"/>
              <a:t>• Relatively low molecular weight</a:t>
            </a:r>
          </a:p>
          <a:p>
            <a:pPr marL="0" indent="0" algn="just">
              <a:buNone/>
            </a:pPr>
            <a:r>
              <a:rPr lang="en-US" dirty="0"/>
              <a:t>• Active in small concentrations</a:t>
            </a:r>
          </a:p>
          <a:p>
            <a:pPr marL="0" indent="0" algn="just">
              <a:buNone/>
            </a:pPr>
            <a:r>
              <a:rPr lang="en-US" dirty="0" smtClean="0"/>
              <a:t>•Synthesized</a:t>
            </a:r>
            <a:r>
              <a:rPr lang="en-US" dirty="0"/>
              <a:t> at </a:t>
            </a:r>
            <a:r>
              <a:rPr lang="en-US" dirty="0" smtClean="0"/>
              <a:t>one</a:t>
            </a:r>
            <a:r>
              <a:rPr lang="en-US" dirty="0"/>
              <a:t> site and translocated to </a:t>
            </a:r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 smtClean="0"/>
              <a:t>site</a:t>
            </a:r>
            <a:r>
              <a:rPr lang="en-US" dirty="0"/>
              <a:t> of </a:t>
            </a:r>
            <a:r>
              <a:rPr lang="en-US" dirty="0" smtClean="0"/>
              <a:t>action, where they regulate the activities of plant.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9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6</a:t>
            </a:r>
            <a:r>
              <a:rPr lang="en-US" b="1" dirty="0"/>
              <a:t>. Pre Harvest Drop of Fruits:</a:t>
            </a:r>
          </a:p>
          <a:p>
            <a:r>
              <a:rPr lang="en-US" dirty="0"/>
              <a:t>Flower and fruit drop is a problem in many fruit crops. Application of NAA 10- 50 </a:t>
            </a:r>
            <a:r>
              <a:rPr lang="en-US" dirty="0" err="1"/>
              <a:t>ppm</a:t>
            </a:r>
            <a:r>
              <a:rPr lang="en-US" dirty="0"/>
              <a:t> in mango, citrus and chilies reduce fruit drop by preventing formation of abscission layer.</a:t>
            </a:r>
          </a:p>
          <a:p>
            <a:r>
              <a:rPr lang="en-US" b="1" dirty="0"/>
              <a:t>7. Fruit Development:</a:t>
            </a:r>
          </a:p>
          <a:p>
            <a:r>
              <a:rPr lang="en-US" dirty="0"/>
              <a:t>Application of 50- 100 </a:t>
            </a:r>
            <a:r>
              <a:rPr lang="en-US" dirty="0" err="1"/>
              <a:t>ppm</a:t>
            </a:r>
            <a:r>
              <a:rPr lang="en-US" dirty="0"/>
              <a:t> GA in grapes increases the berry size.</a:t>
            </a:r>
          </a:p>
          <a:p>
            <a:r>
              <a:rPr lang="en-US" b="1" dirty="0"/>
              <a:t>8. Early Maturity:</a:t>
            </a:r>
          </a:p>
          <a:p>
            <a:r>
              <a:rPr lang="en-US" dirty="0"/>
              <a:t>Early maturity fetches higher prices in the market. In pine apple application of 20 </a:t>
            </a:r>
            <a:r>
              <a:rPr lang="en-US" dirty="0" err="1"/>
              <a:t>ppm</a:t>
            </a:r>
            <a:r>
              <a:rPr lang="en-US" dirty="0"/>
              <a:t> NAA induces early flowering and early maturing at least by two months. </a:t>
            </a:r>
            <a:endParaRPr lang="en-US" dirty="0" smtClean="0"/>
          </a:p>
          <a:p>
            <a:r>
              <a:rPr lang="en-US" dirty="0" smtClean="0"/>
              <a:t>Spraying </a:t>
            </a:r>
            <a:r>
              <a:rPr lang="en-US" dirty="0"/>
              <a:t>of 50 </a:t>
            </a:r>
            <a:r>
              <a:rPr lang="en-US" dirty="0" err="1"/>
              <a:t>ppm</a:t>
            </a:r>
            <a:r>
              <a:rPr lang="en-US" dirty="0"/>
              <a:t> NAA reduces maturity in grapes, use of 250 – 400 </a:t>
            </a:r>
            <a:r>
              <a:rPr lang="en-US" dirty="0" err="1"/>
              <a:t>ppm</a:t>
            </a:r>
            <a:r>
              <a:rPr lang="en-US" dirty="0"/>
              <a:t> of </a:t>
            </a:r>
            <a:r>
              <a:rPr lang="en-US" dirty="0" err="1"/>
              <a:t>Ethrel</a:t>
            </a:r>
            <a:r>
              <a:rPr lang="en-US" dirty="0"/>
              <a:t> induces early maturity in </a:t>
            </a:r>
            <a:r>
              <a:rPr lang="en-US" dirty="0" err="1"/>
              <a:t>Ber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9. Early Ripening and </a:t>
            </a:r>
            <a:r>
              <a:rPr lang="en-US" b="1" dirty="0" err="1"/>
              <a:t>Colour</a:t>
            </a:r>
            <a:r>
              <a:rPr lang="en-US" b="1" dirty="0"/>
              <a:t> Development:</a:t>
            </a:r>
          </a:p>
          <a:p>
            <a:r>
              <a:rPr lang="en-US" dirty="0"/>
              <a:t>Fruits like mango, banana, papaya </a:t>
            </a:r>
            <a:r>
              <a:rPr lang="en-US" dirty="0" err="1"/>
              <a:t>ripes</a:t>
            </a:r>
            <a:r>
              <a:rPr lang="en-US" dirty="0"/>
              <a:t> after harvest. Dipping of fruits in 20-50 </a:t>
            </a:r>
            <a:r>
              <a:rPr lang="en-US" dirty="0" err="1"/>
              <a:t>ppm</a:t>
            </a:r>
            <a:r>
              <a:rPr lang="en-US" dirty="0"/>
              <a:t> </a:t>
            </a:r>
            <a:r>
              <a:rPr lang="en-US" dirty="0" err="1"/>
              <a:t>Ethrel</a:t>
            </a:r>
            <a:r>
              <a:rPr lang="en-US" dirty="0"/>
              <a:t> solution induces golden yellow </a:t>
            </a:r>
            <a:r>
              <a:rPr lang="en-US" dirty="0" err="1"/>
              <a:t>colour</a:t>
            </a:r>
            <a:r>
              <a:rPr lang="en-US" dirty="0"/>
              <a:t> to fruit induces early maturity.</a:t>
            </a:r>
          </a:p>
          <a:p>
            <a:r>
              <a:rPr lang="en-US" b="1" dirty="0"/>
              <a:t>10. Delayed Maturity:</a:t>
            </a:r>
          </a:p>
          <a:p>
            <a:r>
              <a:rPr lang="en-US" dirty="0"/>
              <a:t>Delay in ripening is required when fruit are to be sent to long distance market. Dipping of fruit in 2,4-D, 2,4- 5- T or MH- 40 extends storage life of fruits.</a:t>
            </a:r>
          </a:p>
          <a:p>
            <a:r>
              <a:rPr lang="en-US" b="1" dirty="0"/>
              <a:t>11. Sprouting of Bud:</a:t>
            </a:r>
          </a:p>
          <a:p>
            <a:r>
              <a:rPr lang="en-US" dirty="0" err="1"/>
              <a:t>Ethrel</a:t>
            </a:r>
            <a:r>
              <a:rPr lang="en-US" dirty="0"/>
              <a:t>, GA, </a:t>
            </a:r>
            <a:r>
              <a:rPr lang="en-US" dirty="0" err="1"/>
              <a:t>thio</a:t>
            </a:r>
            <a:r>
              <a:rPr lang="en-US" dirty="0"/>
              <a:t> urea, IBA and </a:t>
            </a:r>
            <a:r>
              <a:rPr lang="en-US" dirty="0" err="1"/>
              <a:t>Cyotkininn</a:t>
            </a:r>
            <a:r>
              <a:rPr lang="en-US" dirty="0"/>
              <a:t>, spray induces sprouting of buds.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12. Braking of Dormancy:</a:t>
            </a:r>
          </a:p>
          <a:p>
            <a:r>
              <a:rPr lang="en-US" dirty="0" smtClean="0"/>
              <a:t>GA, </a:t>
            </a:r>
            <a:r>
              <a:rPr lang="en-US" dirty="0" err="1" smtClean="0"/>
              <a:t>Ethrel</a:t>
            </a:r>
            <a:r>
              <a:rPr lang="en-US" dirty="0" smtClean="0"/>
              <a:t>, NA are used in breaking dormancy in seeds and buds.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Growth Regulators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077200" cy="29717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Chemicals</a:t>
            </a:r>
            <a:r>
              <a:rPr lang="en-US" dirty="0"/>
              <a:t> (natural or </a:t>
            </a:r>
            <a:r>
              <a:rPr lang="en-US" dirty="0" smtClean="0"/>
              <a:t>synthetic</a:t>
            </a:r>
            <a:r>
              <a:rPr lang="en-US" dirty="0"/>
              <a:t>) which show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hormonal</a:t>
            </a:r>
            <a:r>
              <a:rPr lang="en-US" dirty="0"/>
              <a:t> effects to plants.</a:t>
            </a:r>
          </a:p>
        </p:txBody>
      </p:sp>
    </p:spTree>
    <p:extLst>
      <p:ext uri="{BB962C8B-B14F-4D97-AF65-F5344CB8AC3E}">
        <p14:creationId xmlns:p14="http://schemas.microsoft.com/office/powerpoint/2010/main" xmlns="" val="15449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Phyto 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08432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Auxin</a:t>
            </a:r>
            <a:endParaRPr lang="en-US" dirty="0"/>
          </a:p>
          <a:p>
            <a:r>
              <a:rPr lang="en-US" dirty="0" smtClean="0"/>
              <a:t>Cytokinin</a:t>
            </a:r>
            <a:endParaRPr lang="en-US" dirty="0"/>
          </a:p>
          <a:p>
            <a:r>
              <a:rPr lang="en-US" dirty="0"/>
              <a:t>Gibberellin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Abscisic</a:t>
            </a:r>
            <a:r>
              <a:rPr lang="en-US" dirty="0"/>
              <a:t> acid</a:t>
            </a:r>
          </a:p>
          <a:p>
            <a:r>
              <a:rPr lang="en-US" dirty="0" smtClean="0"/>
              <a:t>Ethylene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Cycocel</a:t>
            </a:r>
            <a:endParaRPr lang="en-US" dirty="0" smtClean="0"/>
          </a:p>
          <a:p>
            <a:r>
              <a:rPr lang="en-US" dirty="0" err="1" smtClean="0"/>
              <a:t>Maleic</a:t>
            </a:r>
            <a:r>
              <a:rPr lang="en-US" dirty="0" smtClean="0"/>
              <a:t> </a:t>
            </a:r>
            <a:r>
              <a:rPr lang="en-US" dirty="0" err="1" smtClean="0"/>
              <a:t>Hydrazide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048000" y="2286000"/>
            <a:ext cx="304800" cy="1143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514600"/>
            <a:ext cx="2021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Growth promoters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3048000" y="3657600"/>
            <a:ext cx="304800" cy="1143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0" y="4050268"/>
            <a:ext cx="2070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Growth Retardants</a:t>
            </a:r>
          </a:p>
        </p:txBody>
      </p:sp>
      <p:sp>
        <p:nvSpPr>
          <p:cNvPr id="8" name="Right Brace 7"/>
          <p:cNvSpPr/>
          <p:nvPr/>
        </p:nvSpPr>
        <p:spPr>
          <a:xfrm>
            <a:off x="3581400" y="5105400"/>
            <a:ext cx="304800" cy="1143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14800" y="5486400"/>
            <a:ext cx="197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Growth Inhibitors</a:t>
            </a:r>
          </a:p>
        </p:txBody>
      </p:sp>
    </p:spTree>
    <p:extLst>
      <p:ext uri="{BB962C8B-B14F-4D97-AF65-F5344CB8AC3E}">
        <p14:creationId xmlns:p14="http://schemas.microsoft.com/office/powerpoint/2010/main" xmlns="" val="730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Auxin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8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Darwin noted </a:t>
            </a:r>
            <a:r>
              <a:rPr lang="en-US" dirty="0" err="1" smtClean="0"/>
              <a:t>tropistic</a:t>
            </a:r>
            <a:r>
              <a:rPr lang="en-US" dirty="0" smtClean="0"/>
              <a:t> response of grass tip coleoptile in 1897</a:t>
            </a:r>
          </a:p>
          <a:p>
            <a:r>
              <a:rPr lang="en-US" dirty="0" smtClean="0"/>
              <a:t>Went found these substances in </a:t>
            </a:r>
            <a:r>
              <a:rPr lang="en-US" dirty="0" err="1" smtClean="0"/>
              <a:t>Avena</a:t>
            </a:r>
            <a:r>
              <a:rPr lang="en-US" dirty="0" smtClean="0"/>
              <a:t> coleoptile.</a:t>
            </a:r>
          </a:p>
          <a:p>
            <a:r>
              <a:rPr lang="en-US" dirty="0" smtClean="0"/>
              <a:t>These substances become known as </a:t>
            </a:r>
            <a:r>
              <a:rPr lang="en-US" dirty="0" err="1" smtClean="0"/>
              <a:t>Auxins</a:t>
            </a:r>
            <a:r>
              <a:rPr lang="en-US" dirty="0" smtClean="0"/>
              <a:t> and necessary for </a:t>
            </a:r>
            <a:r>
              <a:rPr lang="en-US" dirty="0" smtClean="0"/>
              <a:t>growth.</a:t>
            </a:r>
            <a:endParaRPr lang="en-US" dirty="0" smtClean="0"/>
          </a:p>
          <a:p>
            <a:r>
              <a:rPr lang="en-US" dirty="0" smtClean="0"/>
              <a:t>Found in growing regions such as terminal and lateral buds, elongating internodes and the young embryo in its developing stage inside the seed.</a:t>
            </a:r>
          </a:p>
          <a:p>
            <a:r>
              <a:rPr lang="en-US" dirty="0" smtClean="0"/>
              <a:t>Responsible for cell elongation and cell division</a:t>
            </a:r>
          </a:p>
        </p:txBody>
      </p:sp>
    </p:spTree>
    <p:extLst>
      <p:ext uri="{BB962C8B-B14F-4D97-AF65-F5344CB8AC3E}">
        <p14:creationId xmlns:p14="http://schemas.microsoft.com/office/powerpoint/2010/main" xmlns="" val="19516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i="1" dirty="0" err="1" smtClean="0"/>
              <a:t>Tropisim</a:t>
            </a:r>
            <a:r>
              <a:rPr lang="en-US" b="1" i="1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turning or bending movement of an organism or a part toward or away from an external stimulus, such as light, heat, or </a:t>
            </a:r>
            <a:r>
              <a:rPr lang="en-US" dirty="0" smtClean="0"/>
              <a:t>gravity</a:t>
            </a:r>
          </a:p>
          <a:p>
            <a:pPr marL="0" indent="0" algn="just">
              <a:buNone/>
            </a:pPr>
            <a:r>
              <a:rPr lang="en-US" b="1" i="1" dirty="0" smtClean="0"/>
              <a:t>Coleoptile: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US" dirty="0" smtClean="0"/>
              <a:t>is </a:t>
            </a:r>
            <a:r>
              <a:rPr lang="en-US" dirty="0"/>
              <a:t>the pointed protective sheath covering the emerging shoot in </a:t>
            </a:r>
            <a:r>
              <a:rPr lang="en-US" dirty="0">
                <a:hlinkClick r:id="rId2" tooltip="Cotyledon"/>
              </a:rPr>
              <a:t>monocotyledons</a:t>
            </a:r>
            <a:r>
              <a:rPr lang="en-US" dirty="0"/>
              <a:t> such as oats and grasses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19600"/>
            <a:ext cx="356093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04360"/>
            <a:ext cx="2631209" cy="237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79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translocated through the vascular bundles to the other parts of the plant, especially from apical to basal regions.</a:t>
            </a:r>
          </a:p>
          <a:p>
            <a:r>
              <a:rPr lang="en-US" dirty="0" smtClean="0"/>
              <a:t>The accumulation of </a:t>
            </a:r>
            <a:r>
              <a:rPr lang="en-US" dirty="0" err="1" smtClean="0"/>
              <a:t>auxins</a:t>
            </a:r>
            <a:r>
              <a:rPr lang="en-US" dirty="0" smtClean="0"/>
              <a:t> in the terminal bud inhibits the growth of lateral buds, which can be avoided by </a:t>
            </a:r>
            <a:r>
              <a:rPr lang="en-US" dirty="0" err="1" smtClean="0"/>
              <a:t>prunning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Natural </a:t>
            </a:r>
            <a:r>
              <a:rPr lang="en-US" b="1" i="1" dirty="0" err="1" smtClean="0"/>
              <a:t>Auxin</a:t>
            </a:r>
            <a:endParaRPr lang="en-US" b="1" i="1" dirty="0" smtClean="0"/>
          </a:p>
          <a:p>
            <a:r>
              <a:rPr lang="en-US" dirty="0" err="1" smtClean="0"/>
              <a:t>Indole</a:t>
            </a:r>
            <a:r>
              <a:rPr lang="en-US" dirty="0" smtClean="0"/>
              <a:t> acetic acid (IAA)</a:t>
            </a:r>
          </a:p>
          <a:p>
            <a:pPr marL="0" indent="0">
              <a:buNone/>
            </a:pPr>
            <a:r>
              <a:rPr lang="en-US" b="1" i="1" dirty="0" smtClean="0"/>
              <a:t>Synthetic </a:t>
            </a:r>
            <a:r>
              <a:rPr lang="en-US" b="1" i="1" dirty="0" err="1" smtClean="0"/>
              <a:t>Auxin</a:t>
            </a:r>
            <a:endParaRPr lang="en-US" b="1" i="1" dirty="0" smtClean="0"/>
          </a:p>
          <a:p>
            <a:r>
              <a:rPr lang="en-US" dirty="0"/>
              <a:t>indole‐3‐butyric acid (IBA)</a:t>
            </a:r>
          </a:p>
          <a:p>
            <a:r>
              <a:rPr lang="en-US" dirty="0" smtClean="0"/>
              <a:t>‐</a:t>
            </a:r>
            <a:r>
              <a:rPr lang="en-US" dirty="0"/>
              <a:t>naphthalene acetic acid (NAA)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634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</a:t>
            </a:r>
            <a:r>
              <a:rPr lang="en-US" dirty="0" err="1" smtClean="0"/>
              <a:t>Auxins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Rooting of cuttings </a:t>
            </a:r>
            <a:r>
              <a:rPr lang="en-US" dirty="0" smtClean="0"/>
              <a:t>of various fruit species </a:t>
            </a:r>
            <a:r>
              <a:rPr lang="en-US" dirty="0" err="1" smtClean="0"/>
              <a:t>e.g</a:t>
            </a:r>
            <a:r>
              <a:rPr lang="en-US" dirty="0" smtClean="0"/>
              <a:t> mulberry, pomegranate, fig, grapes and olives are treated with IBA and NAA for early initiation of adventitious roots.</a:t>
            </a:r>
          </a:p>
          <a:p>
            <a:r>
              <a:rPr lang="en-US" b="1" dirty="0" smtClean="0"/>
              <a:t>Killing of weeds </a:t>
            </a:r>
            <a:r>
              <a:rPr lang="en-US" dirty="0" err="1" smtClean="0"/>
              <a:t>e.g</a:t>
            </a:r>
            <a:r>
              <a:rPr lang="en-US" dirty="0" smtClean="0"/>
              <a:t> 2,4 D is used for killing of broad leaf weeds.</a:t>
            </a:r>
          </a:p>
          <a:p>
            <a:r>
              <a:rPr lang="en-US" dirty="0" err="1" smtClean="0"/>
              <a:t>Micropropagation</a:t>
            </a:r>
            <a:r>
              <a:rPr lang="en-US" dirty="0" smtClean="0"/>
              <a:t> of plant </a:t>
            </a:r>
            <a:r>
              <a:rPr lang="en-US" dirty="0" smtClean="0"/>
              <a:t>species.</a:t>
            </a:r>
            <a:endParaRPr lang="en-US" dirty="0" smtClean="0"/>
          </a:p>
          <a:p>
            <a:r>
              <a:rPr lang="en-US" b="1" dirty="0" smtClean="0"/>
              <a:t>Setting of fruits </a:t>
            </a:r>
            <a:r>
              <a:rPr lang="en-US" dirty="0" smtClean="0"/>
              <a:t>in tomato, by spraying of </a:t>
            </a:r>
            <a:r>
              <a:rPr lang="en-US" dirty="0" err="1" smtClean="0"/>
              <a:t>auxin</a:t>
            </a:r>
            <a:r>
              <a:rPr lang="en-US" dirty="0" smtClean="0"/>
              <a:t> 4-Chlorophenoxyacetic acid (4-CPA) before flowering.</a:t>
            </a:r>
          </a:p>
          <a:p>
            <a:r>
              <a:rPr lang="en-US" b="1" dirty="0" smtClean="0"/>
              <a:t>Pre-Harvest Drop Control </a:t>
            </a:r>
            <a:r>
              <a:rPr lang="en-US" dirty="0" smtClean="0"/>
              <a:t>by spray of NAA in oranges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900</Words>
  <Application>Microsoft Office PowerPoint</Application>
  <PresentationFormat>On-screen Show (4:3)</PresentationFormat>
  <Paragraphs>131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Plant Growth Regulators (PGRs) </vt:lpstr>
      <vt:lpstr>Phyto hormones</vt:lpstr>
      <vt:lpstr>Plant Growth Regulators</vt:lpstr>
      <vt:lpstr>Major Phyto hormones</vt:lpstr>
      <vt:lpstr>Auxin</vt:lpstr>
      <vt:lpstr>Slide 6</vt:lpstr>
      <vt:lpstr>Slide 7</vt:lpstr>
      <vt:lpstr>Slide 8</vt:lpstr>
      <vt:lpstr>Uses of Auxins</vt:lpstr>
      <vt:lpstr>Cytokinin:</vt:lpstr>
      <vt:lpstr>Uses of cytokinins</vt:lpstr>
      <vt:lpstr>Gibberellin</vt:lpstr>
      <vt:lpstr>Uses of Gibberellins</vt:lpstr>
      <vt:lpstr>Abscisic acid</vt:lpstr>
      <vt:lpstr>Ethylene</vt:lpstr>
      <vt:lpstr>Uses </vt:lpstr>
      <vt:lpstr>Use of Growth Regulators in Horticultural Crops:</vt:lpstr>
      <vt:lpstr>Conti…</vt:lpstr>
      <vt:lpstr>Conti…</vt:lpstr>
      <vt:lpstr>Conti…</vt:lpstr>
      <vt:lpstr>Conti…</vt:lpstr>
      <vt:lpstr>Conti…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Samina Khalid</dc:creator>
  <cp:lastModifiedBy>UCA</cp:lastModifiedBy>
  <cp:revision>45</cp:revision>
  <dcterms:created xsi:type="dcterms:W3CDTF">2006-08-16T00:00:00Z</dcterms:created>
  <dcterms:modified xsi:type="dcterms:W3CDTF">2016-11-11T04:37:22Z</dcterms:modified>
</cp:coreProperties>
</file>