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9"/>
  </p:notesMasterIdLst>
  <p:sldIdLst>
    <p:sldId id="327" r:id="rId2"/>
    <p:sldId id="325" r:id="rId3"/>
    <p:sldId id="314" r:id="rId4"/>
    <p:sldId id="256" r:id="rId5"/>
    <p:sldId id="338" r:id="rId6"/>
    <p:sldId id="341" r:id="rId7"/>
    <p:sldId id="342" r:id="rId8"/>
    <p:sldId id="343" r:id="rId9"/>
    <p:sldId id="261" r:id="rId10"/>
    <p:sldId id="353" r:id="rId11"/>
    <p:sldId id="349" r:id="rId12"/>
    <p:sldId id="350" r:id="rId13"/>
    <p:sldId id="351" r:id="rId14"/>
    <p:sldId id="352" r:id="rId15"/>
    <p:sldId id="354" r:id="rId16"/>
    <p:sldId id="355" r:id="rId17"/>
    <p:sldId id="329" r:id="rId1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F427FB5-9DC2-4CD3-BCE0-EE2BA5E39090}">
          <p14:sldIdLst>
            <p14:sldId id="327"/>
            <p14:sldId id="325"/>
            <p14:sldId id="314"/>
            <p14:sldId id="256"/>
            <p14:sldId id="338"/>
            <p14:sldId id="341"/>
            <p14:sldId id="342"/>
            <p14:sldId id="343"/>
            <p14:sldId id="261"/>
            <p14:sldId id="353"/>
            <p14:sldId id="349"/>
            <p14:sldId id="350"/>
            <p14:sldId id="351"/>
            <p14:sldId id="352"/>
            <p14:sldId id="354"/>
            <p14:sldId id="355"/>
            <p14:sldId id="329"/>
          </p14:sldIdLst>
        </p14:section>
        <p14:section name="Untitled Section" id="{15FBEDD5-7809-4B27-8193-8E6ACF6D2E2A}">
          <p14:sldIdLst/>
        </p14:section>
      </p14:sectionLst>
    </p:ex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9228" autoAdjust="0"/>
  </p:normalViewPr>
  <p:slideViewPr>
    <p:cSldViewPr>
      <p:cViewPr varScale="1">
        <p:scale>
          <a:sx n="73" d="100"/>
          <a:sy n="73" d="100"/>
        </p:scale>
        <p:origin x="618" y="78"/>
      </p:cViewPr>
      <p:guideLst>
        <p:guide orient="horz" pos="2160"/>
        <p:guide pos="3839"/>
      </p:guideLst>
    </p:cSldViewPr>
  </p:slideViewPr>
  <p:outlineViewPr>
    <p:cViewPr>
      <p:scale>
        <a:sx n="33" d="100"/>
        <a:sy n="33" d="100"/>
      </p:scale>
      <p:origin x="0" y="-3237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EFE967-2C8A-4418-A4C7-E9AEDA6F0DC3}" type="datetimeFigureOut">
              <a:rPr lang="en-US" smtClean="0"/>
              <a:t>12/4/2020</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2233E7-D662-4388-8E3C-0D30765C3BFE}" type="slidenum">
              <a:rPr lang="en-US" smtClean="0"/>
              <a:t>‹#›</a:t>
            </a:fld>
            <a:endParaRPr lang="en-US"/>
          </a:p>
        </p:txBody>
      </p:sp>
    </p:spTree>
    <p:extLst>
      <p:ext uri="{BB962C8B-B14F-4D97-AF65-F5344CB8AC3E}">
        <p14:creationId xmlns:p14="http://schemas.microsoft.com/office/powerpoint/2010/main" val="1414964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7A468D-7BD5-40FF-875C-17B7FE385E6B}" type="slidenum">
              <a:rPr lang="en-US" smtClean="0"/>
              <a:pPr/>
              <a:t>2</a:t>
            </a:fld>
            <a:endParaRPr lang="en-US"/>
          </a:p>
        </p:txBody>
      </p:sp>
    </p:spTree>
    <p:extLst>
      <p:ext uri="{BB962C8B-B14F-4D97-AF65-F5344CB8AC3E}">
        <p14:creationId xmlns:p14="http://schemas.microsoft.com/office/powerpoint/2010/main" val="1593222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2233E7-D662-4388-8E3C-0D30765C3BFE}" type="slidenum">
              <a:rPr lang="en-US" smtClean="0"/>
              <a:t>4</a:t>
            </a:fld>
            <a:endParaRPr lang="en-US"/>
          </a:p>
        </p:txBody>
      </p:sp>
    </p:spTree>
    <p:extLst>
      <p:ext uri="{BB962C8B-B14F-4D97-AF65-F5344CB8AC3E}">
        <p14:creationId xmlns:p14="http://schemas.microsoft.com/office/powerpoint/2010/main" val="114381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2233E7-D662-4388-8E3C-0D30765C3BFE}" type="slidenum">
              <a:rPr lang="en-US" smtClean="0"/>
              <a:t>9</a:t>
            </a:fld>
            <a:endParaRPr lang="en-US"/>
          </a:p>
        </p:txBody>
      </p:sp>
    </p:spTree>
    <p:extLst>
      <p:ext uri="{BB962C8B-B14F-4D97-AF65-F5344CB8AC3E}">
        <p14:creationId xmlns:p14="http://schemas.microsoft.com/office/powerpoint/2010/main" val="3882695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smtClean="0"/>
              <a:t>Click to edit Master title style</a:t>
            </a:r>
            <a:endParaRPr lang="en-US" dirty="0"/>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3199889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2711892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2228448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524583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smtClean="0"/>
              <a:t>Click to edit Master title style</a:t>
            </a:r>
            <a:endParaRPr lang="en-US" dirty="0"/>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554879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7982" y="1825625"/>
            <a:ext cx="51802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592" y="1825625"/>
            <a:ext cx="51802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380230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3730609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3165242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2186334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dirty="0"/>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1608772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1838" y="987426"/>
            <a:ext cx="6170593" cy="4873625"/>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Click icon to add picture</a:t>
            </a:r>
            <a:endParaRPr lang="en-US" dirty="0"/>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2518090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1AA1B-AE58-423A-A191-EC85F87580CB}" type="slidenum">
              <a:rPr lang="en-US" smtClean="0"/>
              <a:t>‹#›</a:t>
            </a:fld>
            <a:endParaRPr lang="en-US"/>
          </a:p>
        </p:txBody>
      </p:sp>
    </p:spTree>
    <p:extLst>
      <p:ext uri="{BB962C8B-B14F-4D97-AF65-F5344CB8AC3E}">
        <p14:creationId xmlns:p14="http://schemas.microsoft.com/office/powerpoint/2010/main" val="146325230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788" y="152400"/>
            <a:ext cx="12188825" cy="6858000"/>
          </a:xfrm>
        </p:spPr>
      </p:pic>
      <p:sp>
        <p:nvSpPr>
          <p:cNvPr id="4" name="Slide Number Placeholder 3"/>
          <p:cNvSpPr>
            <a:spLocks noGrp="1"/>
          </p:cNvSpPr>
          <p:nvPr>
            <p:ph type="sldNum" sz="quarter" idx="12"/>
          </p:nvPr>
        </p:nvSpPr>
        <p:spPr/>
        <p:txBody>
          <a:bodyPr/>
          <a:lstStyle/>
          <a:p>
            <a:fld id="{C781AA1B-AE58-423A-A191-EC85F87580CB}" type="slidenum">
              <a:rPr lang="en-US" smtClean="0"/>
              <a:t>1</a:t>
            </a:fld>
            <a:endParaRPr lang="en-US"/>
          </a:p>
        </p:txBody>
      </p:sp>
    </p:spTree>
    <p:extLst>
      <p:ext uri="{BB962C8B-B14F-4D97-AF65-F5344CB8AC3E}">
        <p14:creationId xmlns:p14="http://schemas.microsoft.com/office/powerpoint/2010/main" val="3517485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rgbClr val="FF0000"/>
                </a:solidFill>
                <a:latin typeface="Times New Roman" pitchFamily="18" charset="0"/>
                <a:cs typeface="Times New Roman" pitchFamily="18" charset="0"/>
              </a:rPr>
              <a:t>OIL BEARING SEEDS </a:t>
            </a:r>
            <a:endParaRPr lang="en-US" dirty="0"/>
          </a:p>
        </p:txBody>
      </p:sp>
      <p:sp>
        <p:nvSpPr>
          <p:cNvPr id="4" name="Slide Number Placeholder 3"/>
          <p:cNvSpPr>
            <a:spLocks noGrp="1"/>
          </p:cNvSpPr>
          <p:nvPr>
            <p:ph type="sldNum" sz="quarter" idx="12"/>
          </p:nvPr>
        </p:nvSpPr>
        <p:spPr/>
        <p:txBody>
          <a:bodyPr/>
          <a:lstStyle/>
          <a:p>
            <a:fld id="{C781AA1B-AE58-423A-A191-EC85F87580CB}" type="slidenum">
              <a:rPr lang="en-US" smtClean="0"/>
              <a:t>10</a:t>
            </a:fld>
            <a:endParaRPr lang="en-US"/>
          </a:p>
        </p:txBody>
      </p:sp>
      <p:sp>
        <p:nvSpPr>
          <p:cNvPr id="6" name="Content Placeholder 5"/>
          <p:cNvSpPr>
            <a:spLocks noGrp="1"/>
          </p:cNvSpPr>
          <p:nvPr>
            <p:ph idx="1"/>
          </p:nvPr>
        </p:nvSpPr>
        <p:spPr/>
        <p:txBody>
          <a:bodyPr/>
          <a:lstStyle/>
          <a:p>
            <a:pPr marL="0" indent="0">
              <a:buNone/>
            </a:pPr>
            <a:r>
              <a:rPr lang="en-US" u="sng" dirty="0"/>
              <a:t>Groundnut (peanut) oil</a:t>
            </a:r>
            <a:r>
              <a:rPr lang="en-US" dirty="0"/>
              <a:t>: Groundnut oil is </a:t>
            </a:r>
            <a:r>
              <a:rPr lang="en-US" dirty="0" smtClean="0"/>
              <a:t>commonly </a:t>
            </a:r>
            <a:r>
              <a:rPr lang="en-US" dirty="0"/>
              <a:t>known us peanut, earthnut, and groundnut. Groundnut oil </a:t>
            </a:r>
            <a:r>
              <a:rPr lang="en-US" dirty="0" smtClean="0"/>
              <a:t>is </a:t>
            </a:r>
            <a:r>
              <a:rPr lang="en-US" dirty="0"/>
              <a:t>unsaturated with a roasted nutty flavor. It contains a high proportion of oleic. linoleic and palmitic acid.</a:t>
            </a:r>
            <a:endParaRPr lang="en-US" dirty="0" smtClean="0"/>
          </a:p>
          <a:p>
            <a:pPr marL="0" indent="0">
              <a:buNone/>
            </a:pPr>
            <a:r>
              <a:rPr lang="en-US" u="sng" dirty="0" smtClean="0"/>
              <a:t>Application</a:t>
            </a:r>
            <a:r>
              <a:rPr lang="en-US" dirty="0" smtClean="0"/>
              <a:t>: </a:t>
            </a:r>
            <a:r>
              <a:rPr lang="en-US" dirty="0"/>
              <a:t>In the preparation of shortenings, margarines and mayonnaise. </a:t>
            </a:r>
            <a:endParaRPr lang="en-US" b="1" dirty="0" smtClean="0"/>
          </a:p>
          <a:p>
            <a:pPr marL="0" indent="0">
              <a:buNone/>
            </a:pP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6012" y="4111624"/>
            <a:ext cx="3886200" cy="2200275"/>
          </a:xfrm>
          <a:prstGeom prst="rect">
            <a:avLst/>
          </a:prstGeom>
        </p:spPr>
      </p:pic>
    </p:spTree>
    <p:extLst>
      <p:ext uri="{BB962C8B-B14F-4D97-AF65-F5344CB8AC3E}">
        <p14:creationId xmlns:p14="http://schemas.microsoft.com/office/powerpoint/2010/main" val="2447083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rgbClr val="FF0000"/>
                </a:solidFill>
                <a:latin typeface="Times New Roman" pitchFamily="18" charset="0"/>
                <a:cs typeface="Times New Roman" pitchFamily="18" charset="0"/>
              </a:rPr>
              <a:t>OIL BEARING SEEDS </a:t>
            </a:r>
            <a:endParaRPr lang="en-US" dirty="0"/>
          </a:p>
        </p:txBody>
      </p:sp>
      <p:sp>
        <p:nvSpPr>
          <p:cNvPr id="3" name="Content Placeholder 2"/>
          <p:cNvSpPr>
            <a:spLocks noGrp="1"/>
          </p:cNvSpPr>
          <p:nvPr>
            <p:ph idx="1"/>
          </p:nvPr>
        </p:nvSpPr>
        <p:spPr/>
        <p:txBody>
          <a:bodyPr/>
          <a:lstStyle/>
          <a:p>
            <a:pPr marL="0" indent="0">
              <a:buNone/>
            </a:pPr>
            <a:r>
              <a:rPr lang="en-US" u="sng" dirty="0"/>
              <a:t>Olive oil</a:t>
            </a:r>
            <a:r>
              <a:rPr lang="en-US" dirty="0"/>
              <a:t>: </a:t>
            </a:r>
            <a:r>
              <a:rPr lang="en-US" dirty="0" smtClean="0"/>
              <a:t>It is </a:t>
            </a:r>
            <a:r>
              <a:rPr lang="en-US" dirty="0"/>
              <a:t>obtained from the fruits of the olive tree. It is a mixture of triacylglycerol, with some lice fatty acids, majorly palmitic, </a:t>
            </a:r>
            <a:r>
              <a:rPr lang="en-US" dirty="0" err="1"/>
              <a:t>palmitoleic</a:t>
            </a:r>
            <a:r>
              <a:rPr lang="en-US" dirty="0"/>
              <a:t>, oleic and </a:t>
            </a:r>
            <a:r>
              <a:rPr lang="en-US" dirty="0" smtClean="0"/>
              <a:t>linoleic </a:t>
            </a:r>
            <a:r>
              <a:rPr lang="en-US" dirty="0"/>
              <a:t>acids. </a:t>
            </a:r>
            <a:r>
              <a:rPr lang="en-US" dirty="0" err="1"/>
              <a:t>lt</a:t>
            </a:r>
            <a:r>
              <a:rPr lang="en-US" dirty="0"/>
              <a:t> contains about 71% oleic </a:t>
            </a:r>
            <a:r>
              <a:rPr lang="en-US" dirty="0" smtClean="0"/>
              <a:t>acid.</a:t>
            </a:r>
          </a:p>
          <a:p>
            <a:pPr marL="0" indent="0">
              <a:buNone/>
            </a:pPr>
            <a:r>
              <a:rPr lang="en-US" u="sng" dirty="0" smtClean="0"/>
              <a:t>Application:</a:t>
            </a:r>
            <a:r>
              <a:rPr lang="en-US" dirty="0" smtClean="0"/>
              <a:t> Applications in food, skin and healthcare industries</a:t>
            </a:r>
          </a:p>
          <a:p>
            <a:pPr marL="0" indent="0">
              <a:buNone/>
            </a:pPr>
            <a:endParaRPr lang="en-US" dirty="0"/>
          </a:p>
        </p:txBody>
      </p:sp>
      <p:sp>
        <p:nvSpPr>
          <p:cNvPr id="4" name="Slide Number Placeholder 3"/>
          <p:cNvSpPr>
            <a:spLocks noGrp="1"/>
          </p:cNvSpPr>
          <p:nvPr>
            <p:ph type="sldNum" sz="quarter" idx="12"/>
          </p:nvPr>
        </p:nvSpPr>
        <p:spPr/>
        <p:txBody>
          <a:bodyPr/>
          <a:lstStyle/>
          <a:p>
            <a:fld id="{C781AA1B-AE58-423A-A191-EC85F87580CB}" type="slidenum">
              <a:rPr lang="en-US" smtClean="0"/>
              <a:t>11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6212" y="3701000"/>
            <a:ext cx="3248025" cy="2438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3412" y="3848637"/>
            <a:ext cx="2733675" cy="2143125"/>
          </a:xfrm>
          <a:prstGeom prst="rect">
            <a:avLst/>
          </a:prstGeom>
        </p:spPr>
      </p:pic>
    </p:spTree>
    <p:extLst>
      <p:ext uri="{BB962C8B-B14F-4D97-AF65-F5344CB8AC3E}">
        <p14:creationId xmlns:p14="http://schemas.microsoft.com/office/powerpoint/2010/main" val="2044896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rgbClr val="FF0000"/>
                </a:solidFill>
                <a:latin typeface="Times New Roman" pitchFamily="18" charset="0"/>
                <a:cs typeface="Times New Roman" pitchFamily="18" charset="0"/>
              </a:rPr>
              <a:t>OIL BEARING SEEDS </a:t>
            </a:r>
            <a:endParaRPr lang="en-US" dirty="0"/>
          </a:p>
        </p:txBody>
      </p:sp>
      <p:sp>
        <p:nvSpPr>
          <p:cNvPr id="3" name="Content Placeholder 2"/>
          <p:cNvSpPr>
            <a:spLocks noGrp="1"/>
          </p:cNvSpPr>
          <p:nvPr>
            <p:ph idx="1"/>
          </p:nvPr>
        </p:nvSpPr>
        <p:spPr/>
        <p:txBody>
          <a:bodyPr/>
          <a:lstStyle/>
          <a:p>
            <a:pPr marL="0" indent="0">
              <a:buNone/>
            </a:pPr>
            <a:r>
              <a:rPr lang="en-US" u="sng" dirty="0"/>
              <a:t>Corn </a:t>
            </a:r>
            <a:r>
              <a:rPr lang="en-US" u="sng" dirty="0" smtClean="0"/>
              <a:t>oil</a:t>
            </a:r>
            <a:r>
              <a:rPr lang="en-US" dirty="0" smtClean="0"/>
              <a:t> :It </a:t>
            </a:r>
            <a:r>
              <a:rPr lang="en-US" dirty="0"/>
              <a:t>has a pleasing </a:t>
            </a:r>
            <a:r>
              <a:rPr lang="en-US" dirty="0" smtClean="0"/>
              <a:t>flavor and contains relatively </a:t>
            </a:r>
            <a:r>
              <a:rPr lang="en-US" dirty="0"/>
              <a:t>low levels (less than 15%) of saturated fatty acids. Very low levels α-linolenic acid and high levels of polyunsaturated fatty acids. </a:t>
            </a:r>
            <a:r>
              <a:rPr lang="en-US" dirty="0" smtClean="0"/>
              <a:t>Mostly germ portion is high in oil.</a:t>
            </a:r>
          </a:p>
          <a:p>
            <a:pPr marL="0" indent="0">
              <a:buNone/>
            </a:pPr>
            <a:r>
              <a:rPr lang="en-US" u="sng" dirty="0"/>
              <a:t>Application</a:t>
            </a:r>
            <a:r>
              <a:rPr lang="en-US" dirty="0"/>
              <a:t>: The primary use of this oil is in corn margarines, cooking/salad oil.</a:t>
            </a:r>
          </a:p>
        </p:txBody>
      </p:sp>
      <p:sp>
        <p:nvSpPr>
          <p:cNvPr id="4" name="Slide Number Placeholder 3"/>
          <p:cNvSpPr>
            <a:spLocks noGrp="1"/>
          </p:cNvSpPr>
          <p:nvPr>
            <p:ph type="sldNum" sz="quarter" idx="12"/>
          </p:nvPr>
        </p:nvSpPr>
        <p:spPr/>
        <p:txBody>
          <a:bodyPr/>
          <a:lstStyle/>
          <a:p>
            <a:fld id="{C781AA1B-AE58-423A-A191-EC85F87580CB}" type="slidenum">
              <a:rPr lang="en-US" smtClean="0"/>
              <a:t>12</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1162" y="4001294"/>
            <a:ext cx="3171825" cy="2551906"/>
          </a:xfrm>
          <a:prstGeom prst="rect">
            <a:avLst/>
          </a:prstGeom>
        </p:spPr>
      </p:pic>
    </p:spTree>
    <p:extLst>
      <p:ext uri="{BB962C8B-B14F-4D97-AF65-F5344CB8AC3E}">
        <p14:creationId xmlns:p14="http://schemas.microsoft.com/office/powerpoint/2010/main" val="1248252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rgbClr val="FF0000"/>
                </a:solidFill>
                <a:latin typeface="Times New Roman" pitchFamily="18" charset="0"/>
                <a:cs typeface="Times New Roman" pitchFamily="18" charset="0"/>
              </a:rPr>
              <a:t>OIL BEARING SEEDS </a:t>
            </a:r>
            <a:endParaRPr lang="en-US" dirty="0"/>
          </a:p>
        </p:txBody>
      </p:sp>
      <p:sp>
        <p:nvSpPr>
          <p:cNvPr id="3" name="Content Placeholder 2"/>
          <p:cNvSpPr>
            <a:spLocks noGrp="1"/>
          </p:cNvSpPr>
          <p:nvPr>
            <p:ph idx="1"/>
          </p:nvPr>
        </p:nvSpPr>
        <p:spPr/>
        <p:txBody>
          <a:bodyPr/>
          <a:lstStyle/>
          <a:p>
            <a:pPr marL="0" indent="0">
              <a:buNone/>
            </a:pPr>
            <a:r>
              <a:rPr lang="en-US" u="sng" dirty="0"/>
              <a:t>Sesame seed oil</a:t>
            </a:r>
            <a:r>
              <a:rPr lang="en-US" dirty="0"/>
              <a:t>: This is obtained from sesame seed, which has high oil content (42-56%). It is highly resistant to oxidation and displays several medicinal effects. Sesame seed oil is classier as a polyunsaturated oil with about 82% unsaturated fatty </a:t>
            </a:r>
            <a:r>
              <a:rPr lang="en-US" dirty="0" smtClean="0"/>
              <a:t>acid.</a:t>
            </a:r>
          </a:p>
          <a:p>
            <a:pPr marL="0" indent="0">
              <a:buNone/>
            </a:pPr>
            <a:r>
              <a:rPr lang="en-US" u="sng" dirty="0"/>
              <a:t>Application</a:t>
            </a:r>
            <a:r>
              <a:rPr lang="en-US" dirty="0"/>
              <a:t>: It is used as cooking oil.</a:t>
            </a:r>
          </a:p>
        </p:txBody>
      </p:sp>
      <p:sp>
        <p:nvSpPr>
          <p:cNvPr id="4" name="Slide Number Placeholder 3"/>
          <p:cNvSpPr>
            <a:spLocks noGrp="1"/>
          </p:cNvSpPr>
          <p:nvPr>
            <p:ph type="sldNum" sz="quarter" idx="12"/>
          </p:nvPr>
        </p:nvSpPr>
        <p:spPr/>
        <p:txBody>
          <a:bodyPr/>
          <a:lstStyle/>
          <a:p>
            <a:fld id="{C781AA1B-AE58-423A-A191-EC85F87580CB}" type="slidenum">
              <a:rPr lang="en-US" smtClean="0"/>
              <a:t>13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5812" y="3964804"/>
            <a:ext cx="4113788" cy="2664596"/>
          </a:xfrm>
          <a:prstGeom prst="rect">
            <a:avLst/>
          </a:prstGeom>
        </p:spPr>
      </p:pic>
    </p:spTree>
    <p:extLst>
      <p:ext uri="{BB962C8B-B14F-4D97-AF65-F5344CB8AC3E}">
        <p14:creationId xmlns:p14="http://schemas.microsoft.com/office/powerpoint/2010/main" val="116645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rgbClr val="FF0000"/>
                </a:solidFill>
                <a:latin typeface="Times New Roman" pitchFamily="18" charset="0"/>
                <a:cs typeface="Times New Roman" pitchFamily="18" charset="0"/>
              </a:rPr>
              <a:t>OIL BEARING SEEDS </a:t>
            </a:r>
            <a:endParaRPr lang="en-US" dirty="0"/>
          </a:p>
        </p:txBody>
      </p:sp>
      <p:sp>
        <p:nvSpPr>
          <p:cNvPr id="3" name="Content Placeholder 2"/>
          <p:cNvSpPr>
            <a:spLocks noGrp="1"/>
          </p:cNvSpPr>
          <p:nvPr>
            <p:ph idx="1"/>
          </p:nvPr>
        </p:nvSpPr>
        <p:spPr/>
        <p:txBody>
          <a:bodyPr/>
          <a:lstStyle/>
          <a:p>
            <a:pPr marL="0" indent="0">
              <a:buNone/>
            </a:pPr>
            <a:r>
              <a:rPr lang="en-US" b="1" dirty="0" smtClean="0"/>
              <a:t>Some of other oils also include</a:t>
            </a:r>
          </a:p>
          <a:p>
            <a:r>
              <a:rPr lang="en-US" dirty="0"/>
              <a:t>Rice brain </a:t>
            </a:r>
            <a:r>
              <a:rPr lang="en-US" dirty="0" smtClean="0"/>
              <a:t>oil</a:t>
            </a:r>
          </a:p>
          <a:p>
            <a:r>
              <a:rPr lang="en-US" dirty="0"/>
              <a:t>Flaxseed (linseed) </a:t>
            </a:r>
            <a:r>
              <a:rPr lang="en-US" dirty="0" smtClean="0"/>
              <a:t>oil</a:t>
            </a:r>
          </a:p>
          <a:p>
            <a:r>
              <a:rPr lang="en-US" dirty="0"/>
              <a:t>Safflower </a:t>
            </a:r>
            <a:r>
              <a:rPr lang="en-US" dirty="0" smtClean="0"/>
              <a:t>oil</a:t>
            </a:r>
          </a:p>
          <a:p>
            <a:r>
              <a:rPr lang="en-US" dirty="0"/>
              <a:t>Tomato seed </a:t>
            </a:r>
            <a:r>
              <a:rPr lang="en-US" dirty="0" smtClean="0"/>
              <a:t>oil</a:t>
            </a:r>
          </a:p>
          <a:p>
            <a:r>
              <a:rPr lang="en-US" dirty="0" err="1"/>
              <a:t>Chilli</a:t>
            </a:r>
            <a:r>
              <a:rPr lang="en-US" dirty="0"/>
              <a:t> seed </a:t>
            </a:r>
            <a:r>
              <a:rPr lang="en-US" dirty="0" smtClean="0"/>
              <a:t>oil</a:t>
            </a:r>
          </a:p>
          <a:p>
            <a:r>
              <a:rPr lang="en-US" dirty="0"/>
              <a:t>Water melon seed oil</a:t>
            </a:r>
            <a:endParaRPr lang="en-US" b="1" dirty="0" smtClean="0"/>
          </a:p>
        </p:txBody>
      </p:sp>
      <p:sp>
        <p:nvSpPr>
          <p:cNvPr id="4" name="Slide Number Placeholder 3"/>
          <p:cNvSpPr>
            <a:spLocks noGrp="1"/>
          </p:cNvSpPr>
          <p:nvPr>
            <p:ph type="sldNum" sz="quarter" idx="12"/>
          </p:nvPr>
        </p:nvSpPr>
        <p:spPr/>
        <p:txBody>
          <a:bodyPr/>
          <a:lstStyle/>
          <a:p>
            <a:fld id="{C781AA1B-AE58-423A-A191-EC85F87580CB}" type="slidenum">
              <a:rPr lang="en-US" smtClean="0"/>
              <a:t>14</a:t>
            </a:fld>
            <a:endParaRPr lang="en-US"/>
          </a:p>
        </p:txBody>
      </p:sp>
    </p:spTree>
    <p:extLst>
      <p:ext uri="{BB962C8B-B14F-4D97-AF65-F5344CB8AC3E}">
        <p14:creationId xmlns:p14="http://schemas.microsoft.com/office/powerpoint/2010/main" val="730180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rgbClr val="FF0000"/>
                </a:solidFill>
                <a:latin typeface="Times New Roman" pitchFamily="18" charset="0"/>
                <a:cs typeface="Times New Roman" pitchFamily="18" charset="0"/>
              </a:rPr>
              <a:t>OIL BEARING SEEDS </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9012" y="1524000"/>
            <a:ext cx="3209925" cy="2143125"/>
          </a:xfrm>
        </p:spPr>
      </p:pic>
      <p:sp>
        <p:nvSpPr>
          <p:cNvPr id="4" name="Slide Number Placeholder 3"/>
          <p:cNvSpPr>
            <a:spLocks noGrp="1"/>
          </p:cNvSpPr>
          <p:nvPr>
            <p:ph type="sldNum" sz="quarter" idx="12"/>
          </p:nvPr>
        </p:nvSpPr>
        <p:spPr/>
        <p:txBody>
          <a:bodyPr/>
          <a:lstStyle/>
          <a:p>
            <a:fld id="{C781AA1B-AE58-423A-A191-EC85F87580CB}" type="slidenum">
              <a:rPr lang="en-US" smtClean="0"/>
              <a:t>15</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365" y="1524000"/>
            <a:ext cx="1914525" cy="214312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024" y="3886200"/>
            <a:ext cx="3328988" cy="214312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9672" y="3738562"/>
            <a:ext cx="1915218" cy="2128838"/>
          </a:xfrm>
          <a:prstGeom prst="rect">
            <a:avLst/>
          </a:prstGeom>
        </p:spPr>
      </p:pic>
    </p:spTree>
    <p:extLst>
      <p:ext uri="{BB962C8B-B14F-4D97-AF65-F5344CB8AC3E}">
        <p14:creationId xmlns:p14="http://schemas.microsoft.com/office/powerpoint/2010/main" val="3714700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rgbClr val="FF0000"/>
                </a:solidFill>
                <a:latin typeface="Times New Roman" pitchFamily="18" charset="0"/>
                <a:cs typeface="Times New Roman" pitchFamily="18" charset="0"/>
              </a:rPr>
              <a:t>OIL BEARING SEEDS </a:t>
            </a:r>
            <a:r>
              <a:rPr lang="en-US" sz="4400" b="1" dirty="0" smtClean="0">
                <a:solidFill>
                  <a:srgbClr val="FF0000"/>
                </a:solidFill>
                <a:latin typeface="Times New Roman" pitchFamily="18" charset="0"/>
                <a:cs typeface="Times New Roman" pitchFamily="18" charset="0"/>
              </a:rPr>
              <a:t>STORAGE</a:t>
            </a:r>
            <a:endParaRPr lang="en-US" dirty="0"/>
          </a:p>
        </p:txBody>
      </p:sp>
      <p:sp>
        <p:nvSpPr>
          <p:cNvPr id="3" name="Content Placeholder 2"/>
          <p:cNvSpPr>
            <a:spLocks noGrp="1"/>
          </p:cNvSpPr>
          <p:nvPr>
            <p:ph idx="1"/>
          </p:nvPr>
        </p:nvSpPr>
        <p:spPr>
          <a:xfrm>
            <a:off x="455612" y="1524000"/>
            <a:ext cx="11201400" cy="4953000"/>
          </a:xfrm>
        </p:spPr>
        <p:txBody>
          <a:bodyPr>
            <a:normAutofit/>
          </a:bodyPr>
          <a:lstStyle/>
          <a:p>
            <a:pPr marL="0" indent="0" algn="just">
              <a:buNone/>
            </a:pPr>
            <a:r>
              <a:rPr lang="en-US" sz="3200" u="sng" dirty="0"/>
              <a:t>Storage</a:t>
            </a:r>
            <a:r>
              <a:rPr lang="en-US" sz="3200" dirty="0"/>
              <a:t>: In most rural operations, sun-drying reduces the moisture content of oil seeds to below 10 percent. Adequate ventilation or aeration of the seeds or nuts during storage ensures low moisture levels and microbial development is avoided. This is important in the storage of groundnuts which are highly susceptible to aflatoxin contamination through the growth of </a:t>
            </a:r>
            <a:r>
              <a:rPr lang="en-US" sz="3200" i="1" dirty="0"/>
              <a:t>Aspergillus </a:t>
            </a:r>
            <a:r>
              <a:rPr lang="en-US" sz="3200" i="1" dirty="0" err="1"/>
              <a:t>flavus</a:t>
            </a:r>
            <a:r>
              <a:rPr lang="en-US" sz="3200" dirty="0"/>
              <a:t>. Since aflatoxins and pesticides are not removed by rural extraction techniques, microbial contamination and the application of insecticides should be avoided.</a:t>
            </a:r>
          </a:p>
        </p:txBody>
      </p:sp>
      <p:sp>
        <p:nvSpPr>
          <p:cNvPr id="4" name="Slide Number Placeholder 3"/>
          <p:cNvSpPr>
            <a:spLocks noGrp="1"/>
          </p:cNvSpPr>
          <p:nvPr>
            <p:ph type="sldNum" sz="quarter" idx="12"/>
          </p:nvPr>
        </p:nvSpPr>
        <p:spPr/>
        <p:txBody>
          <a:bodyPr/>
          <a:lstStyle/>
          <a:p>
            <a:fld id="{C781AA1B-AE58-423A-A191-EC85F87580CB}" type="slidenum">
              <a:rPr lang="en-US" smtClean="0"/>
              <a:t>16</a:t>
            </a:fld>
            <a:endParaRPr lang="en-US"/>
          </a:p>
        </p:txBody>
      </p:sp>
    </p:spTree>
    <p:extLst>
      <p:ext uri="{BB962C8B-B14F-4D97-AF65-F5344CB8AC3E}">
        <p14:creationId xmlns:p14="http://schemas.microsoft.com/office/powerpoint/2010/main" val="2098960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nku.jpg"/>
          <p:cNvPicPr>
            <a:picLocks noGrp="1" noChangeAspect="1"/>
          </p:cNvPicPr>
          <p:nvPr>
            <p:ph idx="1"/>
          </p:nvPr>
        </p:nvPicPr>
        <p:blipFill>
          <a:blip r:embed="rId2"/>
          <a:stretch>
            <a:fillRect/>
          </a:stretch>
        </p:blipFill>
        <p:spPr>
          <a:xfrm>
            <a:off x="-1" y="0"/>
            <a:ext cx="12188825" cy="6857999"/>
          </a:xfrm>
        </p:spPr>
      </p:pic>
      <p:sp>
        <p:nvSpPr>
          <p:cNvPr id="5" name="TextBox 4"/>
          <p:cNvSpPr txBox="1"/>
          <p:nvPr/>
        </p:nvSpPr>
        <p:spPr>
          <a:xfrm>
            <a:off x="4646612" y="2895601"/>
            <a:ext cx="3505200" cy="1219200"/>
          </a:xfrm>
          <a:prstGeom prst="rect">
            <a:avLst/>
          </a:prstGeom>
          <a:noFill/>
        </p:spPr>
        <p:txBody>
          <a:bodyPr wrap="square" rtlCol="0">
            <a:prstTxWarp prst="textArchUp">
              <a:avLst/>
            </a:prstTxWarp>
            <a:spAutoFit/>
          </a:bodyPr>
          <a:lstStyle/>
          <a:p>
            <a:pPr algn="ctr"/>
            <a:r>
              <a:rPr lang="en-US" sz="6000" b="1" dirty="0">
                <a:ln>
                  <a:solidFill>
                    <a:schemeClr val="bg1"/>
                  </a:solidFill>
                </a:ln>
                <a:solidFill>
                  <a:schemeClr val="bg1"/>
                </a:solidFill>
                <a:latin typeface="Edwardian Script ITC" pitchFamily="66" charset="0"/>
                <a:cs typeface="Arial" pitchFamily="34" charset="0"/>
              </a:rPr>
              <a:t>Thank You </a:t>
            </a:r>
            <a:r>
              <a:rPr lang="en-US" sz="6000" b="1" dirty="0">
                <a:ln>
                  <a:solidFill>
                    <a:schemeClr val="tx1"/>
                  </a:solidFill>
                </a:ln>
                <a:solidFill>
                  <a:schemeClr val="bg1"/>
                </a:solidFill>
                <a:latin typeface="Arial Black" pitchFamily="34" charset="0"/>
                <a:cs typeface="Arial" pitchFamily="34" charset="0"/>
                <a:sym typeface="Wingdings" pitchFamily="2" charset="2"/>
              </a:rPr>
              <a:t></a:t>
            </a:r>
            <a:endParaRPr lang="en-US" sz="6000" b="1" dirty="0">
              <a:ln>
                <a:solidFill>
                  <a:schemeClr val="tx1"/>
                </a:solidFill>
              </a:ln>
              <a:solidFill>
                <a:schemeClr val="bg1"/>
              </a:solidFill>
              <a:latin typeface="Arial Black" pitchFamily="34" charset="0"/>
              <a:cs typeface="Arial" pitchFamily="34" charset="0"/>
            </a:endParaRPr>
          </a:p>
        </p:txBody>
      </p:sp>
      <p:sp>
        <p:nvSpPr>
          <p:cNvPr id="2" name="Slide Number Placeholder 1"/>
          <p:cNvSpPr>
            <a:spLocks noGrp="1"/>
          </p:cNvSpPr>
          <p:nvPr>
            <p:ph type="sldNum" sz="quarter" idx="12"/>
          </p:nvPr>
        </p:nvSpPr>
        <p:spPr/>
        <p:txBody>
          <a:bodyPr/>
          <a:lstStyle/>
          <a:p>
            <a:fld id="{A12D6159-9E58-4331-9473-E5ECCE17E3C2}" type="slidenum">
              <a:rPr lang="en-US" sz="1400">
                <a:latin typeface="Times New Roman" panose="02020603050405020304" pitchFamily="18" charset="0"/>
                <a:cs typeface="Times New Roman" panose="02020603050405020304" pitchFamily="18" charset="0"/>
              </a:rPr>
              <a:pPr/>
              <a:t>17</a:t>
            </a:fld>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1294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0" y="609600"/>
            <a:ext cx="12032111" cy="929640"/>
          </a:xfrm>
        </p:spPr>
        <p:txBody>
          <a:bodyPr>
            <a:noAutofit/>
          </a:bodyPr>
          <a:lstStyle/>
          <a:p>
            <a:pPr>
              <a:lnSpc>
                <a:spcPct val="150000"/>
              </a:lnSpc>
              <a:spcBef>
                <a:spcPts val="0"/>
              </a:spcBef>
            </a:pPr>
            <a:r>
              <a:rPr lang="en-US" sz="4000" b="1" dirty="0" smtClean="0">
                <a:solidFill>
                  <a:srgbClr val="0070C0"/>
                </a:solidFill>
                <a:effectLst/>
                <a:latin typeface="Times New Roman" panose="02020603050405020304" pitchFamily="18" charset="0"/>
                <a:cs typeface="Times New Roman" panose="02020603050405020304" pitchFamily="18" charset="0"/>
              </a:rPr>
              <a:t>FATS AND OILS </a:t>
            </a:r>
            <a:endParaRPr lang="en-US" sz="4000" b="1" dirty="0">
              <a:solidFill>
                <a:srgbClr val="0070C0"/>
              </a:solidFill>
              <a:effectLst/>
              <a:latin typeface="Times New Roman" panose="02020603050405020304" pitchFamily="18" charset="0"/>
              <a:cs typeface="Times New Roman" panose="02020603050405020304" pitchFamily="18" charset="0"/>
            </a:endParaRPr>
          </a:p>
        </p:txBody>
      </p:sp>
      <p:sp>
        <p:nvSpPr>
          <p:cNvPr id="5" name="Subtitle 2"/>
          <p:cNvSpPr>
            <a:spLocks noGrp="1"/>
          </p:cNvSpPr>
          <p:nvPr>
            <p:ph type="subTitle" idx="1"/>
          </p:nvPr>
        </p:nvSpPr>
        <p:spPr>
          <a:xfrm>
            <a:off x="227012" y="1828800"/>
            <a:ext cx="11738369" cy="6137009"/>
          </a:xfrm>
        </p:spPr>
        <p:txBody>
          <a:bodyPr>
            <a:noAutofit/>
          </a:bodyPr>
          <a:lstStyle/>
          <a:p>
            <a:pPr algn="ctr">
              <a:lnSpc>
                <a:spcPct val="150000"/>
              </a:lnSpc>
              <a:spcBef>
                <a:spcPts val="0"/>
              </a:spcBef>
            </a:pPr>
            <a:r>
              <a:rPr lang="en-US" sz="2800" dirty="0" smtClean="0">
                <a:solidFill>
                  <a:srgbClr val="FF0000"/>
                </a:solidFill>
                <a:latin typeface="Times New Roman" panose="02020603050405020304" pitchFamily="18" charset="0"/>
                <a:cs typeface="Times New Roman" panose="02020603050405020304" pitchFamily="18" charset="0"/>
              </a:rPr>
              <a:t>FST-403</a:t>
            </a:r>
            <a:endParaRPr lang="en-US" sz="2800" dirty="0" smtClean="0">
              <a:solidFill>
                <a:srgbClr val="FF0000"/>
              </a:solidFill>
              <a:latin typeface="Times New Roman" panose="02020603050405020304" pitchFamily="18" charset="0"/>
              <a:cs typeface="Times New Roman" panose="02020603050405020304" pitchFamily="18" charset="0"/>
            </a:endParaRPr>
          </a:p>
          <a:p>
            <a:pPr algn="ctr">
              <a:lnSpc>
                <a:spcPct val="150000"/>
              </a:lnSpc>
              <a:spcBef>
                <a:spcPts val="0"/>
              </a:spcBef>
            </a:pPr>
            <a:r>
              <a:rPr lang="en-US" sz="2800" dirty="0" smtClean="0">
                <a:solidFill>
                  <a:srgbClr val="FF0000"/>
                </a:solidFill>
                <a:latin typeface="Times New Roman" panose="02020603050405020304" pitchFamily="18" charset="0"/>
                <a:cs typeface="Times New Roman" panose="02020603050405020304" pitchFamily="18" charset="0"/>
              </a:rPr>
              <a:t>B. Sc. (Hons). Food and Science and technology</a:t>
            </a:r>
          </a:p>
          <a:p>
            <a:pPr lvl="0">
              <a:lnSpc>
                <a:spcPct val="170000"/>
              </a:lnSpc>
              <a:spcBef>
                <a:spcPts val="0"/>
              </a:spcBef>
            </a:pPr>
            <a:endParaRPr lang="en-US" sz="2800" b="1" dirty="0" smtClean="0">
              <a:solidFill>
                <a:srgbClr val="FF0000"/>
              </a:solidFill>
              <a:latin typeface="Times New Roman" pitchFamily="18" charset="0"/>
              <a:cs typeface="Times New Roman" pitchFamily="18" charset="0"/>
            </a:endParaRPr>
          </a:p>
          <a:p>
            <a:pPr lvl="0">
              <a:lnSpc>
                <a:spcPct val="100000"/>
              </a:lnSpc>
              <a:spcBef>
                <a:spcPts val="0"/>
              </a:spcBef>
            </a:pPr>
            <a:endParaRPr lang="en-US" sz="2800" b="1" dirty="0" smtClean="0">
              <a:solidFill>
                <a:srgbClr val="FF0000"/>
              </a:solidFill>
              <a:latin typeface="Times New Roman" pitchFamily="18" charset="0"/>
              <a:cs typeface="Times New Roman" pitchFamily="18" charset="0"/>
            </a:endParaRPr>
          </a:p>
          <a:p>
            <a:pPr lvl="0" algn="ctr">
              <a:lnSpc>
                <a:spcPct val="100000"/>
              </a:lnSpc>
              <a:spcBef>
                <a:spcPts val="0"/>
              </a:spcBef>
            </a:pPr>
            <a:r>
              <a:rPr lang="en-US" sz="2400" b="1" u="sng" dirty="0" smtClean="0">
                <a:latin typeface="Times New Roman" pitchFamily="18" charset="0"/>
                <a:cs typeface="Times New Roman" pitchFamily="18" charset="0"/>
              </a:rPr>
              <a:t>INSTITUTE </a:t>
            </a:r>
            <a:r>
              <a:rPr lang="en-US" sz="2400" b="1" u="sng" dirty="0">
                <a:latin typeface="Times New Roman" pitchFamily="18" charset="0"/>
                <a:cs typeface="Times New Roman" pitchFamily="18" charset="0"/>
              </a:rPr>
              <a:t>OF FOOD SCIENCE AND </a:t>
            </a:r>
            <a:r>
              <a:rPr lang="en-US" sz="2400" b="1" u="sng" dirty="0" smtClean="0">
                <a:latin typeface="Times New Roman" pitchFamily="18" charset="0"/>
                <a:cs typeface="Times New Roman" pitchFamily="18" charset="0"/>
              </a:rPr>
              <a:t>NUTRITION</a:t>
            </a:r>
          </a:p>
          <a:p>
            <a:pPr lvl="0" algn="ctr">
              <a:lnSpc>
                <a:spcPct val="100000"/>
              </a:lnSpc>
              <a:spcBef>
                <a:spcPts val="0"/>
              </a:spcBef>
            </a:pPr>
            <a:r>
              <a:rPr lang="en-US" sz="2400" b="1" u="sng" dirty="0" smtClean="0">
                <a:latin typeface="Times New Roman" pitchFamily="18" charset="0"/>
                <a:cs typeface="Times New Roman" pitchFamily="18" charset="0"/>
              </a:rPr>
              <a:t>UNIVERSITY </a:t>
            </a:r>
            <a:r>
              <a:rPr lang="en-US" sz="2400" b="1" u="sng" dirty="0">
                <a:latin typeface="Times New Roman" pitchFamily="18" charset="0"/>
                <a:cs typeface="Times New Roman" pitchFamily="18" charset="0"/>
              </a:rPr>
              <a:t>OF SARGODHA, </a:t>
            </a:r>
            <a:r>
              <a:rPr lang="en-US" sz="2400" b="1" u="sng" dirty="0" smtClean="0">
                <a:latin typeface="Times New Roman" pitchFamily="18" charset="0"/>
                <a:cs typeface="Times New Roman" pitchFamily="18" charset="0"/>
              </a:rPr>
              <a:t>SARGODHA</a:t>
            </a:r>
          </a:p>
          <a:p>
            <a:pPr lvl="0">
              <a:lnSpc>
                <a:spcPct val="170000"/>
              </a:lnSpc>
              <a:spcBef>
                <a:spcPts val="0"/>
              </a:spcBef>
            </a:pPr>
            <a:endParaRPr lang="en-US" sz="2400" b="1" u="sng" dirty="0">
              <a:solidFill>
                <a:prstClr val="black"/>
              </a:solidFill>
              <a:latin typeface="Times New Roman" pitchFamily="18" charset="0"/>
              <a:cs typeface="Times New Roman" pitchFamily="18" charset="0"/>
            </a:endParaRPr>
          </a:p>
          <a:p>
            <a:pPr>
              <a:lnSpc>
                <a:spcPct val="170000"/>
              </a:lnSpc>
              <a:spcBef>
                <a:spcPts val="0"/>
              </a:spcBef>
            </a:pPr>
            <a:endParaRPr lang="en-US" sz="3200" dirty="0" smtClean="0">
              <a:solidFill>
                <a:srgbClr val="002060"/>
              </a:solidFill>
              <a:latin typeface="Arial" panose="020B0604020202020204" pitchFamily="34" charset="0"/>
              <a:cs typeface="Arial" panose="020B0604020202020204" pitchFamily="34" charset="0"/>
            </a:endParaRPr>
          </a:p>
          <a:p>
            <a:pPr>
              <a:lnSpc>
                <a:spcPct val="170000"/>
              </a:lnSpc>
              <a:spcBef>
                <a:spcPts val="0"/>
              </a:spcBef>
            </a:pPr>
            <a:endParaRPr lang="en-US" sz="3200" dirty="0" smtClean="0">
              <a:solidFill>
                <a:srgbClr val="002060"/>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a:xfrm>
            <a:off x="9446339" y="6492877"/>
            <a:ext cx="2742486" cy="365125"/>
          </a:xfrm>
        </p:spPr>
        <p:txBody>
          <a:bodyPr/>
          <a:lstStyle/>
          <a:p>
            <a:fld id="{11F54D89-8ECD-48C2-BC8A-6587B8EE4BD1}" type="slidenum">
              <a:rPr lang="en-US" smtClean="0"/>
              <a:pPr/>
              <a:t>2</a:t>
            </a:fld>
            <a:endParaRPr lang="en-US"/>
          </a:p>
        </p:txBody>
      </p:sp>
    </p:spTree>
    <p:extLst>
      <p:ext uri="{BB962C8B-B14F-4D97-AF65-F5344CB8AC3E}">
        <p14:creationId xmlns:p14="http://schemas.microsoft.com/office/powerpoint/2010/main" val="325185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88825" cy="1295400"/>
          </a:xfrm>
        </p:spPr>
        <p:txBody>
          <a:bodyPr/>
          <a:lstStyle/>
          <a:p>
            <a:pPr algn="l"/>
            <a:r>
              <a:rPr lang="en-US" sz="4000" b="1" dirty="0" smtClean="0">
                <a:solidFill>
                  <a:srgbClr val="FF0000"/>
                </a:solidFill>
                <a:effectLst/>
                <a:latin typeface="Times New Roman" panose="02020603050405020304" pitchFamily="18" charset="0"/>
                <a:cs typeface="Times New Roman" panose="02020603050405020304" pitchFamily="18" charset="0"/>
              </a:rPr>
              <a:t>                         LECTURE OUTLINE</a:t>
            </a:r>
            <a:endParaRPr lang="en-US" sz="4000" b="1" dirty="0">
              <a:solidFill>
                <a:srgbClr val="FF0000"/>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55411" y="1273629"/>
            <a:ext cx="11734800" cy="5548700"/>
          </a:xfrm>
        </p:spPr>
        <p:txBody>
          <a:bodyPr>
            <a:noAutofit/>
          </a:bodyPr>
          <a:lstStyle/>
          <a:p>
            <a:pPr marL="457200" lvl="0" indent="-457200" algn="just">
              <a:lnSpc>
                <a:spcPct val="250000"/>
              </a:lnSpc>
              <a:spcBef>
                <a:spcPts val="0"/>
              </a:spcBef>
              <a:buFont typeface="Wingdings" pitchFamily="2" charset="2"/>
              <a:buChar char="§"/>
            </a:pPr>
            <a:endParaRPr lang="en-US" dirty="0" smtClean="0">
              <a:solidFill>
                <a:prstClr val="black"/>
              </a:solidFill>
              <a:latin typeface="Times New Roman" pitchFamily="18" charset="0"/>
              <a:cs typeface="Times New Roman" pitchFamily="18" charset="0"/>
            </a:endParaRPr>
          </a:p>
          <a:p>
            <a:pPr marL="342900" lvl="0" indent="-342900" algn="just">
              <a:lnSpc>
                <a:spcPct val="250000"/>
              </a:lnSpc>
              <a:spcBef>
                <a:spcPts val="0"/>
              </a:spcBef>
              <a:buFont typeface="Arial" panose="020B0604020202020204" pitchFamily="34" charset="0"/>
              <a:buChar char="•"/>
            </a:pPr>
            <a:r>
              <a:rPr lang="en-US" dirty="0" smtClean="0"/>
              <a:t>Oil bearing seeds</a:t>
            </a:r>
          </a:p>
          <a:p>
            <a:pPr marL="342900" lvl="0" indent="-342900" algn="just">
              <a:lnSpc>
                <a:spcPct val="250000"/>
              </a:lnSpc>
              <a:spcBef>
                <a:spcPts val="0"/>
              </a:spcBef>
              <a:buFont typeface="Arial" panose="020B0604020202020204" pitchFamily="34" charset="0"/>
              <a:buChar char="•"/>
            </a:pPr>
            <a:r>
              <a:rPr lang="en-US" dirty="0" smtClean="0"/>
              <a:t>Applications</a:t>
            </a:r>
          </a:p>
          <a:p>
            <a:pPr marL="342900" lvl="0" indent="-342900" algn="just">
              <a:lnSpc>
                <a:spcPct val="250000"/>
              </a:lnSpc>
              <a:spcBef>
                <a:spcPts val="0"/>
              </a:spcBef>
              <a:buFont typeface="Arial" panose="020B0604020202020204" pitchFamily="34" charset="0"/>
              <a:buChar char="•"/>
            </a:pPr>
            <a:r>
              <a:rPr lang="en-US" dirty="0" smtClean="0"/>
              <a:t>Storage</a:t>
            </a:r>
          </a:p>
          <a:p>
            <a:pPr lvl="0" algn="just">
              <a:lnSpc>
                <a:spcPct val="250000"/>
              </a:lnSpc>
              <a:spcBef>
                <a:spcPts val="0"/>
              </a:spcBef>
            </a:pPr>
            <a:r>
              <a:rPr lang="en-US" dirty="0" smtClean="0"/>
              <a:t> </a:t>
            </a:r>
            <a:endParaRPr lang="en-US" dirty="0" smtClean="0">
              <a:solidFill>
                <a:prstClr val="black"/>
              </a:solidFill>
              <a:latin typeface="Times New Roman" pitchFamily="18" charset="0"/>
              <a:cs typeface="Times New Roman" pitchFamily="18" charset="0"/>
            </a:endParaRPr>
          </a:p>
          <a:p>
            <a:pPr marL="342900" lvl="0" indent="-342900" algn="just">
              <a:lnSpc>
                <a:spcPct val="250000"/>
              </a:lnSpc>
              <a:spcBef>
                <a:spcPts val="0"/>
              </a:spcBef>
              <a:buFont typeface="Arial" panose="020B0604020202020204" pitchFamily="34" charset="0"/>
              <a:buChar char="•"/>
            </a:pPr>
            <a:endParaRPr lang="en-US" dirty="0" smtClean="0">
              <a:solidFill>
                <a:prstClr val="black"/>
              </a:solidFill>
              <a:latin typeface="Times New Roman" pitchFamily="18" charset="0"/>
              <a:cs typeface="Times New Roman" pitchFamily="18" charset="0"/>
            </a:endParaRPr>
          </a:p>
          <a:p>
            <a:pPr algn="l">
              <a:lnSpc>
                <a:spcPct val="250000"/>
              </a:lnSpc>
              <a:spcBef>
                <a:spcPts val="0"/>
              </a:spcBef>
            </a:pPr>
            <a:endParaRPr lang="en-US" dirty="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C781AA1B-AE58-423A-A191-EC85F87580CB}" type="slidenum">
              <a:rPr lang="en-US" smtClean="0"/>
              <a:t>3</a:t>
            </a:fld>
            <a:endParaRPr lang="en-US"/>
          </a:p>
        </p:txBody>
      </p:sp>
      <p:sp>
        <p:nvSpPr>
          <p:cNvPr id="4" name="TextBox 3"/>
          <p:cNvSpPr txBox="1"/>
          <p:nvPr/>
        </p:nvSpPr>
        <p:spPr>
          <a:xfrm>
            <a:off x="11477811" y="6477001"/>
            <a:ext cx="184731" cy="276999"/>
          </a:xfrm>
          <a:prstGeom prst="rect">
            <a:avLst/>
          </a:prstGeom>
          <a:noFill/>
        </p:spPr>
        <p:txBody>
          <a:bodyPr wrap="none" rtlCol="0">
            <a:spAutoFit/>
          </a:bodyPr>
          <a:lstStyle/>
          <a:p>
            <a:endParaRPr lang="en-US" sz="1200" dirty="0"/>
          </a:p>
        </p:txBody>
      </p:sp>
    </p:spTree>
    <p:extLst>
      <p:ext uri="{BB962C8B-B14F-4D97-AF65-F5344CB8AC3E}">
        <p14:creationId xmlns:p14="http://schemas.microsoft.com/office/powerpoint/2010/main" val="1820817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12" y="0"/>
            <a:ext cx="12114213" cy="1143000"/>
          </a:xfrm>
        </p:spPr>
        <p:txBody>
          <a:bodyPr>
            <a:normAutofit/>
          </a:bodyPr>
          <a:lstStyle/>
          <a:p>
            <a:pPr algn="ctr">
              <a:lnSpc>
                <a:spcPct val="150000"/>
              </a:lnSpc>
            </a:pPr>
            <a:r>
              <a:rPr lang="en-US" sz="4000" b="1" dirty="0" smtClean="0">
                <a:solidFill>
                  <a:srgbClr val="FF0000"/>
                </a:solidFill>
                <a:latin typeface="Times New Roman" pitchFamily="18" charset="0"/>
                <a:cs typeface="Times New Roman" pitchFamily="18" charset="0"/>
              </a:rPr>
              <a:t>OIL BEARING SEEDS </a:t>
            </a:r>
            <a:endParaRPr lang="en-US" sz="4000" b="1" dirty="0">
              <a:solidFill>
                <a:srgbClr val="FF0000"/>
              </a:solidFill>
              <a:latin typeface="Times New Roman" pitchFamily="18" charset="0"/>
              <a:cs typeface="Times New Roman" pitchFamily="18" charset="0"/>
            </a:endParaRPr>
          </a:p>
        </p:txBody>
      </p:sp>
      <p:sp>
        <p:nvSpPr>
          <p:cNvPr id="3" name="Subtitle 2"/>
          <p:cNvSpPr>
            <a:spLocks noGrp="1"/>
          </p:cNvSpPr>
          <p:nvPr>
            <p:ph idx="1"/>
          </p:nvPr>
        </p:nvSpPr>
        <p:spPr>
          <a:xfrm>
            <a:off x="74611" y="1066800"/>
            <a:ext cx="12114213" cy="6476999"/>
          </a:xfrm>
        </p:spPr>
        <p:txBody>
          <a:bodyPr>
            <a:noAutofit/>
          </a:bodyPr>
          <a:lstStyle/>
          <a:p>
            <a:pPr marL="0" indent="0">
              <a:lnSpc>
                <a:spcPct val="100000"/>
              </a:lnSpc>
              <a:buNone/>
            </a:pPr>
            <a:r>
              <a:rPr lang="en-US" sz="2800" b="1" dirty="0" smtClean="0">
                <a:latin typeface="Times New Roman" pitchFamily="18" charset="0"/>
                <a:cs typeface="Times New Roman" pitchFamily="18" charset="0"/>
              </a:rPr>
              <a:t>Following are some oil seeds with their applications</a:t>
            </a:r>
          </a:p>
          <a:p>
            <a:pPr marL="0" indent="0">
              <a:lnSpc>
                <a:spcPct val="100000"/>
              </a:lnSpc>
              <a:buNone/>
            </a:pPr>
            <a:r>
              <a:rPr lang="en-US" u="sng" dirty="0"/>
              <a:t>Soybean oil</a:t>
            </a:r>
            <a:r>
              <a:rPr lang="en-US" dirty="0"/>
              <a:t>: This is obtained from the seed of the soybean plant. It is the oil produced in largest quantity. It is the dominant edible oil in the United States. It is composed of 61% polyunsaturated fatty acids, 25% monounsaturated fatty </a:t>
            </a:r>
            <a:r>
              <a:rPr lang="en-US" dirty="0" smtClean="0"/>
              <a:t>acid.</a:t>
            </a:r>
          </a:p>
          <a:p>
            <a:pPr marL="0" indent="0">
              <a:lnSpc>
                <a:spcPct val="100000"/>
              </a:lnSpc>
              <a:buNone/>
            </a:pPr>
            <a:r>
              <a:rPr lang="en-US" u="sng" dirty="0" smtClean="0"/>
              <a:t>Applications: </a:t>
            </a:r>
          </a:p>
          <a:p>
            <a:pPr marL="0" indent="0">
              <a:lnSpc>
                <a:spcPct val="100000"/>
              </a:lnSpc>
              <a:buNone/>
            </a:pPr>
            <a:r>
              <a:rPr lang="en-US" dirty="0"/>
              <a:t>About 48% of soybean oil is used in margarine, shortening, cooking and salad oils, </a:t>
            </a:r>
            <a:r>
              <a:rPr lang="en-US" dirty="0" smtClean="0"/>
              <a:t>mayonnaise</a:t>
            </a:r>
          </a:p>
          <a:p>
            <a:pPr marL="0" indent="0">
              <a:lnSpc>
                <a:spcPct val="100000"/>
              </a:lnSpc>
              <a:buNone/>
            </a:pPr>
            <a:endParaRPr lang="en-US" u="sng" dirty="0" smtClean="0"/>
          </a:p>
        </p:txBody>
      </p:sp>
      <p:sp>
        <p:nvSpPr>
          <p:cNvPr id="4" name="Slide Number Placeholder 3"/>
          <p:cNvSpPr>
            <a:spLocks noGrp="1"/>
          </p:cNvSpPr>
          <p:nvPr>
            <p:ph type="sldNum" sz="quarter" idx="12"/>
          </p:nvPr>
        </p:nvSpPr>
        <p:spPr/>
        <p:txBody>
          <a:bodyPr/>
          <a:lstStyle/>
          <a:p>
            <a:fld id="{C781AA1B-AE58-423A-A191-EC85F87580CB}" type="slidenum">
              <a:rPr lang="en-US" smtClean="0"/>
              <a:t>4</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5812" y="4331057"/>
            <a:ext cx="3071836" cy="204568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7269" y="4150710"/>
            <a:ext cx="3829050" cy="2200275"/>
          </a:xfrm>
          <a:prstGeom prst="rect">
            <a:avLst/>
          </a:prstGeom>
        </p:spPr>
      </p:pic>
    </p:spTree>
    <p:extLst>
      <p:ext uri="{BB962C8B-B14F-4D97-AF65-F5344CB8AC3E}">
        <p14:creationId xmlns:p14="http://schemas.microsoft.com/office/powerpoint/2010/main" val="4164508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FF0000"/>
                </a:solidFill>
                <a:latin typeface="Times New Roman" pitchFamily="18" charset="0"/>
                <a:cs typeface="Times New Roman" pitchFamily="18" charset="0"/>
              </a:rPr>
              <a:t>OIL BEARING SEEDS </a:t>
            </a:r>
          </a:p>
        </p:txBody>
      </p:sp>
      <p:sp>
        <p:nvSpPr>
          <p:cNvPr id="3" name="Content Placeholder 2"/>
          <p:cNvSpPr>
            <a:spLocks noGrp="1"/>
          </p:cNvSpPr>
          <p:nvPr>
            <p:ph idx="1"/>
          </p:nvPr>
        </p:nvSpPr>
        <p:spPr>
          <a:xfrm>
            <a:off x="150812" y="1371600"/>
            <a:ext cx="11811000" cy="5486400"/>
          </a:xfrm>
        </p:spPr>
        <p:txBody>
          <a:bodyPr>
            <a:normAutofit/>
          </a:bodyPr>
          <a:lstStyle/>
          <a:p>
            <a:pPr marL="0" indent="0" algn="just">
              <a:lnSpc>
                <a:spcPct val="100000"/>
              </a:lnSpc>
              <a:buNone/>
            </a:pPr>
            <a:r>
              <a:rPr lang="en-US" u="sng" dirty="0"/>
              <a:t>Palm oil</a:t>
            </a:r>
            <a:r>
              <a:rPr lang="en-US" dirty="0"/>
              <a:t>: This is produced from the fruits of palm trees. </a:t>
            </a:r>
            <a:r>
              <a:rPr lang="en-US" dirty="0" err="1"/>
              <a:t>lt</a:t>
            </a:r>
            <a:r>
              <a:rPr lang="en-US" dirty="0"/>
              <a:t> is the most efficient oil-producing plant. Palm oil has been balanced fatty acid composition in which the level of saturated fatty acids is almost equal to that of the unsaturated fatty acids. Palmitic acid (44-45%) and oleic acid (39-40%) are the major component </a:t>
            </a:r>
            <a:r>
              <a:rPr lang="en-US" dirty="0" smtClean="0"/>
              <a:t>acids</a:t>
            </a:r>
          </a:p>
          <a:p>
            <a:pPr marL="0" indent="0" algn="just">
              <a:lnSpc>
                <a:spcPct val="100000"/>
              </a:lnSpc>
              <a:buNone/>
            </a:pPr>
            <a:r>
              <a:rPr lang="en-US" u="sng" dirty="0" smtClean="0"/>
              <a:t>Applications </a:t>
            </a:r>
            <a:r>
              <a:rPr lang="en-US" dirty="0" smtClean="0"/>
              <a:t>such </a:t>
            </a:r>
            <a:r>
              <a:rPr lang="en-US" dirty="0"/>
              <a:t>as cooking/frying oils, </a:t>
            </a:r>
            <a:r>
              <a:rPr lang="en-US" dirty="0" smtClean="0"/>
              <a:t>margarines</a:t>
            </a:r>
            <a:r>
              <a:rPr lang="en-US" dirty="0"/>
              <a:t>. shortenings, </a:t>
            </a:r>
            <a:r>
              <a:rPr lang="en-US" dirty="0" err="1"/>
              <a:t>speciality</a:t>
            </a:r>
            <a:r>
              <a:rPr lang="en-US" dirty="0"/>
              <a:t> tins and spray dried products. </a:t>
            </a:r>
            <a:endParaRPr lang="en-US" u="sng" dirty="0" smtClean="0"/>
          </a:p>
          <a:p>
            <a:pPr marL="0" indent="0" algn="just">
              <a:lnSpc>
                <a:spcPct val="100000"/>
              </a:lnSpc>
              <a:buNone/>
            </a:pPr>
            <a:endParaRPr lang="en-US" sz="2800" b="1" dirty="0">
              <a:latin typeface="Times New Roman" pitchFamily="18" charset="0"/>
              <a:cs typeface="Times New Roman" pitchFamily="18" charset="0"/>
            </a:endParaRPr>
          </a:p>
          <a:p>
            <a:pPr marL="514350" indent="-514350" algn="just">
              <a:lnSpc>
                <a:spcPct val="100000"/>
              </a:lnSpc>
              <a:buFont typeface="+mj-lt"/>
              <a:buAutoNum type="arabicPeriod"/>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781AA1B-AE58-423A-A191-EC85F87580CB}" type="slidenum">
              <a:rPr lang="en-US" smtClean="0"/>
              <a:t>5</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2012" y="4724400"/>
            <a:ext cx="3361911" cy="18859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812" y="4595812"/>
            <a:ext cx="2931699" cy="2042205"/>
          </a:xfrm>
          <a:prstGeom prst="rect">
            <a:avLst/>
          </a:prstGeom>
        </p:spPr>
      </p:pic>
    </p:spTree>
    <p:extLst>
      <p:ext uri="{BB962C8B-B14F-4D97-AF65-F5344CB8AC3E}">
        <p14:creationId xmlns:p14="http://schemas.microsoft.com/office/powerpoint/2010/main" val="172668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0000"/>
                </a:solidFill>
                <a:latin typeface="Times New Roman" pitchFamily="18" charset="0"/>
                <a:cs typeface="Times New Roman" pitchFamily="18" charset="0"/>
              </a:rPr>
              <a:t>OIL BEARING SEEDS </a:t>
            </a:r>
          </a:p>
        </p:txBody>
      </p:sp>
      <p:sp>
        <p:nvSpPr>
          <p:cNvPr id="3" name="Content Placeholder 2"/>
          <p:cNvSpPr>
            <a:spLocks noGrp="1"/>
          </p:cNvSpPr>
          <p:nvPr>
            <p:ph idx="1"/>
          </p:nvPr>
        </p:nvSpPr>
        <p:spPr>
          <a:xfrm>
            <a:off x="531812" y="1698202"/>
            <a:ext cx="10819031" cy="4351338"/>
          </a:xfrm>
        </p:spPr>
        <p:txBody>
          <a:bodyPr>
            <a:normAutofit/>
          </a:bodyPr>
          <a:lstStyle/>
          <a:p>
            <a:pPr marL="0" indent="0">
              <a:lnSpc>
                <a:spcPct val="100000"/>
              </a:lnSpc>
              <a:buNone/>
            </a:pPr>
            <a:r>
              <a:rPr lang="en-US" u="sng" dirty="0"/>
              <a:t>Canola oil: </a:t>
            </a:r>
            <a:r>
              <a:rPr lang="en-US" dirty="0"/>
              <a:t>This is edible oil obtained from it relatively new variety of rape seed plant. </a:t>
            </a:r>
            <a:r>
              <a:rPr lang="en-US" dirty="0" err="1"/>
              <a:t>lt</a:t>
            </a:r>
            <a:r>
              <a:rPr lang="en-US" dirty="0"/>
              <a:t> occupies the third position in order of production of oils and fats. Canola oil has a low level of saturated fatty acids (about 6</a:t>
            </a:r>
            <a:r>
              <a:rPr lang="en-US" dirty="0" smtClean="0"/>
              <a:t>%)</a:t>
            </a:r>
          </a:p>
          <a:p>
            <a:pPr marL="0" indent="0">
              <a:lnSpc>
                <a:spcPct val="100000"/>
              </a:lnSpc>
              <a:buNone/>
            </a:pPr>
            <a:r>
              <a:rPr lang="en-US" u="sng" dirty="0"/>
              <a:t>Application</a:t>
            </a:r>
            <a:r>
              <a:rPr lang="en-US" dirty="0"/>
              <a:t>: </a:t>
            </a:r>
            <a:r>
              <a:rPr lang="en-US" dirty="0" err="1"/>
              <a:t>lt</a:t>
            </a:r>
            <a:r>
              <a:rPr lang="en-US" dirty="0"/>
              <a:t> is used majorly </a:t>
            </a:r>
            <a:r>
              <a:rPr lang="en-US" dirty="0" smtClean="0"/>
              <a:t>in </a:t>
            </a:r>
            <a:r>
              <a:rPr lang="en-US" dirty="0"/>
              <a:t>shortening, margarine cooking and frying tilts</a:t>
            </a:r>
          </a:p>
        </p:txBody>
      </p:sp>
      <p:sp>
        <p:nvSpPr>
          <p:cNvPr id="4" name="Slide Number Placeholder 3"/>
          <p:cNvSpPr>
            <a:spLocks noGrp="1"/>
          </p:cNvSpPr>
          <p:nvPr>
            <p:ph type="sldNum" sz="quarter" idx="12"/>
          </p:nvPr>
        </p:nvSpPr>
        <p:spPr/>
        <p:txBody>
          <a:bodyPr/>
          <a:lstStyle/>
          <a:p>
            <a:fld id="{C781AA1B-AE58-423A-A191-EC85F87580CB}" type="slidenum">
              <a:rPr lang="en-US" smtClean="0"/>
              <a:t>6</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7074" y="4213226"/>
            <a:ext cx="3114675" cy="2143125"/>
          </a:xfrm>
          <a:prstGeom prst="rect">
            <a:avLst/>
          </a:prstGeom>
        </p:spPr>
      </p:pic>
    </p:spTree>
    <p:extLst>
      <p:ext uri="{BB962C8B-B14F-4D97-AF65-F5344CB8AC3E}">
        <p14:creationId xmlns:p14="http://schemas.microsoft.com/office/powerpoint/2010/main" val="2120821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0000"/>
                </a:solidFill>
                <a:latin typeface="Times New Roman" pitchFamily="18" charset="0"/>
                <a:cs typeface="Times New Roman" pitchFamily="18" charset="0"/>
              </a:rPr>
              <a:t>OIL BEARING SEEDS </a:t>
            </a:r>
          </a:p>
        </p:txBody>
      </p:sp>
      <p:sp>
        <p:nvSpPr>
          <p:cNvPr id="4" name="Slide Number Placeholder 3"/>
          <p:cNvSpPr>
            <a:spLocks noGrp="1"/>
          </p:cNvSpPr>
          <p:nvPr>
            <p:ph type="sldNum" sz="quarter" idx="12"/>
          </p:nvPr>
        </p:nvSpPr>
        <p:spPr/>
        <p:txBody>
          <a:bodyPr/>
          <a:lstStyle/>
          <a:p>
            <a:fld id="{C781AA1B-AE58-423A-A191-EC85F87580CB}" type="slidenum">
              <a:rPr lang="en-US" smtClean="0"/>
              <a:t>7</a:t>
            </a:fld>
            <a:endParaRPr lang="en-US"/>
          </a:p>
        </p:txBody>
      </p:sp>
      <p:sp>
        <p:nvSpPr>
          <p:cNvPr id="3" name="Content Placeholder 2"/>
          <p:cNvSpPr>
            <a:spLocks noGrp="1"/>
          </p:cNvSpPr>
          <p:nvPr>
            <p:ph idx="1"/>
          </p:nvPr>
        </p:nvSpPr>
        <p:spPr>
          <a:xfrm>
            <a:off x="837982" y="1371600"/>
            <a:ext cx="10512862" cy="5349876"/>
          </a:xfrm>
        </p:spPr>
        <p:txBody>
          <a:bodyPr/>
          <a:lstStyle/>
          <a:p>
            <a:pPr marL="0" indent="0">
              <a:buNone/>
            </a:pPr>
            <a:r>
              <a:rPr lang="en-US" u="sng" dirty="0"/>
              <a:t>Sun flower oil</a:t>
            </a:r>
            <a:r>
              <a:rPr lang="en-US" dirty="0"/>
              <a:t>: </a:t>
            </a:r>
            <a:r>
              <a:rPr lang="en-US" dirty="0" err="1" smtClean="0"/>
              <a:t>lt</a:t>
            </a:r>
            <a:r>
              <a:rPr lang="en-US" dirty="0" smtClean="0"/>
              <a:t> </a:t>
            </a:r>
            <a:r>
              <a:rPr lang="en-US" dirty="0"/>
              <a:t>is the Fourth of the most popular vegetable oils and in some </a:t>
            </a:r>
            <a:r>
              <a:rPr lang="en-US" dirty="0" smtClean="0"/>
              <a:t>countries, it </a:t>
            </a:r>
            <a:r>
              <a:rPr lang="en-US" dirty="0"/>
              <a:t>is grown in limited geographical locations. It has </a:t>
            </a:r>
            <a:r>
              <a:rPr lang="en-US" dirty="0" smtClean="0"/>
              <a:t>total </a:t>
            </a:r>
            <a:r>
              <a:rPr lang="en-US" dirty="0"/>
              <a:t>saturated fat content less than 10%. 55-75% </a:t>
            </a:r>
            <a:r>
              <a:rPr lang="en-US" dirty="0" smtClean="0"/>
              <a:t>oleic </a:t>
            </a:r>
            <a:r>
              <a:rPr lang="en-US" dirty="0"/>
              <a:t>acid and I5-35% linoleic acid. </a:t>
            </a:r>
            <a:endParaRPr lang="en-US" dirty="0" smtClean="0"/>
          </a:p>
          <a:p>
            <a:pPr marL="0" indent="0">
              <a:buNone/>
            </a:pPr>
            <a:r>
              <a:rPr lang="en-US" u="sng" dirty="0" smtClean="0"/>
              <a:t>Application</a:t>
            </a:r>
            <a:r>
              <a:rPr lang="en-US" dirty="0"/>
              <a:t>: </a:t>
            </a:r>
            <a:r>
              <a:rPr lang="en-US" dirty="0" err="1"/>
              <a:t>lt</a:t>
            </a:r>
            <a:r>
              <a:rPr lang="en-US" dirty="0"/>
              <a:t> is excellent for cooking, making salad dressing, </a:t>
            </a:r>
            <a:r>
              <a:rPr lang="en-US" dirty="0" smtClean="0"/>
              <a:t>margarine </a:t>
            </a:r>
            <a:r>
              <a:rPr lang="en-US" dirty="0"/>
              <a:t>but not for frying due to its poor oxidation </a:t>
            </a:r>
            <a:r>
              <a:rPr lang="en-US" dirty="0" smtClean="0"/>
              <a:t>stability</a:t>
            </a:r>
          </a:p>
          <a:p>
            <a:pPr marL="0"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612" y="4022927"/>
            <a:ext cx="2895600" cy="220104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4413" y="4022927"/>
            <a:ext cx="1876425" cy="2143125"/>
          </a:xfrm>
          <a:prstGeom prst="rect">
            <a:avLst/>
          </a:prstGeom>
        </p:spPr>
      </p:pic>
    </p:spTree>
    <p:extLst>
      <p:ext uri="{BB962C8B-B14F-4D97-AF65-F5344CB8AC3E}">
        <p14:creationId xmlns:p14="http://schemas.microsoft.com/office/powerpoint/2010/main" val="4098842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255134"/>
            <a:ext cx="10512862" cy="1325563"/>
          </a:xfrm>
        </p:spPr>
        <p:txBody>
          <a:bodyPr>
            <a:normAutofit/>
          </a:bodyPr>
          <a:lstStyle/>
          <a:p>
            <a:pPr algn="ctr"/>
            <a:r>
              <a:rPr lang="en-US" sz="4000" b="1" dirty="0">
                <a:solidFill>
                  <a:srgbClr val="FF0000"/>
                </a:solidFill>
                <a:latin typeface="Times New Roman" pitchFamily="18" charset="0"/>
                <a:cs typeface="Times New Roman" pitchFamily="18" charset="0"/>
              </a:rPr>
              <a:t>OIL BEARING SEEDS </a:t>
            </a:r>
          </a:p>
        </p:txBody>
      </p:sp>
      <p:sp>
        <p:nvSpPr>
          <p:cNvPr id="3" name="Content Placeholder 2"/>
          <p:cNvSpPr>
            <a:spLocks noGrp="1"/>
          </p:cNvSpPr>
          <p:nvPr>
            <p:ph idx="1"/>
          </p:nvPr>
        </p:nvSpPr>
        <p:spPr>
          <a:xfrm>
            <a:off x="837982" y="1143000"/>
            <a:ext cx="10512862" cy="5033963"/>
          </a:xfrm>
        </p:spPr>
        <p:txBody>
          <a:bodyPr>
            <a:normAutofit/>
          </a:bodyPr>
          <a:lstStyle/>
          <a:p>
            <a:pPr marL="0" indent="0" algn="just">
              <a:lnSpc>
                <a:spcPct val="100000"/>
              </a:lnSpc>
              <a:buNone/>
            </a:pPr>
            <a:r>
              <a:rPr lang="en-US" u="sng" dirty="0"/>
              <a:t>Coconut oil</a:t>
            </a:r>
            <a:r>
              <a:rPr lang="en-US" dirty="0"/>
              <a:t>: This is obtained from copra, which is dried coconut meat from the coconut palm known as Cocos </a:t>
            </a:r>
            <a:r>
              <a:rPr lang="en-US" dirty="0" err="1"/>
              <a:t>nucifera</a:t>
            </a:r>
            <a:r>
              <a:rPr lang="en-US" dirty="0"/>
              <a:t>. It is classified as a fat because it is solid at room </a:t>
            </a:r>
            <a:r>
              <a:rPr lang="en-US" dirty="0" smtClean="0"/>
              <a:t>temperature. It has high </a:t>
            </a:r>
            <a:r>
              <a:rPr lang="en-US" dirty="0"/>
              <a:t>level of saturated fatty acids (80</a:t>
            </a:r>
            <a:r>
              <a:rPr lang="en-US" dirty="0" smtClean="0"/>
              <a:t>%).</a:t>
            </a:r>
          </a:p>
          <a:p>
            <a:pPr marL="0" indent="0" algn="just">
              <a:lnSpc>
                <a:spcPct val="100000"/>
              </a:lnSpc>
              <a:buNone/>
            </a:pPr>
            <a:r>
              <a:rPr lang="en-US" u="sng" dirty="0"/>
              <a:t>Applications</a:t>
            </a:r>
            <a:r>
              <a:rPr lang="en-US" dirty="0"/>
              <a:t>: </a:t>
            </a:r>
            <a:r>
              <a:rPr lang="en-US" dirty="0" smtClean="0"/>
              <a:t>Such as </a:t>
            </a:r>
            <a:r>
              <a:rPr lang="en-US" dirty="0"/>
              <a:t>milk fat substitute in filled milk (evaporated milk), as non-dairy creamers, in the production of infant and sports </a:t>
            </a:r>
            <a:r>
              <a:rPr lang="en-US" dirty="0" smtClean="0"/>
              <a:t>foods.</a:t>
            </a:r>
          </a:p>
          <a:p>
            <a:pPr marL="0" indent="0" algn="just">
              <a:lnSpc>
                <a:spcPct val="100000"/>
              </a:lnSpc>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781AA1B-AE58-423A-A191-EC85F87580CB}" type="slidenum">
              <a:rPr lang="en-US" smtClean="0"/>
              <a:t>8</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4812" y="4033838"/>
            <a:ext cx="2209800" cy="21431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2412" y="3984704"/>
            <a:ext cx="2486025" cy="2143125"/>
          </a:xfrm>
          <a:prstGeom prst="rect">
            <a:avLst/>
          </a:prstGeom>
        </p:spPr>
      </p:pic>
    </p:spTree>
    <p:extLst>
      <p:ext uri="{BB962C8B-B14F-4D97-AF65-F5344CB8AC3E}">
        <p14:creationId xmlns:p14="http://schemas.microsoft.com/office/powerpoint/2010/main" val="1591075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23611"/>
            <a:ext cx="10969943" cy="1143000"/>
          </a:xfrm>
        </p:spPr>
        <p:txBody>
          <a:bodyPr>
            <a:noAutofit/>
          </a:bodyPr>
          <a:lstStyle/>
          <a:p>
            <a:pPr>
              <a:lnSpc>
                <a:spcPct val="150000"/>
              </a:lnSpc>
            </a:pPr>
            <a:r>
              <a:rPr lang="en-US" sz="4000" b="1" dirty="0">
                <a:solidFill>
                  <a:srgbClr val="FF0000"/>
                </a:solidFill>
                <a:latin typeface="Times New Roman" pitchFamily="18" charset="0"/>
                <a:cs typeface="Times New Roman" pitchFamily="18" charset="0"/>
              </a:rPr>
              <a:t>OIL BEARING SEEDS </a:t>
            </a:r>
            <a:endParaRPr lang="en-US" sz="4000" dirty="0"/>
          </a:p>
        </p:txBody>
      </p:sp>
      <p:sp>
        <p:nvSpPr>
          <p:cNvPr id="6" name="Slide Number Placeholder 5"/>
          <p:cNvSpPr>
            <a:spLocks noGrp="1"/>
          </p:cNvSpPr>
          <p:nvPr>
            <p:ph type="sldNum" sz="quarter" idx="12"/>
          </p:nvPr>
        </p:nvSpPr>
        <p:spPr/>
        <p:txBody>
          <a:bodyPr/>
          <a:lstStyle/>
          <a:p>
            <a:fld id="{C781AA1B-AE58-423A-A191-EC85F87580CB}" type="slidenum">
              <a:rPr lang="en-US" smtClean="0"/>
              <a:t>9</a:t>
            </a:fld>
            <a:endParaRPr lang="en-US" dirty="0"/>
          </a:p>
        </p:txBody>
      </p:sp>
      <p:sp>
        <p:nvSpPr>
          <p:cNvPr id="5" name="Content Placeholder 4"/>
          <p:cNvSpPr>
            <a:spLocks noGrp="1"/>
          </p:cNvSpPr>
          <p:nvPr>
            <p:ph idx="1"/>
          </p:nvPr>
        </p:nvSpPr>
        <p:spPr>
          <a:xfrm>
            <a:off x="608013" y="990600"/>
            <a:ext cx="10969625" cy="2674835"/>
          </a:xfrm>
          <a:prstGeom prst="rect">
            <a:avLst/>
          </a:prstGeom>
        </p:spPr>
        <p:txBody>
          <a:bodyPr>
            <a:spAutoFit/>
          </a:bodyPr>
          <a:lstStyle/>
          <a:p>
            <a:pPr marL="0" indent="0">
              <a:buNone/>
            </a:pPr>
            <a:r>
              <a:rPr lang="en-US" u="sng" dirty="0"/>
              <a:t>Cotton seed oil</a:t>
            </a:r>
            <a:r>
              <a:rPr lang="en-US" dirty="0"/>
              <a:t>: This oil is obtained from the seed of the cotton plant. The oil is a by-product and is dependent on the use of cotton in textiles therefore the oil is traded only to at small extent</a:t>
            </a:r>
            <a:r>
              <a:rPr lang="en-US" dirty="0" smtClean="0"/>
              <a:t>.</a:t>
            </a:r>
          </a:p>
          <a:p>
            <a:pPr marL="0" indent="0">
              <a:buNone/>
            </a:pPr>
            <a:r>
              <a:rPr lang="en-US" u="sng" dirty="0"/>
              <a:t>Application </a:t>
            </a:r>
            <a:r>
              <a:rPr lang="en-US" dirty="0" smtClean="0"/>
              <a:t>: It </a:t>
            </a:r>
            <a:r>
              <a:rPr lang="en-US" dirty="0"/>
              <a:t>is used in the preparation of some shortening, margarine, as a salad oil and for deep-frying some snack </a:t>
            </a:r>
            <a:r>
              <a:rPr lang="en-US" dirty="0" smtClean="0"/>
              <a:t>items</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812" y="3516417"/>
            <a:ext cx="2743200" cy="218757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3812" y="3516416"/>
            <a:ext cx="2819400" cy="2306539"/>
          </a:xfrm>
          <a:prstGeom prst="rect">
            <a:avLst/>
          </a:prstGeom>
        </p:spPr>
      </p:pic>
    </p:spTree>
    <p:extLst>
      <p:ext uri="{BB962C8B-B14F-4D97-AF65-F5344CB8AC3E}">
        <p14:creationId xmlns:p14="http://schemas.microsoft.com/office/powerpoint/2010/main" val="33452296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22286</TotalTime>
  <Words>868</Words>
  <Application>Microsoft Office PowerPoint</Application>
  <PresentationFormat>Custom</PresentationFormat>
  <Paragraphs>78</Paragraphs>
  <Slides>17</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 Black</vt:lpstr>
      <vt:lpstr>Calibri</vt:lpstr>
      <vt:lpstr>Calibri Light</vt:lpstr>
      <vt:lpstr>Edwardian Script ITC</vt:lpstr>
      <vt:lpstr>Times New Roman</vt:lpstr>
      <vt:lpstr>Wingdings</vt:lpstr>
      <vt:lpstr>Office Theme</vt:lpstr>
      <vt:lpstr>PowerPoint Presentation</vt:lpstr>
      <vt:lpstr>FATS AND OILS </vt:lpstr>
      <vt:lpstr>                         LECTURE OUTLINE</vt:lpstr>
      <vt:lpstr>OIL BEARING SEEDS </vt:lpstr>
      <vt:lpstr>OIL BEARING SEEDS </vt:lpstr>
      <vt:lpstr>OIL BEARING SEEDS </vt:lpstr>
      <vt:lpstr>OIL BEARING SEEDS </vt:lpstr>
      <vt:lpstr>OIL BEARING SEEDS </vt:lpstr>
      <vt:lpstr>OIL BEARING SEEDS </vt:lpstr>
      <vt:lpstr>OIL BEARING SEEDS </vt:lpstr>
      <vt:lpstr>OIL BEARING SEEDS </vt:lpstr>
      <vt:lpstr>OIL BEARING SEEDS </vt:lpstr>
      <vt:lpstr>OIL BEARING SEEDS </vt:lpstr>
      <vt:lpstr>OIL BEARING SEEDS </vt:lpstr>
      <vt:lpstr>OIL BEARING SEEDS </vt:lpstr>
      <vt:lpstr>OIL BEARING SEEDS STORAGE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carbohydrates</dc:title>
  <dc:creator>Dell</dc:creator>
  <cp:lastModifiedBy>Dr.Anjum</cp:lastModifiedBy>
  <cp:revision>147</cp:revision>
  <dcterms:created xsi:type="dcterms:W3CDTF">2016-11-19T17:38:05Z</dcterms:created>
  <dcterms:modified xsi:type="dcterms:W3CDTF">2020-12-03T19:31:26Z</dcterms:modified>
</cp:coreProperties>
</file>