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59" r:id="rId5"/>
    <p:sldId id="264" r:id="rId6"/>
    <p:sldId id="267" r:id="rId7"/>
    <p:sldId id="269" r:id="rId8"/>
    <p:sldId id="270" r:id="rId9"/>
    <p:sldId id="271" r:id="rId10"/>
    <p:sldId id="272" r:id="rId11"/>
    <p:sldId id="275" r:id="rId12"/>
    <p:sldId id="276" r:id="rId13"/>
    <p:sldId id="277" r:id="rId14"/>
    <p:sldId id="260" r:id="rId15"/>
    <p:sldId id="261" r:id="rId16"/>
    <p:sldId id="265" r:id="rId17"/>
    <p:sldId id="266" r:id="rId18"/>
    <p:sldId id="262" r:id="rId19"/>
    <p:sldId id="263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87" autoAdjust="0"/>
  </p:normalViewPr>
  <p:slideViewPr>
    <p:cSldViewPr snapToGrid="0">
      <p:cViewPr varScale="1">
        <p:scale>
          <a:sx n="44" d="100"/>
          <a:sy n="44" d="100"/>
        </p:scale>
        <p:origin x="-8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E503-50E2-402C-86F0-B2FEA8FCC49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850F99F-CACC-45EF-B230-CCD203420A0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89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E503-50E2-402C-86F0-B2FEA8FCC49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F99F-CACC-45EF-B230-CCD203420A02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60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E503-50E2-402C-86F0-B2FEA8FCC49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F99F-CACC-45EF-B230-CCD203420A0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00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E503-50E2-402C-86F0-B2FEA8FCC49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F99F-CACC-45EF-B230-CCD203420A02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01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E503-50E2-402C-86F0-B2FEA8FCC49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F99F-CACC-45EF-B230-CCD203420A0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89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E503-50E2-402C-86F0-B2FEA8FCC49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F99F-CACC-45EF-B230-CCD203420A02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8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E503-50E2-402C-86F0-B2FEA8FCC49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F99F-CACC-45EF-B230-CCD203420A02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36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E503-50E2-402C-86F0-B2FEA8FCC49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F99F-CACC-45EF-B230-CCD203420A02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29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E503-50E2-402C-86F0-B2FEA8FCC49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F99F-CACC-45EF-B230-CCD203420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E503-50E2-402C-86F0-B2FEA8FCC49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F99F-CACC-45EF-B230-CCD203420A02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43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7EFE503-50E2-402C-86F0-B2FEA8FCC49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F99F-CACC-45EF-B230-CCD203420A02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9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FE503-50E2-402C-86F0-B2FEA8FCC49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850F99F-CACC-45EF-B230-CCD203420A0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14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7210E8-2D04-4226-88C4-A9176B84F0CE}"/>
              </a:ext>
            </a:extLst>
          </p:cNvPr>
          <p:cNvSpPr/>
          <p:nvPr/>
        </p:nvSpPr>
        <p:spPr>
          <a:xfrm>
            <a:off x="2590508" y="3592419"/>
            <a:ext cx="56140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+mj-lt"/>
              </a:rPr>
              <a:t>				</a:t>
            </a:r>
            <a:r>
              <a:rPr lang="en-GB" sz="4800" b="1" dirty="0">
                <a:latin typeface="+mj-lt"/>
              </a:rPr>
              <a:t>Vitamin B12</a:t>
            </a:r>
          </a:p>
          <a:p>
            <a:endParaRPr lang="en-GB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5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51BA01-9268-431D-8508-7DB461B01B6F}"/>
              </a:ext>
            </a:extLst>
          </p:cNvPr>
          <p:cNvSpPr/>
          <p:nvPr/>
        </p:nvSpPr>
        <p:spPr>
          <a:xfrm>
            <a:off x="3337963" y="295861"/>
            <a:ext cx="589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+mj-lt"/>
              </a:rPr>
              <a:t>5’-deoxyadenosylcobalamin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70CE7F-4140-475C-9A78-069627856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26" y="1074933"/>
            <a:ext cx="8640148" cy="46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7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61ECA8-6DA9-4D2F-9B6C-4DFA1CF06972}"/>
              </a:ext>
            </a:extLst>
          </p:cNvPr>
          <p:cNvSpPr/>
          <p:nvPr/>
        </p:nvSpPr>
        <p:spPr>
          <a:xfrm>
            <a:off x="2506823" y="475490"/>
            <a:ext cx="686111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Absorption</a:t>
            </a:r>
          </a:p>
          <a:p>
            <a:r>
              <a:rPr lang="en-GB" dirty="0"/>
              <a:t>• Two mechanisms exist for cobalamin absorption.</a:t>
            </a:r>
          </a:p>
          <a:p>
            <a:r>
              <a:rPr lang="en-GB" dirty="0"/>
              <a:t>• Passive absorption-occurring equally through buccal, duodenal and ileal mucosa; it is rapid but extremely inefficient, &lt;1 percent of an oral dose being absorbed by this process.</a:t>
            </a:r>
          </a:p>
          <a:p>
            <a:r>
              <a:rPr lang="en-GB" dirty="0"/>
              <a:t>• Active absorption-The normal physiologic mechanism is active; it occurs through the ileum and is efficient for small (a few micrograms) oral doses of cobalamin and is mediated by gastric intrinsic factor (IF).</a:t>
            </a:r>
          </a:p>
          <a:p>
            <a:r>
              <a:rPr lang="en-US" dirty="0"/>
              <a:t>• Dietary cobalamin is released from protein complexes by enzymes in the stomach, duodenum, and jejunum</a:t>
            </a:r>
          </a:p>
          <a:p>
            <a:r>
              <a:rPr lang="en-US" dirty="0"/>
              <a:t>• It combines rapidly with a salivary glycoprotein that belongs to the family of cobalamin-binding proteins known as </a:t>
            </a:r>
            <a:r>
              <a:rPr lang="en-US" dirty="0" err="1"/>
              <a:t>haptocorrins</a:t>
            </a:r>
            <a:r>
              <a:rPr lang="en-US" dirty="0"/>
              <a:t> (HCs).</a:t>
            </a:r>
          </a:p>
          <a:p>
            <a:r>
              <a:rPr lang="en-US" dirty="0"/>
              <a:t>• In the intestine, the </a:t>
            </a:r>
            <a:r>
              <a:rPr lang="en-US" dirty="0" err="1"/>
              <a:t>haptocorrins</a:t>
            </a:r>
            <a:r>
              <a:rPr lang="en-US" dirty="0"/>
              <a:t> are digested by pancreatic trypsin and the cobalamin transferred to intrinsic factor(IF).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48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F29E8E3-6331-409E-82D1-4A63AD32D230}"/>
              </a:ext>
            </a:extLst>
          </p:cNvPr>
          <p:cNvSpPr/>
          <p:nvPr/>
        </p:nvSpPr>
        <p:spPr>
          <a:xfrm>
            <a:off x="2394856" y="368474"/>
            <a:ext cx="771019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Metabolic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B12 plays a vital role in the catabolism of odd-chain fatty acids, threonine, methionine, and the branched chain amino acids (leucine, isoleucine, and valine).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degradation of each of these compounds produces the same metabolite, Propionyl CoA.</a:t>
            </a:r>
          </a:p>
          <a:p>
            <a:r>
              <a:rPr lang="en-US" sz="4000" b="1" dirty="0"/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plasma transport proteins have been identified.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Transcobalamin I and III (differing only in carbohydrate structure) are secreted by white blood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Although approximately 90 percent of plasma vitamin B12 circulates bind to these proteins, only transcobalamin II is capable of transporting vitamin B12 into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17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B0662BD-D37C-4BFF-B9D7-C8BCC40D1001}"/>
              </a:ext>
            </a:extLst>
          </p:cNvPr>
          <p:cNvSpPr/>
          <p:nvPr/>
        </p:nvSpPr>
        <p:spPr>
          <a:xfrm>
            <a:off x="2777412" y="564417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b="1" dirty="0"/>
              <a:t>Storage of Cobalamin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liver contains 2000 to 5000 mcg of stored vitamin B12.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Since daily losses are 1 to 3 mcg/day.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body usually has sufficient stores of vitamin B12 so that vitamin B12 deficiency develops more than 3 years after vitamin B12 absorption.</a:t>
            </a:r>
          </a:p>
        </p:txBody>
      </p:sp>
    </p:spTree>
    <p:extLst>
      <p:ext uri="{BB962C8B-B14F-4D97-AF65-F5344CB8AC3E}">
        <p14:creationId xmlns:p14="http://schemas.microsoft.com/office/powerpoint/2010/main" val="17828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D3558F-2D96-4110-B908-855AB39A37F8}"/>
              </a:ext>
            </a:extLst>
          </p:cNvPr>
          <p:cNvSpPr/>
          <p:nvPr/>
        </p:nvSpPr>
        <p:spPr>
          <a:xfrm>
            <a:off x="2982686" y="459748"/>
            <a:ext cx="71223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+mj-lt"/>
              </a:rPr>
              <a:t>Vitamin B12 values</a:t>
            </a:r>
          </a:p>
          <a:p>
            <a:r>
              <a:rPr lang="en-GB" dirty="0"/>
              <a:t>NIH , US says </a:t>
            </a:r>
          </a:p>
          <a:p>
            <a:r>
              <a:rPr lang="en-GB" dirty="0"/>
              <a:t>Daily dietary requirement of Vitamin B12 is 2.4 mcg for young adult.</a:t>
            </a:r>
          </a:p>
          <a:p>
            <a:r>
              <a:rPr lang="en-GB" sz="4000" b="1" dirty="0">
                <a:latin typeface="+mj-lt"/>
              </a:rPr>
              <a:t>Foods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Chicken 0.4mcg/100g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Beef 3.2 mcg/100g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Salmon 3.0 mcg/100g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Eggs 1.3 mcg/100g</a:t>
            </a:r>
          </a:p>
          <a:p>
            <a:r>
              <a:rPr lang="en-US" sz="4000" b="1" dirty="0"/>
              <a:t>Vitamin B12 benefits</a:t>
            </a:r>
          </a:p>
          <a:p>
            <a:r>
              <a:rPr lang="en-US" dirty="0"/>
              <a:t>It benefits your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Hairs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47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E5D6A1-97A6-4218-8BBF-FA7D7058C174}"/>
              </a:ext>
            </a:extLst>
          </p:cNvPr>
          <p:cNvSpPr/>
          <p:nvPr/>
        </p:nvSpPr>
        <p:spPr>
          <a:xfrm>
            <a:off x="2852057" y="717200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latin typeface="+mj-lt"/>
              </a:rPr>
              <a:t>Sources of Vitamin B12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Shellfish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Fish (Mackerel)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 meat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Liver(Beef)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Eggs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Milk (Low Fat)</a:t>
            </a:r>
          </a:p>
          <a:p>
            <a:r>
              <a:rPr lang="en-US" sz="4000" b="1" dirty="0">
                <a:latin typeface="+mj-lt"/>
              </a:rPr>
              <a:t>For Vegetarians: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Soy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Fortified Foods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02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B2F00B-474A-4689-9800-F7F94485E67F}"/>
              </a:ext>
            </a:extLst>
          </p:cNvPr>
          <p:cNvSpPr/>
          <p:nvPr/>
        </p:nvSpPr>
        <p:spPr>
          <a:xfrm>
            <a:off x="2898710" y="738778"/>
            <a:ext cx="63945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+mj-lt"/>
              </a:rPr>
              <a:t>Characteristics of Vitamin B12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B12 is very stable at high temperatures.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 is ranged from 4.5 to 5.0.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While the strong acidic and highly alkaline environment loses its vitamin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vitamin is rapidly degraded in the light, and therefore it is necessary to keep it in the dark.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Vitamin B12 is well soluble in water, ethanol and methanol &amp; insoluble in acetone, chloroform, 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Odorless &amp; Tasteless.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fungi, plants, or animals (including humans) are capable of producing vitamin B12.Only bacteria and archaea have the enzymes needed for its synthesis.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99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1DFA09-142F-4F73-AA6B-8CBDF4D90E7E}"/>
              </a:ext>
            </a:extLst>
          </p:cNvPr>
          <p:cNvSpPr/>
          <p:nvPr/>
        </p:nvSpPr>
        <p:spPr>
          <a:xfrm>
            <a:off x="2556587" y="690982"/>
            <a:ext cx="790303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+mj-lt"/>
              </a:rPr>
              <a:t>Importance of Vitamin B12</a:t>
            </a:r>
          </a:p>
          <a:p>
            <a:r>
              <a:rPr lang="en-GB" dirty="0"/>
              <a:t>• For the formation of red blood Cells.</a:t>
            </a:r>
          </a:p>
          <a:p>
            <a:r>
              <a:rPr lang="en-GB" dirty="0"/>
              <a:t>• For the good health of brain cells and the Nervous system, together with Vitamin  C &amp; Methionine.</a:t>
            </a:r>
          </a:p>
          <a:p>
            <a:r>
              <a:rPr lang="en-GB" dirty="0"/>
              <a:t>• To defend against Stress.</a:t>
            </a:r>
          </a:p>
          <a:p>
            <a:r>
              <a:rPr lang="en-GB" dirty="0"/>
              <a:t>• To avoid discouragements &amp; dismay.</a:t>
            </a:r>
          </a:p>
          <a:p>
            <a:r>
              <a:rPr lang="en-GB" dirty="0"/>
              <a:t>• To get good functioning of the mind.</a:t>
            </a:r>
          </a:p>
          <a:p>
            <a:r>
              <a:rPr lang="en-GB" dirty="0"/>
              <a:t>• For the good health of the cells of the bones.</a:t>
            </a:r>
          </a:p>
          <a:p>
            <a:r>
              <a:rPr lang="en-GB" dirty="0"/>
              <a:t>• For proper growth.</a:t>
            </a:r>
          </a:p>
          <a:p>
            <a:r>
              <a:rPr lang="en-GB" dirty="0"/>
              <a:t>• For cell renewal, along with folic acid and other nutrients.</a:t>
            </a:r>
          </a:p>
          <a:p>
            <a:r>
              <a:rPr lang="en-GB" dirty="0"/>
              <a:t>• For the absorption of Vitamin A and Iron.</a:t>
            </a:r>
          </a:p>
          <a:p>
            <a:r>
              <a:rPr lang="en-GB" dirty="0"/>
              <a:t>• Reduce the levels of </a:t>
            </a:r>
            <a:r>
              <a:rPr lang="en-GB" dirty="0" err="1"/>
              <a:t>hemocystenin</a:t>
            </a:r>
            <a:r>
              <a:rPr lang="en-GB" dirty="0"/>
              <a:t> in the blood.</a:t>
            </a:r>
          </a:p>
          <a:p>
            <a:r>
              <a:rPr lang="en-GB" dirty="0"/>
              <a:t>• Along with folic acid, pantothenic acid, vitamin C and other nutrients, it is involved in the metabolism of Fats and Carbohydrates.</a:t>
            </a:r>
          </a:p>
        </p:txBody>
      </p:sp>
    </p:spTree>
    <p:extLst>
      <p:ext uri="{BB962C8B-B14F-4D97-AF65-F5344CB8AC3E}">
        <p14:creationId xmlns:p14="http://schemas.microsoft.com/office/powerpoint/2010/main" val="120027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262CD4-C005-498D-9FFB-E6730B8BF4B6}"/>
              </a:ext>
            </a:extLst>
          </p:cNvPr>
          <p:cNvSpPr/>
          <p:nvPr/>
        </p:nvSpPr>
        <p:spPr>
          <a:xfrm>
            <a:off x="2936031" y="768231"/>
            <a:ext cx="660918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+mj-lt"/>
              </a:rPr>
              <a:t>Deficiency</a:t>
            </a:r>
          </a:p>
          <a:p>
            <a:r>
              <a:rPr lang="en-GB" dirty="0"/>
              <a:t>If you have vitamin B12 deficiency you could become </a:t>
            </a:r>
            <a:r>
              <a:rPr lang="en-GB" dirty="0" err="1"/>
              <a:t>anemic</a:t>
            </a:r>
            <a:r>
              <a:rPr lang="en-GB" dirty="0"/>
              <a:t>.</a:t>
            </a:r>
          </a:p>
          <a:p>
            <a:r>
              <a:rPr lang="en-GB" dirty="0"/>
              <a:t>A mild deficiency may not cause any symptoms if untreated it may cause Weakness Constipation Vision loss and Heart problems etc.</a:t>
            </a:r>
            <a:endParaRPr lang="en-US" dirty="0"/>
          </a:p>
          <a:p>
            <a:r>
              <a:rPr lang="en-US" dirty="0"/>
              <a:t>• Megaloblastic Anemia</a:t>
            </a:r>
          </a:p>
          <a:p>
            <a:r>
              <a:rPr lang="en-US" dirty="0"/>
              <a:t>• Growth problem </a:t>
            </a:r>
          </a:p>
          <a:p>
            <a:r>
              <a:rPr lang="en-US" dirty="0"/>
              <a:t>• Nervous problem </a:t>
            </a:r>
          </a:p>
          <a:p>
            <a:r>
              <a:rPr lang="en-US" dirty="0"/>
              <a:t>• Tendency suffer from infections </a:t>
            </a:r>
          </a:p>
          <a:p>
            <a:r>
              <a:rPr lang="en-US" dirty="0"/>
              <a:t>• Problem of memory and learning </a:t>
            </a:r>
          </a:p>
          <a:p>
            <a:r>
              <a:rPr lang="en-US" dirty="0"/>
              <a:t>• Soreness of the mouth or tongue</a:t>
            </a:r>
          </a:p>
          <a:p>
            <a:r>
              <a:rPr lang="en-US" dirty="0"/>
              <a:t>• Tiredness, despondency, discouragements, weight loss, loss of appetite</a:t>
            </a:r>
          </a:p>
          <a:p>
            <a:r>
              <a:rPr lang="en-US" dirty="0"/>
              <a:t>• Greenish skin tone</a:t>
            </a:r>
          </a:p>
          <a:p>
            <a:r>
              <a:rPr lang="en-US" dirty="0"/>
              <a:t>• Suspected degenerative diseases, such as Multiple sclerosis, Osteoporosis.</a:t>
            </a:r>
          </a:p>
          <a:p>
            <a:r>
              <a:rPr lang="en-US" dirty="0"/>
              <a:t>• Suspicion of mental problems, such as Schizophrenia.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165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EA01EE-DD8C-408C-B901-7E13183A8AD9}"/>
              </a:ext>
            </a:extLst>
          </p:cNvPr>
          <p:cNvSpPr/>
          <p:nvPr/>
        </p:nvSpPr>
        <p:spPr>
          <a:xfrm>
            <a:off x="2740090" y="83062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b="1" dirty="0">
                <a:latin typeface="+mj-lt"/>
              </a:rPr>
              <a:t>Risk factors of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Being old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Being Vegetarian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Diabetes mellitus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Helicobacter pyloric infection</a:t>
            </a:r>
          </a:p>
        </p:txBody>
      </p:sp>
    </p:spTree>
    <p:extLst>
      <p:ext uri="{BB962C8B-B14F-4D97-AF65-F5344CB8AC3E}">
        <p14:creationId xmlns:p14="http://schemas.microsoft.com/office/powerpoint/2010/main" val="144634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FED003-4301-4448-A728-7B579A914AA1}"/>
              </a:ext>
            </a:extLst>
          </p:cNvPr>
          <p:cNvSpPr/>
          <p:nvPr/>
        </p:nvSpPr>
        <p:spPr>
          <a:xfrm>
            <a:off x="3271935" y="570828"/>
            <a:ext cx="66651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+mj-lt"/>
              </a:rPr>
              <a:t>Vitamins</a:t>
            </a:r>
          </a:p>
          <a:p>
            <a:r>
              <a:rPr lang="en-GB" dirty="0"/>
              <a:t>A vitamin is an organic compound and an essential nutrient that an organism requires in limited amount.</a:t>
            </a:r>
          </a:p>
          <a:p>
            <a:r>
              <a:rPr lang="en-GB" sz="4000" b="1" dirty="0">
                <a:latin typeface="+mj-lt"/>
              </a:rPr>
              <a:t>Types: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K </a:t>
            </a:r>
          </a:p>
        </p:txBody>
      </p:sp>
    </p:spTree>
    <p:extLst>
      <p:ext uri="{BB962C8B-B14F-4D97-AF65-F5344CB8AC3E}">
        <p14:creationId xmlns:p14="http://schemas.microsoft.com/office/powerpoint/2010/main" val="2403075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DAE339-9B17-423C-BC3F-A84F847B7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80355F-A3A6-4786-96B8-46585C0C6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94" y="1780292"/>
            <a:ext cx="8097380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3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26AD12D-B682-4B01-A98A-DCB70CA5B0FC}"/>
              </a:ext>
            </a:extLst>
          </p:cNvPr>
          <p:cNvSpPr/>
          <p:nvPr/>
        </p:nvSpPr>
        <p:spPr>
          <a:xfrm>
            <a:off x="3327918" y="392085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b="1" dirty="0">
                <a:latin typeface="+mj-lt"/>
              </a:rPr>
              <a:t>B - Complex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B1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B2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B3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B5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B6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B7 (Biotin)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B9 (Folic acid)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B12</a:t>
            </a:r>
          </a:p>
        </p:txBody>
      </p:sp>
    </p:spTree>
    <p:extLst>
      <p:ext uri="{BB962C8B-B14F-4D97-AF65-F5344CB8AC3E}">
        <p14:creationId xmlns:p14="http://schemas.microsoft.com/office/powerpoint/2010/main" val="70576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F23056-B527-4950-9AF8-12D1272C7740}"/>
              </a:ext>
            </a:extLst>
          </p:cNvPr>
          <p:cNvSpPr/>
          <p:nvPr/>
        </p:nvSpPr>
        <p:spPr>
          <a:xfrm>
            <a:off x="3159967" y="628270"/>
            <a:ext cx="492967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+mj-lt"/>
              </a:rPr>
              <a:t>Introduction of B12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B12 is a water-soluble vitamin that is naturally present in some foods,</a:t>
            </a:r>
          </a:p>
          <a:p>
            <a:r>
              <a:rPr lang="en-GB" dirty="0"/>
              <a:t>    added to others, and available as a dietary  supplement and a prescription medication.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B12 is present in many animal products like Fish meat, Poultry meat, Egg, Beef and </a:t>
            </a:r>
            <a:r>
              <a:rPr lang="en-GB" dirty="0" err="1"/>
              <a:t>Motton</a:t>
            </a:r>
            <a:r>
              <a:rPr lang="en-GB" dirty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one of eight B vitamins.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also called cobalamin.</a:t>
            </a:r>
          </a:p>
        </p:txBody>
      </p:sp>
    </p:spTree>
    <p:extLst>
      <p:ext uri="{BB962C8B-B14F-4D97-AF65-F5344CB8AC3E}">
        <p14:creationId xmlns:p14="http://schemas.microsoft.com/office/powerpoint/2010/main" val="190838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821DD81-AD95-40AD-A79A-F44C31E42F8F}"/>
              </a:ext>
            </a:extLst>
          </p:cNvPr>
          <p:cNvSpPr/>
          <p:nvPr/>
        </p:nvSpPr>
        <p:spPr>
          <a:xfrm>
            <a:off x="3048000" y="519222"/>
            <a:ext cx="6096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b="1" dirty="0">
                <a:latin typeface="+mj-lt"/>
              </a:rPr>
              <a:t>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Largest and most Structurally complicated.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contains the biochemically rare element cobalt (chemical symbol 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First natural product consisting Cobalt.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Vitamin B12 is water soluble, heat stable and red in colour.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contains 4.35 % cobalt by weight.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contains 63 carbon, 14 nitrogen and one cobalt atoms.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Four pyrrole rings co-ordinated with cobalt atom is called a corrin 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5th valency of the cobalt is covalently linked to a substituted benzimidazole </a:t>
            </a:r>
            <a:r>
              <a:rPr lang="en-US" dirty="0" err="1"/>
              <a:t>ring.This</a:t>
            </a:r>
            <a:r>
              <a:rPr lang="en-US" dirty="0"/>
              <a:t> is then called cobalamin.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sixth valency of the cobalt is satisfied by any of the following groups: cyanide, hydroxyl, adenosyl or methyl.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24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D4EE49-5770-4FA4-B413-43F0BCF49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4" y="1023028"/>
            <a:ext cx="11280711" cy="48119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C4E5C8-5166-474D-97FE-7BECA2AA2500}"/>
              </a:ext>
            </a:extLst>
          </p:cNvPr>
          <p:cNvSpPr/>
          <p:nvPr/>
        </p:nvSpPr>
        <p:spPr>
          <a:xfrm>
            <a:off x="3032449" y="149290"/>
            <a:ext cx="8126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+mj-lt"/>
              </a:rPr>
              <a:t>Basic Structure of Vit.B12</a:t>
            </a:r>
          </a:p>
        </p:txBody>
      </p:sp>
    </p:spTree>
    <p:extLst>
      <p:ext uri="{BB962C8B-B14F-4D97-AF65-F5344CB8AC3E}">
        <p14:creationId xmlns:p14="http://schemas.microsoft.com/office/powerpoint/2010/main" val="9049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9981A04-70FF-4822-ACF9-0FDD217144D2}"/>
              </a:ext>
            </a:extLst>
          </p:cNvPr>
          <p:cNvSpPr/>
          <p:nvPr/>
        </p:nvSpPr>
        <p:spPr>
          <a:xfrm>
            <a:off x="2357535" y="246492"/>
            <a:ext cx="813007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+mj-lt"/>
              </a:rPr>
              <a:t>Cyanocobalamin</a:t>
            </a:r>
          </a:p>
          <a:p>
            <a:r>
              <a:rPr lang="en-GB" dirty="0"/>
              <a:t>When cyanide is added at the R position, the  molecule is called </a:t>
            </a:r>
            <a:r>
              <a:rPr lang="en-GB" dirty="0" err="1"/>
              <a:t>cynocobalamine</a:t>
            </a:r>
            <a:r>
              <a:rPr lang="en-GB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C71932-D4C6-46B9-8DC1-3FDFEA711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98" y="1328859"/>
            <a:ext cx="10240804" cy="44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5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691AAC-2453-4BDA-B3E7-2B153E78277E}"/>
              </a:ext>
            </a:extLst>
          </p:cNvPr>
          <p:cNvSpPr/>
          <p:nvPr/>
        </p:nvSpPr>
        <p:spPr>
          <a:xfrm>
            <a:off x="3179764" y="219868"/>
            <a:ext cx="825956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>
                <a:latin typeface="+mj-lt"/>
              </a:rPr>
              <a:t>Methylcobalamin</a:t>
            </a:r>
            <a:endParaRPr lang="en-GB" sz="4000" b="1" dirty="0">
              <a:latin typeface="+mj-lt"/>
            </a:endParaRPr>
          </a:p>
          <a:p>
            <a:r>
              <a:rPr lang="en-US" dirty="0"/>
              <a:t>When the methyl group replaces adenosyl group, it is know as </a:t>
            </a:r>
            <a:r>
              <a:rPr lang="en-US" dirty="0" err="1"/>
              <a:t>methylcobalamin</a:t>
            </a:r>
            <a:r>
              <a:rPr lang="en-US" dirty="0"/>
              <a:t>.</a:t>
            </a:r>
          </a:p>
          <a:p>
            <a:r>
              <a:rPr lang="en-US" dirty="0"/>
              <a:t>This is the major form seen in blood circulation as well as cytoplasm.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54CC9F-5CBA-4975-939F-0860C0F2B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74" y="1595534"/>
            <a:ext cx="9707628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7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251A21-CA1D-495D-B001-96D85BE4422A}"/>
              </a:ext>
            </a:extLst>
          </p:cNvPr>
          <p:cNvSpPr/>
          <p:nvPr/>
        </p:nvSpPr>
        <p:spPr>
          <a:xfrm>
            <a:off x="2626379" y="202555"/>
            <a:ext cx="904241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err="1">
                <a:latin typeface="+mj-lt"/>
              </a:rPr>
              <a:t>Hydroxycobalamin</a:t>
            </a:r>
            <a:endParaRPr lang="en-GB" sz="4000" b="1" dirty="0">
              <a:latin typeface="+mj-lt"/>
            </a:endParaRPr>
          </a:p>
          <a:p>
            <a:r>
              <a:rPr lang="en-US" dirty="0"/>
              <a:t>When hydroxyl group is attached at the R position, it is called </a:t>
            </a:r>
            <a:r>
              <a:rPr lang="en-US" dirty="0" err="1"/>
              <a:t>hydroxycobalamin</a:t>
            </a:r>
            <a:r>
              <a:rPr lang="en-US" dirty="0"/>
              <a:t>.</a:t>
            </a:r>
          </a:p>
          <a:p>
            <a:r>
              <a:rPr lang="en-US" dirty="0"/>
              <a:t>When taken up by the cells, these groups are removed and </a:t>
            </a:r>
            <a:r>
              <a:rPr lang="en-US" dirty="0" err="1"/>
              <a:t>deoxyadenosylcobalamin</a:t>
            </a:r>
            <a:r>
              <a:rPr lang="en-US" dirty="0"/>
              <a:t> is formed.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1B1618-5724-4D93-9927-1DD97CF05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24" y="1664785"/>
            <a:ext cx="6707870" cy="40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1653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289</TotalTime>
  <Words>1038</Words>
  <Application>Microsoft Office PowerPoint</Application>
  <PresentationFormat>Custom</PresentationFormat>
  <Paragraphs>136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Rizwan Jutt</dc:creator>
  <cp:lastModifiedBy>Dr.Muhammad Arif</cp:lastModifiedBy>
  <cp:revision>22</cp:revision>
  <dcterms:created xsi:type="dcterms:W3CDTF">2020-04-09T16:31:23Z</dcterms:created>
  <dcterms:modified xsi:type="dcterms:W3CDTF">2020-04-30T11:33:20Z</dcterms:modified>
</cp:coreProperties>
</file>