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72" r:id="rId7"/>
    <p:sldId id="261" r:id="rId8"/>
    <p:sldId id="262" r:id="rId9"/>
    <p:sldId id="263" r:id="rId10"/>
    <p:sldId id="264" r:id="rId11"/>
    <p:sldId id="265" r:id="rId12"/>
    <p:sldId id="266" r:id="rId13"/>
    <p:sldId id="267" r:id="rId14"/>
    <p:sldId id="268" r:id="rId15"/>
    <p:sldId id="269"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3/14/2016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3/14/2016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3/14/2016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3/14/2016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3/14/2016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l"/>
            <a:r>
              <a:rPr lang="en-US" dirty="0" smtClean="0"/>
              <a:t>Lecture 2: What is Computer Ethics?</a:t>
            </a:r>
            <a:br>
              <a:rPr lang="en-US" dirty="0" smtClean="0"/>
            </a:br>
            <a:r>
              <a:rPr lang="en-US" dirty="0" smtClean="0"/>
              <a:t>Special Status of Computer Ethics</a:t>
            </a:r>
            <a:endParaRPr lang="en-US" dirty="0"/>
          </a:p>
        </p:txBody>
      </p:sp>
      <p:sp>
        <p:nvSpPr>
          <p:cNvPr id="3" name="Subtitle 2"/>
          <p:cNvSpPr>
            <a:spLocks noGrp="1"/>
          </p:cNvSpPr>
          <p:nvPr>
            <p:ph type="subTitle" idx="1"/>
          </p:nvPr>
        </p:nvSpPr>
        <p:spPr>
          <a:xfrm>
            <a:off x="1502236" y="5018312"/>
            <a:ext cx="7543800" cy="1752600"/>
          </a:xfrm>
        </p:spPr>
        <p:txBody>
          <a:bodyPr>
            <a:normAutofit fontScale="77500" lnSpcReduction="20000"/>
          </a:bodyPr>
          <a:lstStyle/>
          <a:p>
            <a:pPr algn="just"/>
            <a:r>
              <a:rPr lang="en-US" i="1" dirty="0" smtClean="0"/>
              <a:t>It is not enough that you should understand about applied science in order that your work may increase man’s blessings. Concern for man himself &amp; his fate must always form the chief interest of all technical endeavors. </a:t>
            </a:r>
          </a:p>
          <a:p>
            <a:pPr algn="r"/>
            <a:r>
              <a:rPr lang="en-US" b="1" i="1" dirty="0" smtClean="0"/>
              <a:t>(Albert Einstein)</a:t>
            </a:r>
            <a:endParaRPr lang="en-US" b="1" i="1" dirty="0"/>
          </a:p>
        </p:txBody>
      </p:sp>
    </p:spTree>
    <p:extLst>
      <p:ext uri="{BB962C8B-B14F-4D97-AF65-F5344CB8AC3E}">
        <p14:creationId xmlns="" xmlns:p14="http://schemas.microsoft.com/office/powerpoint/2010/main" val="40629317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special status of Computer </a:t>
            </a:r>
            <a:r>
              <a:rPr lang="en-US" dirty="0" smtClean="0"/>
              <a:t>Ethics (contd.)</a:t>
            </a:r>
            <a:endParaRPr lang="en-US" dirty="0"/>
          </a:p>
        </p:txBody>
      </p:sp>
      <p:sp>
        <p:nvSpPr>
          <p:cNvPr id="3" name="Content Placeholder 2"/>
          <p:cNvSpPr>
            <a:spLocks noGrp="1"/>
          </p:cNvSpPr>
          <p:nvPr>
            <p:ph idx="1"/>
          </p:nvPr>
        </p:nvSpPr>
        <p:spPr/>
        <p:txBody>
          <a:bodyPr/>
          <a:lstStyle/>
          <a:p>
            <a:pPr lvl="1"/>
            <a:r>
              <a:rPr lang="en-US" dirty="0" smtClean="0"/>
              <a:t>Uniquely complex</a:t>
            </a:r>
          </a:p>
          <a:p>
            <a:pPr lvl="2"/>
            <a:r>
              <a:rPr lang="en-US" dirty="0" smtClean="0"/>
              <a:t>Can understand code in its static form vs. unexpected </a:t>
            </a:r>
            <a:r>
              <a:rPr lang="en-US" dirty="0" err="1" smtClean="0"/>
              <a:t>behaviour</a:t>
            </a:r>
            <a:r>
              <a:rPr lang="en-US" dirty="0" smtClean="0"/>
              <a:t> of the same code when executed</a:t>
            </a:r>
          </a:p>
          <a:p>
            <a:pPr lvl="2"/>
            <a:r>
              <a:rPr lang="en-US" dirty="0" smtClean="0"/>
              <a:t>no governing laws, principles of science are fully applicable on construction of software as compared to other domains e.g. aeronautical engineering where working of airplanes is clearly understandable due to principles of physics &amp; mathematical functions</a:t>
            </a:r>
          </a:p>
          <a:p>
            <a:pPr lvl="2"/>
            <a:r>
              <a:rPr lang="en-US" dirty="0" smtClean="0"/>
              <a:t>Special responsibility on software engineer for thorough  testing &amp; validation of program </a:t>
            </a:r>
            <a:r>
              <a:rPr lang="en-US" dirty="0" err="1" smtClean="0"/>
              <a:t>behaviour</a:t>
            </a:r>
            <a:endParaRPr lang="en-US" dirty="0" smtClean="0"/>
          </a:p>
          <a:p>
            <a:pPr marL="0" indent="0">
              <a:buNone/>
            </a:pPr>
            <a:r>
              <a:rPr lang="en-US" sz="1400" i="1" dirty="0" smtClean="0"/>
              <a:t>Study article: “No silver bullet” by F.P Brook</a:t>
            </a:r>
            <a:endParaRPr lang="en-US" sz="1400" i="1" dirty="0"/>
          </a:p>
          <a:p>
            <a:pPr lvl="2"/>
            <a:endParaRPr lang="en-US" dirty="0"/>
          </a:p>
        </p:txBody>
      </p:sp>
    </p:spTree>
    <p:extLst>
      <p:ext uri="{BB962C8B-B14F-4D97-AF65-F5344CB8AC3E}">
        <p14:creationId xmlns="" xmlns:p14="http://schemas.microsoft.com/office/powerpoint/2010/main" val="4482633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special status of Computer Ethics (contd.)</a:t>
            </a:r>
          </a:p>
        </p:txBody>
      </p:sp>
      <p:sp>
        <p:nvSpPr>
          <p:cNvPr id="3" name="Content Placeholder 2"/>
          <p:cNvSpPr>
            <a:spLocks noGrp="1"/>
          </p:cNvSpPr>
          <p:nvPr>
            <p:ph idx="1"/>
          </p:nvPr>
        </p:nvSpPr>
        <p:spPr/>
        <p:txBody>
          <a:bodyPr>
            <a:normAutofit fontScale="92500" lnSpcReduction="20000"/>
          </a:bodyPr>
          <a:lstStyle/>
          <a:p>
            <a:pPr lvl="1"/>
            <a:r>
              <a:rPr lang="en-US" dirty="0" smtClean="0"/>
              <a:t>Uniquely fast: performs computation in a matter of micro seconds vs. manual calculations</a:t>
            </a:r>
          </a:p>
          <a:p>
            <a:pPr lvl="1"/>
            <a:endParaRPr lang="en-US" dirty="0" smtClean="0"/>
          </a:p>
          <a:p>
            <a:pPr lvl="2"/>
            <a:r>
              <a:rPr lang="en-US" dirty="0" smtClean="0"/>
              <a:t>Role of computers in stock markets</a:t>
            </a:r>
          </a:p>
          <a:p>
            <a:pPr marL="914400" lvl="2" indent="0">
              <a:buNone/>
            </a:pPr>
            <a:endParaRPr lang="en-US" dirty="0" smtClean="0"/>
          </a:p>
          <a:p>
            <a:pPr lvl="1"/>
            <a:r>
              <a:rPr lang="en-US" dirty="0" smtClean="0"/>
              <a:t>Uniquely cheap: performs millions of computations each second, the cost of an individual calculation approaches to zero</a:t>
            </a:r>
          </a:p>
          <a:p>
            <a:pPr lvl="1"/>
            <a:endParaRPr lang="en-US" dirty="0" smtClean="0"/>
          </a:p>
          <a:p>
            <a:pPr lvl="2"/>
            <a:r>
              <a:rPr lang="en-US" dirty="0" smtClean="0"/>
              <a:t>If someone steals one rupee from a each of 100,000 bank accounts monthly, s/he would have 1200,000 at the end of year – few such cases in real world have been reported    </a:t>
            </a:r>
          </a:p>
          <a:p>
            <a:pPr lvl="2"/>
            <a:endParaRPr lang="en-US" dirty="0" smtClean="0"/>
          </a:p>
        </p:txBody>
      </p:sp>
    </p:spTree>
    <p:extLst>
      <p:ext uri="{BB962C8B-B14F-4D97-AF65-F5344CB8AC3E}">
        <p14:creationId xmlns="" xmlns:p14="http://schemas.microsoft.com/office/powerpoint/2010/main" val="10057266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special status of Computer Ethics (contd.)</a:t>
            </a:r>
          </a:p>
        </p:txBody>
      </p:sp>
      <p:sp>
        <p:nvSpPr>
          <p:cNvPr id="3" name="Content Placeholder 2"/>
          <p:cNvSpPr>
            <a:spLocks noGrp="1"/>
          </p:cNvSpPr>
          <p:nvPr>
            <p:ph idx="1"/>
          </p:nvPr>
        </p:nvSpPr>
        <p:spPr>
          <a:xfrm>
            <a:off x="457200" y="1371600"/>
            <a:ext cx="8229600" cy="5334000"/>
          </a:xfrm>
        </p:spPr>
        <p:txBody>
          <a:bodyPr>
            <a:normAutofit/>
          </a:bodyPr>
          <a:lstStyle/>
          <a:p>
            <a:pPr lvl="1"/>
            <a:r>
              <a:rPr lang="en-US" dirty="0" smtClean="0"/>
              <a:t>Uniquely cloned</a:t>
            </a:r>
          </a:p>
          <a:p>
            <a:pPr lvl="1"/>
            <a:endParaRPr lang="en-US" dirty="0" smtClean="0"/>
          </a:p>
          <a:p>
            <a:pPr lvl="2"/>
            <a:r>
              <a:rPr lang="en-US" dirty="0" smtClean="0"/>
              <a:t>Possible to make exact copy of an artifact</a:t>
            </a:r>
          </a:p>
          <a:p>
            <a:pPr lvl="2"/>
            <a:r>
              <a:rPr lang="en-US" dirty="0" smtClean="0"/>
              <a:t>Software piracy</a:t>
            </a:r>
          </a:p>
          <a:p>
            <a:pPr lvl="2"/>
            <a:endParaRPr lang="en-US" dirty="0" smtClean="0"/>
          </a:p>
          <a:p>
            <a:pPr lvl="1"/>
            <a:r>
              <a:rPr lang="en-US" dirty="0" smtClean="0"/>
              <a:t>Uniquely discrete</a:t>
            </a:r>
          </a:p>
          <a:p>
            <a:pPr lvl="1"/>
            <a:endParaRPr lang="en-US" dirty="0" smtClean="0"/>
          </a:p>
          <a:p>
            <a:pPr lvl="2"/>
            <a:r>
              <a:rPr lang="en-US" dirty="0" smtClean="0"/>
              <a:t>Changes to a single bit can have drastic consequences</a:t>
            </a:r>
          </a:p>
          <a:p>
            <a:pPr lvl="2"/>
            <a:r>
              <a:rPr lang="en-US" i="1" dirty="0" smtClean="0"/>
              <a:t>“In the discrete world of computing there is no meaningful metric in which small change &amp; small effects go hand in hand &amp; there never will be” (</a:t>
            </a:r>
            <a:r>
              <a:rPr lang="en-US" i="1" dirty="0" err="1" smtClean="0"/>
              <a:t>Dijkstra</a:t>
            </a:r>
            <a:r>
              <a:rPr lang="en-US" i="1" dirty="0" smtClean="0"/>
              <a:t>)</a:t>
            </a:r>
          </a:p>
          <a:p>
            <a:pPr lvl="1"/>
            <a:endParaRPr lang="en-US" i="1" dirty="0"/>
          </a:p>
        </p:txBody>
      </p:sp>
    </p:spTree>
    <p:extLst>
      <p:ext uri="{BB962C8B-B14F-4D97-AF65-F5344CB8AC3E}">
        <p14:creationId xmlns="" xmlns:p14="http://schemas.microsoft.com/office/powerpoint/2010/main" val="24807953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special status of Computer Ethics (contd.)</a:t>
            </a:r>
          </a:p>
        </p:txBody>
      </p:sp>
      <p:sp>
        <p:nvSpPr>
          <p:cNvPr id="3" name="Content Placeholder 2"/>
          <p:cNvSpPr>
            <a:spLocks noGrp="1"/>
          </p:cNvSpPr>
          <p:nvPr>
            <p:ph idx="1"/>
          </p:nvPr>
        </p:nvSpPr>
        <p:spPr/>
        <p:txBody>
          <a:bodyPr>
            <a:normAutofit lnSpcReduction="10000"/>
          </a:bodyPr>
          <a:lstStyle/>
          <a:p>
            <a:pPr lvl="1"/>
            <a:r>
              <a:rPr lang="en-US" dirty="0"/>
              <a:t>Uniquely coded</a:t>
            </a:r>
          </a:p>
          <a:p>
            <a:pPr lvl="2"/>
            <a:r>
              <a:rPr lang="en-US" dirty="0"/>
              <a:t>Computers operate by constructing codes upon codes upon codes</a:t>
            </a:r>
          </a:p>
          <a:p>
            <a:pPr lvl="2"/>
            <a:r>
              <a:rPr lang="en-US" dirty="0"/>
              <a:t>cylinder – tracks – sectors – records – fields – characters – bytes – binary digits</a:t>
            </a:r>
          </a:p>
          <a:p>
            <a:pPr lvl="2"/>
            <a:r>
              <a:rPr lang="en-US" dirty="0"/>
              <a:t>Danger of data being stored in meaningless jumbles of letters, numbers &amp; computer symbols</a:t>
            </a:r>
          </a:p>
          <a:p>
            <a:pPr lvl="2"/>
            <a:r>
              <a:rPr lang="en-US" dirty="0"/>
              <a:t>E.g. in 1989, 200 reels of 17 year old public health service tapes were destroyed because no one could determine what names  &amp; numbers meant on them</a:t>
            </a:r>
          </a:p>
          <a:p>
            <a:pPr lvl="2"/>
            <a:r>
              <a:rPr lang="en-US" dirty="0"/>
              <a:t>The main reason is due to rapid rate of obsolescence for I/O devices, evolution of media formats etc.</a:t>
            </a:r>
          </a:p>
          <a:p>
            <a:endParaRPr lang="en-US" dirty="0"/>
          </a:p>
        </p:txBody>
      </p:sp>
    </p:spTree>
    <p:extLst>
      <p:ext uri="{BB962C8B-B14F-4D97-AF65-F5344CB8AC3E}">
        <p14:creationId xmlns="" xmlns:p14="http://schemas.microsoft.com/office/powerpoint/2010/main" val="1096723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771"/>
            <a:ext cx="8229600" cy="783771"/>
          </a:xfrm>
        </p:spPr>
        <p:txBody>
          <a:bodyPr/>
          <a:lstStyle/>
          <a:p>
            <a:r>
              <a:rPr lang="en-US" dirty="0" smtClean="0"/>
              <a:t>Summarized unique properties</a:t>
            </a:r>
            <a:endParaRPr lang="en-US" dirty="0"/>
          </a:p>
        </p:txBody>
      </p:sp>
      <p:sp>
        <p:nvSpPr>
          <p:cNvPr id="3" name="Content Placeholder 2"/>
          <p:cNvSpPr>
            <a:spLocks noGrp="1"/>
          </p:cNvSpPr>
          <p:nvPr>
            <p:ph idx="1"/>
          </p:nvPr>
        </p:nvSpPr>
        <p:spPr>
          <a:xfrm>
            <a:off x="457200" y="685800"/>
            <a:ext cx="8229600" cy="5943600"/>
          </a:xfrm>
        </p:spPr>
        <p:txBody>
          <a:bodyPr>
            <a:normAutofit fontScale="32500" lnSpcReduction="20000"/>
          </a:bodyPr>
          <a:lstStyle/>
          <a:p>
            <a:r>
              <a:rPr lang="en-US" sz="6000" b="1" dirty="0"/>
              <a:t>Uniquely </a:t>
            </a:r>
            <a:r>
              <a:rPr lang="en-US" sz="6000" b="1" dirty="0" smtClean="0"/>
              <a:t>stored </a:t>
            </a:r>
            <a:r>
              <a:rPr lang="en-US" sz="6000" dirty="0" smtClean="0"/>
              <a:t>– fixed size words in memory</a:t>
            </a:r>
          </a:p>
          <a:p>
            <a:endParaRPr lang="en-US" sz="6000" dirty="0" smtClean="0"/>
          </a:p>
          <a:p>
            <a:r>
              <a:rPr lang="en-US" sz="6000" b="1" dirty="0"/>
              <a:t>Uniquely </a:t>
            </a:r>
            <a:r>
              <a:rPr lang="en-US" sz="6000" b="1" dirty="0" smtClean="0"/>
              <a:t>malleable</a:t>
            </a:r>
            <a:r>
              <a:rPr lang="en-US" sz="6000" dirty="0" smtClean="0"/>
              <a:t> – logically malleable</a:t>
            </a:r>
          </a:p>
          <a:p>
            <a:endParaRPr lang="en-US" sz="6000" dirty="0" smtClean="0"/>
          </a:p>
          <a:p>
            <a:r>
              <a:rPr lang="en-US" sz="6000" b="1" dirty="0" smtClean="0"/>
              <a:t>Uniquely complex </a:t>
            </a:r>
            <a:r>
              <a:rPr lang="en-US" sz="6000" dirty="0" smtClean="0"/>
              <a:t>– code in static vs. when executed</a:t>
            </a:r>
          </a:p>
          <a:p>
            <a:endParaRPr lang="en-US" sz="6000" dirty="0" smtClean="0"/>
          </a:p>
          <a:p>
            <a:pPr marL="342900" lvl="1" indent="-342900">
              <a:buFont typeface="Arial" pitchFamily="34" charset="0"/>
              <a:buChar char="•"/>
            </a:pPr>
            <a:r>
              <a:rPr lang="en-US" sz="6000" b="1" dirty="0"/>
              <a:t>Uniquely </a:t>
            </a:r>
            <a:r>
              <a:rPr lang="en-US" sz="6000" b="1" dirty="0" smtClean="0"/>
              <a:t>fast</a:t>
            </a:r>
            <a:r>
              <a:rPr lang="en-US" sz="6000" dirty="0" smtClean="0"/>
              <a:t> – computation in microseconds</a:t>
            </a:r>
          </a:p>
          <a:p>
            <a:pPr marL="342900" lvl="1" indent="-342900">
              <a:buFont typeface="Arial" pitchFamily="34" charset="0"/>
              <a:buChar char="•"/>
            </a:pPr>
            <a:endParaRPr lang="en-US" sz="6000" dirty="0" smtClean="0"/>
          </a:p>
          <a:p>
            <a:pPr marL="342900" lvl="1" indent="-342900">
              <a:buFont typeface="Arial" pitchFamily="34" charset="0"/>
              <a:buChar char="•"/>
            </a:pPr>
            <a:r>
              <a:rPr lang="en-US" sz="6000" b="1" dirty="0"/>
              <a:t>Uniquely </a:t>
            </a:r>
            <a:r>
              <a:rPr lang="en-US" sz="6000" b="1" dirty="0" smtClean="0"/>
              <a:t>cheap</a:t>
            </a:r>
            <a:r>
              <a:rPr lang="en-US" sz="6000" dirty="0" smtClean="0"/>
              <a:t> – cost of computation=zero</a:t>
            </a:r>
          </a:p>
          <a:p>
            <a:pPr marL="342900" lvl="1" indent="-342900">
              <a:buFont typeface="Arial" pitchFamily="34" charset="0"/>
              <a:buChar char="•"/>
            </a:pPr>
            <a:endParaRPr lang="en-US" sz="6000" dirty="0" smtClean="0"/>
          </a:p>
          <a:p>
            <a:pPr marL="342900" lvl="1" indent="-342900">
              <a:buFont typeface="Arial" pitchFamily="34" charset="0"/>
              <a:buChar char="•"/>
            </a:pPr>
            <a:r>
              <a:rPr lang="en-US" sz="6000" b="1" dirty="0"/>
              <a:t>Uniquely </a:t>
            </a:r>
            <a:r>
              <a:rPr lang="en-US" sz="6000" b="1" dirty="0" smtClean="0"/>
              <a:t>cloned</a:t>
            </a:r>
            <a:r>
              <a:rPr lang="en-US" sz="6000" dirty="0" smtClean="0"/>
              <a:t> – bit by bit identical copy of original</a:t>
            </a:r>
          </a:p>
          <a:p>
            <a:pPr marL="342900" lvl="1" indent="-342900">
              <a:buFont typeface="Arial" pitchFamily="34" charset="0"/>
              <a:buChar char="•"/>
            </a:pPr>
            <a:endParaRPr lang="en-US" sz="6000" dirty="0" smtClean="0"/>
          </a:p>
          <a:p>
            <a:pPr marL="342900" lvl="1" indent="-342900">
              <a:buFont typeface="Arial" pitchFamily="34" charset="0"/>
              <a:buChar char="•"/>
            </a:pPr>
            <a:r>
              <a:rPr lang="en-US" sz="6000" b="1" dirty="0"/>
              <a:t>Uniquely </a:t>
            </a:r>
            <a:r>
              <a:rPr lang="en-US" sz="6000" b="1" dirty="0" smtClean="0"/>
              <a:t>discrete</a:t>
            </a:r>
            <a:r>
              <a:rPr lang="en-US" sz="6000" dirty="0" smtClean="0"/>
              <a:t> – small change –larger effects</a:t>
            </a:r>
          </a:p>
          <a:p>
            <a:pPr marL="342900" lvl="1" indent="-342900">
              <a:buFont typeface="Arial" pitchFamily="34" charset="0"/>
              <a:buChar char="•"/>
            </a:pPr>
            <a:endParaRPr lang="en-US" sz="6000" dirty="0" smtClean="0"/>
          </a:p>
          <a:p>
            <a:pPr marL="342900" lvl="1" indent="-342900">
              <a:buFont typeface="Arial" pitchFamily="34" charset="0"/>
              <a:buChar char="•"/>
            </a:pPr>
            <a:r>
              <a:rPr lang="en-US" sz="6000" b="1" dirty="0"/>
              <a:t>Uniquely </a:t>
            </a:r>
            <a:r>
              <a:rPr lang="en-US" sz="6000" b="1" dirty="0" smtClean="0"/>
              <a:t>coded</a:t>
            </a:r>
            <a:r>
              <a:rPr lang="en-US" sz="6000" dirty="0" smtClean="0"/>
              <a:t> – layered approach</a:t>
            </a:r>
            <a:endParaRPr lang="en-US" sz="6000" dirty="0"/>
          </a:p>
          <a:p>
            <a:pPr marL="0" lvl="1" indent="0">
              <a:buNone/>
            </a:pPr>
            <a:endParaRPr lang="en-US" sz="1200" i="1" dirty="0" smtClean="0"/>
          </a:p>
          <a:p>
            <a:pPr marL="0" lvl="1" indent="0">
              <a:buNone/>
            </a:pPr>
            <a:endParaRPr lang="en-US" sz="1200" i="1" dirty="0"/>
          </a:p>
          <a:p>
            <a:pPr marL="0" lvl="1" indent="0">
              <a:buNone/>
            </a:pPr>
            <a:endParaRPr lang="en-US" sz="1200" i="1" dirty="0" smtClean="0"/>
          </a:p>
          <a:p>
            <a:pPr marL="0" lvl="1" indent="0">
              <a:buNone/>
            </a:pPr>
            <a:endParaRPr lang="en-US" sz="1200" i="1" dirty="0"/>
          </a:p>
          <a:p>
            <a:pPr marL="0" lvl="1" indent="0">
              <a:buNone/>
            </a:pPr>
            <a:endParaRPr lang="en-US" sz="1200" i="1" dirty="0" smtClean="0"/>
          </a:p>
          <a:p>
            <a:pPr marL="0" lvl="1" indent="0">
              <a:buNone/>
            </a:pPr>
            <a:endParaRPr lang="en-US" sz="1200" i="1" dirty="0"/>
          </a:p>
          <a:p>
            <a:pPr marL="0" lvl="1" indent="0">
              <a:buNone/>
            </a:pPr>
            <a:endParaRPr lang="en-US" sz="1200" i="1" dirty="0" smtClean="0"/>
          </a:p>
          <a:p>
            <a:pPr marL="0" lvl="1" indent="0">
              <a:buNone/>
            </a:pPr>
            <a:endParaRPr lang="en-US" sz="1200" i="1" dirty="0"/>
          </a:p>
          <a:p>
            <a:pPr marL="0" lvl="1" indent="0">
              <a:buNone/>
            </a:pPr>
            <a:endParaRPr lang="en-US" sz="1200" i="1" dirty="0" smtClean="0"/>
          </a:p>
          <a:p>
            <a:pPr marL="0" lvl="1" indent="0">
              <a:buNone/>
            </a:pPr>
            <a:endParaRPr lang="en-US" sz="1200" i="1" dirty="0" smtClean="0"/>
          </a:p>
          <a:p>
            <a:pPr marL="0" lvl="1" indent="0">
              <a:buNone/>
            </a:pPr>
            <a:r>
              <a:rPr lang="en-US" sz="3400" i="1" dirty="0" smtClean="0"/>
              <a:t>Give an  example for each property </a:t>
            </a:r>
            <a:endParaRPr lang="en-US" sz="9800" i="1" dirty="0"/>
          </a:p>
          <a:p>
            <a:pPr marL="342900" lvl="1" indent="-342900">
              <a:buFont typeface="Arial" pitchFamily="34" charset="0"/>
              <a:buChar char="•"/>
            </a:pPr>
            <a:endParaRPr lang="en-US" dirty="0"/>
          </a:p>
          <a:p>
            <a:pPr marL="342900" lvl="1" indent="-342900">
              <a:buFont typeface="Arial" pitchFamily="34" charset="0"/>
              <a:buChar char="•"/>
            </a:pPr>
            <a:endParaRPr lang="en-US" dirty="0"/>
          </a:p>
          <a:p>
            <a:pPr marL="342900" lvl="1" indent="-342900">
              <a:buFont typeface="Arial" pitchFamily="34" charset="0"/>
              <a:buChar char="•"/>
            </a:pPr>
            <a:endParaRPr lang="en-US" dirty="0"/>
          </a:p>
          <a:p>
            <a:endParaRPr lang="en-US" dirty="0"/>
          </a:p>
        </p:txBody>
      </p:sp>
    </p:spTree>
    <p:extLst>
      <p:ext uri="{BB962C8B-B14F-4D97-AF65-F5344CB8AC3E}">
        <p14:creationId xmlns="" xmlns:p14="http://schemas.microsoft.com/office/powerpoint/2010/main" val="8840885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Concluding the special status of computer ethics </a:t>
            </a:r>
            <a:endParaRPr lang="en-US" dirty="0"/>
          </a:p>
        </p:txBody>
      </p:sp>
      <p:sp>
        <p:nvSpPr>
          <p:cNvPr id="3" name="Content Placeholder 2"/>
          <p:cNvSpPr>
            <a:spLocks noGrp="1"/>
          </p:cNvSpPr>
          <p:nvPr>
            <p:ph idx="1"/>
          </p:nvPr>
        </p:nvSpPr>
        <p:spPr/>
        <p:txBody>
          <a:bodyPr>
            <a:normAutofit lnSpcReduction="10000"/>
          </a:bodyPr>
          <a:lstStyle/>
          <a:p>
            <a:r>
              <a:rPr lang="en-US" dirty="0" smtClean="0"/>
              <a:t>Locomotive revolutionized transport industry</a:t>
            </a:r>
          </a:p>
          <a:p>
            <a:pPr lvl="1"/>
            <a:r>
              <a:rPr lang="en-US" dirty="0" smtClean="0"/>
              <a:t>but no such thing as locomotive ethics</a:t>
            </a:r>
          </a:p>
          <a:p>
            <a:r>
              <a:rPr lang="en-US" dirty="0" smtClean="0"/>
              <a:t>Telephone changed the way humans communicate</a:t>
            </a:r>
          </a:p>
          <a:p>
            <a:pPr lvl="1"/>
            <a:r>
              <a:rPr lang="en-US" dirty="0" smtClean="0"/>
              <a:t>But no such thing as telephone ethics</a:t>
            </a:r>
          </a:p>
          <a:p>
            <a:r>
              <a:rPr lang="en-US" dirty="0" smtClean="0"/>
              <a:t>Tractor transformed the agriculture </a:t>
            </a:r>
          </a:p>
          <a:p>
            <a:pPr lvl="1"/>
            <a:r>
              <a:rPr lang="en-US" dirty="0" smtClean="0"/>
              <a:t>But no such thing as tractor ethics</a:t>
            </a:r>
          </a:p>
          <a:p>
            <a:r>
              <a:rPr lang="en-US" b="1" dirty="0" smtClean="0"/>
              <a:t>Why, therefore, should be any such thing as Computer Ethics?</a:t>
            </a:r>
            <a:endParaRPr lang="en-US" b="1" dirty="0"/>
          </a:p>
        </p:txBody>
      </p:sp>
    </p:spTree>
    <p:extLst>
      <p:ext uri="{BB962C8B-B14F-4D97-AF65-F5344CB8AC3E}">
        <p14:creationId xmlns="" xmlns:p14="http://schemas.microsoft.com/office/powerpoint/2010/main" val="933413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smtClean="0"/>
              <a:t>Text book;</a:t>
            </a:r>
          </a:p>
          <a:p>
            <a:pPr lvl="1"/>
            <a:r>
              <a:rPr lang="en-US" dirty="0" smtClean="0"/>
              <a:t>PART 1: What is computer Ethics?</a:t>
            </a:r>
          </a:p>
          <a:p>
            <a:pPr lvl="1"/>
            <a:r>
              <a:rPr lang="en-US" dirty="0" smtClean="0"/>
              <a:t>Chapter 2: Unique Ethical problems in I.T</a:t>
            </a:r>
          </a:p>
          <a:p>
            <a:pPr lvl="1"/>
            <a:endParaRPr lang="en-US" dirty="0"/>
          </a:p>
          <a:p>
            <a:pPr lvl="1"/>
            <a:r>
              <a:rPr lang="en-US" dirty="0" smtClean="0"/>
              <a:t>Recommended studies;</a:t>
            </a:r>
          </a:p>
          <a:p>
            <a:pPr lvl="2"/>
            <a:r>
              <a:rPr lang="en-US" i="1" dirty="0" smtClean="0"/>
              <a:t>No silver bullet by F.P Brooks,---(in order to understand the unique inherent characteristics of software)</a:t>
            </a:r>
            <a:endParaRPr lang="en-US" i="1" dirty="0"/>
          </a:p>
        </p:txBody>
      </p:sp>
    </p:spTree>
    <p:extLst>
      <p:ext uri="{BB962C8B-B14F-4D97-AF65-F5344CB8AC3E}">
        <p14:creationId xmlns="" xmlns:p14="http://schemas.microsoft.com/office/powerpoint/2010/main" val="8206236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Computer Ethics?</a:t>
            </a:r>
            <a:endParaRPr lang="en-US" dirty="0"/>
          </a:p>
        </p:txBody>
      </p:sp>
      <p:sp>
        <p:nvSpPr>
          <p:cNvPr id="3" name="Content Placeholder 2"/>
          <p:cNvSpPr>
            <a:spLocks noGrp="1"/>
          </p:cNvSpPr>
          <p:nvPr>
            <p:ph idx="1"/>
          </p:nvPr>
        </p:nvSpPr>
        <p:spPr>
          <a:xfrm>
            <a:off x="381000" y="1295400"/>
            <a:ext cx="8229600" cy="5181600"/>
          </a:xfrm>
        </p:spPr>
        <p:txBody>
          <a:bodyPr>
            <a:normAutofit lnSpcReduction="10000"/>
          </a:bodyPr>
          <a:lstStyle/>
          <a:p>
            <a:r>
              <a:rPr lang="en-US" dirty="0" smtClean="0"/>
              <a:t>Ethical problems aggravated, transformed or created by computer technology. (Maner)</a:t>
            </a:r>
          </a:p>
          <a:p>
            <a:pPr lvl="1"/>
            <a:r>
              <a:rPr lang="en-US" sz="2000" dirty="0" smtClean="0"/>
              <a:t>Old ethical problems made worse by computers – e.g. data security/privacy</a:t>
            </a:r>
          </a:p>
          <a:p>
            <a:pPr lvl="1"/>
            <a:r>
              <a:rPr lang="en-US" sz="2000" dirty="0" smtClean="0"/>
              <a:t>others came into existence because of computer technology – e.g. data loss due to malware, online hacking of bank accounts</a:t>
            </a:r>
          </a:p>
          <a:p>
            <a:pPr lvl="1"/>
            <a:endParaRPr lang="en-US" sz="2000" dirty="0" smtClean="0"/>
          </a:p>
          <a:p>
            <a:r>
              <a:rPr lang="en-US" dirty="0" smtClean="0"/>
              <a:t>Pose new versions of standards moral problems and moral dilemmas, exacerbating old problems  &amp; forcing to apply ordinary moral </a:t>
            </a:r>
            <a:r>
              <a:rPr lang="en-US" dirty="0" smtClean="0"/>
              <a:t>norms in </a:t>
            </a:r>
            <a:r>
              <a:rPr lang="en-US" dirty="0" smtClean="0"/>
              <a:t>uncharted realms. (Johnson)</a:t>
            </a:r>
          </a:p>
          <a:p>
            <a:pPr marL="0" indent="0">
              <a:buNone/>
            </a:pPr>
            <a:endParaRPr lang="en-US" sz="1400" dirty="0" smtClean="0"/>
          </a:p>
          <a:p>
            <a:pPr marL="0" indent="0">
              <a:buNone/>
            </a:pPr>
            <a:endParaRPr lang="en-US" sz="1400" dirty="0"/>
          </a:p>
          <a:p>
            <a:pPr marL="0" indent="0">
              <a:buNone/>
            </a:pPr>
            <a:r>
              <a:rPr lang="en-US" sz="1400" i="1" dirty="0" smtClean="0"/>
              <a:t>How would you compare  the above two view points?</a:t>
            </a:r>
          </a:p>
          <a:p>
            <a:pPr lvl="1"/>
            <a:endParaRPr lang="en-US" sz="3200" dirty="0"/>
          </a:p>
        </p:txBody>
      </p:sp>
    </p:spTree>
    <p:extLst>
      <p:ext uri="{BB962C8B-B14F-4D97-AF65-F5344CB8AC3E}">
        <p14:creationId xmlns="" xmlns:p14="http://schemas.microsoft.com/office/powerpoint/2010/main" val="31079982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Computer Ethics</a:t>
            </a:r>
            <a:r>
              <a:rPr lang="en-US" dirty="0" smtClean="0"/>
              <a:t>? (contd.)</a:t>
            </a:r>
            <a:endParaRPr lang="en-US" dirty="0"/>
          </a:p>
        </p:txBody>
      </p:sp>
      <p:sp>
        <p:nvSpPr>
          <p:cNvPr id="3" name="Content Placeholder 2"/>
          <p:cNvSpPr>
            <a:spLocks noGrp="1"/>
          </p:cNvSpPr>
          <p:nvPr>
            <p:ph idx="1"/>
          </p:nvPr>
        </p:nvSpPr>
        <p:spPr>
          <a:xfrm>
            <a:off x="457200" y="1219200"/>
            <a:ext cx="8229600" cy="5334000"/>
          </a:xfrm>
        </p:spPr>
        <p:txBody>
          <a:bodyPr>
            <a:normAutofit fontScale="92500" lnSpcReduction="20000"/>
          </a:bodyPr>
          <a:lstStyle/>
          <a:p>
            <a:r>
              <a:rPr lang="en-US" dirty="0" smtClean="0"/>
              <a:t>Computer ethics concerns with </a:t>
            </a:r>
          </a:p>
          <a:p>
            <a:pPr lvl="1"/>
            <a:r>
              <a:rPr lang="en-US" dirty="0" smtClean="0"/>
              <a:t>policy vacuum &amp; conceptual muddle </a:t>
            </a:r>
          </a:p>
          <a:p>
            <a:pPr lvl="1"/>
            <a:r>
              <a:rPr lang="en-US" dirty="0" smtClean="0"/>
              <a:t>regarding social &amp; ethica</a:t>
            </a:r>
            <a:r>
              <a:rPr lang="en-US" dirty="0"/>
              <a:t>l</a:t>
            </a:r>
            <a:r>
              <a:rPr lang="en-US" dirty="0" smtClean="0"/>
              <a:t> use of computer technology (Moor)</a:t>
            </a:r>
          </a:p>
          <a:p>
            <a:r>
              <a:rPr lang="en-US" dirty="0" smtClean="0"/>
              <a:t>Policy </a:t>
            </a:r>
            <a:r>
              <a:rPr lang="en-US" dirty="0"/>
              <a:t>vacuum: </a:t>
            </a:r>
            <a:endParaRPr lang="en-US" dirty="0" smtClean="0"/>
          </a:p>
          <a:p>
            <a:pPr lvl="1"/>
            <a:r>
              <a:rPr lang="en-US" dirty="0" smtClean="0"/>
              <a:t>how </a:t>
            </a:r>
            <a:r>
              <a:rPr lang="en-US" dirty="0"/>
              <a:t>computer technology should be used. </a:t>
            </a:r>
            <a:endParaRPr lang="en-US" dirty="0" smtClean="0"/>
          </a:p>
          <a:p>
            <a:pPr lvl="1"/>
            <a:r>
              <a:rPr lang="en-US" dirty="0" smtClean="0"/>
              <a:t>Often </a:t>
            </a:r>
            <a:r>
              <a:rPr lang="en-US" dirty="0"/>
              <a:t>existing policies are inadequate for new capabilities/choice of </a:t>
            </a:r>
            <a:r>
              <a:rPr lang="en-US" dirty="0" smtClean="0"/>
              <a:t>actions</a:t>
            </a:r>
          </a:p>
          <a:p>
            <a:pPr lvl="1"/>
            <a:r>
              <a:rPr lang="en-US" dirty="0" smtClean="0"/>
              <a:t>e.g. making Facebook profile picture public without user’s authorization</a:t>
            </a:r>
            <a:endParaRPr lang="en-US" dirty="0"/>
          </a:p>
          <a:p>
            <a:r>
              <a:rPr lang="en-US" dirty="0"/>
              <a:t>Conceptual </a:t>
            </a:r>
            <a:r>
              <a:rPr lang="en-US" dirty="0" smtClean="0"/>
              <a:t>muddle: </a:t>
            </a:r>
          </a:p>
          <a:p>
            <a:pPr lvl="1"/>
            <a:r>
              <a:rPr lang="en-US" dirty="0" smtClean="0"/>
              <a:t>A complex situation in which it becomes absolutely difficult to figure out right vs. wrong</a:t>
            </a:r>
          </a:p>
          <a:p>
            <a:endParaRPr lang="en-US" dirty="0"/>
          </a:p>
          <a:p>
            <a:endParaRPr lang="en-US" dirty="0"/>
          </a:p>
        </p:txBody>
      </p:sp>
    </p:spTree>
    <p:extLst>
      <p:ext uri="{BB962C8B-B14F-4D97-AF65-F5344CB8AC3E}">
        <p14:creationId xmlns="" xmlns:p14="http://schemas.microsoft.com/office/powerpoint/2010/main" val="31537552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Computer Ethics? (contd.)</a:t>
            </a:r>
          </a:p>
        </p:txBody>
      </p:sp>
      <p:sp>
        <p:nvSpPr>
          <p:cNvPr id="3" name="Content Placeholder 2"/>
          <p:cNvSpPr>
            <a:spLocks noGrp="1"/>
          </p:cNvSpPr>
          <p:nvPr>
            <p:ph idx="1"/>
          </p:nvPr>
        </p:nvSpPr>
        <p:spPr/>
        <p:txBody>
          <a:bodyPr>
            <a:normAutofit/>
          </a:bodyPr>
          <a:lstStyle/>
          <a:p>
            <a:r>
              <a:rPr lang="en-US" dirty="0" smtClean="0"/>
              <a:t>Computer Ethics identifies &amp; analyzes the impact of I.T on such social &amp; human values</a:t>
            </a:r>
          </a:p>
          <a:p>
            <a:pPr lvl="1"/>
            <a:r>
              <a:rPr lang="en-US" dirty="0" smtClean="0"/>
              <a:t> as health, wealth, work, knowledge, opportunity, freedom, democracy, privacy, security etc. (Bynum)</a:t>
            </a:r>
          </a:p>
          <a:p>
            <a:r>
              <a:rPr lang="en-US" dirty="0" smtClean="0"/>
              <a:t>Professional ethics – guide the day to day activities of computing professional, whoever involved in design &amp; development of computer artifacts. (</a:t>
            </a:r>
            <a:r>
              <a:rPr lang="en-US" dirty="0" err="1" smtClean="0"/>
              <a:t>Gotterbarn</a:t>
            </a:r>
            <a:r>
              <a:rPr lang="en-US" dirty="0" smtClean="0"/>
              <a:t>)</a:t>
            </a:r>
          </a:p>
          <a:p>
            <a:endParaRPr lang="en-US" dirty="0"/>
          </a:p>
        </p:txBody>
      </p:sp>
    </p:spTree>
    <p:extLst>
      <p:ext uri="{BB962C8B-B14F-4D97-AF65-F5344CB8AC3E}">
        <p14:creationId xmlns="" xmlns:p14="http://schemas.microsoft.com/office/powerpoint/2010/main" val="20654229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Summarized definitions of Computer Ethics</a:t>
            </a:r>
            <a:endParaRPr lang="en-US" dirty="0"/>
          </a:p>
        </p:txBody>
      </p:sp>
      <p:sp>
        <p:nvSpPr>
          <p:cNvPr id="3" name="Content Placeholder 2"/>
          <p:cNvSpPr>
            <a:spLocks noGrp="1"/>
          </p:cNvSpPr>
          <p:nvPr>
            <p:ph idx="1"/>
          </p:nvPr>
        </p:nvSpPr>
        <p:spPr/>
        <p:txBody>
          <a:bodyPr>
            <a:normAutofit lnSpcReduction="10000"/>
          </a:bodyPr>
          <a:lstStyle/>
          <a:p>
            <a:r>
              <a:rPr lang="en-US" dirty="0" err="1" smtClean="0"/>
              <a:t>Maner’s</a:t>
            </a:r>
            <a:r>
              <a:rPr lang="en-US" dirty="0" smtClean="0"/>
              <a:t> ------ ethical problems transformed into new ones</a:t>
            </a:r>
          </a:p>
          <a:p>
            <a:r>
              <a:rPr lang="en-US" dirty="0" smtClean="0"/>
              <a:t>Johnson’s-------new version of moral problems</a:t>
            </a:r>
          </a:p>
          <a:p>
            <a:r>
              <a:rPr lang="en-US" dirty="0" smtClean="0"/>
              <a:t>Moor’s----------policy vacuum &amp; conceptual muddle</a:t>
            </a:r>
          </a:p>
          <a:p>
            <a:r>
              <a:rPr lang="en-US" dirty="0" smtClean="0"/>
              <a:t>Bynum’s------impact of I.T on social &amp; human values</a:t>
            </a:r>
          </a:p>
          <a:p>
            <a:r>
              <a:rPr lang="en-US" dirty="0" err="1" smtClean="0"/>
              <a:t>Gotterbarn’s</a:t>
            </a:r>
            <a:r>
              <a:rPr lang="en-US" dirty="0" smtClean="0"/>
              <a:t>-----guide day to day activities of computing professionals</a:t>
            </a:r>
            <a:endParaRPr lang="en-US" dirty="0"/>
          </a:p>
        </p:txBody>
      </p:sp>
    </p:spTree>
    <p:extLst>
      <p:ext uri="{BB962C8B-B14F-4D97-AF65-F5344CB8AC3E}">
        <p14:creationId xmlns="" xmlns:p14="http://schemas.microsoft.com/office/powerpoint/2010/main" val="38119311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 y="457200"/>
            <a:ext cx="9144001" cy="6096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6833208" y="2697074"/>
            <a:ext cx="1480851" cy="338554"/>
          </a:xfrm>
          <a:prstGeom prst="rect">
            <a:avLst/>
          </a:prstGeom>
          <a:noFill/>
        </p:spPr>
        <p:txBody>
          <a:bodyPr wrap="square" rtlCol="0">
            <a:spAutoFit/>
          </a:bodyPr>
          <a:lstStyle/>
          <a:p>
            <a:r>
              <a:rPr lang="en-US" sz="1600" dirty="0" smtClean="0"/>
              <a:t>e.g. rumors</a:t>
            </a:r>
            <a:endParaRPr lang="en-US" sz="1600" dirty="0"/>
          </a:p>
        </p:txBody>
      </p:sp>
      <p:sp>
        <p:nvSpPr>
          <p:cNvPr id="6" name="TextBox 5"/>
          <p:cNvSpPr txBox="1"/>
          <p:nvPr/>
        </p:nvSpPr>
        <p:spPr>
          <a:xfrm>
            <a:off x="5105400" y="2286000"/>
            <a:ext cx="3276600" cy="338554"/>
          </a:xfrm>
          <a:prstGeom prst="rect">
            <a:avLst/>
          </a:prstGeom>
          <a:noFill/>
        </p:spPr>
        <p:txBody>
          <a:bodyPr wrap="square" rtlCol="0">
            <a:spAutoFit/>
          </a:bodyPr>
          <a:lstStyle/>
          <a:p>
            <a:r>
              <a:rPr lang="en-US" sz="1600" dirty="0" smtClean="0"/>
              <a:t>e.g. break into bank accounts</a:t>
            </a:r>
            <a:endParaRPr lang="en-US" dirty="0"/>
          </a:p>
        </p:txBody>
      </p:sp>
      <p:sp>
        <p:nvSpPr>
          <p:cNvPr id="7" name="TextBox 6"/>
          <p:cNvSpPr txBox="1"/>
          <p:nvPr/>
        </p:nvSpPr>
        <p:spPr>
          <a:xfrm>
            <a:off x="7772400" y="4572000"/>
            <a:ext cx="2166651" cy="276999"/>
          </a:xfrm>
          <a:prstGeom prst="rect">
            <a:avLst/>
          </a:prstGeom>
          <a:noFill/>
        </p:spPr>
        <p:txBody>
          <a:bodyPr wrap="square" rtlCol="0">
            <a:spAutoFit/>
          </a:bodyPr>
          <a:lstStyle/>
          <a:p>
            <a:r>
              <a:rPr lang="en-US" sz="1200" dirty="0" smtClean="0"/>
              <a:t>Copying programs</a:t>
            </a:r>
            <a:endParaRPr lang="en-US" sz="1200" dirty="0"/>
          </a:p>
        </p:txBody>
      </p:sp>
      <p:sp>
        <p:nvSpPr>
          <p:cNvPr id="8" name="TextBox 7"/>
          <p:cNvSpPr txBox="1"/>
          <p:nvPr/>
        </p:nvSpPr>
        <p:spPr>
          <a:xfrm>
            <a:off x="5410200" y="5312228"/>
            <a:ext cx="2743200" cy="307777"/>
          </a:xfrm>
          <a:prstGeom prst="rect">
            <a:avLst/>
          </a:prstGeom>
          <a:noFill/>
        </p:spPr>
        <p:txBody>
          <a:bodyPr wrap="square" rtlCol="0">
            <a:spAutoFit/>
          </a:bodyPr>
          <a:lstStyle/>
          <a:p>
            <a:r>
              <a:rPr lang="en-US" sz="1400" dirty="0" smtClean="0"/>
              <a:t>Is program harmful to society?</a:t>
            </a:r>
            <a:endParaRPr lang="en-US" sz="1400" dirty="0"/>
          </a:p>
        </p:txBody>
      </p:sp>
      <p:sp>
        <p:nvSpPr>
          <p:cNvPr id="9" name="TextBox 8"/>
          <p:cNvSpPr txBox="1"/>
          <p:nvPr/>
        </p:nvSpPr>
        <p:spPr>
          <a:xfrm>
            <a:off x="4419600" y="6016823"/>
            <a:ext cx="2743200" cy="307777"/>
          </a:xfrm>
          <a:prstGeom prst="rect">
            <a:avLst/>
          </a:prstGeom>
          <a:noFill/>
        </p:spPr>
        <p:txBody>
          <a:bodyPr wrap="square" rtlCol="0">
            <a:spAutoFit/>
          </a:bodyPr>
          <a:lstStyle/>
          <a:p>
            <a:r>
              <a:rPr lang="en-US" sz="1400" dirty="0" smtClean="0"/>
              <a:t>Don’t be rude</a:t>
            </a:r>
            <a:endParaRPr lang="en-US" dirty="0"/>
          </a:p>
        </p:txBody>
      </p:sp>
      <p:sp>
        <p:nvSpPr>
          <p:cNvPr id="10" name="TextBox 9"/>
          <p:cNvSpPr txBox="1"/>
          <p:nvPr/>
        </p:nvSpPr>
        <p:spPr>
          <a:xfrm>
            <a:off x="5138058" y="4135474"/>
            <a:ext cx="1700272" cy="338554"/>
          </a:xfrm>
          <a:prstGeom prst="rect">
            <a:avLst/>
          </a:prstGeom>
          <a:noFill/>
        </p:spPr>
        <p:txBody>
          <a:bodyPr wrap="square" rtlCol="0">
            <a:spAutoFit/>
          </a:bodyPr>
          <a:lstStyle/>
          <a:p>
            <a:r>
              <a:rPr lang="en-US" sz="1600" dirty="0" smtClean="0"/>
              <a:t>e.g. hacking</a:t>
            </a:r>
            <a:endParaRPr lang="en-US" sz="1600" dirty="0"/>
          </a:p>
        </p:txBody>
      </p:sp>
    </p:spTree>
    <p:extLst>
      <p:ext uri="{BB962C8B-B14F-4D97-AF65-F5344CB8AC3E}">
        <p14:creationId xmlns="" xmlns:p14="http://schemas.microsoft.com/office/powerpoint/2010/main" val="31112865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Levels of justification to study Computer Ethics</a:t>
            </a:r>
            <a:endParaRPr lang="en-US" dirty="0"/>
          </a:p>
        </p:txBody>
      </p:sp>
      <p:sp>
        <p:nvSpPr>
          <p:cNvPr id="3" name="Content Placeholder 2"/>
          <p:cNvSpPr>
            <a:spLocks noGrp="1"/>
          </p:cNvSpPr>
          <p:nvPr>
            <p:ph idx="1"/>
          </p:nvPr>
        </p:nvSpPr>
        <p:spPr>
          <a:xfrm>
            <a:off x="457200" y="1600200"/>
            <a:ext cx="8229600" cy="5181600"/>
          </a:xfrm>
        </p:spPr>
        <p:txBody>
          <a:bodyPr>
            <a:normAutofit lnSpcReduction="10000"/>
          </a:bodyPr>
          <a:lstStyle/>
          <a:p>
            <a:r>
              <a:rPr lang="en-US" dirty="0" smtClean="0"/>
              <a:t>We should study computer ethics because;</a:t>
            </a:r>
          </a:p>
          <a:p>
            <a:endParaRPr lang="en-US" dirty="0" smtClean="0"/>
          </a:p>
          <a:p>
            <a:pPr lvl="1"/>
            <a:r>
              <a:rPr lang="en-US" dirty="0" smtClean="0"/>
              <a:t>will make us behave like responsible professionals.</a:t>
            </a:r>
          </a:p>
          <a:p>
            <a:pPr lvl="1"/>
            <a:endParaRPr lang="en-US" dirty="0" smtClean="0"/>
          </a:p>
          <a:p>
            <a:pPr lvl="1"/>
            <a:r>
              <a:rPr lang="en-US" dirty="0" smtClean="0"/>
              <a:t>will teach us how to avoid computer abuse &amp; catastrophes</a:t>
            </a:r>
          </a:p>
          <a:p>
            <a:pPr lvl="1"/>
            <a:endParaRPr lang="en-US" dirty="0" smtClean="0"/>
          </a:p>
          <a:p>
            <a:pPr lvl="1"/>
            <a:r>
              <a:rPr lang="en-US" dirty="0" smtClean="0"/>
              <a:t>the advance of computing technology will continue to create temporary policy vacuums</a:t>
            </a:r>
          </a:p>
          <a:p>
            <a:pPr lvl="1"/>
            <a:endParaRPr lang="en-US" dirty="0" smtClean="0"/>
          </a:p>
          <a:p>
            <a:pPr marL="0" indent="0">
              <a:buNone/>
            </a:pPr>
            <a:r>
              <a:rPr lang="en-US" sz="1200" dirty="0" smtClean="0"/>
              <a:t>Challenge/ refute these levels of justification</a:t>
            </a:r>
          </a:p>
        </p:txBody>
      </p:sp>
    </p:spTree>
    <p:extLst>
      <p:ext uri="{BB962C8B-B14F-4D97-AF65-F5344CB8AC3E}">
        <p14:creationId xmlns="" xmlns:p14="http://schemas.microsoft.com/office/powerpoint/2010/main" val="29027200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Levels of justification to study Computer </a:t>
            </a:r>
            <a:r>
              <a:rPr lang="en-US" dirty="0" smtClean="0"/>
              <a:t>Ethics (contd.)</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……because;</a:t>
            </a:r>
          </a:p>
          <a:p>
            <a:pPr lvl="1"/>
            <a:r>
              <a:rPr lang="en-US" dirty="0"/>
              <a:t>use of computing technology permanently transforms certain ethical issues to the degree that their alternatives require independent </a:t>
            </a:r>
            <a:r>
              <a:rPr lang="en-US" dirty="0" smtClean="0"/>
              <a:t>study</a:t>
            </a:r>
          </a:p>
          <a:p>
            <a:pPr lvl="1"/>
            <a:endParaRPr lang="en-US" dirty="0"/>
          </a:p>
          <a:p>
            <a:pPr lvl="1"/>
            <a:r>
              <a:rPr lang="en-US" dirty="0"/>
              <a:t>use of computing  technology creates, and will continue to create, novel ethical issues that require special </a:t>
            </a:r>
            <a:r>
              <a:rPr lang="en-US" dirty="0" smtClean="0"/>
              <a:t>study</a:t>
            </a:r>
          </a:p>
          <a:p>
            <a:pPr lvl="1"/>
            <a:endParaRPr lang="en-US" dirty="0"/>
          </a:p>
          <a:p>
            <a:pPr lvl="1"/>
            <a:r>
              <a:rPr lang="en-US" dirty="0"/>
              <a:t>set of novel &amp; transformed issues is large enough &amp; coherent enough to define a new field</a:t>
            </a:r>
          </a:p>
          <a:p>
            <a:pPr lvl="1"/>
            <a:endParaRPr lang="en-US" dirty="0"/>
          </a:p>
        </p:txBody>
      </p:sp>
    </p:spTree>
    <p:extLst>
      <p:ext uri="{BB962C8B-B14F-4D97-AF65-F5344CB8AC3E}">
        <p14:creationId xmlns="" xmlns:p14="http://schemas.microsoft.com/office/powerpoint/2010/main" val="6412809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special status of Computer Ethics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Unique properties of computing technology </a:t>
            </a:r>
          </a:p>
          <a:p>
            <a:pPr lvl="1"/>
            <a:r>
              <a:rPr lang="en-US" dirty="0" smtClean="0"/>
              <a:t>Uniquely stored: stores integer in fixed size words, integer range: 32,767 – overflow if larger, corrupting stored value</a:t>
            </a:r>
          </a:p>
          <a:p>
            <a:pPr lvl="1"/>
            <a:endParaRPr lang="en-US" dirty="0" smtClean="0"/>
          </a:p>
          <a:p>
            <a:pPr lvl="1"/>
            <a:r>
              <a:rPr lang="en-US" dirty="0" smtClean="0"/>
              <a:t>Uniquely malleable: “</a:t>
            </a:r>
            <a:r>
              <a:rPr lang="en-US" i="1" dirty="0" smtClean="0"/>
              <a:t>logically malleable” </a:t>
            </a:r>
            <a:r>
              <a:rPr lang="en-US" i="1" dirty="0"/>
              <a:t> </a:t>
            </a:r>
            <a:r>
              <a:rPr lang="en-US" i="1" dirty="0" smtClean="0"/>
              <a:t>- unique characteristic of computing</a:t>
            </a:r>
          </a:p>
          <a:p>
            <a:pPr marL="1200150" lvl="2" indent="-342900"/>
            <a:r>
              <a:rPr lang="en-US" dirty="0" smtClean="0"/>
              <a:t>they can be shaped and molded - in terms of inputs, outputs &amp; connecting logical operations</a:t>
            </a:r>
          </a:p>
          <a:p>
            <a:pPr marL="1200150" lvl="2" indent="-342900"/>
            <a:r>
              <a:rPr lang="en-US" dirty="0" smtClean="0"/>
              <a:t>Handicap people can input via;</a:t>
            </a:r>
          </a:p>
          <a:p>
            <a:pPr marL="1657350" lvl="3" indent="-342900"/>
            <a:r>
              <a:rPr lang="en-US" dirty="0" smtClean="0"/>
              <a:t> voice commands, head-pointer, mouth stick</a:t>
            </a:r>
            <a:endParaRPr lang="en-US" dirty="0"/>
          </a:p>
        </p:txBody>
      </p:sp>
    </p:spTree>
    <p:extLst>
      <p:ext uri="{BB962C8B-B14F-4D97-AF65-F5344CB8AC3E}">
        <p14:creationId xmlns="" xmlns:p14="http://schemas.microsoft.com/office/powerpoint/2010/main" val="22283304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372</TotalTime>
  <Words>1055</Words>
  <Application>Microsoft Office PowerPoint</Application>
  <PresentationFormat>On-screen Show (4:3)</PresentationFormat>
  <Paragraphs>138</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Lecture 2: What is Computer Ethics? Special Status of Computer Ethics</vt:lpstr>
      <vt:lpstr>What is Computer Ethics?</vt:lpstr>
      <vt:lpstr>What is Computer Ethics? (contd.)</vt:lpstr>
      <vt:lpstr>What is Computer Ethics? (contd.)</vt:lpstr>
      <vt:lpstr>Summarized definitions of Computer Ethics</vt:lpstr>
      <vt:lpstr>Slide 6</vt:lpstr>
      <vt:lpstr>Levels of justification to study Computer Ethics</vt:lpstr>
      <vt:lpstr>Levels of justification to study Computer Ethics (contd.)</vt:lpstr>
      <vt:lpstr>The special status of Computer Ethics</vt:lpstr>
      <vt:lpstr>The special status of Computer Ethics (contd.)</vt:lpstr>
      <vt:lpstr>The special status of Computer Ethics (contd.)</vt:lpstr>
      <vt:lpstr>The special status of Computer Ethics (contd.)</vt:lpstr>
      <vt:lpstr>The special status of Computer Ethics (contd.)</vt:lpstr>
      <vt:lpstr>Summarized unique properties</vt:lpstr>
      <vt:lpstr>Concluding the special status of computer ethics </vt:lpstr>
      <vt:lpstr>references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Computer Ethics Special Status of Computer Ethics</dc:title>
  <dc:creator>Uzma</dc:creator>
  <cp:lastModifiedBy>farah</cp:lastModifiedBy>
  <cp:revision>171</cp:revision>
  <dcterms:created xsi:type="dcterms:W3CDTF">2006-08-16T00:00:00Z</dcterms:created>
  <dcterms:modified xsi:type="dcterms:W3CDTF">2016-03-15T07:30:31Z</dcterms:modified>
</cp:coreProperties>
</file>