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5" r:id="rId2"/>
    <p:sldId id="258" r:id="rId3"/>
    <p:sldId id="259" r:id="rId4"/>
    <p:sldId id="260" r:id="rId5"/>
    <p:sldId id="261" r:id="rId6"/>
    <p:sldId id="262" r:id="rId7"/>
    <p:sldId id="263" r:id="rId8"/>
    <p:sldId id="264" r:id="rId9"/>
    <p:sldId id="265" r:id="rId10"/>
    <p:sldId id="293" r:id="rId11"/>
    <p:sldId id="303" r:id="rId12"/>
    <p:sldId id="266" r:id="rId13"/>
    <p:sldId id="294" r:id="rId14"/>
    <p:sldId id="295" r:id="rId15"/>
    <p:sldId id="296" r:id="rId16"/>
    <p:sldId id="297" r:id="rId17"/>
    <p:sldId id="298" r:id="rId18"/>
    <p:sldId id="299" r:id="rId19"/>
    <p:sldId id="300" r:id="rId20"/>
    <p:sldId id="301" r:id="rId21"/>
    <p:sldId id="302" r:id="rId22"/>
    <p:sldId id="267" r:id="rId23"/>
    <p:sldId id="268"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62917A-0185-4A04-9CF1-BFDE19B5456A}" type="datetimeFigureOut">
              <a:rPr lang="en-US" smtClean="0"/>
              <a:pPr/>
              <a:t>8/20/2019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6E22C8-02B0-461B-AF65-9478BCFE109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E996A-2763-4B4E-A4BD-A2F9F06172C2}" type="datetimeFigureOut">
              <a:rPr lang="en-US" smtClean="0"/>
              <a:pPr/>
              <a:t>8/20/2019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FF747-F065-4DFB-A730-500C46C096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05E419-D62E-4BF6-91A2-D07AF4ADC6DC}" type="datetime1">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47A08-0566-48C0-8ED0-EEA34F1BA4B2}" type="datetime1">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A0E6D-3B27-4695-82F8-A17082CFDC3C}" type="datetime1">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7C411-0EFB-4509-812A-E0C52AD844A4}" type="datetime1">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09E5E-0989-479F-A318-479BC0717F04}" type="datetime1">
              <a:rPr lang="en-US" smtClean="0"/>
              <a:pPr/>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1D5B4-C92D-4C20-AF6B-1A06CB206D92}" type="datetime1">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E6BB03-D24C-4B8F-A1F5-B1A85D865924}" type="datetime1">
              <a:rPr lang="en-US" smtClean="0"/>
              <a:pPr/>
              <a:t>8/20/2019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7A371-0474-4799-BDFD-AEAF867EABC9}" type="datetime1">
              <a:rPr lang="en-US" smtClean="0"/>
              <a:pPr/>
              <a:t>8/20/2019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A67A6-3FB8-4F55-8246-035428025B5A}" type="datetime1">
              <a:rPr lang="en-US" smtClean="0"/>
              <a:pPr/>
              <a:t>8/20/2019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AA8E5-2F19-4E42-8164-452CB0381596}" type="datetime1">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87DCE-AD07-4DD9-973B-A5FA64E2FE04}" type="datetime1">
              <a:rPr lang="en-US" smtClean="0"/>
              <a:pPr/>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13168-0FFE-43D3-AD0E-189157BD1E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794AA-CE2C-40DC-AA4F-72DB4B001BA1}" type="datetime1">
              <a:rPr lang="en-US" smtClean="0"/>
              <a:pPr/>
              <a:t>8/20/2019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13168-0FFE-43D3-AD0E-189157BD1E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hindawi.com/journals/jnme/2012/56948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hindawi.com/journals/jnme/2012/56948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indawi.com/journals/jnme/2012/56948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hindawi.com/journals/jnme/2012/56948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hindawi.com/journals/jnme/2012/56948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indawi.com/journals/jnme/2012/56948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hindawi.com/journals/jnme/2012/56948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371599"/>
          </a:xfrm>
        </p:spPr>
        <p:txBody>
          <a:bodyPr/>
          <a:lstStyle/>
          <a:p>
            <a:r>
              <a:rPr lang="en-US" b="1" dirty="0" smtClean="0"/>
              <a:t>Cardiovascular Diseases </a:t>
            </a:r>
            <a:endParaRPr lang="en-US" b="1" dirty="0"/>
          </a:p>
        </p:txBody>
      </p:sp>
      <p:sp>
        <p:nvSpPr>
          <p:cNvPr id="3" name="Subtitle 2"/>
          <p:cNvSpPr>
            <a:spLocks noGrp="1"/>
          </p:cNvSpPr>
          <p:nvPr>
            <p:ph type="subTitle" idx="1"/>
          </p:nvPr>
        </p:nvSpPr>
        <p:spPr>
          <a:xfrm>
            <a:off x="1371600" y="2895600"/>
            <a:ext cx="6400800" cy="2743200"/>
          </a:xfrm>
        </p:spPr>
        <p:txBody>
          <a:bodyPr>
            <a:norm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 Cardiovascular risk factors.</a:t>
            </a:r>
            <a:endParaRPr lang="en-US" dirty="0"/>
          </a:p>
        </p:txBody>
      </p:sp>
      <p:sp>
        <p:nvSpPr>
          <p:cNvPr id="4" name="Slide Number Placeholder 3"/>
          <p:cNvSpPr>
            <a:spLocks noGrp="1"/>
          </p:cNvSpPr>
          <p:nvPr>
            <p:ph type="sldNum" sz="quarter" idx="12"/>
          </p:nvPr>
        </p:nvSpPr>
        <p:spPr/>
        <p:txBody>
          <a:bodyPr/>
          <a:lstStyle/>
          <a:p>
            <a:fld id="{87813168-0FFE-43D3-AD0E-189157BD1EE5}" type="slidenum">
              <a:rPr lang="en-US" smtClean="0"/>
              <a:pPr/>
              <a:t>10</a:t>
            </a:fld>
            <a:endParaRPr lang="en-US"/>
          </a:p>
        </p:txBody>
      </p:sp>
      <p:graphicFrame>
        <p:nvGraphicFramePr>
          <p:cNvPr id="9" name="Content Placeholder 8"/>
          <p:cNvGraphicFramePr>
            <a:graphicFrameLocks noGrp="1"/>
          </p:cNvGraphicFramePr>
          <p:nvPr>
            <p:ph idx="1"/>
          </p:nvPr>
        </p:nvGraphicFramePr>
        <p:xfrm>
          <a:off x="457200" y="1196529"/>
          <a:ext cx="8153400" cy="5051871"/>
        </p:xfrm>
        <a:graphic>
          <a:graphicData uri="http://schemas.openxmlformats.org/drawingml/2006/table">
            <a:tbl>
              <a:tblPr firstRow="1" bandRow="1">
                <a:tableStyleId>{5C22544A-7EE6-4342-B048-85BDC9FD1C3A}</a:tableStyleId>
              </a:tblPr>
              <a:tblGrid>
                <a:gridCol w="4076700"/>
                <a:gridCol w="4076700"/>
              </a:tblGrid>
              <a:tr h="517959">
                <a:tc>
                  <a:txBody>
                    <a:bodyPr/>
                    <a:lstStyle/>
                    <a:p>
                      <a:pPr algn="l"/>
                      <a:r>
                        <a:rPr lang="en-US" dirty="0"/>
                        <a:t>Category</a:t>
                      </a:r>
                    </a:p>
                  </a:txBody>
                  <a:tcPr marL="66675" marR="66675" marT="38100" marB="38100" anchor="ctr"/>
                </a:tc>
                <a:tc>
                  <a:txBody>
                    <a:bodyPr/>
                    <a:lstStyle/>
                    <a:p>
                      <a:pPr algn="l"/>
                      <a:r>
                        <a:rPr lang="en-US" dirty="0"/>
                        <a:t>Examples</a:t>
                      </a:r>
                    </a:p>
                  </a:txBody>
                  <a:tcPr marL="66675" marR="66675" marT="38100" marB="38100" anchor="ctr"/>
                </a:tc>
              </a:tr>
              <a:tr h="1255872">
                <a:tc>
                  <a:txBody>
                    <a:bodyPr/>
                    <a:lstStyle/>
                    <a:p>
                      <a:pPr algn="l"/>
                      <a:r>
                        <a:rPr lang="en-US" dirty="0" err="1"/>
                        <a:t>Nonmodifiable</a:t>
                      </a:r>
                      <a:r>
                        <a:rPr lang="en-US" dirty="0"/>
                        <a:t> risk factors</a:t>
                      </a:r>
                    </a:p>
                  </a:txBody>
                  <a:tcPr marL="66675" marR="66675" marT="38100" marB="38100" anchor="ctr"/>
                </a:tc>
                <a:tc>
                  <a:txBody>
                    <a:bodyPr/>
                    <a:lstStyle/>
                    <a:p>
                      <a:pPr algn="l"/>
                      <a:r>
                        <a:rPr lang="en-US" sz="1800" b="0" i="0" kern="1200" dirty="0" smtClean="0">
                          <a:solidFill>
                            <a:schemeClr val="dk1"/>
                          </a:solidFill>
                          <a:latin typeface="+mn-lt"/>
                          <a:ea typeface="+mn-ea"/>
                          <a:cs typeface="+mn-cs"/>
                        </a:rPr>
                        <a:t>Advancing age</a:t>
                      </a:r>
                    </a:p>
                    <a:p>
                      <a:pPr algn="l"/>
                      <a:r>
                        <a:rPr lang="en-US" dirty="0" smtClean="0"/>
                        <a:t>Male gender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Family history/genotype</a:t>
                      </a:r>
                    </a:p>
                  </a:txBody>
                  <a:tcPr marL="66675" marR="66675" marT="38100" marB="38100" anchor="ctr"/>
                </a:tc>
              </a:tr>
              <a:tr h="2022168">
                <a:tc>
                  <a:txBody>
                    <a:bodyPr/>
                    <a:lstStyle/>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Metabolic risk factors</a:t>
                      </a:r>
                      <a:endParaRPr lang="en-US" dirty="0"/>
                    </a:p>
                  </a:txBody>
                  <a:tcPr/>
                </a:tc>
                <a:tc>
                  <a:txBody>
                    <a:bodyPr/>
                    <a:lstStyle/>
                    <a:p>
                      <a:pPr algn="l"/>
                      <a:r>
                        <a:rPr lang="en-US" dirty="0" smtClean="0"/>
                        <a:t>Hypertension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Hyperlipidemia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Diabetes mellitus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Metabolic syndrome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Obesity/overweight</a:t>
                      </a:r>
                    </a:p>
                  </a:txBody>
                  <a:tcPr marL="66675" marR="66675" marT="38100" marB="38100" anchor="ctr"/>
                </a:tc>
              </a:tr>
              <a:tr h="1255872">
                <a:tc>
                  <a:txBody>
                    <a:bodyPr/>
                    <a:lstStyle/>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Lifestyle risk factors</a:t>
                      </a:r>
                      <a:endParaRPr lang="en-US" dirty="0"/>
                    </a:p>
                  </a:txBody>
                  <a:tcPr/>
                </a:tc>
                <a:tc>
                  <a:txBody>
                    <a:bodyPr/>
                    <a:lstStyle/>
                    <a:p>
                      <a:pPr algn="l"/>
                      <a:r>
                        <a:rPr lang="en-US" sz="1800" b="0" i="0" kern="1200" dirty="0" smtClean="0">
                          <a:solidFill>
                            <a:schemeClr val="dk1"/>
                          </a:solidFill>
                          <a:latin typeface="+mn-lt"/>
                          <a:ea typeface="+mn-ea"/>
                          <a:cs typeface="+mn-cs"/>
                        </a:rPr>
                        <a:t>Diet</a:t>
                      </a:r>
                    </a:p>
                    <a:p>
                      <a:pPr algn="l"/>
                      <a:r>
                        <a:rPr lang="en-US" sz="1800" b="0" i="0" kern="1200" dirty="0" smtClean="0">
                          <a:solidFill>
                            <a:schemeClr val="dk1"/>
                          </a:solidFill>
                          <a:latin typeface="+mn-lt"/>
                          <a:ea typeface="+mn-ea"/>
                          <a:cs typeface="+mn-cs"/>
                        </a:rPr>
                        <a:t>Smoking</a:t>
                      </a:r>
                    </a:p>
                    <a:p>
                      <a:pPr algn="l"/>
                      <a:r>
                        <a:rPr lang="en-US" sz="1800" b="0" i="0" kern="1200" dirty="0" smtClean="0">
                          <a:solidFill>
                            <a:schemeClr val="dk1"/>
                          </a:solidFill>
                          <a:latin typeface="+mn-lt"/>
                          <a:ea typeface="+mn-ea"/>
                          <a:cs typeface="+mn-cs"/>
                        </a:rPr>
                        <a:t>Physical activity</a:t>
                      </a:r>
                      <a:endParaRPr lang="en-US" dirty="0"/>
                    </a:p>
                  </a:txBody>
                  <a:tcPr marL="66675" marR="66675" marT="38100" marB="3810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381000"/>
          <a:ext cx="8153400" cy="5791200"/>
        </p:xfrm>
        <a:graphic>
          <a:graphicData uri="http://schemas.openxmlformats.org/drawingml/2006/table">
            <a:tbl>
              <a:tblPr firstRow="1" bandRow="1">
                <a:tableStyleId>{5C22544A-7EE6-4342-B048-85BDC9FD1C3A}</a:tableStyleId>
              </a:tblPr>
              <a:tblGrid>
                <a:gridCol w="4076700"/>
                <a:gridCol w="4076700"/>
              </a:tblGrid>
              <a:tr h="965200">
                <a:tc>
                  <a:txBody>
                    <a:bodyPr/>
                    <a:lstStyle/>
                    <a:p>
                      <a:endParaRPr lang="en-US" dirty="0"/>
                    </a:p>
                  </a:txBody>
                  <a:tcPr/>
                </a:tc>
                <a:tc>
                  <a:txBody>
                    <a:bodyPr/>
                    <a:lstStyle/>
                    <a:p>
                      <a:pPr algn="l"/>
                      <a:endParaRPr lang="en-US" dirty="0"/>
                    </a:p>
                  </a:txBody>
                  <a:tcPr marL="66675" marR="66675" marT="38100" marB="38100" anchor="ctr"/>
                </a:tc>
              </a:tr>
              <a:tr h="965200">
                <a:tc rowSpan="5">
                  <a:txBody>
                    <a:bodyPr/>
                    <a:lstStyle/>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Novel risk factors</a:t>
                      </a:r>
                      <a:endParaRPr lang="en-US" dirty="0"/>
                    </a:p>
                  </a:txBody>
                  <a:tcPr/>
                </a:tc>
                <a:tc>
                  <a:txBody>
                    <a:bodyPr/>
                    <a:lstStyle/>
                    <a:p>
                      <a:r>
                        <a:rPr lang="en-US" dirty="0" smtClean="0"/>
                        <a:t>Elevated </a:t>
                      </a:r>
                      <a:r>
                        <a:rPr lang="en-US" dirty="0" err="1" smtClean="0"/>
                        <a:t>homocystein</a:t>
                      </a:r>
                      <a:r>
                        <a:rPr lang="en-US" dirty="0" smtClean="0"/>
                        <a:t> level </a:t>
                      </a:r>
                      <a:endParaRPr lang="en-US" dirty="0"/>
                    </a:p>
                  </a:txBody>
                  <a:tcPr marL="66675" marR="66675" marT="38100" marB="38100" anchor="ctr"/>
                </a:tc>
              </a:tr>
              <a:tr h="965200">
                <a:tc vMerge="1">
                  <a:txBody>
                    <a:bodyPr/>
                    <a:lstStyle/>
                    <a:p>
                      <a:endParaRPr lang="en-US" dirty="0"/>
                    </a:p>
                  </a:txBody>
                  <a:tcPr/>
                </a:tc>
                <a:tc>
                  <a:txBody>
                    <a:bodyPr/>
                    <a:lstStyle/>
                    <a:p>
                      <a:pPr algn="l"/>
                      <a:r>
                        <a:rPr lang="en-US" dirty="0"/>
                        <a:t>Elevated lipoprotein (a) level</a:t>
                      </a:r>
                    </a:p>
                  </a:txBody>
                  <a:tcPr marL="66675" marR="66675" marT="38100" marB="38100" anchor="ctr"/>
                </a:tc>
              </a:tr>
              <a:tr h="965200">
                <a:tc vMerge="1">
                  <a:txBody>
                    <a:bodyPr/>
                    <a:lstStyle/>
                    <a:p>
                      <a:endParaRPr lang="en-US" dirty="0"/>
                    </a:p>
                  </a:txBody>
                  <a:tcPr/>
                </a:tc>
                <a:tc>
                  <a:txBody>
                    <a:bodyPr/>
                    <a:lstStyle/>
                    <a:p>
                      <a:pPr algn="l"/>
                      <a:r>
                        <a:rPr lang="en-US" dirty="0"/>
                        <a:t>Small dense LDL-C</a:t>
                      </a:r>
                    </a:p>
                  </a:txBody>
                  <a:tcPr marL="66675" marR="66675" marT="38100" marB="38100" anchor="ctr"/>
                </a:tc>
              </a:tr>
              <a:tr h="965200">
                <a:tc vMerge="1">
                  <a:txBody>
                    <a:bodyPr/>
                    <a:lstStyle/>
                    <a:p>
                      <a:endParaRPr lang="en-US" dirty="0"/>
                    </a:p>
                  </a:txBody>
                  <a:tcPr/>
                </a:tc>
                <a:tc>
                  <a:txBody>
                    <a:bodyPr/>
                    <a:lstStyle/>
                    <a:p>
                      <a:pPr algn="l"/>
                      <a:r>
                        <a:rPr lang="en-US" dirty="0"/>
                        <a:t>Elevated inflammatory markers levels</a:t>
                      </a:r>
                    </a:p>
                  </a:txBody>
                  <a:tcPr marL="66675" marR="66675" marT="38100" marB="38100" anchor="ctr"/>
                </a:tc>
              </a:tr>
              <a:tr h="965200">
                <a:tc vMerge="1">
                  <a:txBody>
                    <a:bodyPr/>
                    <a:lstStyle/>
                    <a:p>
                      <a:endParaRPr lang="en-US" dirty="0"/>
                    </a:p>
                  </a:txBody>
                  <a:tcPr/>
                </a:tc>
                <a:tc>
                  <a:txBody>
                    <a:bodyPr/>
                    <a:lstStyle/>
                    <a:p>
                      <a:pPr algn="l"/>
                      <a:r>
                        <a:rPr lang="en-US" dirty="0"/>
                        <a:t>Elevated </a:t>
                      </a:r>
                      <a:r>
                        <a:rPr lang="en-US" dirty="0" err="1"/>
                        <a:t>hemostatic</a:t>
                      </a:r>
                      <a:r>
                        <a:rPr lang="en-US" dirty="0"/>
                        <a:t> factors levels</a:t>
                      </a:r>
                    </a:p>
                  </a:txBody>
                  <a:tcPr marL="66675" marR="66675" marT="38100" marB="38100" anchor="ctr"/>
                </a:tc>
              </a:tr>
            </a:tbl>
          </a:graphicData>
        </a:graphic>
      </p:graphicFrame>
      <p:sp>
        <p:nvSpPr>
          <p:cNvPr id="4" name="Slide Number Placeholder 3"/>
          <p:cNvSpPr>
            <a:spLocks noGrp="1"/>
          </p:cNvSpPr>
          <p:nvPr>
            <p:ph type="sldNum" sz="quarter" idx="12"/>
          </p:nvPr>
        </p:nvSpPr>
        <p:spPr/>
        <p:txBody>
          <a:bodyPr/>
          <a:lstStyle/>
          <a:p>
            <a:fld id="{87813168-0FFE-43D3-AD0E-189157BD1EE5}"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228600"/>
            <a:ext cx="8458200" cy="6324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813168-0FFE-43D3-AD0E-189157BD1EE5}" type="slidenum">
              <a:rPr lang="en-US" smtClean="0"/>
              <a:pPr/>
              <a:t>13</a:t>
            </a:fld>
            <a:endParaRPr lang="en-US"/>
          </a:p>
        </p:txBody>
      </p:sp>
      <p:pic>
        <p:nvPicPr>
          <p:cNvPr id="2050" name="Picture 2" descr="C:\Users\afzal\Desktop\569486.fig.001.jpg"/>
          <p:cNvPicPr>
            <a:picLocks noGrp="1" noChangeAspect="1" noChangeArrowheads="1"/>
          </p:cNvPicPr>
          <p:nvPr>
            <p:ph idx="1"/>
          </p:nvPr>
        </p:nvPicPr>
        <p:blipFill>
          <a:blip r:embed="rId2" cstate="print"/>
          <a:srcRect/>
          <a:stretch>
            <a:fillRect/>
          </a:stretch>
        </p:blipFill>
        <p:spPr bwMode="auto">
          <a:xfrm>
            <a:off x="381000" y="228600"/>
            <a:ext cx="8382000" cy="6553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Figure 1: The antioxidant defense system comprise, endogenous enzymatic and exogenous </a:t>
            </a:r>
            <a:r>
              <a:rPr lang="en-US" dirty="0" err="1" smtClean="0"/>
              <a:t>nonenzymatic</a:t>
            </a:r>
            <a:r>
              <a:rPr lang="en-US" dirty="0" smtClean="0"/>
              <a:t> nutrients. The dietary antioxidant nutrients can either be water soluble or lipid soluble. There are also other dietary constituents that may have either direct antioxidant activity or indirect antioxidant activity such as trace elements that are constituents of antioxidant enzymes.</a:t>
            </a:r>
            <a:endParaRPr lang="en-US" dirty="0"/>
          </a:p>
        </p:txBody>
      </p:sp>
      <p:sp>
        <p:nvSpPr>
          <p:cNvPr id="4" name="Slide Number Placeholder 3"/>
          <p:cNvSpPr>
            <a:spLocks noGrp="1"/>
          </p:cNvSpPr>
          <p:nvPr>
            <p:ph type="sldNum" sz="quarter" idx="12"/>
          </p:nvPr>
        </p:nvSpPr>
        <p:spPr/>
        <p:txBody>
          <a:bodyPr/>
          <a:lstStyle/>
          <a:p>
            <a:fld id="{87813168-0FFE-43D3-AD0E-189157BD1EE5}"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2: Potential cardiovascular protective effects of functional foods.</a:t>
            </a:r>
            <a:endParaRPr lang="en-US" dirty="0"/>
          </a:p>
        </p:txBody>
      </p:sp>
      <p:graphicFrame>
        <p:nvGraphicFramePr>
          <p:cNvPr id="5" name="Content Placeholder 4"/>
          <p:cNvGraphicFramePr>
            <a:graphicFrameLocks noGrp="1"/>
          </p:cNvGraphicFramePr>
          <p:nvPr>
            <p:ph idx="1"/>
          </p:nvPr>
        </p:nvGraphicFramePr>
        <p:xfrm>
          <a:off x="457200" y="1600200"/>
          <a:ext cx="8229600" cy="50596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l"/>
                      <a:r>
                        <a:rPr lang="en-US" dirty="0"/>
                        <a:t>Functional foods</a:t>
                      </a:r>
                    </a:p>
                  </a:txBody>
                  <a:tcPr marL="66675" marR="66675" marT="38100" marB="38100" anchor="ctr"/>
                </a:tc>
                <a:tc>
                  <a:txBody>
                    <a:bodyPr/>
                    <a:lstStyle/>
                    <a:p>
                      <a:pPr algn="l"/>
                      <a:r>
                        <a:rPr lang="en-US"/>
                        <a:t>Bioactive compounds</a:t>
                      </a:r>
                    </a:p>
                  </a:txBody>
                  <a:tcPr marL="66675" marR="66675" marT="38100" marB="38100" anchor="ctr"/>
                </a:tc>
                <a:tc>
                  <a:txBody>
                    <a:bodyPr/>
                    <a:lstStyle/>
                    <a:p>
                      <a:pPr algn="l"/>
                      <a:r>
                        <a:rPr lang="en-US"/>
                        <a:t>Potential mechanism</a:t>
                      </a:r>
                    </a:p>
                  </a:txBody>
                  <a:tcPr marL="66675" marR="66675" marT="38100" marB="38100" anchor="ctr"/>
                </a:tc>
                <a:tc>
                  <a:txBody>
                    <a:bodyPr/>
                    <a:lstStyle/>
                    <a:p>
                      <a:pPr algn="l"/>
                      <a:r>
                        <a:rPr lang="en-US" dirty="0"/>
                        <a:t>References</a:t>
                      </a:r>
                    </a:p>
                  </a:txBody>
                  <a:tcPr marL="66675" marR="66675" marT="38100" marB="38100" anchor="ctr"/>
                </a:tc>
              </a:tr>
              <a:tr h="370840">
                <a:tc>
                  <a:txBody>
                    <a:bodyPr/>
                    <a:lstStyle/>
                    <a:p>
                      <a:pPr algn="l"/>
                      <a:r>
                        <a:rPr lang="en-US"/>
                        <a:t>Nuts</a:t>
                      </a:r>
                    </a:p>
                  </a:txBody>
                  <a:tcPr marL="66675" marR="66675" marT="38100" marB="38100" anchor="ctr"/>
                </a:tc>
                <a:tc>
                  <a:txBody>
                    <a:bodyPr/>
                    <a:lstStyle/>
                    <a:p>
                      <a:pPr algn="l"/>
                      <a:r>
                        <a:rPr lang="en-US" dirty="0"/>
                        <a:t>- </a:t>
                      </a:r>
                      <a:r>
                        <a:rPr lang="en-US" dirty="0" err="1"/>
                        <a:t>Tocopherols</a:t>
                      </a:r>
                      <a:r>
                        <a:rPr lang="en-US" dirty="0"/>
                        <a:t>, omega-3 fatty acids</a:t>
                      </a:r>
                    </a:p>
                  </a:txBody>
                  <a:tcPr marL="66675" marR="66675" marT="38100" marB="38100" anchor="ctr"/>
                </a:tc>
                <a:tc>
                  <a:txBody>
                    <a:bodyPr/>
                    <a:lstStyle/>
                    <a:p>
                      <a:endParaRPr lang="en-US"/>
                    </a:p>
                  </a:txBody>
                  <a:tcPr/>
                </a:tc>
                <a:tc>
                  <a:txBody>
                    <a:bodyPr/>
                    <a:lstStyle/>
                    <a:p>
                      <a:r>
                        <a:rPr lang="en-US" sz="1800" b="0" i="0" kern="1200" dirty="0" err="1" smtClean="0">
                          <a:solidFill>
                            <a:schemeClr val="dk1"/>
                          </a:solidFill>
                          <a:latin typeface="+mn-lt"/>
                          <a:ea typeface="+mn-ea"/>
                          <a:cs typeface="+mn-cs"/>
                        </a:rPr>
                        <a:t>Sabate</a:t>
                      </a:r>
                      <a:r>
                        <a:rPr lang="en-US" sz="1800" b="0" i="0" kern="1200" dirty="0" smtClean="0">
                          <a:solidFill>
                            <a:schemeClr val="dk1"/>
                          </a:solidFill>
                          <a:latin typeface="+mn-lt"/>
                          <a:ea typeface="+mn-ea"/>
                          <a:cs typeface="+mn-cs"/>
                        </a:rPr>
                        <a:t> and </a:t>
                      </a:r>
                      <a:r>
                        <a:rPr lang="en-US" sz="1800" b="0" i="0" kern="1200" dirty="0" err="1" smtClean="0">
                          <a:solidFill>
                            <a:schemeClr val="dk1"/>
                          </a:solidFill>
                          <a:latin typeface="+mn-lt"/>
                          <a:ea typeface="+mn-ea"/>
                          <a:cs typeface="+mn-cs"/>
                        </a:rPr>
                        <a:t>Ang</a:t>
                      </a:r>
                      <a:r>
                        <a:rPr lang="en-US" sz="1800" b="0" i="0" kern="1200" dirty="0" smtClean="0">
                          <a:solidFill>
                            <a:schemeClr val="dk1"/>
                          </a:solidFill>
                          <a:latin typeface="+mn-lt"/>
                          <a:ea typeface="+mn-ea"/>
                          <a:cs typeface="+mn-cs"/>
                        </a:rPr>
                        <a:t> [</a:t>
                      </a:r>
                      <a:r>
                        <a:rPr lang="en-US" sz="1800" b="0" i="0" u="none" strike="noStrike" kern="1200" dirty="0" smtClean="0">
                          <a:solidFill>
                            <a:schemeClr val="dk1"/>
                          </a:solidFill>
                          <a:latin typeface="+mn-lt"/>
                          <a:ea typeface="+mn-ea"/>
                          <a:cs typeface="+mn-cs"/>
                          <a:hlinkClick r:id="rId2"/>
                        </a:rPr>
                        <a:t>60</a:t>
                      </a:r>
                      <a:r>
                        <a:rPr lang="en-US" sz="1800" b="0" i="0" kern="1200" dirty="0" smtClean="0">
                          <a:solidFill>
                            <a:schemeClr val="dk1"/>
                          </a:solidFill>
                          <a:latin typeface="+mn-lt"/>
                          <a:ea typeface="+mn-ea"/>
                          <a:cs typeface="+mn-cs"/>
                        </a:rPr>
                        <a:t>]</a:t>
                      </a:r>
                      <a:r>
                        <a:rPr lang="en-US" dirty="0" smtClean="0"/>
                        <a:t/>
                      </a:r>
                      <a:br>
                        <a:rPr lang="en-US" dirty="0" smtClean="0"/>
                      </a:br>
                      <a:r>
                        <a:rPr lang="en-US" sz="1800" b="0" i="0" kern="1200" dirty="0" smtClean="0">
                          <a:solidFill>
                            <a:schemeClr val="dk1"/>
                          </a:solidFill>
                          <a:latin typeface="+mn-lt"/>
                          <a:ea typeface="+mn-ea"/>
                          <a:cs typeface="+mn-cs"/>
                        </a:rPr>
                        <a:t>Albert et al. [</a:t>
                      </a:r>
                      <a:r>
                        <a:rPr lang="en-US" sz="1800" b="0" i="0" u="none" strike="noStrike" kern="1200" dirty="0" smtClean="0">
                          <a:solidFill>
                            <a:schemeClr val="dk1"/>
                          </a:solidFill>
                          <a:latin typeface="+mn-lt"/>
                          <a:ea typeface="+mn-ea"/>
                          <a:cs typeface="+mn-cs"/>
                          <a:hlinkClick r:id="rId2"/>
                        </a:rPr>
                        <a:t>62</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Legumes</a:t>
                      </a:r>
                    </a:p>
                  </a:txBody>
                  <a:tcPr marL="66675" marR="66675" marT="38100" marB="38100" anchor="ctr"/>
                </a:tc>
                <a:tc>
                  <a:txBody>
                    <a:bodyPr/>
                    <a:lstStyle/>
                    <a:p>
                      <a:pPr algn="l"/>
                      <a:r>
                        <a:rPr lang="en-US" dirty="0"/>
                        <a:t>- Fiber and </a:t>
                      </a:r>
                      <a:r>
                        <a:rPr lang="en-US" dirty="0" err="1"/>
                        <a:t>polyphenols</a:t>
                      </a:r>
                      <a:endParaRPr lang="en-US" dirty="0"/>
                    </a:p>
                  </a:txBody>
                  <a:tcPr marL="66675" marR="66675" marT="38100" marB="38100" anchor="ctr"/>
                </a:tc>
                <a:tc>
                  <a:txBody>
                    <a:bodyPr/>
                    <a:lstStyle/>
                    <a:p>
                      <a:endParaRPr lang="en-US"/>
                    </a:p>
                  </a:txBody>
                  <a:tcPr/>
                </a:tc>
                <a:tc>
                  <a:txBody>
                    <a:bodyPr/>
                    <a:lstStyle/>
                    <a:p>
                      <a:r>
                        <a:rPr lang="en-US" sz="1800" b="0" i="0" kern="1200" dirty="0" err="1" smtClean="0">
                          <a:solidFill>
                            <a:schemeClr val="dk1"/>
                          </a:solidFill>
                          <a:latin typeface="+mn-lt"/>
                          <a:ea typeface="+mn-ea"/>
                          <a:cs typeface="+mn-cs"/>
                        </a:rPr>
                        <a:t>Erkkilä</a:t>
                      </a:r>
                      <a:r>
                        <a:rPr lang="en-US" sz="1800" b="0" i="0" kern="1200" dirty="0" smtClean="0">
                          <a:solidFill>
                            <a:schemeClr val="dk1"/>
                          </a:solidFill>
                          <a:latin typeface="+mn-lt"/>
                          <a:ea typeface="+mn-ea"/>
                          <a:cs typeface="+mn-cs"/>
                        </a:rPr>
                        <a:t> and Lichtenstein [</a:t>
                      </a:r>
                      <a:r>
                        <a:rPr lang="en-US" sz="1800" b="0" i="0" u="none" strike="noStrike" kern="1200" dirty="0" smtClean="0">
                          <a:solidFill>
                            <a:schemeClr val="dk1"/>
                          </a:solidFill>
                          <a:latin typeface="+mn-lt"/>
                          <a:ea typeface="+mn-ea"/>
                          <a:cs typeface="+mn-cs"/>
                          <a:hlinkClick r:id="rId2"/>
                        </a:rPr>
                        <a:t>55</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Fruits and vegetables</a:t>
                      </a:r>
                    </a:p>
                  </a:txBody>
                  <a:tcPr marL="66675" marR="66675" marT="38100" marB="38100" anchor="ctr"/>
                </a:tc>
                <a:tc>
                  <a:txBody>
                    <a:bodyPr/>
                    <a:lstStyle/>
                    <a:p>
                      <a:pPr algn="l"/>
                      <a:r>
                        <a:rPr lang="en-US" dirty="0"/>
                        <a:t>- Fiber (pectin)</a:t>
                      </a:r>
                    </a:p>
                  </a:txBody>
                  <a:tcPr marL="66675" marR="66675" marT="38100" marB="38100" anchor="ctr"/>
                </a:tc>
                <a:tc>
                  <a:txBody>
                    <a:bodyPr/>
                    <a:lstStyle/>
                    <a:p>
                      <a:endParaRPr lang="en-US"/>
                    </a:p>
                  </a:txBody>
                  <a:tcPr/>
                </a:tc>
                <a:tc>
                  <a:txBody>
                    <a:bodyPr/>
                    <a:lstStyle/>
                    <a:p>
                      <a:r>
                        <a:rPr lang="en-US" sz="1800" b="0" i="0" kern="1200" dirty="0" smtClean="0">
                          <a:solidFill>
                            <a:schemeClr val="dk1"/>
                          </a:solidFill>
                          <a:latin typeface="+mn-lt"/>
                          <a:ea typeface="+mn-ea"/>
                          <a:cs typeface="+mn-cs"/>
                        </a:rPr>
                        <a:t>Liu et al. [</a:t>
                      </a:r>
                      <a:r>
                        <a:rPr lang="en-US" sz="1800" b="0" i="0" u="none" strike="noStrike" kern="1200" dirty="0" smtClean="0">
                          <a:solidFill>
                            <a:schemeClr val="dk1"/>
                          </a:solidFill>
                          <a:latin typeface="+mn-lt"/>
                          <a:ea typeface="+mn-ea"/>
                          <a:cs typeface="+mn-cs"/>
                          <a:hlinkClick r:id="rId2"/>
                        </a:rPr>
                        <a:t>56</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Margarine</a:t>
                      </a:r>
                    </a:p>
                  </a:txBody>
                  <a:tcPr marL="66675" marR="66675" marT="38100" marB="38100" anchor="ctr"/>
                </a:tc>
                <a:tc>
                  <a:txBody>
                    <a:bodyPr/>
                    <a:lstStyle/>
                    <a:p>
                      <a:pPr algn="l"/>
                      <a:r>
                        <a:rPr lang="en-US" dirty="0"/>
                        <a:t>- </a:t>
                      </a:r>
                      <a:r>
                        <a:rPr lang="en-US" dirty="0" err="1"/>
                        <a:t>Phytosterols</a:t>
                      </a:r>
                      <a:endParaRPr lang="en-US" dirty="0"/>
                    </a:p>
                  </a:txBody>
                  <a:tcPr marL="66675" marR="66675" marT="38100" marB="38100" anchor="ctr"/>
                </a:tc>
                <a:tc>
                  <a:txBody>
                    <a:bodyPr/>
                    <a:lstStyle/>
                    <a:p>
                      <a:endParaRPr lang="en-US"/>
                    </a:p>
                  </a:txBody>
                  <a:tcPr/>
                </a:tc>
                <a:tc>
                  <a:txBody>
                    <a:bodyPr/>
                    <a:lstStyle/>
                    <a:p>
                      <a:r>
                        <a:rPr lang="en-US" sz="1800" b="0" i="0" kern="1200" dirty="0" err="1" smtClean="0">
                          <a:solidFill>
                            <a:schemeClr val="dk1"/>
                          </a:solidFill>
                          <a:latin typeface="+mn-lt"/>
                          <a:ea typeface="+mn-ea"/>
                          <a:cs typeface="+mn-cs"/>
                        </a:rPr>
                        <a:t>Darmadi</a:t>
                      </a:r>
                      <a:r>
                        <a:rPr lang="en-US" sz="1800" b="0" i="0" kern="1200" dirty="0" smtClean="0">
                          <a:solidFill>
                            <a:schemeClr val="dk1"/>
                          </a:solidFill>
                          <a:latin typeface="+mn-lt"/>
                          <a:ea typeface="+mn-ea"/>
                          <a:cs typeface="+mn-cs"/>
                        </a:rPr>
                        <a:t>-Blackberry et al. [</a:t>
                      </a:r>
                      <a:r>
                        <a:rPr lang="en-US" sz="1800" b="0" i="0" u="none" strike="noStrike" kern="1200" dirty="0" smtClean="0">
                          <a:solidFill>
                            <a:schemeClr val="dk1"/>
                          </a:solidFill>
                          <a:latin typeface="+mn-lt"/>
                          <a:ea typeface="+mn-ea"/>
                          <a:cs typeface="+mn-cs"/>
                          <a:hlinkClick r:id="rId2"/>
                        </a:rPr>
                        <a:t>63</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Fish oil</a:t>
                      </a:r>
                    </a:p>
                  </a:txBody>
                  <a:tcPr marL="66675" marR="66675" marT="38100" marB="38100" anchor="ctr"/>
                </a:tc>
                <a:tc>
                  <a:txBody>
                    <a:bodyPr/>
                    <a:lstStyle/>
                    <a:p>
                      <a:pPr algn="l"/>
                      <a:r>
                        <a:rPr lang="en-US" dirty="0"/>
                        <a:t>- Omega-3 fatty acids</a:t>
                      </a:r>
                    </a:p>
                  </a:txBody>
                  <a:tcPr marL="66675" marR="66675" marT="38100" marB="38100" anchor="ctr"/>
                </a:tc>
                <a:tc>
                  <a:txBody>
                    <a:bodyPr/>
                    <a:lstStyle/>
                    <a:p>
                      <a:r>
                        <a:rPr lang="en-US" sz="1800" b="0" i="0" kern="1200" dirty="0" smtClean="0">
                          <a:solidFill>
                            <a:schemeClr val="dk1"/>
                          </a:solidFill>
                          <a:latin typeface="+mn-lt"/>
                          <a:ea typeface="+mn-ea"/>
                          <a:cs typeface="+mn-cs"/>
                        </a:rPr>
                        <a:t>Lowering blood cholesterol</a:t>
                      </a:r>
                      <a:endParaRPr lang="en-US" dirty="0"/>
                    </a:p>
                  </a:txBody>
                  <a:tcPr/>
                </a:tc>
                <a:tc>
                  <a:txBody>
                    <a:bodyPr/>
                    <a:lstStyle/>
                    <a:p>
                      <a:r>
                        <a:rPr lang="en-US" sz="1800" b="0" i="0" kern="1200" dirty="0" smtClean="0">
                          <a:solidFill>
                            <a:schemeClr val="dk1"/>
                          </a:solidFill>
                          <a:latin typeface="+mn-lt"/>
                          <a:ea typeface="+mn-ea"/>
                          <a:cs typeface="+mn-cs"/>
                        </a:rPr>
                        <a:t>Hicks and Moreau [</a:t>
                      </a:r>
                      <a:r>
                        <a:rPr lang="en-US" sz="1800" b="0" i="0" u="none" strike="noStrike" kern="1200" dirty="0" smtClean="0">
                          <a:solidFill>
                            <a:schemeClr val="dk1"/>
                          </a:solidFill>
                          <a:latin typeface="+mn-lt"/>
                          <a:ea typeface="+mn-ea"/>
                          <a:cs typeface="+mn-cs"/>
                          <a:hlinkClick r:id="rId2"/>
                        </a:rPr>
                        <a:t>110</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Whole grains</a:t>
                      </a:r>
                    </a:p>
                  </a:txBody>
                  <a:tcPr marL="66675" marR="66675" marT="38100" marB="38100" anchor="ctr"/>
                </a:tc>
                <a:tc>
                  <a:txBody>
                    <a:bodyPr/>
                    <a:lstStyle/>
                    <a:p>
                      <a:pPr algn="l"/>
                      <a:r>
                        <a:rPr lang="en-US" dirty="0"/>
                        <a:t>- Fiber and </a:t>
                      </a:r>
                      <a:r>
                        <a:rPr lang="en-US" dirty="0" err="1"/>
                        <a:t>phytochemicals</a:t>
                      </a:r>
                      <a:endParaRPr lang="en-US" dirty="0"/>
                    </a:p>
                  </a:txBody>
                  <a:tcPr marL="66675" marR="66675" marT="38100" marB="38100" anchor="ctr"/>
                </a:tc>
                <a:tc>
                  <a:txBody>
                    <a:bodyPr/>
                    <a:lstStyle/>
                    <a:p>
                      <a:endParaRPr lang="en-US" dirty="0"/>
                    </a:p>
                  </a:txBody>
                  <a:tcPr/>
                </a:tc>
                <a:tc>
                  <a:txBody>
                    <a:bodyPr/>
                    <a:lstStyle/>
                    <a:p>
                      <a:r>
                        <a:rPr lang="en-US" sz="1800" b="0" i="0" kern="1200" dirty="0" err="1" smtClean="0">
                          <a:solidFill>
                            <a:schemeClr val="dk1"/>
                          </a:solidFill>
                          <a:latin typeface="+mn-lt"/>
                          <a:ea typeface="+mn-ea"/>
                          <a:cs typeface="+mn-cs"/>
                        </a:rPr>
                        <a:t>Dyerberg</a:t>
                      </a:r>
                      <a:r>
                        <a:rPr lang="en-US" sz="1800" b="0" i="0" kern="1200" dirty="0" smtClean="0">
                          <a:solidFill>
                            <a:schemeClr val="dk1"/>
                          </a:solidFill>
                          <a:latin typeface="+mn-lt"/>
                          <a:ea typeface="+mn-ea"/>
                          <a:cs typeface="+mn-cs"/>
                        </a:rPr>
                        <a:t> et al. [</a:t>
                      </a:r>
                      <a:r>
                        <a:rPr lang="en-US" sz="1800" b="0" i="0" u="none" strike="noStrike" kern="1200" dirty="0" smtClean="0">
                          <a:solidFill>
                            <a:schemeClr val="dk1"/>
                          </a:solidFill>
                          <a:latin typeface="+mn-lt"/>
                          <a:ea typeface="+mn-ea"/>
                          <a:cs typeface="+mn-cs"/>
                          <a:hlinkClick r:id="rId2"/>
                        </a:rPr>
                        <a:t>37</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Soy proteins</a:t>
                      </a:r>
                    </a:p>
                  </a:txBody>
                  <a:tcPr marL="66675" marR="66675" marT="38100" marB="38100" anchor="ctr"/>
                </a:tc>
                <a:tc>
                  <a:txBody>
                    <a:bodyPr/>
                    <a:lstStyle/>
                    <a:p>
                      <a:pPr algn="l"/>
                      <a:r>
                        <a:rPr lang="en-US" dirty="0"/>
                        <a:t>- </a:t>
                      </a:r>
                      <a:r>
                        <a:rPr lang="en-US" dirty="0" err="1"/>
                        <a:t>Genistein</a:t>
                      </a:r>
                      <a:r>
                        <a:rPr lang="en-US" dirty="0"/>
                        <a:t> and </a:t>
                      </a:r>
                      <a:r>
                        <a:rPr lang="en-US" dirty="0" err="1"/>
                        <a:t>daidzein</a:t>
                      </a:r>
                      <a:endParaRPr lang="en-US" dirty="0"/>
                    </a:p>
                  </a:txBody>
                  <a:tcPr marL="66675" marR="66675" marT="38100" marB="38100" anchor="ctr"/>
                </a:tc>
                <a:tc>
                  <a:txBody>
                    <a:bodyPr/>
                    <a:lstStyle/>
                    <a:p>
                      <a:endParaRPr lang="en-US" dirty="0"/>
                    </a:p>
                  </a:txBody>
                  <a:tcPr/>
                </a:tc>
                <a:tc>
                  <a:txBody>
                    <a:bodyPr/>
                    <a:lstStyle/>
                    <a:p>
                      <a:r>
                        <a:rPr lang="en-US" sz="1800" b="0" i="0" kern="1200" dirty="0" err="1" smtClean="0">
                          <a:solidFill>
                            <a:schemeClr val="dk1"/>
                          </a:solidFill>
                          <a:latin typeface="+mn-lt"/>
                          <a:ea typeface="+mn-ea"/>
                          <a:cs typeface="+mn-cs"/>
                        </a:rPr>
                        <a:t>Lutsey</a:t>
                      </a:r>
                      <a:r>
                        <a:rPr lang="en-US" sz="1800" b="0" i="0" kern="1200" dirty="0" smtClean="0">
                          <a:solidFill>
                            <a:schemeClr val="dk1"/>
                          </a:solidFill>
                          <a:latin typeface="+mn-lt"/>
                          <a:ea typeface="+mn-ea"/>
                          <a:cs typeface="+mn-cs"/>
                        </a:rPr>
                        <a:t> et al. [</a:t>
                      </a:r>
                      <a:r>
                        <a:rPr lang="en-US" sz="1800" b="0" i="0" u="none" strike="noStrike" kern="1200" dirty="0" smtClean="0">
                          <a:solidFill>
                            <a:schemeClr val="dk1"/>
                          </a:solidFill>
                          <a:latin typeface="+mn-lt"/>
                          <a:ea typeface="+mn-ea"/>
                          <a:cs typeface="+mn-cs"/>
                          <a:hlinkClick r:id="rId2"/>
                        </a:rPr>
                        <a:t>73</a:t>
                      </a:r>
                      <a:r>
                        <a:rPr lang="en-US" sz="1800" b="0" i="0" kern="1200" dirty="0" smtClean="0">
                          <a:solidFill>
                            <a:schemeClr val="dk1"/>
                          </a:solidFill>
                          <a:latin typeface="+mn-lt"/>
                          <a:ea typeface="+mn-ea"/>
                          <a:cs typeface="+mn-cs"/>
                        </a:rPr>
                        <a:t>]</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87813168-0FFE-43D3-AD0E-189157BD1EE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457200" y="132080"/>
          <a:ext cx="8458200" cy="6268720"/>
        </p:xfrm>
        <a:graphic>
          <a:graphicData uri="http://schemas.openxmlformats.org/drawingml/2006/table">
            <a:tbl>
              <a:tblPr firstRow="1" bandRow="1">
                <a:tableStyleId>{5C22544A-7EE6-4342-B048-85BDC9FD1C3A}</a:tableStyleId>
              </a:tblPr>
              <a:tblGrid>
                <a:gridCol w="2114550"/>
                <a:gridCol w="2114550"/>
                <a:gridCol w="2114550"/>
                <a:gridCol w="211455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l"/>
                      <a:r>
                        <a:rPr lang="en-US" dirty="0"/>
                        <a:t>Dark chocolate</a:t>
                      </a:r>
                    </a:p>
                  </a:txBody>
                  <a:tcPr marL="66675" marR="66675" marT="38100" marB="38100" anchor="ctr"/>
                </a:tc>
                <a:tc>
                  <a:txBody>
                    <a:bodyPr/>
                    <a:lstStyle/>
                    <a:p>
                      <a:pPr algn="l"/>
                      <a:r>
                        <a:rPr lang="en-US" dirty="0"/>
                        <a:t>- </a:t>
                      </a:r>
                      <a:r>
                        <a:rPr lang="en-US" dirty="0" err="1"/>
                        <a:t>Flavonoid</a:t>
                      </a:r>
                      <a:endParaRPr lang="en-US" dirty="0"/>
                    </a:p>
                  </a:txBody>
                  <a:tcPr marL="66675" marR="66675" marT="38100" marB="38100" anchor="ctr"/>
                </a:tc>
                <a:tc>
                  <a:txBody>
                    <a:bodyPr/>
                    <a:lstStyle/>
                    <a:p>
                      <a:endParaRPr lang="en-US"/>
                    </a:p>
                  </a:txBody>
                  <a:tcPr/>
                </a:tc>
                <a:tc>
                  <a:txBody>
                    <a:bodyPr/>
                    <a:lstStyle/>
                    <a:p>
                      <a:r>
                        <a:rPr lang="en-US" sz="1800" b="0" i="0" kern="1200" dirty="0" smtClean="0">
                          <a:solidFill>
                            <a:schemeClr val="dk1"/>
                          </a:solidFill>
                          <a:latin typeface="+mn-lt"/>
                          <a:ea typeface="+mn-ea"/>
                          <a:cs typeface="+mn-cs"/>
                        </a:rPr>
                        <a:t>Anderson et al. [</a:t>
                      </a:r>
                      <a:r>
                        <a:rPr lang="en-US" sz="1800" b="0" i="0" u="none" strike="noStrike" kern="1200" dirty="0" smtClean="0">
                          <a:solidFill>
                            <a:schemeClr val="dk1"/>
                          </a:solidFill>
                          <a:latin typeface="+mn-lt"/>
                          <a:ea typeface="+mn-ea"/>
                          <a:cs typeface="+mn-cs"/>
                          <a:hlinkClick r:id="rId2"/>
                        </a:rPr>
                        <a:t>78</a:t>
                      </a:r>
                      <a:r>
                        <a:rPr lang="en-US" sz="1800" b="0" i="0" kern="1200" dirty="0" smtClean="0">
                          <a:solidFill>
                            <a:schemeClr val="dk1"/>
                          </a:solidFill>
                          <a:latin typeface="+mn-lt"/>
                          <a:ea typeface="+mn-ea"/>
                          <a:cs typeface="+mn-cs"/>
                        </a:rPr>
                        <a:t>] </a:t>
                      </a:r>
                      <a:r>
                        <a:rPr lang="en-US" dirty="0" smtClean="0"/>
                        <a:t/>
                      </a:r>
                      <a:br>
                        <a:rPr lang="en-US" dirty="0" smtClean="0"/>
                      </a:br>
                      <a:r>
                        <a:rPr lang="en-US" sz="1800" b="0" i="0" kern="1200" dirty="0" smtClean="0">
                          <a:solidFill>
                            <a:schemeClr val="dk1"/>
                          </a:solidFill>
                          <a:latin typeface="+mn-lt"/>
                          <a:ea typeface="+mn-ea"/>
                          <a:cs typeface="+mn-cs"/>
                        </a:rPr>
                        <a:t>Harland and </a:t>
                      </a:r>
                      <a:r>
                        <a:rPr lang="en-US" sz="1800" b="0" i="0" kern="1200" dirty="0" err="1" smtClean="0">
                          <a:solidFill>
                            <a:schemeClr val="dk1"/>
                          </a:solidFill>
                          <a:latin typeface="+mn-lt"/>
                          <a:ea typeface="+mn-ea"/>
                          <a:cs typeface="+mn-cs"/>
                        </a:rPr>
                        <a:t>Haffner</a:t>
                      </a:r>
                      <a:r>
                        <a:rPr lang="en-US" sz="1800" b="0" i="0" kern="1200" dirty="0" smtClean="0">
                          <a:solidFill>
                            <a:schemeClr val="dk1"/>
                          </a:solidFill>
                          <a:latin typeface="+mn-lt"/>
                          <a:ea typeface="+mn-ea"/>
                          <a:cs typeface="+mn-cs"/>
                        </a:rPr>
                        <a:t> [</a:t>
                      </a:r>
                      <a:r>
                        <a:rPr lang="en-US" sz="1800" b="0" i="0" u="none" strike="noStrike" kern="1200" dirty="0" smtClean="0">
                          <a:solidFill>
                            <a:schemeClr val="dk1"/>
                          </a:solidFill>
                          <a:latin typeface="+mn-lt"/>
                          <a:ea typeface="+mn-ea"/>
                          <a:cs typeface="+mn-cs"/>
                          <a:hlinkClick r:id="rId2"/>
                        </a:rPr>
                        <a:t>79</a:t>
                      </a:r>
                      <a:r>
                        <a:rPr lang="en-US" sz="1800" b="0" i="0" kern="1200" dirty="0" smtClean="0">
                          <a:solidFill>
                            <a:schemeClr val="dk1"/>
                          </a:solidFill>
                          <a:latin typeface="+mn-lt"/>
                          <a:ea typeface="+mn-ea"/>
                          <a:cs typeface="+mn-cs"/>
                        </a:rPr>
                        <a:t>] </a:t>
                      </a:r>
                      <a:r>
                        <a:rPr lang="en-US" dirty="0" smtClean="0"/>
                        <a:t/>
                      </a:r>
                      <a:br>
                        <a:rPr lang="en-US" dirty="0" smtClean="0"/>
                      </a:br>
                      <a:r>
                        <a:rPr lang="en-US" sz="1800" b="0" i="0" kern="1200" dirty="0" err="1" smtClean="0">
                          <a:solidFill>
                            <a:schemeClr val="dk1"/>
                          </a:solidFill>
                          <a:latin typeface="+mn-lt"/>
                          <a:ea typeface="+mn-ea"/>
                          <a:cs typeface="+mn-cs"/>
                        </a:rPr>
                        <a:t>Grassi</a:t>
                      </a:r>
                      <a:r>
                        <a:rPr lang="en-US" sz="1800" b="0" i="0" kern="1200" dirty="0" smtClean="0">
                          <a:solidFill>
                            <a:schemeClr val="dk1"/>
                          </a:solidFill>
                          <a:latin typeface="+mn-lt"/>
                          <a:ea typeface="+mn-ea"/>
                          <a:cs typeface="+mn-cs"/>
                        </a:rPr>
                        <a:t> et al. [</a:t>
                      </a:r>
                      <a:r>
                        <a:rPr lang="en-US" sz="1800" b="0" i="0" u="none" strike="noStrike" kern="1200" dirty="0" smtClean="0">
                          <a:solidFill>
                            <a:schemeClr val="dk1"/>
                          </a:solidFill>
                          <a:latin typeface="+mn-lt"/>
                          <a:ea typeface="+mn-ea"/>
                          <a:cs typeface="+mn-cs"/>
                          <a:hlinkClick r:id="rId2"/>
                        </a:rPr>
                        <a:t>89</a:t>
                      </a:r>
                      <a:r>
                        <a:rPr lang="en-US" sz="1800" b="0" i="0" kern="1200" dirty="0" smtClean="0">
                          <a:solidFill>
                            <a:schemeClr val="dk1"/>
                          </a:solidFill>
                          <a:latin typeface="+mn-lt"/>
                          <a:ea typeface="+mn-ea"/>
                          <a:cs typeface="+mn-cs"/>
                        </a:rPr>
                        <a:t>] </a:t>
                      </a:r>
                      <a:r>
                        <a:rPr lang="en-US" dirty="0" smtClean="0"/>
                        <a:t/>
                      </a:r>
                      <a:br>
                        <a:rPr lang="en-US" dirty="0" smtClean="0"/>
                      </a:br>
                      <a:r>
                        <a:rPr lang="en-US" sz="1800" b="0" i="0" kern="1200" dirty="0" smtClean="0">
                          <a:solidFill>
                            <a:schemeClr val="dk1"/>
                          </a:solidFill>
                          <a:latin typeface="+mn-lt"/>
                          <a:ea typeface="+mn-ea"/>
                          <a:cs typeface="+mn-cs"/>
                        </a:rPr>
                        <a:t>Baba et al. [</a:t>
                      </a:r>
                      <a:r>
                        <a:rPr lang="en-US" sz="1800" b="0" i="0" u="none" strike="noStrike" kern="1200" dirty="0" smtClean="0">
                          <a:solidFill>
                            <a:schemeClr val="dk1"/>
                          </a:solidFill>
                          <a:latin typeface="+mn-lt"/>
                          <a:ea typeface="+mn-ea"/>
                          <a:cs typeface="+mn-cs"/>
                          <a:hlinkClick r:id="rId2"/>
                        </a:rPr>
                        <a:t>90</a:t>
                      </a:r>
                      <a:r>
                        <a:rPr lang="en-US" sz="1800" b="0" i="0" kern="1200" dirty="0" smtClean="0">
                          <a:solidFill>
                            <a:schemeClr val="dk1"/>
                          </a:solidFill>
                          <a:latin typeface="+mn-lt"/>
                          <a:ea typeface="+mn-ea"/>
                          <a:cs typeface="+mn-cs"/>
                        </a:rPr>
                        <a:t>]</a:t>
                      </a:r>
                      <a:endParaRPr lang="en-US" dirty="0" smtClean="0"/>
                    </a:p>
                  </a:txBody>
                  <a:tcPr/>
                </a:tc>
              </a:tr>
              <a:tr h="370840">
                <a:tc>
                  <a:txBody>
                    <a:bodyPr/>
                    <a:lstStyle/>
                    <a:p>
                      <a:pPr algn="l"/>
                      <a:r>
                        <a:rPr lang="en-US"/>
                        <a:t>Fish</a:t>
                      </a:r>
                    </a:p>
                  </a:txBody>
                  <a:tcPr marL="66675" marR="66675" marT="38100" marB="38100" anchor="ctr"/>
                </a:tc>
                <a:tc>
                  <a:txBody>
                    <a:bodyPr/>
                    <a:lstStyle/>
                    <a:p>
                      <a:pPr algn="l"/>
                      <a:r>
                        <a:rPr lang="en-US" dirty="0"/>
                        <a:t>- Omega-3 fatty acids</a:t>
                      </a:r>
                    </a:p>
                  </a:txBody>
                  <a:tcPr marL="66675" marR="66675" marT="38100" marB="38100" anchor="ctr"/>
                </a:tc>
                <a:tc>
                  <a:txBody>
                    <a:bodyPr/>
                    <a:lstStyle/>
                    <a:p>
                      <a:endParaRPr lang="en-US"/>
                    </a:p>
                  </a:txBody>
                  <a:tcPr/>
                </a:tc>
                <a:tc>
                  <a:txBody>
                    <a:bodyPr/>
                    <a:lstStyle/>
                    <a:p>
                      <a:r>
                        <a:rPr lang="en-US" sz="1800" b="0" i="0" kern="1200" dirty="0" smtClean="0">
                          <a:solidFill>
                            <a:schemeClr val="dk1"/>
                          </a:solidFill>
                          <a:latin typeface="+mn-lt"/>
                          <a:ea typeface="+mn-ea"/>
                          <a:cs typeface="+mn-cs"/>
                        </a:rPr>
                        <a:t>Lee and Wander [</a:t>
                      </a:r>
                      <a:r>
                        <a:rPr lang="en-US" sz="1800" b="0" i="0" u="none" strike="noStrike" kern="1200" dirty="0" smtClean="0">
                          <a:solidFill>
                            <a:schemeClr val="dk1"/>
                          </a:solidFill>
                          <a:latin typeface="+mn-lt"/>
                          <a:ea typeface="+mn-ea"/>
                          <a:cs typeface="+mn-cs"/>
                          <a:hlinkClick r:id="rId2"/>
                        </a:rPr>
                        <a:t>39</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Green leafy vegetables, fruits</a:t>
                      </a:r>
                    </a:p>
                  </a:txBody>
                  <a:tcPr marL="66675" marR="66675" marT="38100" marB="38100" anchor="ctr"/>
                </a:tc>
                <a:tc>
                  <a:txBody>
                    <a:bodyPr/>
                    <a:lstStyle/>
                    <a:p>
                      <a:pPr algn="l"/>
                      <a:r>
                        <a:rPr lang="en-US" dirty="0"/>
                        <a:t>- </a:t>
                      </a:r>
                      <a:r>
                        <a:rPr lang="en-US" dirty="0" err="1"/>
                        <a:t>Carotenoids</a:t>
                      </a:r>
                      <a:endParaRPr lang="en-US" dirty="0"/>
                    </a:p>
                  </a:txBody>
                  <a:tcPr marL="66675" marR="66675" marT="38100" marB="38100" anchor="ctr"/>
                </a:tc>
                <a:tc>
                  <a:txBody>
                    <a:bodyPr/>
                    <a:lstStyle/>
                    <a:p>
                      <a:endParaRPr lang="en-US"/>
                    </a:p>
                  </a:txBody>
                  <a:tcPr/>
                </a:tc>
                <a:tc>
                  <a:txBody>
                    <a:bodyPr/>
                    <a:lstStyle/>
                    <a:p>
                      <a:r>
                        <a:rPr lang="en-US" sz="1800" b="0" i="0" kern="1200" dirty="0" smtClean="0">
                          <a:solidFill>
                            <a:schemeClr val="dk1"/>
                          </a:solidFill>
                          <a:latin typeface="+mn-lt"/>
                          <a:ea typeface="+mn-ea"/>
                          <a:cs typeface="+mn-cs"/>
                        </a:rPr>
                        <a:t>Chopra et al. [</a:t>
                      </a:r>
                      <a:r>
                        <a:rPr lang="en-US" sz="1800" b="0" i="0" u="none" strike="noStrike" kern="1200" dirty="0" smtClean="0">
                          <a:solidFill>
                            <a:schemeClr val="dk1"/>
                          </a:solidFill>
                          <a:latin typeface="+mn-lt"/>
                          <a:ea typeface="+mn-ea"/>
                          <a:cs typeface="+mn-cs"/>
                          <a:hlinkClick r:id="rId2"/>
                        </a:rPr>
                        <a:t>52</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Citrus fruits and vegetables</a:t>
                      </a:r>
                    </a:p>
                  </a:txBody>
                  <a:tcPr marL="66675" marR="66675" marT="38100" marB="38100" anchor="ctr"/>
                </a:tc>
                <a:tc>
                  <a:txBody>
                    <a:bodyPr/>
                    <a:lstStyle/>
                    <a:p>
                      <a:pPr algn="l"/>
                      <a:r>
                        <a:rPr lang="en-US" dirty="0"/>
                        <a:t>- Vitamin C</a:t>
                      </a:r>
                    </a:p>
                  </a:txBody>
                  <a:tcPr marL="66675" marR="66675" marT="38100" marB="38100" anchor="ctr"/>
                </a:tc>
                <a:tc>
                  <a:txBody>
                    <a:bodyPr/>
                    <a:lstStyle/>
                    <a:p>
                      <a:endParaRPr lang="en-US"/>
                    </a:p>
                  </a:txBody>
                  <a:tcPr/>
                </a:tc>
                <a:tc>
                  <a:txBody>
                    <a:bodyPr/>
                    <a:lstStyle/>
                    <a:p>
                      <a:r>
                        <a:rPr lang="en-US" sz="1800" b="0" i="0" kern="1200" dirty="0" err="1" smtClean="0">
                          <a:solidFill>
                            <a:schemeClr val="dk1"/>
                          </a:solidFill>
                          <a:latin typeface="+mn-lt"/>
                          <a:ea typeface="+mn-ea"/>
                          <a:cs typeface="+mn-cs"/>
                        </a:rPr>
                        <a:t>Sesso</a:t>
                      </a:r>
                      <a:r>
                        <a:rPr lang="en-US" sz="1800" b="0" i="0" kern="1200" dirty="0" smtClean="0">
                          <a:solidFill>
                            <a:schemeClr val="dk1"/>
                          </a:solidFill>
                          <a:latin typeface="+mn-lt"/>
                          <a:ea typeface="+mn-ea"/>
                          <a:cs typeface="+mn-cs"/>
                        </a:rPr>
                        <a:t> et al. [</a:t>
                      </a:r>
                      <a:r>
                        <a:rPr lang="en-US" sz="1800" b="0" i="0" u="none" strike="noStrike" kern="1200" dirty="0" smtClean="0">
                          <a:solidFill>
                            <a:schemeClr val="dk1"/>
                          </a:solidFill>
                          <a:latin typeface="+mn-lt"/>
                          <a:ea typeface="+mn-ea"/>
                          <a:cs typeface="+mn-cs"/>
                          <a:hlinkClick r:id="rId2"/>
                        </a:rPr>
                        <a:t>119</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Tomato</a:t>
                      </a:r>
                    </a:p>
                  </a:txBody>
                  <a:tcPr marL="66675" marR="66675" marT="38100" marB="38100" anchor="ctr"/>
                </a:tc>
                <a:tc>
                  <a:txBody>
                    <a:bodyPr/>
                    <a:lstStyle/>
                    <a:p>
                      <a:pPr algn="l"/>
                      <a:r>
                        <a:rPr lang="en-US" dirty="0"/>
                        <a:t>- </a:t>
                      </a:r>
                      <a:r>
                        <a:rPr lang="en-US" dirty="0" err="1"/>
                        <a:t>Lycopene</a:t>
                      </a:r>
                      <a:endParaRPr lang="en-US" dirty="0"/>
                    </a:p>
                  </a:txBody>
                  <a:tcPr marL="66675" marR="66675" marT="38100" marB="38100" anchor="ctr"/>
                </a:tc>
                <a:tc>
                  <a:txBody>
                    <a:bodyPr/>
                    <a:lstStyle/>
                    <a:p>
                      <a:r>
                        <a:rPr lang="en-US" sz="1800" b="0" i="0" kern="1200" dirty="0" smtClean="0">
                          <a:solidFill>
                            <a:schemeClr val="dk1"/>
                          </a:solidFill>
                          <a:latin typeface="+mn-lt"/>
                          <a:ea typeface="+mn-ea"/>
                          <a:cs typeface="+mn-cs"/>
                        </a:rPr>
                        <a:t>Inhibition of LDL-C oxidation</a:t>
                      </a:r>
                      <a:endParaRPr lang="en-US" dirty="0"/>
                    </a:p>
                  </a:txBody>
                  <a:tcPr/>
                </a:tc>
                <a:tc>
                  <a:txBody>
                    <a:bodyPr/>
                    <a:lstStyle/>
                    <a:p>
                      <a:r>
                        <a:rPr lang="en-US" sz="1800" b="0" i="0" kern="1200" dirty="0" smtClean="0">
                          <a:solidFill>
                            <a:schemeClr val="dk1"/>
                          </a:solidFill>
                          <a:latin typeface="+mn-lt"/>
                          <a:ea typeface="+mn-ea"/>
                          <a:cs typeface="+mn-cs"/>
                        </a:rPr>
                        <a:t>Aguirre and May [</a:t>
                      </a:r>
                      <a:r>
                        <a:rPr lang="en-US" sz="1800" b="0" i="0" u="none" strike="noStrike" kern="1200" dirty="0" smtClean="0">
                          <a:solidFill>
                            <a:schemeClr val="dk1"/>
                          </a:solidFill>
                          <a:latin typeface="+mn-lt"/>
                          <a:ea typeface="+mn-ea"/>
                          <a:cs typeface="+mn-cs"/>
                          <a:hlinkClick r:id="rId2"/>
                        </a:rPr>
                        <a:t>115</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Extravirgin olive oil</a:t>
                      </a:r>
                    </a:p>
                  </a:txBody>
                  <a:tcPr marL="66675" marR="66675" marT="38100" marB="38100" anchor="ctr"/>
                </a:tc>
                <a:tc>
                  <a:txBody>
                    <a:bodyPr/>
                    <a:lstStyle/>
                    <a:p>
                      <a:pPr algn="l"/>
                      <a:r>
                        <a:rPr lang="en-US" dirty="0"/>
                        <a:t>- </a:t>
                      </a:r>
                      <a:r>
                        <a:rPr lang="en-US" dirty="0" err="1"/>
                        <a:t>Polyphenolics</a:t>
                      </a:r>
                      <a:r>
                        <a:rPr lang="en-US" dirty="0"/>
                        <a:t> and oleic acid</a:t>
                      </a:r>
                    </a:p>
                  </a:txBody>
                  <a:tcPr marL="66675" marR="66675" marT="38100" marB="38100" anchor="ctr"/>
                </a:tc>
                <a:tc>
                  <a:txBody>
                    <a:bodyPr/>
                    <a:lstStyle/>
                    <a:p>
                      <a:endParaRPr lang="en-US" dirty="0"/>
                    </a:p>
                  </a:txBody>
                  <a:tcPr/>
                </a:tc>
                <a:tc>
                  <a:txBody>
                    <a:bodyPr/>
                    <a:lstStyle/>
                    <a:p>
                      <a:r>
                        <a:rPr lang="en-US" sz="1800" b="0" i="0" kern="1200" dirty="0" smtClean="0">
                          <a:solidFill>
                            <a:schemeClr val="dk1"/>
                          </a:solidFill>
                          <a:latin typeface="+mn-lt"/>
                          <a:ea typeface="+mn-ea"/>
                          <a:cs typeface="+mn-cs"/>
                        </a:rPr>
                        <a:t>Engelhard et al. [</a:t>
                      </a:r>
                      <a:r>
                        <a:rPr lang="en-US" sz="1800" b="0" i="0" u="none" strike="noStrike" kern="1200" dirty="0" smtClean="0">
                          <a:solidFill>
                            <a:schemeClr val="dk1"/>
                          </a:solidFill>
                          <a:latin typeface="+mn-lt"/>
                          <a:ea typeface="+mn-ea"/>
                          <a:cs typeface="+mn-cs"/>
                          <a:hlinkClick r:id="rId2"/>
                        </a:rPr>
                        <a:t>123</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Green tea</a:t>
                      </a:r>
                    </a:p>
                  </a:txBody>
                  <a:tcPr marL="66675" marR="66675" marT="38100" marB="38100" anchor="ctr"/>
                </a:tc>
                <a:tc>
                  <a:txBody>
                    <a:bodyPr/>
                    <a:lstStyle/>
                    <a:p>
                      <a:pPr algn="l"/>
                      <a:r>
                        <a:rPr lang="en-US" dirty="0"/>
                        <a:t>- Tea </a:t>
                      </a:r>
                      <a:r>
                        <a:rPr lang="en-US" dirty="0" err="1"/>
                        <a:t>polyphenolics</a:t>
                      </a:r>
                      <a:endParaRPr lang="en-US" dirty="0"/>
                    </a:p>
                  </a:txBody>
                  <a:tcPr marL="66675" marR="66675" marT="38100" marB="38100" anchor="ctr"/>
                </a:tc>
                <a:tc>
                  <a:txBody>
                    <a:bodyPr/>
                    <a:lstStyle/>
                    <a:p>
                      <a:endParaRPr lang="en-US" dirty="0"/>
                    </a:p>
                  </a:txBody>
                  <a:tcPr/>
                </a:tc>
                <a:tc>
                  <a:txBody>
                    <a:bodyPr/>
                    <a:lstStyle/>
                    <a:p>
                      <a:r>
                        <a:rPr lang="en-US" sz="1800" b="0" i="0" kern="1200" dirty="0" err="1" smtClean="0">
                          <a:solidFill>
                            <a:schemeClr val="dk1"/>
                          </a:solidFill>
                          <a:latin typeface="+mn-lt"/>
                          <a:ea typeface="+mn-ea"/>
                          <a:cs typeface="+mn-cs"/>
                        </a:rPr>
                        <a:t>Psaltopoulou</a:t>
                      </a:r>
                      <a:r>
                        <a:rPr lang="en-US" sz="1800" b="0" i="0" kern="1200" dirty="0" smtClean="0">
                          <a:solidFill>
                            <a:schemeClr val="dk1"/>
                          </a:solidFill>
                          <a:latin typeface="+mn-lt"/>
                          <a:ea typeface="+mn-ea"/>
                          <a:cs typeface="+mn-cs"/>
                        </a:rPr>
                        <a:t> et al. [</a:t>
                      </a:r>
                      <a:r>
                        <a:rPr lang="en-US" sz="1800" b="0" i="0" u="none" strike="noStrike" kern="1200" dirty="0" smtClean="0">
                          <a:solidFill>
                            <a:schemeClr val="dk1"/>
                          </a:solidFill>
                          <a:latin typeface="+mn-lt"/>
                          <a:ea typeface="+mn-ea"/>
                          <a:cs typeface="+mn-cs"/>
                          <a:hlinkClick r:id="rId2"/>
                        </a:rPr>
                        <a:t>145</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Soy proteins</a:t>
                      </a:r>
                    </a:p>
                  </a:txBody>
                  <a:tcPr marL="66675" marR="66675" marT="38100" marB="38100" anchor="ctr"/>
                </a:tc>
                <a:tc>
                  <a:txBody>
                    <a:bodyPr/>
                    <a:lstStyle/>
                    <a:p>
                      <a:pPr algn="l"/>
                      <a:r>
                        <a:rPr lang="en-US" dirty="0"/>
                        <a:t>- </a:t>
                      </a:r>
                      <a:r>
                        <a:rPr lang="en-US" dirty="0" err="1"/>
                        <a:t>Genistein</a:t>
                      </a:r>
                      <a:r>
                        <a:rPr lang="en-US" dirty="0"/>
                        <a:t>, </a:t>
                      </a:r>
                      <a:r>
                        <a:rPr lang="en-US" dirty="0" err="1"/>
                        <a:t>daidzein</a:t>
                      </a:r>
                      <a:r>
                        <a:rPr lang="en-US" dirty="0"/>
                        <a:t>, and </a:t>
                      </a:r>
                      <a:r>
                        <a:rPr lang="en-US" dirty="0" err="1"/>
                        <a:t>glycitein</a:t>
                      </a:r>
                      <a:endParaRPr lang="en-US" dirty="0"/>
                    </a:p>
                  </a:txBody>
                  <a:tcPr marL="66675" marR="66675" marT="38100" marB="38100" anchor="ctr"/>
                </a:tc>
                <a:tc>
                  <a:txBody>
                    <a:bodyPr/>
                    <a:lstStyle/>
                    <a:p>
                      <a:endParaRPr lang="en-US" dirty="0"/>
                    </a:p>
                  </a:txBody>
                  <a:tcPr/>
                </a:tc>
                <a:tc>
                  <a:txBody>
                    <a:bodyPr/>
                    <a:lstStyle/>
                    <a:p>
                      <a:r>
                        <a:rPr lang="en-US" sz="1800" b="0" i="0" kern="1200" dirty="0" smtClean="0">
                          <a:solidFill>
                            <a:schemeClr val="dk1"/>
                          </a:solidFill>
                          <a:latin typeface="+mn-lt"/>
                          <a:ea typeface="+mn-ea"/>
                          <a:cs typeface="+mn-cs"/>
                        </a:rPr>
                        <a:t>Wiseman et al. [</a:t>
                      </a:r>
                      <a:r>
                        <a:rPr lang="en-US" sz="1800" b="0" i="0" u="none" strike="noStrike" kern="1200" dirty="0" smtClean="0">
                          <a:solidFill>
                            <a:schemeClr val="dk1"/>
                          </a:solidFill>
                          <a:latin typeface="+mn-lt"/>
                          <a:ea typeface="+mn-ea"/>
                          <a:cs typeface="+mn-cs"/>
                          <a:hlinkClick r:id="rId2"/>
                        </a:rPr>
                        <a:t>81</a:t>
                      </a:r>
                      <a:r>
                        <a:rPr lang="en-US" sz="1800" b="0" i="0" kern="1200" dirty="0" smtClean="0">
                          <a:solidFill>
                            <a:schemeClr val="dk1"/>
                          </a:solidFill>
                          <a:latin typeface="+mn-lt"/>
                          <a:ea typeface="+mn-ea"/>
                          <a:cs typeface="+mn-cs"/>
                        </a:rPr>
                        <a:t>]</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87813168-0FFE-43D3-AD0E-189157BD1EE5}"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457200" y="304800"/>
          <a:ext cx="8229600" cy="6324601"/>
        </p:xfrm>
        <a:graphic>
          <a:graphicData uri="http://schemas.openxmlformats.org/drawingml/2006/table">
            <a:tbl>
              <a:tblPr firstRow="1" bandRow="1">
                <a:tableStyleId>{5C22544A-7EE6-4342-B048-85BDC9FD1C3A}</a:tableStyleId>
              </a:tblPr>
              <a:tblGrid>
                <a:gridCol w="2057400"/>
                <a:gridCol w="2057400"/>
                <a:gridCol w="2057400"/>
                <a:gridCol w="2057400"/>
              </a:tblGrid>
              <a:tr h="48294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482946">
                <a:tc>
                  <a:txBody>
                    <a:bodyPr/>
                    <a:lstStyle/>
                    <a:p>
                      <a:pPr algn="l"/>
                      <a:r>
                        <a:rPr lang="en-US"/>
                        <a:t>Dark chocolate</a:t>
                      </a:r>
                    </a:p>
                  </a:txBody>
                  <a:tcPr marL="66675" marR="66675" marT="38100" marB="38100" anchor="ctr"/>
                </a:tc>
                <a:tc>
                  <a:txBody>
                    <a:bodyPr/>
                    <a:lstStyle/>
                    <a:p>
                      <a:pPr algn="l"/>
                      <a:r>
                        <a:rPr lang="en-US" dirty="0"/>
                        <a:t>- </a:t>
                      </a:r>
                      <a:r>
                        <a:rPr lang="en-US" dirty="0" err="1"/>
                        <a:t>Flavonoid</a:t>
                      </a:r>
                      <a:endParaRPr lang="en-US" dirty="0"/>
                    </a:p>
                  </a:txBody>
                  <a:tcPr marL="66675" marR="66675" marT="38100" marB="38100" anchor="ctr"/>
                </a:tc>
                <a:tc>
                  <a:txBody>
                    <a:bodyPr/>
                    <a:lstStyle/>
                    <a:p>
                      <a:endParaRPr lang="en-US"/>
                    </a:p>
                  </a:txBody>
                  <a:tcPr/>
                </a:tc>
                <a:tc>
                  <a:txBody>
                    <a:bodyPr/>
                    <a:lstStyle/>
                    <a:p>
                      <a:r>
                        <a:rPr lang="en-US" sz="1800" b="0" i="0" kern="1200" dirty="0" err="1" smtClean="0">
                          <a:solidFill>
                            <a:schemeClr val="dk1"/>
                          </a:solidFill>
                          <a:latin typeface="+mn-lt"/>
                          <a:ea typeface="+mn-ea"/>
                          <a:cs typeface="+mn-cs"/>
                        </a:rPr>
                        <a:t>Grassi</a:t>
                      </a:r>
                      <a:r>
                        <a:rPr lang="en-US" sz="1800" b="0" i="0" kern="1200" dirty="0" smtClean="0">
                          <a:solidFill>
                            <a:schemeClr val="dk1"/>
                          </a:solidFill>
                          <a:latin typeface="+mn-lt"/>
                          <a:ea typeface="+mn-ea"/>
                          <a:cs typeface="+mn-cs"/>
                        </a:rPr>
                        <a:t> et al. [</a:t>
                      </a:r>
                      <a:r>
                        <a:rPr lang="en-US" sz="1800" b="0" i="0" u="none" strike="noStrike" kern="1200" dirty="0" smtClean="0">
                          <a:solidFill>
                            <a:schemeClr val="dk1"/>
                          </a:solidFill>
                          <a:latin typeface="+mn-lt"/>
                          <a:ea typeface="+mn-ea"/>
                          <a:cs typeface="+mn-cs"/>
                          <a:hlinkClick r:id="rId2"/>
                        </a:rPr>
                        <a:t>89</a:t>
                      </a:r>
                      <a:r>
                        <a:rPr lang="en-US" sz="1800" b="0" i="0" kern="1200" dirty="0" smtClean="0">
                          <a:solidFill>
                            <a:schemeClr val="dk1"/>
                          </a:solidFill>
                          <a:latin typeface="+mn-lt"/>
                          <a:ea typeface="+mn-ea"/>
                          <a:cs typeface="+mn-cs"/>
                        </a:rPr>
                        <a:t>]</a:t>
                      </a:r>
                      <a:endParaRPr lang="en-US" dirty="0"/>
                    </a:p>
                  </a:txBody>
                  <a:tcPr/>
                </a:tc>
              </a:tr>
              <a:tr h="476330">
                <a:tc>
                  <a:txBody>
                    <a:bodyPr/>
                    <a:lstStyle/>
                    <a:p>
                      <a:pPr algn="l"/>
                      <a:r>
                        <a:rPr lang="en-US"/>
                        <a:t>Pomegranate</a:t>
                      </a:r>
                    </a:p>
                  </a:txBody>
                  <a:tcPr marL="66675" marR="66675" marT="38100" marB="38100" anchor="ctr"/>
                </a:tc>
                <a:tc>
                  <a:txBody>
                    <a:bodyPr/>
                    <a:lstStyle/>
                    <a:p>
                      <a:pPr algn="l"/>
                      <a:r>
                        <a:rPr lang="en-US" dirty="0"/>
                        <a:t>- </a:t>
                      </a:r>
                      <a:r>
                        <a:rPr lang="en-US" dirty="0" err="1"/>
                        <a:t>Polyphenols</a:t>
                      </a:r>
                      <a:endParaRPr lang="en-US" dirty="0"/>
                    </a:p>
                  </a:txBody>
                  <a:tcPr marL="66675" marR="66675" marT="38100" marB="38100" anchor="ctr"/>
                </a:tc>
                <a:tc>
                  <a:txBody>
                    <a:bodyPr/>
                    <a:lstStyle/>
                    <a:p>
                      <a:endParaRPr lang="en-US"/>
                    </a:p>
                  </a:txBody>
                  <a:tcPr/>
                </a:tc>
                <a:tc>
                  <a:txBody>
                    <a:bodyPr/>
                    <a:lstStyle/>
                    <a:p>
                      <a:r>
                        <a:rPr lang="en-US" sz="1800" b="0" i="0" kern="1200" dirty="0" smtClean="0">
                          <a:solidFill>
                            <a:schemeClr val="dk1"/>
                          </a:solidFill>
                          <a:latin typeface="+mn-lt"/>
                          <a:ea typeface="+mn-ea"/>
                          <a:cs typeface="+mn-cs"/>
                        </a:rPr>
                        <a:t>Davidson et al. [</a:t>
                      </a:r>
                      <a:r>
                        <a:rPr lang="en-US" sz="1800" b="0" i="0" u="none" strike="noStrike" kern="1200" dirty="0" smtClean="0">
                          <a:solidFill>
                            <a:schemeClr val="dk1"/>
                          </a:solidFill>
                          <a:latin typeface="+mn-lt"/>
                          <a:ea typeface="+mn-ea"/>
                          <a:cs typeface="+mn-cs"/>
                          <a:hlinkClick r:id="rId2"/>
                        </a:rPr>
                        <a:t>99</a:t>
                      </a:r>
                      <a:r>
                        <a:rPr lang="en-US" sz="1800" b="0" i="0" kern="1200" dirty="0" smtClean="0">
                          <a:solidFill>
                            <a:schemeClr val="dk1"/>
                          </a:solidFill>
                          <a:latin typeface="+mn-lt"/>
                          <a:ea typeface="+mn-ea"/>
                          <a:cs typeface="+mn-cs"/>
                        </a:rPr>
                        <a:t>]</a:t>
                      </a:r>
                      <a:endParaRPr lang="en-US" dirty="0"/>
                    </a:p>
                  </a:txBody>
                  <a:tcPr/>
                </a:tc>
              </a:tr>
              <a:tr h="1528225">
                <a:tc>
                  <a:txBody>
                    <a:bodyPr/>
                    <a:lstStyle/>
                    <a:p>
                      <a:pPr algn="l"/>
                      <a:r>
                        <a:rPr lang="en-US"/>
                        <a:t> Fish</a:t>
                      </a:r>
                    </a:p>
                  </a:txBody>
                  <a:tcPr marL="66675" marR="66675" marT="38100" marB="38100" anchor="ctr"/>
                </a:tc>
                <a:tc>
                  <a:txBody>
                    <a:bodyPr/>
                    <a:lstStyle/>
                    <a:p>
                      <a:pPr algn="l"/>
                      <a:r>
                        <a:rPr lang="en-US" dirty="0"/>
                        <a:t>- Omega-3 fatty acids</a:t>
                      </a:r>
                    </a:p>
                  </a:txBody>
                  <a:tcPr marL="66675" marR="66675" marT="38100" marB="38100" anchor="ctr"/>
                </a:tc>
                <a:tc>
                  <a:txBody>
                    <a:bodyPr/>
                    <a:lstStyle/>
                    <a:p>
                      <a:pPr algn="l"/>
                      <a:r>
                        <a:rPr lang="en-US" dirty="0"/>
                        <a:t>Lowering blood triglycerides</a:t>
                      </a:r>
                    </a:p>
                  </a:txBody>
                  <a:tcPr marL="66675" marR="66675" marT="38100" marB="38100" anchor="ctr"/>
                </a:tc>
                <a:tc>
                  <a:txBody>
                    <a:bodyPr/>
                    <a:lstStyle/>
                    <a:p>
                      <a:pPr algn="l"/>
                      <a:r>
                        <a:rPr lang="da-DK" dirty="0"/>
                        <a:t>Durrington et al. [</a:t>
                      </a:r>
                      <a:r>
                        <a:rPr lang="da-DK" u="none" strike="noStrike" dirty="0">
                          <a:solidFill>
                            <a:srgbClr val="418B34"/>
                          </a:solidFill>
                          <a:hlinkClick r:id="rId2"/>
                        </a:rPr>
                        <a:t>36</a:t>
                      </a:r>
                      <a:r>
                        <a:rPr lang="da-DK" dirty="0"/>
                        <a:t>] </a:t>
                      </a:r>
                      <a:br>
                        <a:rPr lang="da-DK" dirty="0"/>
                      </a:br>
                      <a:r>
                        <a:rPr lang="da-DK" dirty="0"/>
                        <a:t>Dyerberg et al. [</a:t>
                      </a:r>
                      <a:r>
                        <a:rPr lang="da-DK" u="none" strike="noStrike" dirty="0">
                          <a:solidFill>
                            <a:srgbClr val="418B34"/>
                          </a:solidFill>
                          <a:hlinkClick r:id="rId2"/>
                        </a:rPr>
                        <a:t>37</a:t>
                      </a:r>
                      <a:r>
                        <a:rPr lang="da-DK" dirty="0"/>
                        <a:t>] </a:t>
                      </a:r>
                      <a:br>
                        <a:rPr lang="da-DK" dirty="0"/>
                      </a:br>
                      <a:r>
                        <a:rPr lang="da-DK" dirty="0"/>
                        <a:t>Harris et al. [</a:t>
                      </a:r>
                      <a:r>
                        <a:rPr lang="da-DK" u="none" strike="noStrike" dirty="0">
                          <a:solidFill>
                            <a:srgbClr val="418B34"/>
                          </a:solidFill>
                          <a:hlinkClick r:id="rId2"/>
                        </a:rPr>
                        <a:t>40</a:t>
                      </a:r>
                      <a:r>
                        <a:rPr lang="da-DK" dirty="0"/>
                        <a:t>]</a:t>
                      </a:r>
                    </a:p>
                  </a:txBody>
                  <a:tcPr marL="66675" marR="66675" marT="38100" marB="38100" anchor="ctr"/>
                </a:tc>
              </a:tr>
              <a:tr h="813730">
                <a:tc>
                  <a:txBody>
                    <a:bodyPr/>
                    <a:lstStyle/>
                    <a:p>
                      <a:pPr algn="l"/>
                      <a:r>
                        <a:rPr lang="en-US" dirty="0"/>
                        <a:t> Fish</a:t>
                      </a:r>
                    </a:p>
                  </a:txBody>
                  <a:tcPr marL="66675" marR="66675" marT="38100" marB="38100" anchor="ctr"/>
                </a:tc>
                <a:tc>
                  <a:txBody>
                    <a:bodyPr/>
                    <a:lstStyle/>
                    <a:p>
                      <a:pPr algn="l"/>
                      <a:r>
                        <a:rPr lang="en-US" dirty="0"/>
                        <a:t>- Omega-3 fatty acids</a:t>
                      </a:r>
                    </a:p>
                  </a:txBody>
                  <a:tcPr marL="66675" marR="66675" marT="38100" marB="38100" anchor="ctr"/>
                </a:tc>
                <a:tc>
                  <a:txBody>
                    <a:bodyPr/>
                    <a:lstStyle/>
                    <a:p>
                      <a:pPr algn="l"/>
                      <a:endParaRPr lang="en-US" dirty="0"/>
                    </a:p>
                  </a:txBody>
                  <a:tcPr marL="66675" marR="66675" marT="38100" marB="38100" anchor="ctr"/>
                </a:tc>
                <a:tc>
                  <a:txBody>
                    <a:bodyPr/>
                    <a:lstStyle/>
                    <a:p>
                      <a:pPr algn="l"/>
                      <a:r>
                        <a:rPr lang="en-US" dirty="0" err="1"/>
                        <a:t>Mozaffarian</a:t>
                      </a:r>
                      <a:r>
                        <a:rPr lang="en-US" dirty="0"/>
                        <a:t> [</a:t>
                      </a:r>
                      <a:r>
                        <a:rPr lang="en-US" u="none" strike="noStrike" dirty="0">
                          <a:solidFill>
                            <a:srgbClr val="418B34"/>
                          </a:solidFill>
                          <a:hlinkClick r:id="rId2"/>
                        </a:rPr>
                        <a:t>35</a:t>
                      </a:r>
                      <a:r>
                        <a:rPr lang="en-US" dirty="0"/>
                        <a:t>]</a:t>
                      </a:r>
                    </a:p>
                  </a:txBody>
                  <a:tcPr marL="66675" marR="66675" marT="38100" marB="38100" anchor="ctr"/>
                </a:tc>
              </a:tr>
              <a:tr h="456482">
                <a:tc>
                  <a:txBody>
                    <a:bodyPr/>
                    <a:lstStyle/>
                    <a:p>
                      <a:pPr algn="l"/>
                      <a:r>
                        <a:rPr lang="en-US" dirty="0"/>
                        <a:t>Legumes</a:t>
                      </a:r>
                    </a:p>
                  </a:txBody>
                  <a:tcPr marL="66675" marR="66675" marT="38100" marB="38100" anchor="ctr"/>
                </a:tc>
                <a:tc>
                  <a:txBody>
                    <a:bodyPr/>
                    <a:lstStyle/>
                    <a:p>
                      <a:pPr algn="l"/>
                      <a:r>
                        <a:rPr lang="en-US" dirty="0"/>
                        <a:t>- Fiber</a:t>
                      </a:r>
                    </a:p>
                  </a:txBody>
                  <a:tcPr marL="66675" marR="66675" marT="38100" marB="38100" anchor="ctr"/>
                </a:tc>
                <a:tc>
                  <a:txBody>
                    <a:bodyPr/>
                    <a:lstStyle/>
                    <a:p>
                      <a:pPr algn="l"/>
                      <a:endParaRPr lang="en-US" dirty="0"/>
                    </a:p>
                  </a:txBody>
                  <a:tcPr marL="66675" marR="66675" marT="38100" marB="38100" anchor="ctr"/>
                </a:tc>
                <a:tc>
                  <a:txBody>
                    <a:bodyPr/>
                    <a:lstStyle/>
                    <a:p>
                      <a:pPr algn="l"/>
                      <a:r>
                        <a:rPr lang="en-US" dirty="0"/>
                        <a:t>He et al. [</a:t>
                      </a:r>
                      <a:r>
                        <a:rPr lang="en-US" u="none" strike="noStrike" dirty="0">
                          <a:solidFill>
                            <a:srgbClr val="418B34"/>
                          </a:solidFill>
                          <a:hlinkClick r:id="rId2"/>
                        </a:rPr>
                        <a:t>53</a:t>
                      </a:r>
                      <a:r>
                        <a:rPr lang="en-US" dirty="0"/>
                        <a:t>]</a:t>
                      </a:r>
                    </a:p>
                  </a:txBody>
                  <a:tcPr marL="66675" marR="66675" marT="38100" marB="38100" anchor="ctr"/>
                </a:tc>
              </a:tr>
              <a:tr h="813730">
                <a:tc>
                  <a:txBody>
                    <a:bodyPr/>
                    <a:lstStyle/>
                    <a:p>
                      <a:pPr algn="l"/>
                      <a:r>
                        <a:rPr lang="en-US" dirty="0"/>
                        <a:t>Whole grains</a:t>
                      </a:r>
                    </a:p>
                  </a:txBody>
                  <a:tcPr marL="66675" marR="66675" marT="38100" marB="38100" anchor="ctr"/>
                </a:tc>
                <a:tc>
                  <a:txBody>
                    <a:bodyPr/>
                    <a:lstStyle/>
                    <a:p>
                      <a:pPr algn="l"/>
                      <a:r>
                        <a:rPr lang="en-US" dirty="0"/>
                        <a:t>- Fiber and </a:t>
                      </a:r>
                      <a:r>
                        <a:rPr lang="en-US" dirty="0" err="1"/>
                        <a:t>phytochemicals</a:t>
                      </a:r>
                      <a:endParaRPr lang="en-US" dirty="0"/>
                    </a:p>
                  </a:txBody>
                  <a:tcPr marL="66675" marR="66675" marT="38100" marB="38100" anchor="ctr"/>
                </a:tc>
                <a:tc>
                  <a:txBody>
                    <a:bodyPr/>
                    <a:lstStyle/>
                    <a:p>
                      <a:pPr algn="l"/>
                      <a:endParaRPr lang="en-US" dirty="0"/>
                    </a:p>
                  </a:txBody>
                  <a:tcPr marL="66675" marR="66675" marT="38100" marB="38100" anchor="ctr"/>
                </a:tc>
                <a:tc>
                  <a:txBody>
                    <a:bodyPr/>
                    <a:lstStyle/>
                    <a:p>
                      <a:pPr algn="l"/>
                      <a:r>
                        <a:rPr lang="en-US" dirty="0" err="1"/>
                        <a:t>Savica</a:t>
                      </a:r>
                      <a:r>
                        <a:rPr lang="en-US" dirty="0"/>
                        <a:t> et al. [</a:t>
                      </a:r>
                      <a:r>
                        <a:rPr lang="en-US" u="none" strike="noStrike" dirty="0">
                          <a:solidFill>
                            <a:srgbClr val="418B34"/>
                          </a:solidFill>
                          <a:hlinkClick r:id="rId2"/>
                        </a:rPr>
                        <a:t>54</a:t>
                      </a:r>
                      <a:r>
                        <a:rPr lang="en-US" dirty="0"/>
                        <a:t>] </a:t>
                      </a:r>
                      <a:br>
                        <a:rPr lang="en-US" dirty="0"/>
                      </a:br>
                      <a:r>
                        <a:rPr lang="en-US" dirty="0"/>
                        <a:t>Lee et al. [</a:t>
                      </a:r>
                      <a:r>
                        <a:rPr lang="en-US" u="none" strike="noStrike" dirty="0">
                          <a:solidFill>
                            <a:srgbClr val="418B34"/>
                          </a:solidFill>
                          <a:hlinkClick r:id="rId2"/>
                        </a:rPr>
                        <a:t>65</a:t>
                      </a:r>
                      <a:r>
                        <a:rPr lang="en-US" dirty="0"/>
                        <a:t>]</a:t>
                      </a:r>
                    </a:p>
                  </a:txBody>
                  <a:tcPr marL="66675" marR="66675" marT="38100" marB="38100" anchor="ctr"/>
                </a:tc>
              </a:tr>
              <a:tr h="813730">
                <a:tc>
                  <a:txBody>
                    <a:bodyPr/>
                    <a:lstStyle/>
                    <a:p>
                      <a:pPr algn="l"/>
                      <a:r>
                        <a:rPr lang="en-US"/>
                        <a:t>Citrus fruits</a:t>
                      </a:r>
                    </a:p>
                  </a:txBody>
                  <a:tcPr marL="66675" marR="66675" marT="38100" marB="38100" anchor="ctr"/>
                </a:tc>
                <a:tc>
                  <a:txBody>
                    <a:bodyPr/>
                    <a:lstStyle/>
                    <a:p>
                      <a:pPr algn="l"/>
                      <a:r>
                        <a:rPr lang="en-US"/>
                        <a:t>- Ascorbic acid</a:t>
                      </a:r>
                    </a:p>
                  </a:txBody>
                  <a:tcPr marL="66675" marR="66675" marT="38100" marB="38100" anchor="ctr"/>
                </a:tc>
                <a:tc>
                  <a:txBody>
                    <a:bodyPr/>
                    <a:lstStyle/>
                    <a:p>
                      <a:pPr algn="l"/>
                      <a:r>
                        <a:rPr lang="en-US" sz="1800" b="0" i="0" kern="1200" dirty="0" smtClean="0">
                          <a:solidFill>
                            <a:schemeClr val="dk1"/>
                          </a:solidFill>
                          <a:latin typeface="+mn-lt"/>
                          <a:ea typeface="+mn-ea"/>
                          <a:cs typeface="+mn-cs"/>
                        </a:rPr>
                        <a:t>Decreasing blood pressure</a:t>
                      </a:r>
                      <a:endParaRPr lang="en-US" dirty="0"/>
                    </a:p>
                  </a:txBody>
                  <a:tcPr marL="66675" marR="66675" marT="38100" marB="38100" anchor="ctr"/>
                </a:tc>
                <a:tc>
                  <a:txBody>
                    <a:bodyPr/>
                    <a:lstStyle/>
                    <a:p>
                      <a:pPr algn="l"/>
                      <a:r>
                        <a:rPr lang="en-US" dirty="0"/>
                        <a:t>Flint et al. [</a:t>
                      </a:r>
                      <a:r>
                        <a:rPr lang="en-US" u="none" strike="noStrike" dirty="0">
                          <a:solidFill>
                            <a:srgbClr val="418B34"/>
                          </a:solidFill>
                          <a:hlinkClick r:id="rId2"/>
                        </a:rPr>
                        <a:t>72</a:t>
                      </a:r>
                      <a:r>
                        <a:rPr lang="en-US" dirty="0"/>
                        <a:t>]</a:t>
                      </a:r>
                    </a:p>
                  </a:txBody>
                  <a:tcPr marL="66675" marR="66675" marT="38100" marB="38100" anchor="ctr"/>
                </a:tc>
              </a:tr>
              <a:tr h="456482">
                <a:tc>
                  <a:txBody>
                    <a:bodyPr/>
                    <a:lstStyle/>
                    <a:p>
                      <a:pPr algn="l"/>
                      <a:r>
                        <a:rPr lang="en-US" dirty="0"/>
                        <a:t>Ginseng</a:t>
                      </a:r>
                    </a:p>
                  </a:txBody>
                  <a:tcPr marL="66675" marR="66675" marT="38100" marB="38100" anchor="ctr"/>
                </a:tc>
                <a:tc>
                  <a:txBody>
                    <a:bodyPr/>
                    <a:lstStyle/>
                    <a:p>
                      <a:pPr algn="l"/>
                      <a:r>
                        <a:rPr lang="en-US" dirty="0"/>
                        <a:t>- </a:t>
                      </a:r>
                      <a:r>
                        <a:rPr lang="en-US" dirty="0" err="1"/>
                        <a:t>Ginsenosides</a:t>
                      </a:r>
                      <a:endParaRPr lang="en-US" dirty="0"/>
                    </a:p>
                  </a:txBody>
                  <a:tcPr marL="66675" marR="66675" marT="38100" marB="38100" anchor="ctr"/>
                </a:tc>
                <a:tc>
                  <a:txBody>
                    <a:bodyPr/>
                    <a:lstStyle/>
                    <a:p>
                      <a:pPr algn="l"/>
                      <a:endParaRPr lang="en-US" dirty="0"/>
                    </a:p>
                  </a:txBody>
                  <a:tcPr marL="66675" marR="66675" marT="38100" marB="38100" anchor="ctr"/>
                </a:tc>
                <a:tc>
                  <a:txBody>
                    <a:bodyPr/>
                    <a:lstStyle/>
                    <a:p>
                      <a:pPr algn="l"/>
                      <a:r>
                        <a:rPr lang="en-US" dirty="0"/>
                        <a:t>Hooper et al. [</a:t>
                      </a:r>
                      <a:r>
                        <a:rPr lang="en-US" u="none" strike="noStrike" dirty="0">
                          <a:solidFill>
                            <a:srgbClr val="418B34"/>
                          </a:solidFill>
                          <a:hlinkClick r:id="rId2"/>
                        </a:rPr>
                        <a:t>108</a:t>
                      </a:r>
                      <a:r>
                        <a:rPr lang="en-US" dirty="0"/>
                        <a:t>]</a:t>
                      </a:r>
                    </a:p>
                  </a:txBody>
                  <a:tcPr marL="66675" marR="66675" marT="38100" marB="38100" anchor="ctr"/>
                </a:tc>
              </a:tr>
            </a:tbl>
          </a:graphicData>
        </a:graphic>
      </p:graphicFrame>
      <p:sp>
        <p:nvSpPr>
          <p:cNvPr id="4" name="Slide Number Placeholder 3"/>
          <p:cNvSpPr>
            <a:spLocks noGrp="1"/>
          </p:cNvSpPr>
          <p:nvPr>
            <p:ph type="sldNum" sz="quarter" idx="12"/>
          </p:nvPr>
        </p:nvSpPr>
        <p:spPr/>
        <p:txBody>
          <a:bodyPr/>
          <a:lstStyle/>
          <a:p>
            <a:fld id="{87813168-0FFE-43D3-AD0E-189157BD1EE5}"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457200" y="304798"/>
          <a:ext cx="8229600" cy="6248400"/>
        </p:xfrm>
        <a:graphic>
          <a:graphicData uri="http://schemas.openxmlformats.org/drawingml/2006/table">
            <a:tbl>
              <a:tblPr firstRow="1" bandRow="1">
                <a:tableStyleId>{5C22544A-7EE6-4342-B048-85BDC9FD1C3A}</a:tableStyleId>
              </a:tblPr>
              <a:tblGrid>
                <a:gridCol w="2057400"/>
                <a:gridCol w="2057400"/>
                <a:gridCol w="2057400"/>
                <a:gridCol w="2057400"/>
              </a:tblGrid>
              <a:tr h="48628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86283">
                <a:tc>
                  <a:txBody>
                    <a:bodyPr/>
                    <a:lstStyle/>
                    <a:p>
                      <a:pPr algn="l"/>
                      <a:r>
                        <a:rPr lang="en-US"/>
                        <a:t>Onion and garlic</a:t>
                      </a:r>
                    </a:p>
                  </a:txBody>
                  <a:tcPr marL="66675" marR="66675" marT="38100" marB="38100" anchor="ctr"/>
                </a:tc>
                <a:tc>
                  <a:txBody>
                    <a:bodyPr/>
                    <a:lstStyle/>
                    <a:p>
                      <a:pPr algn="l"/>
                      <a:r>
                        <a:rPr lang="en-US" dirty="0"/>
                        <a:t>- </a:t>
                      </a:r>
                      <a:r>
                        <a:rPr lang="en-US" dirty="0" err="1"/>
                        <a:t>Quercetin</a:t>
                      </a:r>
                      <a:endParaRPr lang="en-US" dirty="0"/>
                    </a:p>
                  </a:txBody>
                  <a:tcPr marL="66675" marR="66675" marT="38100" marB="38100" anchor="ctr"/>
                </a:tc>
                <a:tc>
                  <a:txBody>
                    <a:bodyPr/>
                    <a:lstStyle/>
                    <a:p>
                      <a:endParaRPr lang="en-US"/>
                    </a:p>
                  </a:txBody>
                  <a:tcPr/>
                </a:tc>
                <a:tc>
                  <a:txBody>
                    <a:bodyPr/>
                    <a:lstStyle/>
                    <a:p>
                      <a:endParaRPr lang="en-US" dirty="0"/>
                    </a:p>
                  </a:txBody>
                  <a:tcPr/>
                </a:tc>
              </a:tr>
              <a:tr h="819353">
                <a:tc>
                  <a:txBody>
                    <a:bodyPr/>
                    <a:lstStyle/>
                    <a:p>
                      <a:pPr algn="l"/>
                      <a:r>
                        <a:rPr lang="en-US"/>
                        <a:t>Green and black teas</a:t>
                      </a:r>
                    </a:p>
                  </a:txBody>
                  <a:tcPr marL="66675" marR="66675" marT="38100" marB="38100" anchor="ctr"/>
                </a:tc>
                <a:tc>
                  <a:txBody>
                    <a:bodyPr/>
                    <a:lstStyle/>
                    <a:p>
                      <a:pPr algn="l"/>
                      <a:r>
                        <a:rPr lang="en-US" dirty="0"/>
                        <a:t>- Tea </a:t>
                      </a:r>
                      <a:r>
                        <a:rPr lang="en-US" dirty="0" err="1"/>
                        <a:t>polyphenols</a:t>
                      </a:r>
                      <a:endParaRPr lang="en-US" dirty="0"/>
                    </a:p>
                  </a:txBody>
                  <a:tcPr marL="66675" marR="66675" marT="38100" marB="38100" anchor="ctr"/>
                </a:tc>
                <a:tc>
                  <a:txBody>
                    <a:bodyPr/>
                    <a:lstStyle/>
                    <a:p>
                      <a:endParaRPr lang="en-US"/>
                    </a:p>
                  </a:txBody>
                  <a:tcPr/>
                </a:tc>
                <a:tc>
                  <a:txBody>
                    <a:bodyPr/>
                    <a:lstStyle/>
                    <a:p>
                      <a:endParaRPr lang="en-US"/>
                    </a:p>
                  </a:txBody>
                  <a:tcPr/>
                </a:tc>
              </a:tr>
              <a:tr h="819353">
                <a:tc>
                  <a:txBody>
                    <a:bodyPr/>
                    <a:lstStyle/>
                    <a:p>
                      <a:pPr algn="l"/>
                      <a:r>
                        <a:rPr lang="en-US"/>
                        <a:t>Grapes and red wines</a:t>
                      </a:r>
                    </a:p>
                  </a:txBody>
                  <a:tcPr marL="66675" marR="66675" marT="38100" marB="38100" anchor="ctr"/>
                </a:tc>
                <a:tc>
                  <a:txBody>
                    <a:bodyPr/>
                    <a:lstStyle/>
                    <a:p>
                      <a:pPr algn="l"/>
                      <a:r>
                        <a:rPr lang="en-US"/>
                        <a:t>- Grape polyphenols</a:t>
                      </a:r>
                    </a:p>
                  </a:txBody>
                  <a:tcPr marL="66675" marR="66675" marT="38100" marB="38100" anchor="ctr"/>
                </a:tc>
                <a:tc>
                  <a:txBody>
                    <a:bodyPr/>
                    <a:lstStyle/>
                    <a:p>
                      <a:pPr algn="l"/>
                      <a:endParaRPr lang="en-US"/>
                    </a:p>
                  </a:txBody>
                  <a:tcPr marL="66675" marR="66675" marT="38100" marB="38100" anchor="ctr"/>
                </a:tc>
                <a:tc>
                  <a:txBody>
                    <a:bodyPr/>
                    <a:lstStyle/>
                    <a:p>
                      <a:pPr algn="l"/>
                      <a:r>
                        <a:rPr lang="en-US" dirty="0"/>
                        <a:t>Perez-Jimenez and </a:t>
                      </a:r>
                      <a:r>
                        <a:rPr lang="en-US" dirty="0" err="1"/>
                        <a:t>Saura-Calixto</a:t>
                      </a:r>
                      <a:r>
                        <a:rPr lang="en-US" dirty="0"/>
                        <a:t> [</a:t>
                      </a:r>
                      <a:r>
                        <a:rPr lang="en-US" u="none" strike="noStrike" dirty="0">
                          <a:solidFill>
                            <a:srgbClr val="418B34"/>
                          </a:solidFill>
                          <a:hlinkClick r:id="rId2"/>
                        </a:rPr>
                        <a:t>160</a:t>
                      </a:r>
                      <a:r>
                        <a:rPr lang="en-US" dirty="0"/>
                        <a:t>]</a:t>
                      </a:r>
                    </a:p>
                  </a:txBody>
                  <a:tcPr marL="66675" marR="66675" marT="38100" marB="38100" anchor="ctr"/>
                </a:tc>
              </a:tr>
              <a:tr h="819353">
                <a:tc>
                  <a:txBody>
                    <a:bodyPr/>
                    <a:lstStyle/>
                    <a:p>
                      <a:pPr algn="l"/>
                      <a:r>
                        <a:rPr lang="en-US"/>
                        <a:t>Dark chocolate</a:t>
                      </a:r>
                    </a:p>
                  </a:txBody>
                  <a:tcPr marL="66675" marR="66675" marT="38100" marB="38100" anchor="ctr"/>
                </a:tc>
                <a:tc>
                  <a:txBody>
                    <a:bodyPr/>
                    <a:lstStyle/>
                    <a:p>
                      <a:pPr algn="l"/>
                      <a:r>
                        <a:rPr lang="en-US"/>
                        <a:t>- Flavonoid</a:t>
                      </a:r>
                      <a:br>
                        <a:rPr lang="en-US"/>
                      </a:br>
                      <a:endParaRPr lang="en-US"/>
                    </a:p>
                  </a:txBody>
                  <a:tcPr marL="66675" marR="66675" marT="38100" marB="38100" anchor="ctr"/>
                </a:tc>
                <a:tc>
                  <a:txBody>
                    <a:bodyPr/>
                    <a:lstStyle/>
                    <a:p>
                      <a:pPr algn="l"/>
                      <a:endParaRPr lang="en-US"/>
                    </a:p>
                  </a:txBody>
                  <a:tcPr marL="66675" marR="66675" marT="38100" marB="38100" anchor="ctr"/>
                </a:tc>
                <a:tc>
                  <a:txBody>
                    <a:bodyPr/>
                    <a:lstStyle/>
                    <a:p>
                      <a:pPr algn="l"/>
                      <a:r>
                        <a:rPr lang="en-US" dirty="0" err="1"/>
                        <a:t>Grassi</a:t>
                      </a:r>
                      <a:r>
                        <a:rPr lang="en-US" dirty="0"/>
                        <a:t> et al. [</a:t>
                      </a:r>
                      <a:r>
                        <a:rPr lang="en-US" u="none" strike="noStrike" dirty="0">
                          <a:solidFill>
                            <a:srgbClr val="418B34"/>
                          </a:solidFill>
                          <a:hlinkClick r:id="rId2"/>
                        </a:rPr>
                        <a:t>89</a:t>
                      </a:r>
                      <a:r>
                        <a:rPr lang="en-US" dirty="0"/>
                        <a:t>]</a:t>
                      </a:r>
                    </a:p>
                  </a:txBody>
                  <a:tcPr marL="66675" marR="66675" marT="38100" marB="38100" anchor="ctr"/>
                </a:tc>
              </a:tr>
              <a:tr h="819353">
                <a:tc>
                  <a:txBody>
                    <a:bodyPr/>
                    <a:lstStyle/>
                    <a:p>
                      <a:pPr algn="l"/>
                      <a:r>
                        <a:rPr lang="en-US"/>
                        <a:t>Fruits and vegetables</a:t>
                      </a:r>
                    </a:p>
                  </a:txBody>
                  <a:tcPr marL="66675" marR="66675" marT="38100" marB="38100" anchor="ctr"/>
                </a:tc>
                <a:tc>
                  <a:txBody>
                    <a:bodyPr/>
                    <a:lstStyle/>
                    <a:p>
                      <a:pPr algn="l"/>
                      <a:r>
                        <a:rPr lang="en-US" dirty="0"/>
                        <a:t>- </a:t>
                      </a:r>
                      <a:r>
                        <a:rPr lang="en-US" dirty="0" err="1"/>
                        <a:t>Folate</a:t>
                      </a:r>
                      <a:r>
                        <a:rPr lang="en-US" dirty="0"/>
                        <a:t> </a:t>
                      </a:r>
                      <a:br>
                        <a:rPr lang="en-US" dirty="0"/>
                      </a:br>
                      <a:r>
                        <a:rPr lang="en-US" dirty="0"/>
                        <a:t>- </a:t>
                      </a:r>
                      <a:r>
                        <a:rPr lang="en-US" dirty="0" err="1"/>
                        <a:t>Phytochemicals</a:t>
                      </a:r>
                      <a:endParaRPr lang="en-US" dirty="0"/>
                    </a:p>
                  </a:txBody>
                  <a:tcPr marL="66675" marR="66675" marT="38100" marB="38100" anchor="ctr"/>
                </a:tc>
                <a:tc>
                  <a:txBody>
                    <a:bodyPr/>
                    <a:lstStyle/>
                    <a:p>
                      <a:pPr algn="l"/>
                      <a:endParaRPr lang="en-US"/>
                    </a:p>
                  </a:txBody>
                  <a:tcPr marL="66675" marR="66675" marT="38100" marB="38100" anchor="ctr"/>
                </a:tc>
                <a:tc>
                  <a:txBody>
                    <a:bodyPr/>
                    <a:lstStyle/>
                    <a:p>
                      <a:pPr algn="l"/>
                      <a:r>
                        <a:rPr lang="da-DK" sz="1800" b="0" i="0" kern="1200" dirty="0" smtClean="0">
                          <a:solidFill>
                            <a:schemeClr val="dk1"/>
                          </a:solidFill>
                          <a:latin typeface="+mn-lt"/>
                          <a:ea typeface="+mn-ea"/>
                          <a:cs typeface="+mn-cs"/>
                        </a:rPr>
                        <a:t>Samman et al. [</a:t>
                      </a:r>
                      <a:r>
                        <a:rPr lang="da-DK" sz="1800" b="0" i="0" u="none" strike="noStrike" kern="1200" dirty="0" smtClean="0">
                          <a:solidFill>
                            <a:schemeClr val="dk1"/>
                          </a:solidFill>
                          <a:latin typeface="+mn-lt"/>
                          <a:ea typeface="+mn-ea"/>
                          <a:cs typeface="+mn-cs"/>
                          <a:hlinkClick r:id="rId2"/>
                        </a:rPr>
                        <a:t>144</a:t>
                      </a:r>
                      <a:r>
                        <a:rPr lang="da-DK" sz="1800" b="0" i="0" kern="1200" dirty="0" smtClean="0">
                          <a:solidFill>
                            <a:schemeClr val="dk1"/>
                          </a:solidFill>
                          <a:latin typeface="+mn-lt"/>
                          <a:ea typeface="+mn-ea"/>
                          <a:cs typeface="+mn-cs"/>
                        </a:rPr>
                        <a:t>] </a:t>
                      </a:r>
                      <a:r>
                        <a:rPr lang="da-DK" dirty="0" smtClean="0"/>
                        <a:t/>
                      </a:r>
                      <a:br>
                        <a:rPr lang="da-DK" dirty="0" smtClean="0"/>
                      </a:br>
                      <a:r>
                        <a:rPr lang="da-DK" sz="1800" b="0" i="0" kern="1200" dirty="0" smtClean="0">
                          <a:solidFill>
                            <a:schemeClr val="dk1"/>
                          </a:solidFill>
                          <a:latin typeface="+mn-lt"/>
                          <a:ea typeface="+mn-ea"/>
                          <a:cs typeface="+mn-cs"/>
                        </a:rPr>
                        <a:t>Appel et al. [</a:t>
                      </a:r>
                      <a:r>
                        <a:rPr lang="da-DK" sz="1800" b="0" i="0" u="none" strike="noStrike" kern="1200" dirty="0" smtClean="0">
                          <a:solidFill>
                            <a:schemeClr val="dk1"/>
                          </a:solidFill>
                          <a:latin typeface="+mn-lt"/>
                          <a:ea typeface="+mn-ea"/>
                          <a:cs typeface="+mn-cs"/>
                          <a:hlinkClick r:id="rId2"/>
                        </a:rPr>
                        <a:t>152</a:t>
                      </a:r>
                      <a:r>
                        <a:rPr lang="da-DK" sz="1800" b="0" i="0" kern="1200" dirty="0" smtClean="0">
                          <a:solidFill>
                            <a:schemeClr val="dk1"/>
                          </a:solidFill>
                          <a:latin typeface="+mn-lt"/>
                          <a:ea typeface="+mn-ea"/>
                          <a:cs typeface="+mn-cs"/>
                        </a:rPr>
                        <a:t>]</a:t>
                      </a:r>
                      <a:endParaRPr lang="en-US" dirty="0"/>
                    </a:p>
                  </a:txBody>
                  <a:tcPr marL="66675" marR="66675" marT="38100" marB="38100" anchor="ctr"/>
                </a:tc>
              </a:tr>
              <a:tr h="819353">
                <a:tc>
                  <a:txBody>
                    <a:bodyPr/>
                    <a:lstStyle/>
                    <a:p>
                      <a:pPr algn="l"/>
                      <a:r>
                        <a:rPr lang="en-US"/>
                        <a:t>Whole grains</a:t>
                      </a:r>
                    </a:p>
                  </a:txBody>
                  <a:tcPr marL="66675" marR="66675" marT="38100" marB="38100" anchor="ctr"/>
                </a:tc>
                <a:tc>
                  <a:txBody>
                    <a:bodyPr/>
                    <a:lstStyle/>
                    <a:p>
                      <a:pPr algn="l"/>
                      <a:r>
                        <a:rPr lang="en-US" dirty="0"/>
                        <a:t>- Fiber and </a:t>
                      </a:r>
                      <a:r>
                        <a:rPr lang="en-US" dirty="0" err="1"/>
                        <a:t>phytochemicals</a:t>
                      </a:r>
                      <a:endParaRPr lang="en-US" dirty="0"/>
                    </a:p>
                  </a:txBody>
                  <a:tcPr marL="66675" marR="66675" marT="38100" marB="38100" anchor="ctr"/>
                </a:tc>
                <a:tc>
                  <a:txBody>
                    <a:bodyPr/>
                    <a:lstStyle/>
                    <a:p>
                      <a:pPr algn="l"/>
                      <a:r>
                        <a:rPr lang="en-US" sz="1800" b="0" i="0" kern="1200" dirty="0" smtClean="0">
                          <a:solidFill>
                            <a:schemeClr val="dk1"/>
                          </a:solidFill>
                          <a:latin typeface="+mn-lt"/>
                          <a:ea typeface="+mn-ea"/>
                          <a:cs typeface="+mn-cs"/>
                        </a:rPr>
                        <a:t>Lowering blood </a:t>
                      </a:r>
                      <a:r>
                        <a:rPr lang="en-US" sz="1800" b="0" i="0" kern="1200" dirty="0" err="1" smtClean="0">
                          <a:solidFill>
                            <a:schemeClr val="dk1"/>
                          </a:solidFill>
                          <a:latin typeface="+mn-lt"/>
                          <a:ea typeface="+mn-ea"/>
                          <a:cs typeface="+mn-cs"/>
                        </a:rPr>
                        <a:t>homocysteine</a:t>
                      </a:r>
                      <a:endParaRPr lang="en-US" dirty="0"/>
                    </a:p>
                  </a:txBody>
                  <a:tcPr marL="66675" marR="66675" marT="38100" marB="38100" anchor="ctr"/>
                </a:tc>
                <a:tc>
                  <a:txBody>
                    <a:bodyPr/>
                    <a:lstStyle/>
                    <a:p>
                      <a:pPr algn="l"/>
                      <a:r>
                        <a:rPr lang="en-US" sz="1800" b="0" i="0" kern="1200" dirty="0" smtClean="0">
                          <a:solidFill>
                            <a:schemeClr val="dk1"/>
                          </a:solidFill>
                          <a:latin typeface="+mn-lt"/>
                          <a:ea typeface="+mn-ea"/>
                          <a:cs typeface="+mn-cs"/>
                        </a:rPr>
                        <a:t>Jenkins et al. [</a:t>
                      </a:r>
                      <a:r>
                        <a:rPr lang="en-US" sz="1800" b="0" i="0" u="none" strike="noStrike" kern="1200" dirty="0" smtClean="0">
                          <a:solidFill>
                            <a:schemeClr val="dk1"/>
                          </a:solidFill>
                          <a:latin typeface="+mn-lt"/>
                          <a:ea typeface="+mn-ea"/>
                          <a:cs typeface="+mn-cs"/>
                          <a:hlinkClick r:id="rId2"/>
                        </a:rPr>
                        <a:t>154</a:t>
                      </a:r>
                      <a:r>
                        <a:rPr lang="en-US" sz="1800" b="0" i="0" kern="1200" dirty="0" smtClean="0">
                          <a:solidFill>
                            <a:schemeClr val="dk1"/>
                          </a:solidFill>
                          <a:latin typeface="+mn-lt"/>
                          <a:ea typeface="+mn-ea"/>
                          <a:cs typeface="+mn-cs"/>
                        </a:rPr>
                        <a:t>]</a:t>
                      </a:r>
                      <a:endParaRPr lang="en-US" dirty="0"/>
                    </a:p>
                  </a:txBody>
                  <a:tcPr marL="66675" marR="66675" marT="38100" marB="38100" anchor="ctr"/>
                </a:tc>
              </a:tr>
              <a:tr h="1179069">
                <a:tc>
                  <a:txBody>
                    <a:bodyPr/>
                    <a:lstStyle/>
                    <a:p>
                      <a:pPr algn="l"/>
                      <a:r>
                        <a:rPr lang="en-US"/>
                        <a:t>Citrus fruits and vegetables</a:t>
                      </a:r>
                    </a:p>
                  </a:txBody>
                  <a:tcPr marL="66675" marR="66675" marT="38100" marB="38100" anchor="ctr"/>
                </a:tc>
                <a:tc>
                  <a:txBody>
                    <a:bodyPr/>
                    <a:lstStyle/>
                    <a:p>
                      <a:pPr algn="l"/>
                      <a:r>
                        <a:rPr lang="en-US"/>
                        <a:t>- Vitamin C</a:t>
                      </a:r>
                    </a:p>
                  </a:txBody>
                  <a:tcPr marL="66675" marR="66675" marT="38100" marB="38100" anchor="ctr"/>
                </a:tc>
                <a:tc>
                  <a:txBody>
                    <a:bodyPr/>
                    <a:lstStyle/>
                    <a:p>
                      <a:pPr algn="l"/>
                      <a:endParaRPr lang="en-US" dirty="0"/>
                    </a:p>
                  </a:txBody>
                  <a:tcPr marL="66675" marR="66675"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Broekmans</a:t>
                      </a:r>
                      <a:r>
                        <a:rPr lang="en-US" dirty="0" smtClean="0"/>
                        <a:t> et al. [</a:t>
                      </a:r>
                      <a:r>
                        <a:rPr lang="en-US" u="none" strike="noStrike" dirty="0" smtClean="0">
                          <a:solidFill>
                            <a:srgbClr val="418B34"/>
                          </a:solidFill>
                          <a:hlinkClick r:id="rId2"/>
                        </a:rPr>
                        <a:t>27</a:t>
                      </a:r>
                      <a:r>
                        <a:rPr lang="en-US" dirty="0" smtClean="0"/>
                        <a:t>]</a:t>
                      </a:r>
                    </a:p>
                    <a:p>
                      <a:pPr algn="l"/>
                      <a:endParaRPr lang="en-US" dirty="0"/>
                    </a:p>
                  </a:txBody>
                  <a:tcPr marL="66675" marR="66675" marT="38100" marB="38100" anchor="ctr"/>
                </a:tc>
              </a:tr>
            </a:tbl>
          </a:graphicData>
        </a:graphic>
      </p:graphicFrame>
      <p:sp>
        <p:nvSpPr>
          <p:cNvPr id="4" name="Slide Number Placeholder 3"/>
          <p:cNvSpPr>
            <a:spLocks noGrp="1"/>
          </p:cNvSpPr>
          <p:nvPr>
            <p:ph type="sldNum" sz="quarter" idx="12"/>
          </p:nvPr>
        </p:nvSpPr>
        <p:spPr/>
        <p:txBody>
          <a:bodyPr/>
          <a:lstStyle/>
          <a:p>
            <a:fld id="{87813168-0FFE-43D3-AD0E-189157BD1EE5}"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228600" y="0"/>
          <a:ext cx="8686800" cy="6827520"/>
        </p:xfrm>
        <a:graphic>
          <a:graphicData uri="http://schemas.openxmlformats.org/drawingml/2006/table">
            <a:tbl>
              <a:tblPr firstRow="1" bandRow="1">
                <a:tableStyleId>{5C22544A-7EE6-4342-B048-85BDC9FD1C3A}</a:tableStyleId>
              </a:tblPr>
              <a:tblGrid>
                <a:gridCol w="2171700"/>
                <a:gridCol w="2171700"/>
                <a:gridCol w="2171700"/>
                <a:gridCol w="21717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l"/>
                      <a:r>
                        <a:rPr lang="en-US"/>
                        <a:t>Nuts, seeds, and oils</a:t>
                      </a:r>
                    </a:p>
                  </a:txBody>
                  <a:tcPr marL="66675" marR="66675" marT="38100" marB="38100" anchor="ctr"/>
                </a:tc>
                <a:tc>
                  <a:txBody>
                    <a:bodyPr/>
                    <a:lstStyle/>
                    <a:p>
                      <a:pPr algn="l"/>
                      <a:r>
                        <a:rPr lang="en-US" dirty="0"/>
                        <a:t>- Vitamin E</a:t>
                      </a:r>
                    </a:p>
                  </a:txBody>
                  <a:tcPr marL="66675" marR="66675" marT="38100" marB="38100" anchor="ctr"/>
                </a:tc>
                <a:tc rowSpan="8">
                  <a:txBody>
                    <a:bodyPr/>
                    <a:lstStyle/>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endParaRPr lang="en-US" sz="1800" b="0" i="0" kern="1200" dirty="0" smtClean="0">
                        <a:solidFill>
                          <a:schemeClr val="dk1"/>
                        </a:solidFill>
                        <a:latin typeface="+mn-lt"/>
                        <a:ea typeface="+mn-ea"/>
                        <a:cs typeface="+mn-cs"/>
                      </a:endParaRPr>
                    </a:p>
                    <a:p>
                      <a:r>
                        <a:rPr lang="en-US" sz="1800" b="0" i="0" kern="1200" dirty="0" smtClean="0">
                          <a:solidFill>
                            <a:schemeClr val="dk1"/>
                          </a:solidFill>
                          <a:latin typeface="+mn-lt"/>
                          <a:ea typeface="+mn-ea"/>
                          <a:cs typeface="+mn-cs"/>
                        </a:rPr>
                        <a:t>Antioxidant action</a:t>
                      </a:r>
                      <a:endParaRPr lang="en-US" dirty="0"/>
                    </a:p>
                  </a:txBody>
                  <a:tcPr/>
                </a:tc>
                <a:tc>
                  <a:txBody>
                    <a:bodyPr/>
                    <a:lstStyle/>
                    <a:p>
                      <a:endParaRPr lang="en-US" dirty="0"/>
                    </a:p>
                  </a:txBody>
                  <a:tcPr/>
                </a:tc>
              </a:tr>
              <a:tr h="370840">
                <a:tc>
                  <a:txBody>
                    <a:bodyPr/>
                    <a:lstStyle/>
                    <a:p>
                      <a:pPr algn="l"/>
                      <a:r>
                        <a:rPr lang="en-US"/>
                        <a:t>Tomatoes</a:t>
                      </a:r>
                    </a:p>
                  </a:txBody>
                  <a:tcPr marL="66675" marR="66675" marT="38100" marB="38100" anchor="ctr"/>
                </a:tc>
                <a:tc>
                  <a:txBody>
                    <a:bodyPr/>
                    <a:lstStyle/>
                    <a:p>
                      <a:pPr algn="l"/>
                      <a:r>
                        <a:rPr lang="en-US" dirty="0"/>
                        <a:t>- </a:t>
                      </a:r>
                      <a:r>
                        <a:rPr lang="en-US" dirty="0" err="1"/>
                        <a:t>Lycopene</a:t>
                      </a:r>
                      <a:endParaRPr lang="en-US" dirty="0"/>
                    </a:p>
                  </a:txBody>
                  <a:tcPr marL="66675" marR="66675" marT="38100" marB="38100" anchor="ctr"/>
                </a:tc>
                <a:tc vMerge="1">
                  <a:txBody>
                    <a:bodyPr/>
                    <a:lstStyle/>
                    <a:p>
                      <a:endParaRPr lang="en-US" dirty="0"/>
                    </a:p>
                  </a:txBody>
                  <a:tcPr/>
                </a:tc>
                <a:tc>
                  <a:txBody>
                    <a:bodyPr/>
                    <a:lstStyle/>
                    <a:p>
                      <a:r>
                        <a:rPr lang="en-US" sz="1800" b="0" i="0" kern="1200" dirty="0" smtClean="0">
                          <a:solidFill>
                            <a:schemeClr val="dk1"/>
                          </a:solidFill>
                          <a:latin typeface="+mn-lt"/>
                          <a:ea typeface="+mn-ea"/>
                          <a:cs typeface="+mn-cs"/>
                        </a:rPr>
                        <a:t>Engelhard et al. [</a:t>
                      </a:r>
                      <a:r>
                        <a:rPr lang="en-US" sz="1800" b="0" i="0" u="none" strike="noStrike" kern="1200" dirty="0" smtClean="0">
                          <a:solidFill>
                            <a:schemeClr val="dk1"/>
                          </a:solidFill>
                          <a:latin typeface="+mn-lt"/>
                          <a:ea typeface="+mn-ea"/>
                          <a:cs typeface="+mn-cs"/>
                          <a:hlinkClick r:id="rId2"/>
                        </a:rPr>
                        <a:t>123</a:t>
                      </a:r>
                      <a:r>
                        <a:rPr lang="en-US" sz="1800" b="0" i="0" kern="1200" dirty="0" smtClean="0">
                          <a:solidFill>
                            <a:schemeClr val="dk1"/>
                          </a:solidFill>
                          <a:latin typeface="+mn-lt"/>
                          <a:ea typeface="+mn-ea"/>
                          <a:cs typeface="+mn-cs"/>
                        </a:rPr>
                        <a:t>] </a:t>
                      </a:r>
                      <a:endParaRPr lang="en-US" dirty="0"/>
                    </a:p>
                  </a:txBody>
                  <a:tcPr/>
                </a:tc>
              </a:tr>
              <a:tr h="370840">
                <a:tc>
                  <a:txBody>
                    <a:bodyPr/>
                    <a:lstStyle/>
                    <a:p>
                      <a:pPr algn="l"/>
                      <a:r>
                        <a:rPr lang="en-US"/>
                        <a:t>Green leafy vegetables, fruits</a:t>
                      </a:r>
                    </a:p>
                  </a:txBody>
                  <a:tcPr marL="66675" marR="66675" marT="38100" marB="38100" anchor="ctr"/>
                </a:tc>
                <a:tc>
                  <a:txBody>
                    <a:bodyPr/>
                    <a:lstStyle/>
                    <a:p>
                      <a:pPr algn="l"/>
                      <a:r>
                        <a:rPr lang="en-US" dirty="0"/>
                        <a:t>- </a:t>
                      </a:r>
                      <a:r>
                        <a:rPr lang="en-US" dirty="0" err="1"/>
                        <a:t>Carotenoids</a:t>
                      </a:r>
                      <a:endParaRPr lang="en-US" dirty="0"/>
                    </a:p>
                  </a:txBody>
                  <a:tcPr marL="66675" marR="66675" marT="38100" marB="38100" anchor="ctr"/>
                </a:tc>
                <a:tc vMerge="1">
                  <a:txBody>
                    <a:bodyPr/>
                    <a:lstStyle/>
                    <a:p>
                      <a:endParaRPr lang="en-US" dirty="0"/>
                    </a:p>
                  </a:txBody>
                  <a:tcPr/>
                </a:tc>
                <a:tc>
                  <a:txBody>
                    <a:bodyPr/>
                    <a:lstStyle/>
                    <a:p>
                      <a:r>
                        <a:rPr lang="en-US" sz="1800" b="0" i="0" kern="1200" dirty="0" err="1" smtClean="0">
                          <a:solidFill>
                            <a:schemeClr val="dk1"/>
                          </a:solidFill>
                          <a:latin typeface="+mn-lt"/>
                          <a:ea typeface="+mn-ea"/>
                          <a:cs typeface="+mn-cs"/>
                        </a:rPr>
                        <a:t>Krinsky</a:t>
                      </a:r>
                      <a:r>
                        <a:rPr lang="en-US" sz="1800" b="0" i="0" kern="1200" dirty="0" smtClean="0">
                          <a:solidFill>
                            <a:schemeClr val="dk1"/>
                          </a:solidFill>
                          <a:latin typeface="+mn-lt"/>
                          <a:ea typeface="+mn-ea"/>
                          <a:cs typeface="+mn-cs"/>
                        </a:rPr>
                        <a:t> and Johnson [</a:t>
                      </a:r>
                      <a:r>
                        <a:rPr lang="en-US" sz="1800" b="0" i="0" u="none" strike="noStrike" kern="1200" dirty="0" smtClean="0">
                          <a:solidFill>
                            <a:schemeClr val="dk1"/>
                          </a:solidFill>
                          <a:latin typeface="+mn-lt"/>
                          <a:ea typeface="+mn-ea"/>
                          <a:cs typeface="+mn-cs"/>
                          <a:hlinkClick r:id="rId2"/>
                        </a:rPr>
                        <a:t>121</a:t>
                      </a:r>
                      <a:r>
                        <a:rPr lang="en-US" sz="1800" b="0" i="0" kern="1200" dirty="0" smtClean="0">
                          <a:solidFill>
                            <a:schemeClr val="dk1"/>
                          </a:solidFill>
                          <a:latin typeface="+mn-lt"/>
                          <a:ea typeface="+mn-ea"/>
                          <a:cs typeface="+mn-cs"/>
                        </a:rPr>
                        <a:t>] </a:t>
                      </a:r>
                      <a:r>
                        <a:rPr lang="en-US" dirty="0" smtClean="0"/>
                        <a:t/>
                      </a:r>
                      <a:br>
                        <a:rPr lang="en-US" dirty="0" smtClean="0"/>
                      </a:br>
                      <a:r>
                        <a:rPr lang="en-US" sz="1800" b="0" i="0" kern="1200" dirty="0" err="1" smtClean="0">
                          <a:solidFill>
                            <a:schemeClr val="dk1"/>
                          </a:solidFill>
                          <a:latin typeface="+mn-lt"/>
                          <a:ea typeface="+mn-ea"/>
                          <a:cs typeface="+mn-cs"/>
                        </a:rPr>
                        <a:t>Sesso</a:t>
                      </a:r>
                      <a:r>
                        <a:rPr lang="en-US" sz="1800" b="0" i="0" kern="1200" dirty="0" smtClean="0">
                          <a:solidFill>
                            <a:schemeClr val="dk1"/>
                          </a:solidFill>
                          <a:latin typeface="+mn-lt"/>
                          <a:ea typeface="+mn-ea"/>
                          <a:cs typeface="+mn-cs"/>
                        </a:rPr>
                        <a:t> et al. [</a:t>
                      </a:r>
                      <a:r>
                        <a:rPr lang="en-US" sz="1800" b="0" i="0" u="none" strike="noStrike" kern="1200" dirty="0" smtClean="0">
                          <a:solidFill>
                            <a:schemeClr val="dk1"/>
                          </a:solidFill>
                          <a:latin typeface="+mn-lt"/>
                          <a:ea typeface="+mn-ea"/>
                          <a:cs typeface="+mn-cs"/>
                          <a:hlinkClick r:id="rId2"/>
                        </a:rPr>
                        <a:t>119</a:t>
                      </a:r>
                      <a:r>
                        <a:rPr lang="en-US" sz="1800" b="0" i="0" kern="1200" dirty="0" smtClean="0">
                          <a:solidFill>
                            <a:schemeClr val="dk1"/>
                          </a:solidFill>
                          <a:latin typeface="+mn-lt"/>
                          <a:ea typeface="+mn-ea"/>
                          <a:cs typeface="+mn-cs"/>
                        </a:rPr>
                        <a:t>] </a:t>
                      </a:r>
                      <a:r>
                        <a:rPr lang="en-US" dirty="0" smtClean="0"/>
                        <a:t/>
                      </a:r>
                      <a:br>
                        <a:rPr lang="en-US" dirty="0" smtClean="0"/>
                      </a:br>
                      <a:r>
                        <a:rPr lang="en-US" sz="1800" b="0" i="0" kern="1200" dirty="0" smtClean="0">
                          <a:solidFill>
                            <a:schemeClr val="dk1"/>
                          </a:solidFill>
                          <a:latin typeface="+mn-lt"/>
                          <a:ea typeface="+mn-ea"/>
                          <a:cs typeface="+mn-cs"/>
                        </a:rPr>
                        <a:t>Aguirre and May [</a:t>
                      </a:r>
                      <a:r>
                        <a:rPr lang="en-US" sz="1800" b="0" i="0" u="none" strike="noStrike" kern="1200" dirty="0" smtClean="0">
                          <a:solidFill>
                            <a:schemeClr val="dk1"/>
                          </a:solidFill>
                          <a:latin typeface="+mn-lt"/>
                          <a:ea typeface="+mn-ea"/>
                          <a:cs typeface="+mn-cs"/>
                          <a:hlinkClick r:id="rId2"/>
                        </a:rPr>
                        <a:t>115</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Vegetable oils</a:t>
                      </a:r>
                    </a:p>
                  </a:txBody>
                  <a:tcPr marL="66675" marR="66675" marT="38100" marB="38100" anchor="ctr"/>
                </a:tc>
                <a:tc>
                  <a:txBody>
                    <a:bodyPr/>
                    <a:lstStyle/>
                    <a:p>
                      <a:pPr algn="l"/>
                      <a:r>
                        <a:rPr lang="en-US" dirty="0"/>
                        <a:t>- </a:t>
                      </a:r>
                      <a:r>
                        <a:rPr lang="en-US" dirty="0" err="1"/>
                        <a:t>Tocopherol</a:t>
                      </a:r>
                      <a:r>
                        <a:rPr lang="en-US" dirty="0"/>
                        <a:t>, </a:t>
                      </a:r>
                      <a:r>
                        <a:rPr lang="en-US" dirty="0" err="1"/>
                        <a:t>tocotrienols</a:t>
                      </a:r>
                      <a:endParaRPr lang="en-US" dirty="0"/>
                    </a:p>
                  </a:txBody>
                  <a:tcPr marL="66675" marR="66675" marT="38100" marB="38100" anchor="ctr"/>
                </a:tc>
                <a:tc vMerge="1">
                  <a:txBody>
                    <a:bodyPr/>
                    <a:lstStyle/>
                    <a:p>
                      <a:endParaRPr lang="en-US" dirty="0"/>
                    </a:p>
                  </a:txBody>
                  <a:tcPr/>
                </a:tc>
                <a:tc>
                  <a:txBody>
                    <a:bodyPr/>
                    <a:lstStyle/>
                    <a:p>
                      <a:endParaRPr lang="en-US" dirty="0"/>
                    </a:p>
                  </a:txBody>
                  <a:tcPr/>
                </a:tc>
              </a:tr>
              <a:tr h="370840">
                <a:tc>
                  <a:txBody>
                    <a:bodyPr/>
                    <a:lstStyle/>
                    <a:p>
                      <a:pPr algn="l"/>
                      <a:r>
                        <a:rPr lang="en-US"/>
                        <a:t>Citrus fruits and vegetables</a:t>
                      </a:r>
                    </a:p>
                  </a:txBody>
                  <a:tcPr marL="66675" marR="66675" marT="38100" marB="38100" anchor="ctr"/>
                </a:tc>
                <a:tc>
                  <a:txBody>
                    <a:bodyPr/>
                    <a:lstStyle/>
                    <a:p>
                      <a:pPr algn="l"/>
                      <a:r>
                        <a:rPr lang="en-US" dirty="0"/>
                        <a:t>- Vitamin C</a:t>
                      </a:r>
                    </a:p>
                  </a:txBody>
                  <a:tcPr marL="66675" marR="66675" marT="38100" marB="38100" anchor="ctr"/>
                </a:tc>
                <a:tc vMerge="1">
                  <a:txBody>
                    <a:bodyPr/>
                    <a:lstStyle/>
                    <a:p>
                      <a:endParaRPr lang="en-US" dirty="0"/>
                    </a:p>
                  </a:txBody>
                  <a:tcPr/>
                </a:tc>
                <a:tc>
                  <a:txBody>
                    <a:bodyPr/>
                    <a:lstStyle/>
                    <a:p>
                      <a:r>
                        <a:rPr lang="en-US" sz="1800" b="0" i="0" kern="1200" dirty="0" smtClean="0">
                          <a:solidFill>
                            <a:schemeClr val="dk1"/>
                          </a:solidFill>
                          <a:latin typeface="+mn-lt"/>
                          <a:ea typeface="+mn-ea"/>
                          <a:cs typeface="+mn-cs"/>
                        </a:rPr>
                        <a:t>Mink et al. [</a:t>
                      </a:r>
                      <a:r>
                        <a:rPr lang="en-US" sz="1800" b="0" i="0" u="none" strike="noStrike" kern="1200" dirty="0" smtClean="0">
                          <a:solidFill>
                            <a:schemeClr val="dk1"/>
                          </a:solidFill>
                          <a:latin typeface="+mn-lt"/>
                          <a:ea typeface="+mn-ea"/>
                          <a:cs typeface="+mn-cs"/>
                          <a:hlinkClick r:id="rId2"/>
                        </a:rPr>
                        <a:t>105</a:t>
                      </a:r>
                      <a:r>
                        <a:rPr lang="en-US" sz="1800" b="0" i="0" kern="1200" dirty="0" smtClean="0">
                          <a:solidFill>
                            <a:schemeClr val="dk1"/>
                          </a:solidFill>
                          <a:latin typeface="+mn-lt"/>
                          <a:ea typeface="+mn-ea"/>
                          <a:cs typeface="+mn-cs"/>
                        </a:rPr>
                        <a:t>] </a:t>
                      </a:r>
                      <a:r>
                        <a:rPr lang="en-US" dirty="0" smtClean="0"/>
                        <a:t/>
                      </a:r>
                      <a:br>
                        <a:rPr lang="en-US" dirty="0" smtClean="0"/>
                      </a:br>
                      <a:r>
                        <a:rPr lang="en-US" sz="1800" b="0" i="0" kern="1200" dirty="0" smtClean="0">
                          <a:solidFill>
                            <a:schemeClr val="dk1"/>
                          </a:solidFill>
                          <a:latin typeface="+mn-lt"/>
                          <a:ea typeface="+mn-ea"/>
                          <a:cs typeface="+mn-cs"/>
                        </a:rPr>
                        <a:t>Perez-Jimenez and </a:t>
                      </a:r>
                      <a:r>
                        <a:rPr lang="en-US" sz="1800" b="0" i="0" kern="1200" dirty="0" err="1" smtClean="0">
                          <a:solidFill>
                            <a:schemeClr val="dk1"/>
                          </a:solidFill>
                          <a:latin typeface="+mn-lt"/>
                          <a:ea typeface="+mn-ea"/>
                          <a:cs typeface="+mn-cs"/>
                        </a:rPr>
                        <a:t>Saura-Calixto</a:t>
                      </a:r>
                      <a:r>
                        <a:rPr lang="en-US" sz="1800" b="0" i="0" kern="1200" dirty="0" smtClean="0">
                          <a:solidFill>
                            <a:schemeClr val="dk1"/>
                          </a:solidFill>
                          <a:latin typeface="+mn-lt"/>
                          <a:ea typeface="+mn-ea"/>
                          <a:cs typeface="+mn-cs"/>
                        </a:rPr>
                        <a:t> [</a:t>
                      </a:r>
                      <a:r>
                        <a:rPr lang="en-US" sz="1800" b="0" i="0" u="none" strike="noStrike" kern="1200" dirty="0" smtClean="0">
                          <a:solidFill>
                            <a:schemeClr val="dk1"/>
                          </a:solidFill>
                          <a:latin typeface="+mn-lt"/>
                          <a:ea typeface="+mn-ea"/>
                          <a:cs typeface="+mn-cs"/>
                          <a:hlinkClick r:id="rId2"/>
                        </a:rPr>
                        <a:t>160</a:t>
                      </a:r>
                      <a:r>
                        <a:rPr lang="en-US" sz="1800" b="0" i="0" kern="1200" dirty="0" smtClean="0">
                          <a:solidFill>
                            <a:schemeClr val="dk1"/>
                          </a:solidFill>
                          <a:latin typeface="+mn-lt"/>
                          <a:ea typeface="+mn-ea"/>
                          <a:cs typeface="+mn-cs"/>
                        </a:rPr>
                        <a:t>]</a:t>
                      </a:r>
                      <a:endParaRPr lang="en-US" dirty="0"/>
                    </a:p>
                  </a:txBody>
                  <a:tcPr/>
                </a:tc>
              </a:tr>
              <a:tr h="370840">
                <a:tc>
                  <a:txBody>
                    <a:bodyPr/>
                    <a:lstStyle/>
                    <a:p>
                      <a:pPr algn="l"/>
                      <a:r>
                        <a:rPr lang="en-US"/>
                        <a:t>Soy proteins</a:t>
                      </a:r>
                    </a:p>
                  </a:txBody>
                  <a:tcPr marL="66675" marR="66675" marT="38100" marB="38100" anchor="ctr"/>
                </a:tc>
                <a:tc>
                  <a:txBody>
                    <a:bodyPr/>
                    <a:lstStyle/>
                    <a:p>
                      <a:pPr algn="l"/>
                      <a:r>
                        <a:rPr lang="en-US" dirty="0"/>
                        <a:t>- </a:t>
                      </a:r>
                      <a:r>
                        <a:rPr lang="en-US" dirty="0" err="1"/>
                        <a:t>Genistein</a:t>
                      </a:r>
                      <a:r>
                        <a:rPr lang="en-US" dirty="0"/>
                        <a:t> and </a:t>
                      </a:r>
                      <a:r>
                        <a:rPr lang="en-US" dirty="0" err="1"/>
                        <a:t>daidzein</a:t>
                      </a:r>
                      <a:endParaRPr lang="en-US" dirty="0"/>
                    </a:p>
                  </a:txBody>
                  <a:tcPr marL="66675" marR="66675" marT="38100" marB="38100" anchor="ctr"/>
                </a:tc>
                <a:tc vMerge="1">
                  <a:txBody>
                    <a:bodyPr/>
                    <a:lstStyle/>
                    <a:p>
                      <a:endParaRPr lang="en-US" dirty="0"/>
                    </a:p>
                  </a:txBody>
                  <a:tcPr/>
                </a:tc>
                <a:tc>
                  <a:txBody>
                    <a:bodyPr/>
                    <a:lstStyle/>
                    <a:p>
                      <a:endParaRPr lang="en-US" dirty="0"/>
                    </a:p>
                  </a:txBody>
                  <a:tcPr/>
                </a:tc>
              </a:tr>
              <a:tr h="370840">
                <a:tc>
                  <a:txBody>
                    <a:bodyPr/>
                    <a:lstStyle/>
                    <a:p>
                      <a:pPr algn="l"/>
                      <a:r>
                        <a:rPr lang="en-US"/>
                        <a:t>Green and black teas</a:t>
                      </a:r>
                    </a:p>
                  </a:txBody>
                  <a:tcPr marL="66675" marR="66675" marT="38100" marB="38100" anchor="ctr"/>
                </a:tc>
                <a:tc>
                  <a:txBody>
                    <a:bodyPr/>
                    <a:lstStyle/>
                    <a:p>
                      <a:pPr algn="l"/>
                      <a:r>
                        <a:rPr lang="en-US" dirty="0"/>
                        <a:t>- Tea </a:t>
                      </a:r>
                      <a:r>
                        <a:rPr lang="en-US" dirty="0" err="1"/>
                        <a:t>polyphenols</a:t>
                      </a:r>
                      <a:endParaRPr lang="en-US" dirty="0"/>
                    </a:p>
                  </a:txBody>
                  <a:tcPr marL="66675" marR="66675" marT="38100" marB="38100" anchor="ctr"/>
                </a:tc>
                <a:tc vMerge="1">
                  <a:txBody>
                    <a:bodyPr/>
                    <a:lstStyle/>
                    <a:p>
                      <a:endParaRPr lang="en-US" dirty="0"/>
                    </a:p>
                  </a:txBody>
                  <a:tcPr/>
                </a:tc>
                <a:tc>
                  <a:txBody>
                    <a:bodyPr/>
                    <a:lstStyle/>
                    <a:p>
                      <a:endParaRPr lang="en-US" dirty="0"/>
                    </a:p>
                  </a:txBody>
                  <a:tcPr/>
                </a:tc>
              </a:tr>
              <a:tr h="370840">
                <a:tc>
                  <a:txBody>
                    <a:bodyPr/>
                    <a:lstStyle/>
                    <a:p>
                      <a:pPr algn="l"/>
                      <a:r>
                        <a:rPr lang="en-US"/>
                        <a:t>Grapes and red wines</a:t>
                      </a:r>
                    </a:p>
                  </a:txBody>
                  <a:tcPr marL="66675" marR="66675" marT="38100" marB="38100" anchor="ctr"/>
                </a:tc>
                <a:tc>
                  <a:txBody>
                    <a:bodyPr/>
                    <a:lstStyle/>
                    <a:p>
                      <a:pPr algn="l"/>
                      <a:r>
                        <a:rPr lang="en-US" dirty="0"/>
                        <a:t>- </a:t>
                      </a:r>
                      <a:r>
                        <a:rPr lang="en-US" dirty="0" err="1"/>
                        <a:t>Anthocyanins</a:t>
                      </a:r>
                      <a:r>
                        <a:rPr lang="en-US" dirty="0"/>
                        <a:t>, </a:t>
                      </a:r>
                      <a:r>
                        <a:rPr lang="en-US" dirty="0" err="1"/>
                        <a:t>catechins</a:t>
                      </a:r>
                      <a:r>
                        <a:rPr lang="en-US" dirty="0"/>
                        <a:t>, </a:t>
                      </a:r>
                      <a:r>
                        <a:rPr lang="en-US" dirty="0" err="1"/>
                        <a:t>cyanidins</a:t>
                      </a:r>
                      <a:r>
                        <a:rPr lang="en-US" dirty="0"/>
                        <a:t>, and </a:t>
                      </a:r>
                      <a:r>
                        <a:rPr lang="en-US" dirty="0" err="1"/>
                        <a:t>flavonols</a:t>
                      </a:r>
                      <a:r>
                        <a:rPr lang="en-US" dirty="0"/>
                        <a:t>, </a:t>
                      </a:r>
                      <a:r>
                        <a:rPr lang="en-US" dirty="0" err="1"/>
                        <a:t>myricetin</a:t>
                      </a:r>
                      <a:r>
                        <a:rPr lang="en-US" dirty="0"/>
                        <a:t> and </a:t>
                      </a:r>
                      <a:r>
                        <a:rPr lang="en-US" dirty="0" err="1"/>
                        <a:t>quercetin</a:t>
                      </a:r>
                      <a:endParaRPr lang="en-US" dirty="0"/>
                    </a:p>
                  </a:txBody>
                  <a:tcPr marL="66675" marR="66675" marT="38100" marB="38100" anchor="ctr"/>
                </a:tc>
                <a:tc vMerge="1">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87813168-0FFE-43D3-AD0E-189157BD1EE5}"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457200"/>
            <a:ext cx="8153400" cy="6096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52400" y="76200"/>
          <a:ext cx="8839200" cy="6675122"/>
        </p:xfrm>
        <a:graphic>
          <a:graphicData uri="http://schemas.openxmlformats.org/drawingml/2006/table">
            <a:tbl>
              <a:tblPr firstRow="1" bandRow="1">
                <a:tableStyleId>{5C22544A-7EE6-4342-B048-85BDC9FD1C3A}</a:tableStyleId>
              </a:tblPr>
              <a:tblGrid>
                <a:gridCol w="2209800"/>
                <a:gridCol w="2209800"/>
                <a:gridCol w="2209800"/>
                <a:gridCol w="2209800"/>
              </a:tblGrid>
              <a:tr h="3885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654737">
                <a:tc>
                  <a:txBody>
                    <a:bodyPr/>
                    <a:lstStyle/>
                    <a:p>
                      <a:pPr algn="l"/>
                      <a:r>
                        <a:rPr lang="en-US"/>
                        <a:t>Nuts, seeds, and oils</a:t>
                      </a:r>
                    </a:p>
                  </a:txBody>
                  <a:tcPr marL="66675" marR="66675" marT="38100" marB="38100" anchor="ctr"/>
                </a:tc>
                <a:tc>
                  <a:txBody>
                    <a:bodyPr/>
                    <a:lstStyle/>
                    <a:p>
                      <a:pPr algn="l"/>
                      <a:r>
                        <a:rPr lang="en-US"/>
                        <a:t>- Vitamin E</a:t>
                      </a:r>
                    </a:p>
                  </a:txBody>
                  <a:tcPr marL="66675" marR="66675" marT="38100" marB="38100" anchor="ctr"/>
                </a:tc>
                <a:tc rowSpan="4">
                  <a:txBody>
                    <a:bodyPr/>
                    <a:lstStyle/>
                    <a:p>
                      <a:pPr algn="l"/>
                      <a:r>
                        <a:rPr lang="en-US" dirty="0"/>
                        <a:t>Anti-inflammatory action</a:t>
                      </a:r>
                    </a:p>
                  </a:txBody>
                  <a:tcPr marL="66675" marR="66675" marT="38100" marB="38100" anchor="ctr"/>
                </a:tc>
                <a:tc>
                  <a:txBody>
                    <a:bodyPr/>
                    <a:lstStyle/>
                    <a:p>
                      <a:pPr algn="l"/>
                      <a:r>
                        <a:rPr lang="en-US"/>
                        <a:t>Singh et al. [</a:t>
                      </a:r>
                      <a:r>
                        <a:rPr lang="en-US" u="none" strike="noStrike">
                          <a:solidFill>
                            <a:srgbClr val="418B34"/>
                          </a:solidFill>
                          <a:hlinkClick r:id="rId2"/>
                        </a:rPr>
                        <a:t>128</a:t>
                      </a:r>
                      <a:r>
                        <a:rPr lang="en-US"/>
                        <a:t>] </a:t>
                      </a:r>
                      <a:br>
                        <a:rPr lang="en-US"/>
                      </a:br>
                      <a:r>
                        <a:rPr lang="en-US"/>
                        <a:t>Kushi et al. [</a:t>
                      </a:r>
                      <a:r>
                        <a:rPr lang="en-US" u="none" strike="noStrike">
                          <a:solidFill>
                            <a:srgbClr val="418B34"/>
                          </a:solidFill>
                          <a:hlinkClick r:id="rId2"/>
                        </a:rPr>
                        <a:t>130</a:t>
                      </a:r>
                      <a:r>
                        <a:rPr lang="en-US"/>
                        <a:t>]</a:t>
                      </a:r>
                    </a:p>
                  </a:txBody>
                  <a:tcPr marL="66675" marR="66675" marT="38100" marB="38100" anchor="ctr"/>
                </a:tc>
              </a:tr>
              <a:tr h="388584">
                <a:tc>
                  <a:txBody>
                    <a:bodyPr/>
                    <a:lstStyle/>
                    <a:p>
                      <a:pPr algn="l"/>
                      <a:r>
                        <a:rPr lang="en-US"/>
                        <a:t>- Fish</a:t>
                      </a:r>
                    </a:p>
                  </a:txBody>
                  <a:tcPr marL="66675" marR="66675" marT="38100" marB="38100" anchor="ctr"/>
                </a:tc>
                <a:tc>
                  <a:txBody>
                    <a:bodyPr/>
                    <a:lstStyle/>
                    <a:p>
                      <a:pPr algn="l"/>
                      <a:r>
                        <a:rPr lang="en-US"/>
                        <a:t>- Omega-3 fatty acids</a:t>
                      </a:r>
                    </a:p>
                  </a:txBody>
                  <a:tcPr marL="66675" marR="66675" marT="38100" marB="38100" anchor="ctr"/>
                </a:tc>
                <a:tc vMerge="1">
                  <a:txBody>
                    <a:bodyPr/>
                    <a:lstStyle/>
                    <a:p>
                      <a:endParaRPr lang="en-US"/>
                    </a:p>
                  </a:txBody>
                  <a:tcPr/>
                </a:tc>
                <a:tc>
                  <a:txBody>
                    <a:bodyPr/>
                    <a:lstStyle/>
                    <a:p>
                      <a:pPr algn="l"/>
                      <a:r>
                        <a:rPr lang="en-US"/>
                        <a:t>Ueeda et al. [</a:t>
                      </a:r>
                      <a:r>
                        <a:rPr lang="en-US" u="none" strike="noStrike">
                          <a:solidFill>
                            <a:srgbClr val="418B34"/>
                          </a:solidFill>
                          <a:hlinkClick r:id="rId2"/>
                        </a:rPr>
                        <a:t>38</a:t>
                      </a:r>
                      <a:r>
                        <a:rPr lang="en-US"/>
                        <a:t>]</a:t>
                      </a:r>
                    </a:p>
                  </a:txBody>
                  <a:tcPr marL="66675" marR="66675" marT="38100" marB="38100" anchor="ctr"/>
                </a:tc>
              </a:tr>
              <a:tr h="388584">
                <a:tc>
                  <a:txBody>
                    <a:bodyPr/>
                    <a:lstStyle/>
                    <a:p>
                      <a:pPr algn="l"/>
                      <a:r>
                        <a:rPr lang="en-US"/>
                        <a:t>- Legumes</a:t>
                      </a:r>
                    </a:p>
                  </a:txBody>
                  <a:tcPr marL="66675" marR="66675" marT="38100" marB="38100" anchor="ctr"/>
                </a:tc>
                <a:tc>
                  <a:txBody>
                    <a:bodyPr/>
                    <a:lstStyle/>
                    <a:p>
                      <a:pPr algn="l"/>
                      <a:r>
                        <a:rPr lang="en-US"/>
                        <a:t>- Polyphenols</a:t>
                      </a:r>
                    </a:p>
                  </a:txBody>
                  <a:tcPr marL="66675" marR="66675" marT="38100" marB="38100" anchor="ctr"/>
                </a:tc>
                <a:tc vMerge="1">
                  <a:txBody>
                    <a:bodyPr/>
                    <a:lstStyle/>
                    <a:p>
                      <a:endParaRPr lang="en-US"/>
                    </a:p>
                  </a:txBody>
                  <a:tcPr/>
                </a:tc>
                <a:tc>
                  <a:txBody>
                    <a:bodyPr/>
                    <a:lstStyle/>
                    <a:p>
                      <a:pPr algn="l"/>
                      <a:r>
                        <a:rPr lang="en-US" dirty="0" err="1"/>
                        <a:t>Lutsey</a:t>
                      </a:r>
                      <a:r>
                        <a:rPr lang="en-US" dirty="0"/>
                        <a:t> et al. [</a:t>
                      </a:r>
                      <a:r>
                        <a:rPr lang="en-US" u="none" strike="noStrike" dirty="0">
                          <a:solidFill>
                            <a:srgbClr val="418B34"/>
                          </a:solidFill>
                          <a:hlinkClick r:id="rId2"/>
                        </a:rPr>
                        <a:t>73</a:t>
                      </a:r>
                      <a:r>
                        <a:rPr lang="en-US" dirty="0"/>
                        <a:t>]</a:t>
                      </a:r>
                    </a:p>
                  </a:txBody>
                  <a:tcPr marL="66675" marR="66675" marT="38100" marB="38100" anchor="ctr"/>
                </a:tc>
              </a:tr>
              <a:tr h="1517072">
                <a:tc>
                  <a:txBody>
                    <a:bodyPr/>
                    <a:lstStyle/>
                    <a:p>
                      <a:pPr algn="l"/>
                      <a:r>
                        <a:rPr lang="en-US"/>
                        <a:t>Grapes and red wines</a:t>
                      </a:r>
                    </a:p>
                  </a:txBody>
                  <a:tcPr marL="66675" marR="66675" marT="38100" marB="38100" anchor="ctr"/>
                </a:tc>
                <a:tc>
                  <a:txBody>
                    <a:bodyPr/>
                    <a:lstStyle/>
                    <a:p>
                      <a:pPr algn="l"/>
                      <a:r>
                        <a:rPr lang="en-US"/>
                        <a:t>- Anthocyanins, catechins, cyanidins, and flavonols, myricetin, and quercetin</a:t>
                      </a:r>
                    </a:p>
                  </a:txBody>
                  <a:tcPr marL="66675" marR="66675" marT="38100" marB="38100" anchor="ctr"/>
                </a:tc>
                <a:tc vMerge="1">
                  <a:txBody>
                    <a:bodyPr/>
                    <a:lstStyle/>
                    <a:p>
                      <a:pPr algn="l"/>
                      <a:endParaRPr lang="en-US" dirty="0"/>
                    </a:p>
                  </a:txBody>
                  <a:tcPr marL="66675" marR="66675" marT="38100" marB="38100" anchor="ctr"/>
                </a:tc>
                <a:tc>
                  <a:txBody>
                    <a:bodyPr/>
                    <a:lstStyle/>
                    <a:p>
                      <a:pPr algn="l"/>
                      <a:r>
                        <a:rPr lang="en-US" dirty="0"/>
                        <a:t>Perez-Jimenez and </a:t>
                      </a:r>
                      <a:r>
                        <a:rPr lang="en-US" dirty="0" err="1"/>
                        <a:t>Saura-Calixto</a:t>
                      </a:r>
                      <a:r>
                        <a:rPr lang="en-US" dirty="0"/>
                        <a:t> [</a:t>
                      </a:r>
                      <a:r>
                        <a:rPr lang="en-US" u="none" strike="noStrike" dirty="0">
                          <a:solidFill>
                            <a:srgbClr val="418B34"/>
                          </a:solidFill>
                          <a:hlinkClick r:id="rId2"/>
                        </a:rPr>
                        <a:t>160</a:t>
                      </a:r>
                      <a:r>
                        <a:rPr lang="en-US" dirty="0"/>
                        <a:t>]</a:t>
                      </a:r>
                    </a:p>
                  </a:txBody>
                  <a:tcPr marL="66675" marR="66675" marT="38100" marB="38100" anchor="ctr"/>
                </a:tc>
              </a:tr>
              <a:tr h="388584">
                <a:tc>
                  <a:txBody>
                    <a:bodyPr/>
                    <a:lstStyle/>
                    <a:p>
                      <a:pPr algn="l"/>
                      <a:r>
                        <a:rPr lang="en-US"/>
                        <a:t>Fish</a:t>
                      </a:r>
                    </a:p>
                  </a:txBody>
                  <a:tcPr marL="66675" marR="66675" marT="38100" marB="38100" anchor="ctr"/>
                </a:tc>
                <a:tc>
                  <a:txBody>
                    <a:bodyPr/>
                    <a:lstStyle/>
                    <a:p>
                      <a:pPr algn="l"/>
                      <a:r>
                        <a:rPr lang="en-US"/>
                        <a:t>- Omega-3 fatty acids</a:t>
                      </a:r>
                    </a:p>
                  </a:txBody>
                  <a:tcPr marL="66675" marR="66675" marT="38100" marB="38100" anchor="ctr"/>
                </a:tc>
                <a:tc rowSpan="5">
                  <a:txBody>
                    <a:bodyPr/>
                    <a:lstStyle/>
                    <a:p>
                      <a:pPr algn="l"/>
                      <a:r>
                        <a:rPr lang="en-US" dirty="0"/>
                        <a:t>Endothelial function</a:t>
                      </a:r>
                    </a:p>
                  </a:txBody>
                  <a:tcPr marL="66675" marR="66675" marT="38100" marB="38100" anchor="ctr"/>
                </a:tc>
                <a:tc>
                  <a:txBody>
                    <a:bodyPr/>
                    <a:lstStyle/>
                    <a:p>
                      <a:pPr algn="l"/>
                      <a:r>
                        <a:rPr lang="en-US"/>
                        <a:t>Ueeda et al. [</a:t>
                      </a:r>
                      <a:r>
                        <a:rPr lang="en-US" u="none" strike="noStrike">
                          <a:solidFill>
                            <a:srgbClr val="418B34"/>
                          </a:solidFill>
                          <a:hlinkClick r:id="rId2"/>
                        </a:rPr>
                        <a:t>38</a:t>
                      </a:r>
                      <a:r>
                        <a:rPr lang="en-US"/>
                        <a:t>]</a:t>
                      </a:r>
                    </a:p>
                  </a:txBody>
                  <a:tcPr marL="66675" marR="66675" marT="38100" marB="38100" anchor="ctr"/>
                </a:tc>
              </a:tr>
              <a:tr h="388584">
                <a:tc>
                  <a:txBody>
                    <a:bodyPr/>
                    <a:lstStyle/>
                    <a:p>
                      <a:pPr algn="l"/>
                      <a:r>
                        <a:rPr lang="en-US"/>
                        <a:t>- Nuts</a:t>
                      </a:r>
                    </a:p>
                  </a:txBody>
                  <a:tcPr marL="66675" marR="66675" marT="38100" marB="38100" anchor="ctr"/>
                </a:tc>
                <a:tc>
                  <a:txBody>
                    <a:bodyPr/>
                    <a:lstStyle/>
                    <a:p>
                      <a:pPr algn="l"/>
                      <a:r>
                        <a:rPr lang="en-US"/>
                        <a:t>- Polyphenols</a:t>
                      </a:r>
                    </a:p>
                  </a:txBody>
                  <a:tcPr marL="66675" marR="66675" marT="38100" marB="38100" anchor="ctr"/>
                </a:tc>
                <a:tc vMerge="1">
                  <a:txBody>
                    <a:bodyPr/>
                    <a:lstStyle/>
                    <a:p>
                      <a:endParaRPr lang="en-US"/>
                    </a:p>
                  </a:txBody>
                  <a:tcPr/>
                </a:tc>
                <a:tc>
                  <a:txBody>
                    <a:bodyPr/>
                    <a:lstStyle/>
                    <a:p>
                      <a:pPr algn="l"/>
                      <a:r>
                        <a:rPr lang="en-US"/>
                        <a:t>Ros et al. [</a:t>
                      </a:r>
                      <a:r>
                        <a:rPr lang="en-US" u="none" strike="noStrike">
                          <a:solidFill>
                            <a:srgbClr val="418B34"/>
                          </a:solidFill>
                          <a:hlinkClick r:id="rId2"/>
                        </a:rPr>
                        <a:t>61</a:t>
                      </a:r>
                      <a:r>
                        <a:rPr lang="en-US"/>
                        <a:t>]</a:t>
                      </a:r>
                    </a:p>
                  </a:txBody>
                  <a:tcPr marL="66675" marR="66675" marT="38100" marB="38100" anchor="ctr"/>
                </a:tc>
              </a:tr>
              <a:tr h="654737">
                <a:tc>
                  <a:txBody>
                    <a:bodyPr/>
                    <a:lstStyle/>
                    <a:p>
                      <a:pPr algn="l"/>
                      <a:r>
                        <a:rPr lang="en-US"/>
                        <a:t>- Citrus fruits and vegetables</a:t>
                      </a:r>
                    </a:p>
                  </a:txBody>
                  <a:tcPr marL="66675" marR="66675" marT="38100" marB="38100" anchor="ctr"/>
                </a:tc>
                <a:tc>
                  <a:txBody>
                    <a:bodyPr/>
                    <a:lstStyle/>
                    <a:p>
                      <a:pPr algn="l"/>
                      <a:r>
                        <a:rPr lang="en-US"/>
                        <a:t>- Vitamin C</a:t>
                      </a:r>
                    </a:p>
                  </a:txBody>
                  <a:tcPr marL="66675" marR="66675" marT="38100" marB="38100" anchor="ctr"/>
                </a:tc>
                <a:tc vMerge="1">
                  <a:txBody>
                    <a:bodyPr/>
                    <a:lstStyle/>
                    <a:p>
                      <a:endParaRPr lang="en-US"/>
                    </a:p>
                  </a:txBody>
                  <a:tcPr/>
                </a:tc>
                <a:tc>
                  <a:txBody>
                    <a:bodyPr/>
                    <a:lstStyle/>
                    <a:p>
                      <a:pPr algn="l"/>
                      <a:r>
                        <a:rPr lang="en-US"/>
                        <a:t>Aguirre and May [</a:t>
                      </a:r>
                      <a:r>
                        <a:rPr lang="en-US" u="none" strike="noStrike">
                          <a:solidFill>
                            <a:srgbClr val="418B34"/>
                          </a:solidFill>
                          <a:hlinkClick r:id="rId2"/>
                        </a:rPr>
                        <a:t>115</a:t>
                      </a:r>
                      <a:r>
                        <a:rPr lang="en-US"/>
                        <a:t>]</a:t>
                      </a:r>
                    </a:p>
                  </a:txBody>
                  <a:tcPr marL="66675" marR="66675" marT="38100" marB="38100" anchor="ctr"/>
                </a:tc>
              </a:tr>
              <a:tr h="1517072">
                <a:tc>
                  <a:txBody>
                    <a:bodyPr/>
                    <a:lstStyle/>
                    <a:p>
                      <a:pPr algn="l"/>
                      <a:r>
                        <a:rPr lang="en-US"/>
                        <a:t>- Grapes and red wines</a:t>
                      </a:r>
                    </a:p>
                  </a:txBody>
                  <a:tcPr marL="66675" marR="66675" marT="38100" marB="38100" anchor="ctr"/>
                </a:tc>
                <a:tc>
                  <a:txBody>
                    <a:bodyPr/>
                    <a:lstStyle/>
                    <a:p>
                      <a:pPr algn="l"/>
                      <a:r>
                        <a:rPr lang="en-US"/>
                        <a:t>- Anthocyanins, catechins, cyanidins, and flavonols, myricetin, and quercetin</a:t>
                      </a:r>
                    </a:p>
                  </a:txBody>
                  <a:tcPr marL="66675" marR="66675" marT="38100" marB="38100" anchor="ctr"/>
                </a:tc>
                <a:tc vMerge="1">
                  <a:txBody>
                    <a:bodyPr/>
                    <a:lstStyle/>
                    <a:p>
                      <a:endParaRPr lang="en-US"/>
                    </a:p>
                  </a:txBody>
                  <a:tcPr/>
                </a:tc>
                <a:tc>
                  <a:txBody>
                    <a:bodyPr/>
                    <a:lstStyle/>
                    <a:p>
                      <a:pPr algn="l"/>
                      <a:r>
                        <a:rPr lang="en-US" dirty="0"/>
                        <a:t>Perez-Jimenez and </a:t>
                      </a:r>
                      <a:r>
                        <a:rPr lang="en-US" dirty="0" err="1"/>
                        <a:t>Saura-Calixto</a:t>
                      </a:r>
                      <a:r>
                        <a:rPr lang="en-US" dirty="0"/>
                        <a:t> [</a:t>
                      </a:r>
                      <a:r>
                        <a:rPr lang="en-US" u="none" strike="noStrike" dirty="0">
                          <a:solidFill>
                            <a:srgbClr val="418B34"/>
                          </a:solidFill>
                          <a:hlinkClick r:id="rId2"/>
                        </a:rPr>
                        <a:t>160</a:t>
                      </a:r>
                      <a:r>
                        <a:rPr lang="en-US" dirty="0"/>
                        <a:t>]</a:t>
                      </a:r>
                    </a:p>
                  </a:txBody>
                  <a:tcPr marL="66675" marR="66675" marT="38100" marB="38100" anchor="ctr"/>
                </a:tc>
              </a:tr>
              <a:tr h="388584">
                <a:tc>
                  <a:txBody>
                    <a:bodyPr/>
                    <a:lstStyle/>
                    <a:p>
                      <a:pPr algn="l"/>
                      <a:r>
                        <a:rPr lang="en-US"/>
                        <a:t>- Dark chocolate</a:t>
                      </a:r>
                    </a:p>
                  </a:txBody>
                  <a:tcPr marL="66675" marR="66675" marT="38100" marB="38100" anchor="ctr"/>
                </a:tc>
                <a:tc>
                  <a:txBody>
                    <a:bodyPr/>
                    <a:lstStyle/>
                    <a:p>
                      <a:pPr algn="l"/>
                      <a:r>
                        <a:rPr lang="en-US"/>
                        <a:t>- Flavonoid</a:t>
                      </a:r>
                    </a:p>
                  </a:txBody>
                  <a:tcPr marL="66675" marR="66675" marT="38100" marB="38100" anchor="ctr"/>
                </a:tc>
                <a:tc vMerge="1">
                  <a:txBody>
                    <a:bodyPr/>
                    <a:lstStyle/>
                    <a:p>
                      <a:endParaRPr lang="en-US"/>
                    </a:p>
                  </a:txBody>
                  <a:tcPr/>
                </a:tc>
                <a:tc>
                  <a:txBody>
                    <a:bodyPr/>
                    <a:lstStyle/>
                    <a:p>
                      <a:pPr algn="l"/>
                      <a:r>
                        <a:rPr lang="en-US" dirty="0" err="1"/>
                        <a:t>Grassi</a:t>
                      </a:r>
                      <a:r>
                        <a:rPr lang="en-US" dirty="0"/>
                        <a:t> et al. [</a:t>
                      </a:r>
                      <a:r>
                        <a:rPr lang="en-US" u="none" strike="noStrike" dirty="0">
                          <a:solidFill>
                            <a:srgbClr val="418B34"/>
                          </a:solidFill>
                          <a:hlinkClick r:id="rId2"/>
                        </a:rPr>
                        <a:t>88</a:t>
                      </a:r>
                      <a:r>
                        <a:rPr lang="en-US" dirty="0"/>
                        <a:t>]</a:t>
                      </a:r>
                    </a:p>
                  </a:txBody>
                  <a:tcPr marL="66675" marR="66675" marT="38100" marB="38100" anchor="ctr"/>
                </a:tc>
              </a:tr>
            </a:tbl>
          </a:graphicData>
        </a:graphic>
      </p:graphicFrame>
      <p:sp>
        <p:nvSpPr>
          <p:cNvPr id="4" name="Slide Number Placeholder 3"/>
          <p:cNvSpPr>
            <a:spLocks noGrp="1"/>
          </p:cNvSpPr>
          <p:nvPr>
            <p:ph type="sldNum" sz="quarter" idx="12"/>
          </p:nvPr>
        </p:nvSpPr>
        <p:spPr/>
        <p:txBody>
          <a:bodyPr/>
          <a:lstStyle/>
          <a:p>
            <a:fld id="{87813168-0FFE-43D3-AD0E-189157BD1EE5}"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152400" y="228600"/>
          <a:ext cx="8763000" cy="2514600"/>
        </p:xfrm>
        <a:graphic>
          <a:graphicData uri="http://schemas.openxmlformats.org/drawingml/2006/table">
            <a:tbl>
              <a:tblPr firstRow="1" bandRow="1">
                <a:tableStyleId>{5C22544A-7EE6-4342-B048-85BDC9FD1C3A}</a:tableStyleId>
              </a:tblPr>
              <a:tblGrid>
                <a:gridCol w="2190750"/>
                <a:gridCol w="2190750"/>
                <a:gridCol w="2190750"/>
                <a:gridCol w="2190750"/>
              </a:tblGrid>
              <a:tr h="51275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001846">
                <a:tc>
                  <a:txBody>
                    <a:bodyPr/>
                    <a:lstStyle/>
                    <a:p>
                      <a:pPr algn="l"/>
                      <a:r>
                        <a:rPr lang="en-US"/>
                        <a:t> Grapes and red wines</a:t>
                      </a:r>
                    </a:p>
                  </a:txBody>
                  <a:tcPr marL="66675" marR="66675" marT="38100" marB="38100" anchor="ctr"/>
                </a:tc>
                <a:tc>
                  <a:txBody>
                    <a:bodyPr/>
                    <a:lstStyle/>
                    <a:p>
                      <a:pPr algn="l"/>
                      <a:r>
                        <a:rPr lang="en-US" dirty="0"/>
                        <a:t>- </a:t>
                      </a:r>
                      <a:r>
                        <a:rPr lang="en-US" dirty="0" err="1"/>
                        <a:t>Anthocyanins</a:t>
                      </a:r>
                      <a:r>
                        <a:rPr lang="en-US" dirty="0"/>
                        <a:t>, </a:t>
                      </a:r>
                      <a:r>
                        <a:rPr lang="en-US" dirty="0" err="1"/>
                        <a:t>catechins</a:t>
                      </a:r>
                      <a:r>
                        <a:rPr lang="en-US" dirty="0"/>
                        <a:t>, </a:t>
                      </a:r>
                      <a:r>
                        <a:rPr lang="en-US" dirty="0" err="1"/>
                        <a:t>cyanidins</a:t>
                      </a:r>
                      <a:r>
                        <a:rPr lang="en-US" dirty="0"/>
                        <a:t>, and </a:t>
                      </a:r>
                      <a:r>
                        <a:rPr lang="en-US" dirty="0" err="1"/>
                        <a:t>flavonols</a:t>
                      </a:r>
                      <a:r>
                        <a:rPr lang="en-US" dirty="0"/>
                        <a:t>, </a:t>
                      </a:r>
                      <a:r>
                        <a:rPr lang="en-US" dirty="0" err="1"/>
                        <a:t>myricetin</a:t>
                      </a:r>
                      <a:r>
                        <a:rPr lang="en-US" dirty="0"/>
                        <a:t> and </a:t>
                      </a:r>
                      <a:r>
                        <a:rPr lang="en-US" dirty="0" err="1"/>
                        <a:t>quercetin</a:t>
                      </a:r>
                      <a:endParaRPr lang="en-US" dirty="0"/>
                    </a:p>
                  </a:txBody>
                  <a:tcPr marL="66675" marR="66675" marT="38100" marB="38100" anchor="ctr"/>
                </a:tc>
                <a:tc>
                  <a:txBody>
                    <a:bodyPr/>
                    <a:lstStyle/>
                    <a:p>
                      <a:pPr algn="l"/>
                      <a:r>
                        <a:rPr lang="en-US"/>
                        <a:t>Platelets aggregation</a:t>
                      </a:r>
                    </a:p>
                  </a:txBody>
                  <a:tcPr marL="66675" marR="66675" marT="38100" marB="38100" anchor="ctr"/>
                </a:tc>
                <a:tc>
                  <a:txBody>
                    <a:bodyPr/>
                    <a:lstStyle/>
                    <a:p>
                      <a:pPr algn="l"/>
                      <a:r>
                        <a:rPr lang="en-US" dirty="0"/>
                        <a:t>Perez-Jimenez and </a:t>
                      </a:r>
                      <a:r>
                        <a:rPr lang="en-US" dirty="0" err="1"/>
                        <a:t>Saura-Calixto</a:t>
                      </a:r>
                      <a:r>
                        <a:rPr lang="en-US" dirty="0"/>
                        <a:t> [</a:t>
                      </a:r>
                      <a:r>
                        <a:rPr lang="en-US" u="none" strike="noStrike" dirty="0">
                          <a:solidFill>
                            <a:srgbClr val="418B34"/>
                          </a:solidFill>
                          <a:hlinkClick r:id="rId2"/>
                        </a:rPr>
                        <a:t>160</a:t>
                      </a:r>
                      <a:r>
                        <a:rPr lang="en-US" dirty="0"/>
                        <a:t>]</a:t>
                      </a:r>
                      <a:br>
                        <a:rPr lang="en-US" dirty="0"/>
                      </a:br>
                      <a:r>
                        <a:rPr lang="en-US" dirty="0"/>
                        <a:t>Mink et al. [</a:t>
                      </a:r>
                      <a:r>
                        <a:rPr lang="en-US" u="none" strike="noStrike" dirty="0">
                          <a:solidFill>
                            <a:srgbClr val="418B34"/>
                          </a:solidFill>
                          <a:hlinkClick r:id="rId2"/>
                        </a:rPr>
                        <a:t>105</a:t>
                      </a:r>
                      <a:r>
                        <a:rPr lang="en-US" dirty="0"/>
                        <a:t>]</a:t>
                      </a:r>
                    </a:p>
                  </a:txBody>
                  <a:tcPr marL="66675" marR="66675" marT="38100" marB="38100" anchor="ctr"/>
                </a:tc>
              </a:tr>
            </a:tbl>
          </a:graphicData>
        </a:graphic>
      </p:graphicFrame>
      <p:sp>
        <p:nvSpPr>
          <p:cNvPr id="4" name="Slide Number Placeholder 3"/>
          <p:cNvSpPr>
            <a:spLocks noGrp="1"/>
          </p:cNvSpPr>
          <p:nvPr>
            <p:ph type="sldNum" sz="quarter" idx="12"/>
          </p:nvPr>
        </p:nvSpPr>
        <p:spPr/>
        <p:txBody>
          <a:bodyPr/>
          <a:lstStyle/>
          <a:p>
            <a:fld id="{87813168-0FFE-43D3-AD0E-189157BD1EE5}"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304800" y="152400"/>
            <a:ext cx="8382000" cy="6324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52400" y="228600"/>
            <a:ext cx="8763000" cy="6400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304800" y="228600"/>
            <a:ext cx="86106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381000" y="152400"/>
            <a:ext cx="8534400" cy="6477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228600" y="228600"/>
            <a:ext cx="84582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228600" y="228600"/>
            <a:ext cx="86106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304800" y="304800"/>
            <a:ext cx="84582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52400"/>
            <a:ext cx="8610600" cy="6324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304800"/>
            <a:ext cx="85344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152400"/>
            <a:ext cx="8534400" cy="6400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228600"/>
            <a:ext cx="8534400" cy="6400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304800"/>
            <a:ext cx="8382000" cy="6172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228600" y="152400"/>
            <a:ext cx="8424359" cy="6324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228600" y="228600"/>
            <a:ext cx="8458200" cy="6324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04800" y="228600"/>
            <a:ext cx="8534400" cy="6324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304800" y="152400"/>
            <a:ext cx="8610600" cy="6477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228600" y="304800"/>
            <a:ext cx="85344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304800" y="228600"/>
            <a:ext cx="8534400" cy="6400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228600" y="152400"/>
            <a:ext cx="8458200" cy="634687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381000"/>
            <a:ext cx="8305800" cy="6096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152400" y="228600"/>
            <a:ext cx="86868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304800" y="304800"/>
            <a:ext cx="8610600" cy="6172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41</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228600"/>
            <a:ext cx="8305800" cy="6324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04800" y="228600"/>
            <a:ext cx="83820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81000" y="381000"/>
            <a:ext cx="8382000" cy="6096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0" y="304800"/>
            <a:ext cx="8382000" cy="6172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228600"/>
            <a:ext cx="8610600" cy="624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7813168-0FFE-43D3-AD0E-189157BD1EE5}"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721</Words>
  <Application>Microsoft Office PowerPoint</Application>
  <PresentationFormat>On-screen Show (4:3)</PresentationFormat>
  <Paragraphs>238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Cardiovascular Diseases </vt:lpstr>
      <vt:lpstr>Slide 2</vt:lpstr>
      <vt:lpstr>Slide 3</vt:lpstr>
      <vt:lpstr>Slide 4</vt:lpstr>
      <vt:lpstr>Slide 5</vt:lpstr>
      <vt:lpstr>Slide 6</vt:lpstr>
      <vt:lpstr>Slide 7</vt:lpstr>
      <vt:lpstr>Slide 8</vt:lpstr>
      <vt:lpstr>Slide 9</vt:lpstr>
      <vt:lpstr>Table 1: Cardiovascular risk factors.</vt:lpstr>
      <vt:lpstr>Slide 11</vt:lpstr>
      <vt:lpstr>Slide 12</vt:lpstr>
      <vt:lpstr>Slide 13</vt:lpstr>
      <vt:lpstr>Slide 14</vt:lpstr>
      <vt:lpstr>Table 2: Potential cardiovascular protective effects of functional foods.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afzal</dc:creator>
  <cp:lastModifiedBy>Afzal</cp:lastModifiedBy>
  <cp:revision>169</cp:revision>
  <dcterms:created xsi:type="dcterms:W3CDTF">2018-01-29T08:04:36Z</dcterms:created>
  <dcterms:modified xsi:type="dcterms:W3CDTF">2019-08-20T10:24:20Z</dcterms:modified>
</cp:coreProperties>
</file>