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E66B-FA62-4381-AEEC-7F8789FC3833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961-EBFB-4E37-AA16-A2F2631F8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319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E66B-FA62-4381-AEEC-7F8789FC3833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961-EBFB-4E37-AA16-A2F2631F8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115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E66B-FA62-4381-AEEC-7F8789FC3833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961-EBFB-4E37-AA16-A2F2631F8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213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E66B-FA62-4381-AEEC-7F8789FC3833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961-EBFB-4E37-AA16-A2F2631F8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89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E66B-FA62-4381-AEEC-7F8789FC3833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961-EBFB-4E37-AA16-A2F2631F8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466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E66B-FA62-4381-AEEC-7F8789FC3833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961-EBFB-4E37-AA16-A2F2631F8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93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E66B-FA62-4381-AEEC-7F8789FC3833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961-EBFB-4E37-AA16-A2F2631F8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01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E66B-FA62-4381-AEEC-7F8789FC3833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961-EBFB-4E37-AA16-A2F2631F8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82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E66B-FA62-4381-AEEC-7F8789FC3833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961-EBFB-4E37-AA16-A2F2631F8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645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E66B-FA62-4381-AEEC-7F8789FC3833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961-EBFB-4E37-AA16-A2F2631F8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597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E66B-FA62-4381-AEEC-7F8789FC3833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961-EBFB-4E37-AA16-A2F2631F8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338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6E66B-FA62-4381-AEEC-7F8789FC3833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1E961-EBFB-4E37-AA16-A2F2631F8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282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057400"/>
            <a:ext cx="8229600" cy="1143000"/>
          </a:xfrm>
        </p:spPr>
        <p:txBody>
          <a:bodyPr/>
          <a:lstStyle/>
          <a:p>
            <a:r>
              <a:rPr lang="en-US" b="1" dirty="0"/>
              <a:t>EXCHANGE EQUATIONS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259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err="1"/>
              <a:t>Gapon</a:t>
            </a:r>
            <a:r>
              <a:rPr lang="en-US" b="1" dirty="0"/>
              <a:t> Equation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Ghafoor</a:t>
            </a:r>
            <a:r>
              <a:rPr lang="en-US" dirty="0"/>
              <a:t> et al. (1988) calculated this relationship for two soils of Pakistani Punjab as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				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sz="2400" dirty="0"/>
              <a:t>100 (-0.0268 + 0.02588 SAR)</a:t>
            </a:r>
          </a:p>
          <a:p>
            <a:pPr marL="0" indent="0">
              <a:buNone/>
            </a:pPr>
            <a:r>
              <a:rPr lang="en-US" sz="2400" dirty="0"/>
              <a:t>	ESP	=	---------------------------------------	(soil a)	    20</a:t>
            </a:r>
          </a:p>
          <a:p>
            <a:pPr marL="0" indent="0">
              <a:buNone/>
            </a:pPr>
            <a:r>
              <a:rPr lang="en-US" sz="2400" dirty="0"/>
              <a:t>			1 + (-0.0268 + 0.02588 SAR)</a:t>
            </a:r>
          </a:p>
          <a:p>
            <a:pPr marL="0" indent="0">
              <a:buNone/>
            </a:pPr>
            <a:r>
              <a:rPr lang="en-US" sz="2400" dirty="0"/>
              <a:t> </a:t>
            </a:r>
          </a:p>
          <a:p>
            <a:pPr marL="0" indent="0">
              <a:buNone/>
            </a:pPr>
            <a:r>
              <a:rPr lang="en-US" sz="2400" dirty="0"/>
              <a:t>			100 (-0.0867 + 0.02018 SAR)</a:t>
            </a:r>
          </a:p>
          <a:p>
            <a:pPr marL="0" indent="0">
              <a:buNone/>
            </a:pPr>
            <a:r>
              <a:rPr lang="en-US" sz="2400" dirty="0"/>
              <a:t>	ESP	=	---------------------------------------	(soil b)	    21</a:t>
            </a:r>
          </a:p>
          <a:p>
            <a:pPr marL="0" indent="0">
              <a:buNone/>
            </a:pPr>
            <a:r>
              <a:rPr lang="en-US" sz="2400" dirty="0"/>
              <a:t> 		 	1 + (-0.0867 + 0.02018 SAR)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248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09"/>
            <a:ext cx="8229600" cy="1143000"/>
          </a:xfrm>
        </p:spPr>
        <p:txBody>
          <a:bodyPr/>
          <a:lstStyle/>
          <a:p>
            <a:r>
              <a:rPr lang="en-US" b="1" dirty="0" err="1"/>
              <a:t>Gapon</a:t>
            </a:r>
            <a:r>
              <a:rPr lang="en-US" b="1" dirty="0"/>
              <a:t> Equation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60000"/>
              </a:lnSpc>
            </a:pPr>
            <a:r>
              <a:rPr lang="en-US" dirty="0"/>
              <a:t>The values of Y intercept and K</a:t>
            </a:r>
            <a:r>
              <a:rPr lang="en-US" baseline="-25000" dirty="0"/>
              <a:t>G</a:t>
            </a:r>
            <a:r>
              <a:rPr lang="en-US" dirty="0"/>
              <a:t> for Pakistan soils are higher most probably due to low CEC and very low organic matter.</a:t>
            </a:r>
          </a:p>
          <a:p>
            <a:pPr algn="just">
              <a:lnSpc>
                <a:spcPct val="160000"/>
              </a:lnSpc>
            </a:pPr>
            <a:r>
              <a:rPr lang="en-US" dirty="0"/>
              <a:t> These modified </a:t>
            </a:r>
            <a:r>
              <a:rPr lang="en-US" dirty="0" err="1"/>
              <a:t>Gapon</a:t>
            </a:r>
            <a:r>
              <a:rPr lang="en-US" dirty="0"/>
              <a:t> equations can be used for predicting the expected exchangeable </a:t>
            </a:r>
            <a:r>
              <a:rPr lang="en-US" dirty="0" err="1"/>
              <a:t>cation</a:t>
            </a:r>
            <a:r>
              <a:rPr lang="en-US" dirty="0"/>
              <a:t> status of a given soil in equilibrium with a given irrigation water.</a:t>
            </a:r>
          </a:p>
          <a:p>
            <a:pPr algn="just">
              <a:lnSpc>
                <a:spcPct val="160000"/>
              </a:lnSpc>
            </a:pPr>
            <a:r>
              <a:rPr lang="en-US" dirty="0"/>
              <a:t> Hence, SAR is used for evaluating sodium status of soils.</a:t>
            </a:r>
          </a:p>
          <a:p>
            <a:pPr algn="just">
              <a:lnSpc>
                <a:spcPct val="160000"/>
              </a:lnSpc>
            </a:pPr>
            <a:r>
              <a:rPr lang="en-US" dirty="0"/>
              <a:t> Some Soil Scientists prefer to use SAR over ESP because of the simplicity and precision involved in analytical work done for SAR determination than for ESP estimation.</a:t>
            </a:r>
          </a:p>
          <a:p>
            <a:pPr algn="just">
              <a:lnSpc>
                <a:spcPct val="16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497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EXCHANGE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US" dirty="0"/>
              <a:t>Exchange equations are used for the assessment of the concentration of exchangeable ions from those of soluble ions. </a:t>
            </a:r>
          </a:p>
          <a:p>
            <a:pPr algn="just">
              <a:lnSpc>
                <a:spcPct val="120000"/>
              </a:lnSpc>
            </a:pPr>
            <a:r>
              <a:rPr lang="en-US" dirty="0"/>
              <a:t>In general, a very small part of the total amount of salts is adsorbed by the soil exchange complex. </a:t>
            </a:r>
          </a:p>
          <a:p>
            <a:pPr algn="just">
              <a:lnSpc>
                <a:spcPct val="120000"/>
              </a:lnSpc>
            </a:pPr>
            <a:r>
              <a:rPr lang="en-US" dirty="0"/>
              <a:t>However, this part is very important from plant nutrition point of view and for the determination of some soil properties. </a:t>
            </a:r>
          </a:p>
          <a:p>
            <a:pPr algn="just">
              <a:lnSpc>
                <a:spcPct val="120000"/>
              </a:lnSpc>
            </a:pPr>
            <a:r>
              <a:rPr lang="en-US" dirty="0"/>
              <a:t>There are many approaches on the basis of which exchange equations have been developed between the soluble and the exchangeable ions. </a:t>
            </a:r>
          </a:p>
        </p:txBody>
      </p:sp>
    </p:spTree>
    <p:extLst>
      <p:ext uri="{BB962C8B-B14F-4D97-AF65-F5344CB8AC3E}">
        <p14:creationId xmlns:p14="http://schemas.microsoft.com/office/powerpoint/2010/main" val="3100499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b="1" dirty="0"/>
              <a:t>EXCHANGE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These approaches are classified into:</a:t>
            </a:r>
          </a:p>
          <a:p>
            <a:pPr marL="571500" lvl="0" indent="-571500">
              <a:lnSpc>
                <a:spcPct val="150000"/>
              </a:lnSpc>
              <a:buFont typeface="+mj-lt"/>
              <a:buAutoNum type="romanUcPeriod"/>
            </a:pPr>
            <a:r>
              <a:rPr lang="en-US" dirty="0"/>
              <a:t>Kinetic  and Statistical approach</a:t>
            </a:r>
          </a:p>
          <a:p>
            <a:pPr marL="571500" lvl="0" indent="-571500">
              <a:lnSpc>
                <a:spcPct val="150000"/>
              </a:lnSpc>
              <a:buFont typeface="+mj-lt"/>
              <a:buAutoNum type="romanUcPeriod"/>
            </a:pPr>
            <a:r>
              <a:rPr lang="en-US" dirty="0"/>
              <a:t>Mass action (</a:t>
            </a:r>
            <a:r>
              <a:rPr lang="en-US" dirty="0" err="1"/>
              <a:t>Gapon</a:t>
            </a:r>
            <a:r>
              <a:rPr lang="en-US" dirty="0"/>
              <a:t> equations)</a:t>
            </a:r>
          </a:p>
          <a:p>
            <a:pPr marL="571500" lvl="0" indent="-571500">
              <a:lnSpc>
                <a:spcPct val="150000"/>
              </a:lnSpc>
              <a:buFont typeface="+mj-lt"/>
              <a:buAutoNum type="romanUcPeriod"/>
            </a:pPr>
            <a:r>
              <a:rPr lang="en-US" dirty="0" err="1"/>
              <a:t>Donnan’s</a:t>
            </a:r>
            <a:r>
              <a:rPr lang="en-US" dirty="0"/>
              <a:t> distribution</a:t>
            </a:r>
          </a:p>
          <a:p>
            <a:pPr marL="571500" lvl="0" indent="-571500">
              <a:lnSpc>
                <a:spcPct val="150000"/>
              </a:lnSpc>
              <a:buFont typeface="+mj-lt"/>
              <a:buAutoNum type="romanUcPeriod"/>
            </a:pPr>
            <a:r>
              <a:rPr lang="en-US" dirty="0"/>
              <a:t>Diffuse Double Layer Theory</a:t>
            </a:r>
          </a:p>
          <a:p>
            <a:pPr marL="571500" lvl="0" indent="-571500">
              <a:lnSpc>
                <a:spcPct val="150000"/>
              </a:lnSpc>
              <a:buFont typeface="+mj-lt"/>
              <a:buAutoNum type="romanUcPeriod"/>
            </a:pPr>
            <a:r>
              <a:rPr lang="en-US" dirty="0"/>
              <a:t>Application of Thermodynamics to soils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/>
              <a:t>For the assessment of sodicity hazard on the soil exchange complex (exchangeable Na), the knowledge of soluble Na in terms of SAR can be used by the </a:t>
            </a:r>
            <a:r>
              <a:rPr lang="en-US" dirty="0" err="1"/>
              <a:t>Gapon</a:t>
            </a:r>
            <a:r>
              <a:rPr lang="en-US" dirty="0"/>
              <a:t> equation.</a:t>
            </a:r>
          </a:p>
          <a:p>
            <a:pPr marL="571500" lvl="0" indent="-571500">
              <a:lnSpc>
                <a:spcPct val="150000"/>
              </a:lnSpc>
              <a:buFont typeface="+mj-lt"/>
              <a:buAutoNum type="romanU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838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err="1"/>
              <a:t>Gapon</a:t>
            </a:r>
            <a:r>
              <a:rPr lang="en-US" b="1"/>
              <a:t>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610600" cy="5715000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US" dirty="0"/>
              <a:t>In an ideal </a:t>
            </a:r>
            <a:r>
              <a:rPr lang="en-US" dirty="0" err="1"/>
              <a:t>nonsaline-nonsodic</a:t>
            </a:r>
            <a:r>
              <a:rPr lang="en-US" dirty="0"/>
              <a:t> soil, about 65 % of the </a:t>
            </a:r>
            <a:r>
              <a:rPr lang="en-US" dirty="0" err="1"/>
              <a:t>cation</a:t>
            </a:r>
            <a:r>
              <a:rPr lang="en-US" dirty="0"/>
              <a:t> exchange sites are occupied by </a:t>
            </a:r>
            <a:r>
              <a:rPr lang="en-US" dirty="0" err="1"/>
              <a:t>Ca</a:t>
            </a:r>
            <a:r>
              <a:rPr lang="en-US" dirty="0"/>
              <a:t>, 10 % by Mg, 5 % by K and 20 % by H. </a:t>
            </a:r>
          </a:p>
          <a:p>
            <a:pPr algn="just">
              <a:lnSpc>
                <a:spcPct val="170000"/>
              </a:lnSpc>
            </a:pPr>
            <a:r>
              <a:rPr lang="en-US" dirty="0"/>
              <a:t>Calcium saturated soils are flocculated and permeable to water, while Na saturated soils are generally deflocculated, dispersed and impermeable to water. </a:t>
            </a:r>
          </a:p>
          <a:p>
            <a:pPr algn="just">
              <a:lnSpc>
                <a:spcPct val="170000"/>
              </a:lnSpc>
            </a:pPr>
            <a:r>
              <a:rPr lang="en-US" dirty="0"/>
              <a:t>The excess of Na in irrigation waters may adversely affect soil properties and thus, decrease soil productivity. </a:t>
            </a:r>
          </a:p>
          <a:p>
            <a:pPr algn="just">
              <a:lnSpc>
                <a:spcPct val="170000"/>
              </a:lnSpc>
            </a:pPr>
            <a:r>
              <a:rPr lang="en-US" dirty="0"/>
              <a:t>The Na in irrigation water is one of the major sources that saturate soils with Na. </a:t>
            </a:r>
          </a:p>
          <a:p>
            <a:pPr algn="just">
              <a:lnSpc>
                <a:spcPct val="170000"/>
              </a:lnSpc>
            </a:pPr>
            <a:r>
              <a:rPr lang="en-US" dirty="0"/>
              <a:t>Thus, it becomes necessary to estimate adsorbed Na build up in soils in terms of ESP or SAR of soil solution.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618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1143000"/>
          </a:xfrm>
        </p:spPr>
        <p:txBody>
          <a:bodyPr/>
          <a:lstStyle/>
          <a:p>
            <a:r>
              <a:rPr lang="en-US" b="1" dirty="0" err="1"/>
              <a:t>Gapon</a:t>
            </a:r>
            <a:r>
              <a:rPr lang="en-US" b="1" dirty="0"/>
              <a:t> Equation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10600" cy="5486400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US" dirty="0"/>
              <a:t>In 1933, </a:t>
            </a:r>
            <a:r>
              <a:rPr lang="en-US" dirty="0" err="1"/>
              <a:t>Gapon</a:t>
            </a:r>
            <a:r>
              <a:rPr lang="en-US" dirty="0"/>
              <a:t> proposed a theory for </a:t>
            </a:r>
            <a:r>
              <a:rPr lang="en-US" dirty="0" err="1"/>
              <a:t>cation</a:t>
            </a:r>
            <a:r>
              <a:rPr lang="en-US" dirty="0"/>
              <a:t> exchange in soils by using a kinetic and mass action approaches. </a:t>
            </a:r>
          </a:p>
          <a:p>
            <a:pPr algn="just">
              <a:lnSpc>
                <a:spcPct val="170000"/>
              </a:lnSpc>
            </a:pPr>
            <a:r>
              <a:rPr lang="en-US" dirty="0"/>
              <a:t>Major features of the </a:t>
            </a:r>
            <a:r>
              <a:rPr lang="en-US" dirty="0" err="1"/>
              <a:t>Gapon</a:t>
            </a:r>
            <a:r>
              <a:rPr lang="en-US" dirty="0"/>
              <a:t> equation include using concentration rather than activities for soluble ions and writing the mass action equation with chemically equivalent quantities both for the exchange sites and the exchange cations. </a:t>
            </a:r>
          </a:p>
          <a:p>
            <a:pPr algn="just">
              <a:lnSpc>
                <a:spcPct val="170000"/>
              </a:lnSpc>
            </a:pPr>
            <a:r>
              <a:rPr lang="en-US" dirty="0"/>
              <a:t>The </a:t>
            </a:r>
            <a:r>
              <a:rPr lang="en-US" dirty="0" err="1"/>
              <a:t>Gapon</a:t>
            </a:r>
            <a:r>
              <a:rPr lang="en-US" dirty="0"/>
              <a:t> equation is one of the simplest of ion exchange equations. </a:t>
            </a:r>
            <a:r>
              <a:rPr lang="en-US" dirty="0" err="1"/>
              <a:t>Gapon</a:t>
            </a:r>
            <a:r>
              <a:rPr lang="en-US" dirty="0"/>
              <a:t> published his equation for </a:t>
            </a:r>
            <a:r>
              <a:rPr lang="en-US" dirty="0" err="1"/>
              <a:t>Ca</a:t>
            </a:r>
            <a:r>
              <a:rPr lang="en-US" dirty="0"/>
              <a:t>-Na exchange as</a:t>
            </a:r>
          </a:p>
          <a:p>
            <a:pPr algn="just">
              <a:lnSpc>
                <a:spcPct val="170000"/>
              </a:lnSpc>
            </a:pPr>
            <a:endParaRPr lang="en-US" dirty="0"/>
          </a:p>
          <a:p>
            <a:pPr marL="0" indent="0" algn="just">
              <a:lnSpc>
                <a:spcPct val="170000"/>
              </a:lnSpc>
              <a:buNone/>
            </a:pPr>
            <a:r>
              <a:rPr lang="en-US" dirty="0"/>
              <a:t>	Ca</a:t>
            </a:r>
            <a:r>
              <a:rPr lang="en-US" baseline="-25000" dirty="0"/>
              <a:t>1/2</a:t>
            </a:r>
            <a:r>
              <a:rPr lang="en-US" dirty="0"/>
              <a:t>X + Na</a:t>
            </a:r>
            <a:r>
              <a:rPr lang="en-US" baseline="30000" dirty="0"/>
              <a:t>+</a:t>
            </a:r>
            <a:r>
              <a:rPr lang="en-US" dirty="0"/>
              <a:t>		=		</a:t>
            </a:r>
            <a:r>
              <a:rPr lang="en-US" dirty="0" err="1"/>
              <a:t>NaX</a:t>
            </a:r>
            <a:r>
              <a:rPr lang="en-US" dirty="0"/>
              <a:t> + ½ Ca</a:t>
            </a:r>
            <a:r>
              <a:rPr lang="en-US" baseline="30000" dirty="0"/>
              <a:t>2+</a:t>
            </a:r>
            <a:r>
              <a:rPr lang="en-US" dirty="0"/>
              <a:t>		1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US" dirty="0"/>
              <a:t>        Where X = exchange complex and cations are as meL</a:t>
            </a:r>
            <a:r>
              <a:rPr lang="en-US" baseline="30000" dirty="0"/>
              <a:t>-1</a:t>
            </a:r>
            <a:r>
              <a:rPr lang="en-US" dirty="0"/>
              <a:t> of soil 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433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b="1" dirty="0" err="1"/>
              <a:t>Gapon</a:t>
            </a:r>
            <a:r>
              <a:rPr lang="en-US" b="1" dirty="0"/>
              <a:t> Equation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en-US" dirty="0" err="1"/>
              <a:t>Gapon</a:t>
            </a:r>
            <a:r>
              <a:rPr lang="en-US" dirty="0"/>
              <a:t> pointed out that Ca</a:t>
            </a:r>
            <a:r>
              <a:rPr lang="en-US" baseline="30000" dirty="0"/>
              <a:t>2+</a:t>
            </a:r>
            <a:r>
              <a:rPr lang="en-US" dirty="0"/>
              <a:t> on exchange sites behaves as does Na</a:t>
            </a:r>
            <a:r>
              <a:rPr lang="en-US" baseline="30000" dirty="0"/>
              <a:t>+</a:t>
            </a:r>
            <a:r>
              <a:rPr lang="en-US" dirty="0"/>
              <a:t> when both cations are expressed in equivalent units which leads to the expression</a:t>
            </a:r>
          </a:p>
          <a:p>
            <a:pPr marL="0" indent="0" algn="just">
              <a:buNone/>
            </a:pPr>
            <a:r>
              <a:rPr lang="en-US" dirty="0"/>
              <a:t>		</a:t>
            </a:r>
            <a:r>
              <a:rPr lang="en-US" dirty="0" err="1"/>
              <a:t>CaX</a:t>
            </a:r>
            <a:r>
              <a:rPr lang="en-US" dirty="0"/>
              <a:t> + Na</a:t>
            </a:r>
            <a:r>
              <a:rPr lang="en-US" baseline="30000" dirty="0"/>
              <a:t>+</a:t>
            </a:r>
            <a:r>
              <a:rPr lang="en-US" dirty="0"/>
              <a:t>		=	</a:t>
            </a:r>
            <a:r>
              <a:rPr lang="en-US" dirty="0" err="1"/>
              <a:t>NaX</a:t>
            </a:r>
            <a:r>
              <a:rPr lang="en-US" dirty="0"/>
              <a:t> + ½ Ca</a:t>
            </a:r>
            <a:r>
              <a:rPr lang="en-US" baseline="30000" dirty="0"/>
              <a:t>2+</a:t>
            </a:r>
            <a:r>
              <a:rPr lang="en-US" dirty="0"/>
              <a:t>		2</a:t>
            </a:r>
          </a:p>
          <a:p>
            <a:pPr marL="0" indent="0" algn="just">
              <a:buNone/>
            </a:pPr>
            <a:r>
              <a:rPr lang="en-US" dirty="0"/>
              <a:t> </a:t>
            </a:r>
          </a:p>
          <a:p>
            <a:pPr marL="0" indent="0" algn="just">
              <a:buNone/>
            </a:pPr>
            <a:r>
              <a:rPr lang="en-US" dirty="0"/>
              <a:t>         and </a:t>
            </a:r>
            <a:r>
              <a:rPr lang="en-US" dirty="0" err="1"/>
              <a:t>Gapon</a:t>
            </a:r>
            <a:r>
              <a:rPr lang="en-US" dirty="0"/>
              <a:t> coefficient (K</a:t>
            </a:r>
            <a:r>
              <a:rPr lang="en-US" baseline="-25000" dirty="0"/>
              <a:t>G</a:t>
            </a:r>
            <a:r>
              <a:rPr lang="en-US" dirty="0"/>
              <a:t>) is</a:t>
            </a:r>
          </a:p>
          <a:p>
            <a:pPr marL="0" indent="0" algn="just">
              <a:buNone/>
            </a:pPr>
            <a:r>
              <a:rPr lang="en-US" dirty="0"/>
              <a:t>					(</a:t>
            </a:r>
            <a:r>
              <a:rPr lang="en-US" dirty="0" err="1"/>
              <a:t>NaX</a:t>
            </a:r>
            <a:r>
              <a:rPr lang="en-US" dirty="0"/>
              <a:t>) (Ca</a:t>
            </a:r>
            <a:r>
              <a:rPr lang="en-US" baseline="30000" dirty="0"/>
              <a:t>2+</a:t>
            </a:r>
            <a:r>
              <a:rPr lang="en-US" dirty="0"/>
              <a:t>)</a:t>
            </a:r>
            <a:r>
              <a:rPr lang="en-US" baseline="30000" dirty="0"/>
              <a:t> ½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 			K</a:t>
            </a:r>
            <a:r>
              <a:rPr lang="en-US" baseline="-25000" dirty="0"/>
              <a:t>G	</a:t>
            </a:r>
            <a:r>
              <a:rPr lang="en-US" dirty="0"/>
              <a:t>=               ____________		3</a:t>
            </a:r>
          </a:p>
          <a:p>
            <a:pPr marL="0" indent="0" algn="just">
              <a:buNone/>
            </a:pPr>
            <a:r>
              <a:rPr lang="en-US" dirty="0"/>
              <a:t>					(</a:t>
            </a:r>
            <a:r>
              <a:rPr lang="en-US" dirty="0" err="1"/>
              <a:t>CaX</a:t>
            </a:r>
            <a:r>
              <a:rPr lang="en-US" dirty="0"/>
              <a:t>) (Na</a:t>
            </a:r>
            <a:r>
              <a:rPr lang="en-US" baseline="30000" dirty="0"/>
              <a:t>+</a:t>
            </a:r>
            <a:r>
              <a:rPr lang="en-US" dirty="0"/>
              <a:t>)	</a:t>
            </a:r>
          </a:p>
          <a:p>
            <a:pPr marL="0" indent="0" algn="just">
              <a:buNone/>
            </a:pPr>
            <a:r>
              <a:rPr lang="en-US" dirty="0"/>
              <a:t> </a:t>
            </a:r>
          </a:p>
          <a:p>
            <a:pPr marL="0" indent="0" algn="just">
              <a:buNone/>
            </a:pPr>
            <a:r>
              <a:rPr lang="en-US" dirty="0"/>
              <a:t>	In 1954, USDA introduced two terms</a:t>
            </a:r>
          </a:p>
          <a:p>
            <a:pPr algn="just"/>
            <a:endParaRPr lang="en-US" dirty="0"/>
          </a:p>
          <a:p>
            <a:pPr marL="0" indent="0" algn="just">
              <a:buNone/>
            </a:pPr>
            <a:r>
              <a:rPr lang="en-US" dirty="0"/>
              <a:t>			ESR	=	</a:t>
            </a:r>
            <a:r>
              <a:rPr lang="en-US" dirty="0" err="1"/>
              <a:t>NaX</a:t>
            </a:r>
            <a:r>
              <a:rPr lang="en-US" dirty="0"/>
              <a:t> / </a:t>
            </a:r>
            <a:r>
              <a:rPr lang="en-US" dirty="0" err="1"/>
              <a:t>CaX</a:t>
            </a:r>
            <a:r>
              <a:rPr lang="en-US" dirty="0"/>
              <a:t>		4</a:t>
            </a:r>
          </a:p>
          <a:p>
            <a:pPr marL="0" indent="0" algn="just">
              <a:buNone/>
            </a:pPr>
            <a:r>
              <a:rPr lang="en-US" dirty="0"/>
              <a:t>		</a:t>
            </a:r>
          </a:p>
          <a:p>
            <a:pPr marL="0" indent="0" algn="just">
              <a:buNone/>
            </a:pPr>
            <a:r>
              <a:rPr lang="en-US" dirty="0"/>
              <a:t>			SAR	=	Na</a:t>
            </a:r>
            <a:r>
              <a:rPr lang="en-US" baseline="30000" dirty="0"/>
              <a:t>+</a:t>
            </a:r>
            <a:r>
              <a:rPr lang="en-US" dirty="0"/>
              <a:t> / (Ca</a:t>
            </a:r>
            <a:r>
              <a:rPr lang="en-US" baseline="30000" dirty="0"/>
              <a:t>2+</a:t>
            </a:r>
            <a:r>
              <a:rPr lang="en-US" dirty="0"/>
              <a:t>) </a:t>
            </a:r>
            <a:r>
              <a:rPr lang="en-US" baseline="30000" dirty="0"/>
              <a:t>1/2</a:t>
            </a:r>
            <a:r>
              <a:rPr lang="en-US" dirty="0"/>
              <a:t>		5</a:t>
            </a:r>
          </a:p>
          <a:p>
            <a:pPr marL="0" indent="0" algn="just">
              <a:buNone/>
            </a:pPr>
            <a:r>
              <a:rPr lang="en-US" dirty="0"/>
              <a:t> </a:t>
            </a:r>
          </a:p>
          <a:p>
            <a:pPr marL="0" indent="0" algn="just">
              <a:buNone/>
            </a:pPr>
            <a:r>
              <a:rPr lang="en-US" dirty="0"/>
              <a:t>ESR is exchangeable sodium ratio and SAR is sodium adsorption ratio. Later USDA modified the above equations to combine Mg</a:t>
            </a:r>
            <a:r>
              <a:rPr lang="en-US" baseline="30000" dirty="0"/>
              <a:t>2+</a:t>
            </a:r>
            <a:r>
              <a:rPr lang="en-US" dirty="0"/>
              <a:t> with Ca</a:t>
            </a:r>
            <a:r>
              <a:rPr lang="en-US" baseline="30000" dirty="0"/>
              <a:t>2+</a:t>
            </a:r>
            <a:r>
              <a:rPr lang="en-US" dirty="0"/>
              <a:t> due to divalent nature of both cations. Hence,</a:t>
            </a:r>
          </a:p>
          <a:p>
            <a:pPr algn="just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200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3855"/>
            <a:ext cx="8229600" cy="1143000"/>
          </a:xfrm>
        </p:spPr>
        <p:txBody>
          <a:bodyPr/>
          <a:lstStyle/>
          <a:p>
            <a:r>
              <a:rPr lang="en-US" b="1" dirty="0" err="1"/>
              <a:t>Gapon</a:t>
            </a:r>
            <a:r>
              <a:rPr lang="en-US" b="1" dirty="0"/>
              <a:t> Equation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				             </a:t>
            </a:r>
            <a:r>
              <a:rPr lang="en-US" dirty="0" err="1"/>
              <a:t>NaX</a:t>
            </a:r>
            <a:r>
              <a:rPr lang="en-US" dirty="0"/>
              <a:t>		             </a:t>
            </a:r>
            <a:r>
              <a:rPr lang="en-US" dirty="0" err="1"/>
              <a:t>NaX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ESR	=	--------------------------	=    ------------------	6</a:t>
            </a:r>
          </a:p>
          <a:p>
            <a:pPr marL="0" indent="0">
              <a:buNone/>
            </a:pPr>
            <a:r>
              <a:rPr lang="en-US" dirty="0"/>
              <a:t>				        </a:t>
            </a:r>
            <a:r>
              <a:rPr lang="en-US" dirty="0" err="1"/>
              <a:t>CaX</a:t>
            </a:r>
            <a:r>
              <a:rPr lang="en-US" dirty="0"/>
              <a:t> + </a:t>
            </a:r>
            <a:r>
              <a:rPr lang="en-US" dirty="0" err="1"/>
              <a:t>MgX</a:t>
            </a:r>
            <a:r>
              <a:rPr lang="en-US" dirty="0"/>
              <a:t>                        CEC - </a:t>
            </a:r>
            <a:r>
              <a:rPr lang="en-US" dirty="0" err="1"/>
              <a:t>NaX</a:t>
            </a:r>
            <a:r>
              <a:rPr lang="en-US" b="1" u="sng" dirty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	(where cations are in </a:t>
            </a:r>
            <a:r>
              <a:rPr lang="en-US" dirty="0" err="1"/>
              <a:t>mmol</a:t>
            </a:r>
            <a:r>
              <a:rPr lang="en-US" baseline="-25000" dirty="0" err="1"/>
              <a:t>c</a:t>
            </a:r>
            <a:r>
              <a:rPr lang="en-US" dirty="0"/>
              <a:t> 100 g</a:t>
            </a:r>
            <a:r>
              <a:rPr lang="en-US" baseline="30000" dirty="0"/>
              <a:t>-1</a:t>
            </a:r>
            <a:r>
              <a:rPr lang="en-US" dirty="0"/>
              <a:t> in equation 6) </a:t>
            </a:r>
          </a:p>
          <a:p>
            <a:pPr marL="0" indent="0">
              <a:buNone/>
            </a:pPr>
            <a:r>
              <a:rPr lang="en-US" dirty="0"/>
              <a:t>				               Na+</a:t>
            </a:r>
          </a:p>
          <a:p>
            <a:pPr marL="0" indent="0">
              <a:buNone/>
            </a:pPr>
            <a:r>
              <a:rPr lang="en-US" dirty="0"/>
              <a:t>		SAR	=	----------------------------     Conc. In </a:t>
            </a:r>
            <a:r>
              <a:rPr lang="en-US" dirty="0" err="1"/>
              <a:t>mmol</a:t>
            </a:r>
            <a:r>
              <a:rPr lang="en-US" dirty="0"/>
              <a:t> L</a:t>
            </a:r>
            <a:r>
              <a:rPr lang="en-US" baseline="30000" dirty="0"/>
              <a:t>-1</a:t>
            </a:r>
            <a:r>
              <a:rPr lang="en-US" dirty="0"/>
              <a:t>	7</a:t>
            </a:r>
          </a:p>
          <a:p>
            <a:pPr marL="0" indent="0">
              <a:buNone/>
            </a:pPr>
            <a:r>
              <a:rPr lang="en-US" dirty="0"/>
              <a:t>		   		     (Ca</a:t>
            </a:r>
            <a:r>
              <a:rPr lang="en-US" baseline="30000" dirty="0"/>
              <a:t>2+</a:t>
            </a:r>
            <a:r>
              <a:rPr lang="en-US" dirty="0"/>
              <a:t> + Mg</a:t>
            </a:r>
            <a:r>
              <a:rPr lang="en-US" baseline="30000" dirty="0"/>
              <a:t>2+</a:t>
            </a:r>
            <a:r>
              <a:rPr lang="en-US" dirty="0"/>
              <a:t>)</a:t>
            </a:r>
            <a:r>
              <a:rPr lang="en-US" baseline="30000" dirty="0"/>
              <a:t> 1/2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				   	</a:t>
            </a:r>
          </a:p>
          <a:p>
            <a:pPr marL="0" indent="0">
              <a:buNone/>
            </a:pPr>
            <a:r>
              <a:rPr lang="en-US" dirty="0"/>
              <a:t>				               Na+</a:t>
            </a:r>
          </a:p>
          <a:p>
            <a:pPr marL="0" indent="0">
              <a:buNone/>
            </a:pPr>
            <a:r>
              <a:rPr lang="en-US" dirty="0"/>
              <a:t>		SAR	=	----------------------------     Conc. In </a:t>
            </a:r>
            <a:r>
              <a:rPr lang="en-US" dirty="0" err="1"/>
              <a:t>mmol</a:t>
            </a:r>
            <a:r>
              <a:rPr lang="en-US" baseline="-25000" dirty="0" err="1"/>
              <a:t>c</a:t>
            </a:r>
            <a:r>
              <a:rPr lang="en-US" dirty="0"/>
              <a:t> L</a:t>
            </a:r>
            <a:r>
              <a:rPr lang="en-US" baseline="30000" dirty="0"/>
              <a:t>-1</a:t>
            </a:r>
            <a:r>
              <a:rPr lang="en-US" dirty="0"/>
              <a:t>	8</a:t>
            </a:r>
          </a:p>
          <a:p>
            <a:pPr marL="0" indent="0">
              <a:buNone/>
            </a:pPr>
            <a:r>
              <a:rPr lang="en-US" dirty="0"/>
              <a:t>		   	                        [(Ca</a:t>
            </a:r>
            <a:r>
              <a:rPr lang="en-US" baseline="30000" dirty="0"/>
              <a:t>2+</a:t>
            </a:r>
            <a:r>
              <a:rPr lang="en-US" dirty="0"/>
              <a:t> + Mg</a:t>
            </a:r>
            <a:r>
              <a:rPr lang="en-US" baseline="30000" dirty="0"/>
              <a:t>2+</a:t>
            </a:r>
            <a:r>
              <a:rPr lang="en-US" dirty="0"/>
              <a:t>)/2]</a:t>
            </a:r>
            <a:r>
              <a:rPr lang="en-US" baseline="30000" dirty="0"/>
              <a:t> 1/2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				              1</a:t>
            </a:r>
          </a:p>
          <a:p>
            <a:pPr marL="0" indent="0">
              <a:buNone/>
            </a:pPr>
            <a:r>
              <a:rPr lang="en-US" dirty="0"/>
              <a:t>		K</a:t>
            </a:r>
            <a:r>
              <a:rPr lang="en-US" baseline="-25000" dirty="0"/>
              <a:t>G	</a:t>
            </a:r>
            <a:r>
              <a:rPr lang="en-US" dirty="0"/>
              <a:t>=	ESR   ---------			9</a:t>
            </a:r>
          </a:p>
          <a:p>
            <a:pPr marL="0" indent="0">
              <a:buNone/>
            </a:pPr>
            <a:r>
              <a:rPr lang="en-US" dirty="0"/>
              <a:t>				            SAR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		K</a:t>
            </a:r>
            <a:r>
              <a:rPr lang="en-US" baseline="-25000" dirty="0"/>
              <a:t>G</a:t>
            </a:r>
            <a:r>
              <a:rPr lang="en-US" dirty="0"/>
              <a:t> .SAR 	= 	ESR				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528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09"/>
            <a:ext cx="8229600" cy="1143000"/>
          </a:xfrm>
        </p:spPr>
        <p:txBody>
          <a:bodyPr/>
          <a:lstStyle/>
          <a:p>
            <a:r>
              <a:rPr lang="en-US" b="1" dirty="0" err="1"/>
              <a:t>Gapon</a:t>
            </a:r>
            <a:r>
              <a:rPr lang="en-US" b="1" dirty="0"/>
              <a:t> Equation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/>
              <a:t>For a </a:t>
            </a:r>
            <a:r>
              <a:rPr lang="en-US" dirty="0" err="1"/>
              <a:t>Ca</a:t>
            </a:r>
            <a:r>
              <a:rPr lang="en-US" dirty="0"/>
              <a:t>-Na system, exchangeable sodium fraction (ESF) is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      	       </a:t>
            </a:r>
            <a:r>
              <a:rPr lang="en-US" dirty="0" err="1"/>
              <a:t>NaX</a:t>
            </a:r>
            <a:r>
              <a:rPr lang="en-US" dirty="0"/>
              <a:t>                     </a:t>
            </a:r>
            <a:r>
              <a:rPr lang="en-US" dirty="0" err="1"/>
              <a:t>NaX</a:t>
            </a:r>
            <a:r>
              <a:rPr lang="en-US" dirty="0"/>
              <a:t>   		              </a:t>
            </a:r>
            <a:r>
              <a:rPr lang="en-US" dirty="0" err="1"/>
              <a:t>NaX</a:t>
            </a:r>
            <a:r>
              <a:rPr lang="en-US" dirty="0"/>
              <a:t> / </a:t>
            </a:r>
            <a:r>
              <a:rPr lang="en-US" dirty="0" err="1"/>
              <a:t>CaX</a:t>
            </a:r>
            <a:r>
              <a:rPr lang="en-US" dirty="0"/>
              <a:t>	                ESR</a:t>
            </a:r>
          </a:p>
          <a:p>
            <a:pPr marL="0" indent="0">
              <a:buNone/>
            </a:pPr>
            <a:r>
              <a:rPr lang="en-US" dirty="0"/>
              <a:t>	ESF	=   ------- 	=   -------------- 	= -------------------------------       =    ---------------         11</a:t>
            </a:r>
          </a:p>
          <a:p>
            <a:pPr marL="0" indent="0">
              <a:buNone/>
            </a:pPr>
            <a:r>
              <a:rPr lang="en-US" dirty="0"/>
              <a:t>	      	       CEC	        </a:t>
            </a:r>
            <a:r>
              <a:rPr lang="en-US" dirty="0" err="1"/>
              <a:t>CaX</a:t>
            </a:r>
            <a:r>
              <a:rPr lang="en-US" dirty="0"/>
              <a:t> + </a:t>
            </a:r>
            <a:r>
              <a:rPr lang="en-US" dirty="0" err="1"/>
              <a:t>NaX</a:t>
            </a:r>
            <a:r>
              <a:rPr lang="en-US" dirty="0"/>
              <a:t>           	   (</a:t>
            </a:r>
            <a:r>
              <a:rPr lang="en-US" dirty="0" err="1"/>
              <a:t>CaX</a:t>
            </a:r>
            <a:r>
              <a:rPr lang="en-US" dirty="0"/>
              <a:t> / </a:t>
            </a:r>
            <a:r>
              <a:rPr lang="en-US" dirty="0" err="1"/>
              <a:t>CaX</a:t>
            </a:r>
            <a:r>
              <a:rPr lang="en-US" dirty="0"/>
              <a:t>) + (</a:t>
            </a:r>
            <a:r>
              <a:rPr lang="en-US" dirty="0" err="1"/>
              <a:t>NaX</a:t>
            </a:r>
            <a:r>
              <a:rPr lang="en-US" dirty="0"/>
              <a:t> / </a:t>
            </a:r>
            <a:r>
              <a:rPr lang="en-US" dirty="0" err="1"/>
              <a:t>CaX</a:t>
            </a:r>
            <a:r>
              <a:rPr lang="en-US" dirty="0"/>
              <a:t>)	             1 + ESR</a:t>
            </a:r>
          </a:p>
          <a:p>
            <a:pPr marL="0" indent="0">
              <a:buNone/>
            </a:pPr>
            <a:r>
              <a:rPr lang="en-US" dirty="0"/>
              <a:t>			    	  </a:t>
            </a:r>
          </a:p>
          <a:p>
            <a:pPr marL="0" indent="0">
              <a:buNone/>
            </a:pPr>
            <a:r>
              <a:rPr lang="en-US" dirty="0"/>
              <a:t>  					    </a:t>
            </a:r>
            <a:r>
              <a:rPr lang="en-US" dirty="0" err="1"/>
              <a:t>NaX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Since 		ESR 	=	-----------       </a:t>
            </a:r>
          </a:p>
          <a:p>
            <a:pPr marL="0" indent="0">
              <a:buNone/>
            </a:pPr>
            <a:r>
              <a:rPr lang="en-US" dirty="0"/>
              <a:t>			               		     </a:t>
            </a:r>
            <a:r>
              <a:rPr lang="en-US" dirty="0" err="1"/>
              <a:t>CaX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	and 		ESR	=	K</a:t>
            </a:r>
            <a:r>
              <a:rPr lang="en-US" baseline="-25000" dirty="0"/>
              <a:t>G</a:t>
            </a:r>
            <a:r>
              <a:rPr lang="en-US" dirty="0"/>
              <a:t> .SAR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				     ESR	                               K</a:t>
            </a:r>
            <a:r>
              <a:rPr lang="en-US" baseline="-25000" dirty="0"/>
              <a:t>G</a:t>
            </a:r>
            <a:r>
              <a:rPr lang="en-US" dirty="0"/>
              <a:t> .SAR</a:t>
            </a:r>
          </a:p>
          <a:p>
            <a:pPr marL="0" indent="0">
              <a:buNone/>
            </a:pPr>
            <a:r>
              <a:rPr lang="en-US" dirty="0"/>
              <a:t>	therefore,	ESF	=	---------------	=	---------------------	12</a:t>
            </a:r>
          </a:p>
          <a:p>
            <a:pPr marL="0" indent="0">
              <a:buNone/>
            </a:pPr>
            <a:r>
              <a:rPr lang="en-US" dirty="0"/>
              <a:t>				    1 + ESR		      1 + K</a:t>
            </a:r>
            <a:r>
              <a:rPr lang="en-US" baseline="-25000" dirty="0"/>
              <a:t>G</a:t>
            </a:r>
            <a:r>
              <a:rPr lang="en-US" dirty="0"/>
              <a:t> .SAR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	But, it is known to us that</a:t>
            </a:r>
          </a:p>
          <a:p>
            <a:pPr marL="0" indent="0">
              <a:buNone/>
            </a:pPr>
            <a:r>
              <a:rPr lang="en-US" dirty="0"/>
              <a:t>				        </a:t>
            </a:r>
            <a:r>
              <a:rPr lang="en-US" dirty="0" err="1"/>
              <a:t>NaX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ESP 	=	---------------- 100			13</a:t>
            </a:r>
          </a:p>
          <a:p>
            <a:pPr marL="0" indent="0">
              <a:buNone/>
            </a:pPr>
            <a:r>
              <a:rPr lang="en-US" dirty="0"/>
              <a:t>       				        CEC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	Hence,					 100 ESR</a:t>
            </a:r>
          </a:p>
          <a:p>
            <a:pPr marL="0" indent="0">
              <a:buNone/>
            </a:pPr>
            <a:r>
              <a:rPr lang="en-US" dirty="0"/>
              <a:t>		ESP 	=	100 ESF	=	-------------		14</a:t>
            </a:r>
          </a:p>
          <a:p>
            <a:pPr marL="0" indent="0">
              <a:buNone/>
            </a:pPr>
            <a:r>
              <a:rPr lang="en-US" dirty="0"/>
              <a:t> 						1 + ESR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677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b="1" dirty="0" err="1"/>
              <a:t>Gapon</a:t>
            </a:r>
            <a:r>
              <a:rPr lang="en-US" b="1" dirty="0"/>
              <a:t> Equation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ESP is the measure of Na</a:t>
            </a:r>
            <a:r>
              <a:rPr lang="en-US" baseline="30000" dirty="0"/>
              <a:t>+</a:t>
            </a:r>
            <a:r>
              <a:rPr lang="en-US" dirty="0"/>
              <a:t> saturation of soil exchange sites and value of ESR has been determined using data of US soils as under: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		ESR	=	-0.0126 + 0.01475 SAR			15</a:t>
            </a:r>
          </a:p>
          <a:p>
            <a:pPr marL="0" indent="0">
              <a:buNone/>
            </a:pPr>
            <a:r>
              <a:rPr lang="en-US" dirty="0"/>
              <a:t>	So				</a:t>
            </a:r>
          </a:p>
          <a:p>
            <a:pPr marL="0" indent="0">
              <a:buNone/>
            </a:pPr>
            <a:r>
              <a:rPr lang="en-US" dirty="0"/>
              <a:t>				100 (-0.0126 + 0.01475 SAR)</a:t>
            </a:r>
          </a:p>
          <a:p>
            <a:pPr marL="0" indent="0">
              <a:buNone/>
            </a:pPr>
            <a:r>
              <a:rPr lang="en-US" dirty="0"/>
              <a:t>		ESP	=	---------------------------------------		16</a:t>
            </a:r>
          </a:p>
          <a:p>
            <a:pPr marL="0" indent="0">
              <a:buNone/>
            </a:pPr>
            <a:r>
              <a:rPr lang="en-US" dirty="0"/>
              <a:t>				1 + (-0.0126 + 0.01475 SAR)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The value of K</a:t>
            </a:r>
            <a:r>
              <a:rPr lang="en-US" baseline="-25000" dirty="0"/>
              <a:t>G</a:t>
            </a:r>
            <a:r>
              <a:rPr lang="en-US" dirty="0"/>
              <a:t> is 0.01475 while -0.0126 is the Y intercept. However, Franklin &amp; </a:t>
            </a:r>
            <a:r>
              <a:rPr lang="en-US" dirty="0" err="1"/>
              <a:t>Schmehl</a:t>
            </a:r>
            <a:r>
              <a:rPr lang="en-US" dirty="0"/>
              <a:t> (1973) found the value of ESR for soils of Pakistani Punjab as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		ESR	=	0.0063 + 0.0124 SAR			17</a:t>
            </a:r>
          </a:p>
          <a:p>
            <a:pPr marL="0" indent="0">
              <a:buNone/>
            </a:pPr>
            <a:r>
              <a:rPr lang="en-US" dirty="0"/>
              <a:t>	So				</a:t>
            </a:r>
          </a:p>
          <a:p>
            <a:pPr marL="0" indent="0">
              <a:buNone/>
            </a:pPr>
            <a:r>
              <a:rPr lang="en-US" dirty="0"/>
              <a:t>				100 (0.0063 + 0.0124 SAR)</a:t>
            </a:r>
          </a:p>
          <a:p>
            <a:pPr marL="0" indent="0">
              <a:buNone/>
            </a:pPr>
            <a:r>
              <a:rPr lang="en-US" dirty="0"/>
              <a:t>		ESP	=	-------------------------------------		18</a:t>
            </a:r>
          </a:p>
          <a:p>
            <a:pPr marL="0" indent="0">
              <a:buNone/>
            </a:pPr>
            <a:r>
              <a:rPr lang="en-US" dirty="0"/>
              <a:t>				1 + (0.0063 + 0.0124 SAR)</a:t>
            </a:r>
          </a:p>
          <a:p>
            <a:pPr marL="0" indent="0">
              <a:buNone/>
            </a:pPr>
            <a:r>
              <a:rPr lang="en-US" dirty="0"/>
              <a:t>	By simplifying it will be as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ESP	=	1.94 + 0.903 SAR			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770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1326</Words>
  <Application>Microsoft Office PowerPoint</Application>
  <PresentationFormat>On-screen Show (4:3)</PresentationFormat>
  <Paragraphs>123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EXCHANGE EQUATIONS</vt:lpstr>
      <vt:lpstr>EXCHANGE EQUATIONS</vt:lpstr>
      <vt:lpstr>EXCHANGE EQUATIONS</vt:lpstr>
      <vt:lpstr>Gapon Equations</vt:lpstr>
      <vt:lpstr>Gapon Equation</vt:lpstr>
      <vt:lpstr>Gapon Equation</vt:lpstr>
      <vt:lpstr>Gapon Equation</vt:lpstr>
      <vt:lpstr>Gapon Equation</vt:lpstr>
      <vt:lpstr>Gapon Equation</vt:lpstr>
      <vt:lpstr>Gapon Equation</vt:lpstr>
      <vt:lpstr>Gapon Equation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EXCHANGE EQUATIONS</dc:title>
  <dc:creator>Taha</dc:creator>
  <cp:lastModifiedBy>Fakhar</cp:lastModifiedBy>
  <cp:revision>11</cp:revision>
  <dcterms:created xsi:type="dcterms:W3CDTF">2013-04-11T04:03:05Z</dcterms:created>
  <dcterms:modified xsi:type="dcterms:W3CDTF">2020-04-14T07:06:29Z</dcterms:modified>
</cp:coreProperties>
</file>