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78" r:id="rId4"/>
    <p:sldId id="279" r:id="rId5"/>
    <p:sldId id="280" r:id="rId6"/>
    <p:sldId id="257" r:id="rId7"/>
    <p:sldId id="281" r:id="rId8"/>
    <p:sldId id="282" r:id="rId9"/>
    <p:sldId id="283" r:id="rId10"/>
    <p:sldId id="284" r:id="rId11"/>
    <p:sldId id="285" r:id="rId12"/>
    <p:sldId id="286" r:id="rId13"/>
    <p:sldId id="287" r:id="rId14"/>
    <p:sldId id="288" r:id="rId15"/>
    <p:sldId id="289" r:id="rId16"/>
    <p:sldId id="290" r:id="rId17"/>
    <p:sldId id="291" r:id="rId18"/>
    <p:sldId id="29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1399EED-6DBF-4FDD-ABDD-3A2F80BD071C}" type="datetimeFigureOut">
              <a:rPr lang="en-US" smtClean="0"/>
              <a:t>10/3/2020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C34DA0-50EC-42E5-8BFA-4043EFAA0783}" type="slidenum">
              <a:rPr lang="en-US" smtClean="0"/>
              <a:t>‹#›</a:t>
            </a:fld>
            <a:endParaRPr lang="en-US"/>
          </a:p>
        </p:txBody>
      </p:sp>
    </p:spTree>
    <p:extLst>
      <p:ext uri="{BB962C8B-B14F-4D97-AF65-F5344CB8AC3E}">
        <p14:creationId xmlns:p14="http://schemas.microsoft.com/office/powerpoint/2010/main" val="196223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399EED-6DBF-4FDD-ABDD-3A2F80BD071C}" type="datetimeFigureOut">
              <a:rPr lang="en-US" smtClean="0"/>
              <a:t>10/3/2020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C34DA0-50EC-42E5-8BFA-4043EFAA0783}" type="slidenum">
              <a:rPr lang="en-US" smtClean="0"/>
              <a:t>‹#›</a:t>
            </a:fld>
            <a:endParaRPr lang="en-US"/>
          </a:p>
        </p:txBody>
      </p:sp>
    </p:spTree>
    <p:extLst>
      <p:ext uri="{BB962C8B-B14F-4D97-AF65-F5344CB8AC3E}">
        <p14:creationId xmlns:p14="http://schemas.microsoft.com/office/powerpoint/2010/main" val="1523493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399EED-6DBF-4FDD-ABDD-3A2F80BD071C}" type="datetimeFigureOut">
              <a:rPr lang="en-US" smtClean="0"/>
              <a:t>10/3/2020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C34DA0-50EC-42E5-8BFA-4043EFAA0783}" type="slidenum">
              <a:rPr lang="en-US" smtClean="0"/>
              <a:t>‹#›</a:t>
            </a:fld>
            <a:endParaRPr lang="en-US"/>
          </a:p>
        </p:txBody>
      </p:sp>
    </p:spTree>
    <p:extLst>
      <p:ext uri="{BB962C8B-B14F-4D97-AF65-F5344CB8AC3E}">
        <p14:creationId xmlns:p14="http://schemas.microsoft.com/office/powerpoint/2010/main" val="2999742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399EED-6DBF-4FDD-ABDD-3A2F80BD071C}" type="datetimeFigureOut">
              <a:rPr lang="en-US" smtClean="0"/>
              <a:t>10/3/2020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C34DA0-50EC-42E5-8BFA-4043EFAA0783}" type="slidenum">
              <a:rPr lang="en-US" smtClean="0"/>
              <a:t>‹#›</a:t>
            </a:fld>
            <a:endParaRPr lang="en-US"/>
          </a:p>
        </p:txBody>
      </p:sp>
    </p:spTree>
    <p:extLst>
      <p:ext uri="{BB962C8B-B14F-4D97-AF65-F5344CB8AC3E}">
        <p14:creationId xmlns:p14="http://schemas.microsoft.com/office/powerpoint/2010/main" val="1641403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399EED-6DBF-4FDD-ABDD-3A2F80BD071C}" type="datetimeFigureOut">
              <a:rPr lang="en-US" smtClean="0"/>
              <a:t>10/3/2020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C34DA0-50EC-42E5-8BFA-4043EFAA0783}" type="slidenum">
              <a:rPr lang="en-US" smtClean="0"/>
              <a:t>‹#›</a:t>
            </a:fld>
            <a:endParaRPr lang="en-US"/>
          </a:p>
        </p:txBody>
      </p:sp>
    </p:spTree>
    <p:extLst>
      <p:ext uri="{BB962C8B-B14F-4D97-AF65-F5344CB8AC3E}">
        <p14:creationId xmlns:p14="http://schemas.microsoft.com/office/powerpoint/2010/main" val="306662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399EED-6DBF-4FDD-ABDD-3A2F80BD071C}" type="datetimeFigureOut">
              <a:rPr lang="en-US" smtClean="0"/>
              <a:t>10/3/2020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C34DA0-50EC-42E5-8BFA-4043EFAA0783}" type="slidenum">
              <a:rPr lang="en-US" smtClean="0"/>
              <a:t>‹#›</a:t>
            </a:fld>
            <a:endParaRPr lang="en-US"/>
          </a:p>
        </p:txBody>
      </p:sp>
    </p:spTree>
    <p:extLst>
      <p:ext uri="{BB962C8B-B14F-4D97-AF65-F5344CB8AC3E}">
        <p14:creationId xmlns:p14="http://schemas.microsoft.com/office/powerpoint/2010/main" val="2676094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1399EED-6DBF-4FDD-ABDD-3A2F80BD071C}" type="datetimeFigureOut">
              <a:rPr lang="en-US" smtClean="0"/>
              <a:t>10/3/2020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C34DA0-50EC-42E5-8BFA-4043EFAA0783}" type="slidenum">
              <a:rPr lang="en-US" smtClean="0"/>
              <a:t>‹#›</a:t>
            </a:fld>
            <a:endParaRPr lang="en-US"/>
          </a:p>
        </p:txBody>
      </p:sp>
    </p:spTree>
    <p:extLst>
      <p:ext uri="{BB962C8B-B14F-4D97-AF65-F5344CB8AC3E}">
        <p14:creationId xmlns:p14="http://schemas.microsoft.com/office/powerpoint/2010/main" val="706523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399EED-6DBF-4FDD-ABDD-3A2F80BD071C}" type="datetimeFigureOut">
              <a:rPr lang="en-US" smtClean="0"/>
              <a:t>10/3/2020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C34DA0-50EC-42E5-8BFA-4043EFAA0783}" type="slidenum">
              <a:rPr lang="en-US" smtClean="0"/>
              <a:t>‹#›</a:t>
            </a:fld>
            <a:endParaRPr lang="en-US"/>
          </a:p>
        </p:txBody>
      </p:sp>
    </p:spTree>
    <p:extLst>
      <p:ext uri="{BB962C8B-B14F-4D97-AF65-F5344CB8AC3E}">
        <p14:creationId xmlns:p14="http://schemas.microsoft.com/office/powerpoint/2010/main" val="3722786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399EED-6DBF-4FDD-ABDD-3A2F80BD071C}" type="datetimeFigureOut">
              <a:rPr lang="en-US" smtClean="0"/>
              <a:t>10/3/2020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C34DA0-50EC-42E5-8BFA-4043EFAA0783}" type="slidenum">
              <a:rPr lang="en-US" smtClean="0"/>
              <a:t>‹#›</a:t>
            </a:fld>
            <a:endParaRPr lang="en-US"/>
          </a:p>
        </p:txBody>
      </p:sp>
    </p:spTree>
    <p:extLst>
      <p:ext uri="{BB962C8B-B14F-4D97-AF65-F5344CB8AC3E}">
        <p14:creationId xmlns:p14="http://schemas.microsoft.com/office/powerpoint/2010/main" val="1890019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399EED-6DBF-4FDD-ABDD-3A2F80BD071C}" type="datetimeFigureOut">
              <a:rPr lang="en-US" smtClean="0"/>
              <a:t>10/3/2020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C34DA0-50EC-42E5-8BFA-4043EFAA0783}" type="slidenum">
              <a:rPr lang="en-US" smtClean="0"/>
              <a:t>‹#›</a:t>
            </a:fld>
            <a:endParaRPr lang="en-US"/>
          </a:p>
        </p:txBody>
      </p:sp>
    </p:spTree>
    <p:extLst>
      <p:ext uri="{BB962C8B-B14F-4D97-AF65-F5344CB8AC3E}">
        <p14:creationId xmlns:p14="http://schemas.microsoft.com/office/powerpoint/2010/main" val="448158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399EED-6DBF-4FDD-ABDD-3A2F80BD071C}" type="datetimeFigureOut">
              <a:rPr lang="en-US" smtClean="0"/>
              <a:t>10/3/2020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C34DA0-50EC-42E5-8BFA-4043EFAA0783}" type="slidenum">
              <a:rPr lang="en-US" smtClean="0"/>
              <a:t>‹#›</a:t>
            </a:fld>
            <a:endParaRPr lang="en-US"/>
          </a:p>
        </p:txBody>
      </p:sp>
    </p:spTree>
    <p:extLst>
      <p:ext uri="{BB962C8B-B14F-4D97-AF65-F5344CB8AC3E}">
        <p14:creationId xmlns:p14="http://schemas.microsoft.com/office/powerpoint/2010/main" val="191205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399EED-6DBF-4FDD-ABDD-3A2F80BD071C}" type="datetimeFigureOut">
              <a:rPr lang="en-US" smtClean="0"/>
              <a:t>10/3/2020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34DA0-50EC-42E5-8BFA-4043EFAA0783}" type="slidenum">
              <a:rPr lang="en-US" smtClean="0"/>
              <a:t>‹#›</a:t>
            </a:fld>
            <a:endParaRPr lang="en-US"/>
          </a:p>
        </p:txBody>
      </p:sp>
    </p:spTree>
    <p:extLst>
      <p:ext uri="{BB962C8B-B14F-4D97-AF65-F5344CB8AC3E}">
        <p14:creationId xmlns:p14="http://schemas.microsoft.com/office/powerpoint/2010/main" val="1222849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1524000" y="1367063"/>
            <a:ext cx="9144000" cy="951136"/>
          </a:xfrm>
        </p:spPr>
        <p:txBody>
          <a:bodyPr>
            <a:normAutofit/>
          </a:bodyPr>
          <a:lstStyle/>
          <a:p>
            <a:r>
              <a:rPr lang="en-US" b="1" dirty="0" smtClean="0"/>
              <a:t>Elements of Design</a:t>
            </a:r>
            <a:endParaRPr lang="en-US" dirty="0"/>
          </a:p>
        </p:txBody>
      </p:sp>
      <p:sp>
        <p:nvSpPr>
          <p:cNvPr id="6" name="Subtitle 2"/>
          <p:cNvSpPr>
            <a:spLocks noGrp="1"/>
          </p:cNvSpPr>
          <p:nvPr>
            <p:ph type="subTitle" idx="1"/>
          </p:nvPr>
        </p:nvSpPr>
        <p:spPr>
          <a:xfrm>
            <a:off x="1524000" y="3007216"/>
            <a:ext cx="9144000" cy="4108361"/>
          </a:xfrm>
        </p:spPr>
        <p:txBody>
          <a:bodyPr>
            <a:normAutofit/>
          </a:bodyPr>
          <a:lstStyle/>
          <a:p>
            <a:r>
              <a:rPr lang="en-US" b="1" dirty="0" smtClean="0"/>
              <a:t>The </a:t>
            </a:r>
            <a:r>
              <a:rPr lang="en-US" b="1" dirty="0"/>
              <a:t>elements of design create every object around us. Nothing can exist without these ingredients. The discipline of learning the power of these elements and formatting them within the principles of design is the responsibility of the designer</a:t>
            </a:r>
            <a:r>
              <a:rPr lang="en-US" b="1" dirty="0" smtClean="0"/>
              <a:t>.</a:t>
            </a:r>
            <a:endParaRPr lang="en-US" dirty="0"/>
          </a:p>
        </p:txBody>
      </p:sp>
    </p:spTree>
    <p:extLst>
      <p:ext uri="{BB962C8B-B14F-4D97-AF65-F5344CB8AC3E}">
        <p14:creationId xmlns:p14="http://schemas.microsoft.com/office/powerpoint/2010/main" val="452289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9758" y="2822375"/>
            <a:ext cx="9144000" cy="951136"/>
          </a:xfrm>
        </p:spPr>
        <p:txBody>
          <a:bodyPr>
            <a:normAutofit fontScale="90000"/>
          </a:bodyPr>
          <a:lstStyle/>
          <a:p>
            <a:r>
              <a:rPr lang="en-US" b="1" dirty="0" smtClean="0"/>
              <a:t>The principles of design are tools used to format the elements of design.</a:t>
            </a:r>
            <a:endParaRPr lang="en-US" dirty="0"/>
          </a:p>
        </p:txBody>
      </p:sp>
    </p:spTree>
    <p:extLst>
      <p:ext uri="{BB962C8B-B14F-4D97-AF65-F5344CB8AC3E}">
        <p14:creationId xmlns:p14="http://schemas.microsoft.com/office/powerpoint/2010/main" val="2549446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61755"/>
            <a:ext cx="9144000" cy="951136"/>
          </a:xfrm>
        </p:spPr>
        <p:txBody>
          <a:bodyPr>
            <a:normAutofit/>
          </a:bodyPr>
          <a:lstStyle/>
          <a:p>
            <a:r>
              <a:rPr lang="en-US" b="1" dirty="0" smtClean="0"/>
              <a:t>Balance</a:t>
            </a:r>
            <a:endParaRPr lang="en-US" dirty="0"/>
          </a:p>
        </p:txBody>
      </p:sp>
      <p:sp>
        <p:nvSpPr>
          <p:cNvPr id="3" name="Subtitle 2"/>
          <p:cNvSpPr>
            <a:spLocks noGrp="1"/>
          </p:cNvSpPr>
          <p:nvPr>
            <p:ph type="subTitle" idx="1"/>
          </p:nvPr>
        </p:nvSpPr>
        <p:spPr>
          <a:xfrm>
            <a:off x="1524000" y="1841678"/>
            <a:ext cx="9144000" cy="3760631"/>
          </a:xfrm>
        </p:spPr>
        <p:txBody>
          <a:bodyPr>
            <a:normAutofit/>
          </a:bodyPr>
          <a:lstStyle/>
          <a:p>
            <a:r>
              <a:rPr lang="en-US" b="1" dirty="0" smtClean="0"/>
              <a:t>Balance</a:t>
            </a:r>
            <a:r>
              <a:rPr lang="en-US" dirty="0"/>
              <a:t> - The elements of design converge to create a design or arrangement of parts that appear to be a whole with </a:t>
            </a:r>
            <a:r>
              <a:rPr lang="en-US" dirty="0" smtClean="0"/>
              <a:t>equilibrium.</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7706" y="2880008"/>
            <a:ext cx="4976746" cy="3736273"/>
          </a:xfrm>
          <a:prstGeom prst="rect">
            <a:avLst/>
          </a:prstGeom>
        </p:spPr>
      </p:pic>
    </p:spTree>
    <p:extLst>
      <p:ext uri="{BB962C8B-B14F-4D97-AF65-F5344CB8AC3E}">
        <p14:creationId xmlns:p14="http://schemas.microsoft.com/office/powerpoint/2010/main" val="2444580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61755"/>
            <a:ext cx="9144000" cy="951136"/>
          </a:xfrm>
        </p:spPr>
        <p:txBody>
          <a:bodyPr>
            <a:normAutofit/>
          </a:bodyPr>
          <a:lstStyle/>
          <a:p>
            <a:r>
              <a:rPr lang="en-US" b="1" dirty="0" smtClean="0"/>
              <a:t>Contrast</a:t>
            </a:r>
            <a:endParaRPr lang="en-US" dirty="0"/>
          </a:p>
        </p:txBody>
      </p:sp>
      <p:sp>
        <p:nvSpPr>
          <p:cNvPr id="3" name="Subtitle 2"/>
          <p:cNvSpPr>
            <a:spLocks noGrp="1"/>
          </p:cNvSpPr>
          <p:nvPr>
            <p:ph type="subTitle" idx="1"/>
          </p:nvPr>
        </p:nvSpPr>
        <p:spPr>
          <a:xfrm>
            <a:off x="1524000" y="1841678"/>
            <a:ext cx="9144000" cy="3760631"/>
          </a:xfrm>
        </p:spPr>
        <p:txBody>
          <a:bodyPr>
            <a:normAutofit/>
          </a:bodyPr>
          <a:lstStyle/>
          <a:p>
            <a:r>
              <a:rPr lang="en-US" b="1" dirty="0" smtClean="0"/>
              <a:t>Contrast</a:t>
            </a:r>
            <a:r>
              <a:rPr lang="en-US" dirty="0"/>
              <a:t> - The "automatic principle." Whenever an element is placed within a format, contrast is created in the various elements. Can be emphasized with contrast in size, shape, color, texture, etc., etc. Offers variety within a visual format</a:t>
            </a:r>
            <a:r>
              <a:rPr lang="en-US" dirty="0" smtClean="0"/>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5415" y="3380615"/>
            <a:ext cx="5561169" cy="3138088"/>
          </a:xfrm>
          <a:prstGeom prst="rect">
            <a:avLst/>
          </a:prstGeom>
        </p:spPr>
      </p:pic>
    </p:spTree>
    <p:extLst>
      <p:ext uri="{BB962C8B-B14F-4D97-AF65-F5344CB8AC3E}">
        <p14:creationId xmlns:p14="http://schemas.microsoft.com/office/powerpoint/2010/main" val="4283126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61755"/>
            <a:ext cx="9144000" cy="951136"/>
          </a:xfrm>
        </p:spPr>
        <p:txBody>
          <a:bodyPr>
            <a:normAutofit/>
          </a:bodyPr>
          <a:lstStyle/>
          <a:p>
            <a:r>
              <a:rPr lang="en-US" b="1" dirty="0" smtClean="0"/>
              <a:t>Direction</a:t>
            </a:r>
            <a:endParaRPr lang="en-US" dirty="0"/>
          </a:p>
        </p:txBody>
      </p:sp>
      <p:sp>
        <p:nvSpPr>
          <p:cNvPr id="3" name="Subtitle 2"/>
          <p:cNvSpPr>
            <a:spLocks noGrp="1"/>
          </p:cNvSpPr>
          <p:nvPr>
            <p:ph type="subTitle" idx="1"/>
          </p:nvPr>
        </p:nvSpPr>
        <p:spPr>
          <a:xfrm>
            <a:off x="1524000" y="1841678"/>
            <a:ext cx="9144000" cy="3760631"/>
          </a:xfrm>
        </p:spPr>
        <p:txBody>
          <a:bodyPr>
            <a:normAutofit/>
          </a:bodyPr>
          <a:lstStyle/>
          <a:p>
            <a:r>
              <a:rPr lang="en-US" b="1" dirty="0" smtClean="0"/>
              <a:t>Direction</a:t>
            </a:r>
            <a:r>
              <a:rPr lang="en-US" dirty="0"/>
              <a:t> - Utilizing movement to create the visual illusion of displacement</a:t>
            </a:r>
            <a:r>
              <a:rPr lang="en-US" dirty="0" smtClean="0"/>
              <a:t>.</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8558" y="2691684"/>
            <a:ext cx="5121499" cy="3841124"/>
          </a:xfrm>
          <a:prstGeom prst="rect">
            <a:avLst/>
          </a:prstGeom>
        </p:spPr>
      </p:pic>
    </p:spTree>
    <p:extLst>
      <p:ext uri="{BB962C8B-B14F-4D97-AF65-F5344CB8AC3E}">
        <p14:creationId xmlns:p14="http://schemas.microsoft.com/office/powerpoint/2010/main" val="1424680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12750"/>
            <a:ext cx="9144000" cy="951136"/>
          </a:xfrm>
        </p:spPr>
        <p:txBody>
          <a:bodyPr>
            <a:normAutofit/>
          </a:bodyPr>
          <a:lstStyle/>
          <a:p>
            <a:r>
              <a:rPr lang="en-US" b="1" dirty="0" smtClean="0"/>
              <a:t>Economy</a:t>
            </a:r>
            <a:endParaRPr lang="en-US" dirty="0"/>
          </a:p>
        </p:txBody>
      </p:sp>
      <p:sp>
        <p:nvSpPr>
          <p:cNvPr id="3" name="Subtitle 2"/>
          <p:cNvSpPr>
            <a:spLocks noGrp="1"/>
          </p:cNvSpPr>
          <p:nvPr>
            <p:ph type="subTitle" idx="1"/>
          </p:nvPr>
        </p:nvSpPr>
        <p:spPr>
          <a:xfrm>
            <a:off x="1524000" y="1668082"/>
            <a:ext cx="9144000" cy="3760631"/>
          </a:xfrm>
        </p:spPr>
        <p:txBody>
          <a:bodyPr>
            <a:normAutofit/>
          </a:bodyPr>
          <a:lstStyle/>
          <a:p>
            <a:r>
              <a:rPr lang="en-US" b="1" dirty="0" smtClean="0"/>
              <a:t>Economy</a:t>
            </a:r>
            <a:r>
              <a:rPr lang="en-US" dirty="0"/>
              <a:t> - An principle operating on the "slim." Especially important when dealing with clients, where their product or service is more important than the elaboration of design elements. Can also be considered "precise," or "simplistic." Or, it can be considered great design</a:t>
            </a:r>
            <a:r>
              <a:rPr lang="en-US" dirty="0" smtClean="0"/>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1986" y="3458245"/>
            <a:ext cx="4753982" cy="3165355"/>
          </a:xfrm>
          <a:prstGeom prst="rect">
            <a:avLst/>
          </a:prstGeom>
        </p:spPr>
      </p:pic>
    </p:spTree>
    <p:extLst>
      <p:ext uri="{BB962C8B-B14F-4D97-AF65-F5344CB8AC3E}">
        <p14:creationId xmlns:p14="http://schemas.microsoft.com/office/powerpoint/2010/main" val="2933302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12750"/>
            <a:ext cx="9144000" cy="951136"/>
          </a:xfrm>
        </p:spPr>
        <p:txBody>
          <a:bodyPr>
            <a:normAutofit/>
          </a:bodyPr>
          <a:lstStyle/>
          <a:p>
            <a:r>
              <a:rPr lang="en-US" b="1" dirty="0" smtClean="0"/>
              <a:t>Emphasis</a:t>
            </a:r>
            <a:endParaRPr lang="en-US" dirty="0"/>
          </a:p>
        </p:txBody>
      </p:sp>
      <p:sp>
        <p:nvSpPr>
          <p:cNvPr id="3" name="Subtitle 2"/>
          <p:cNvSpPr>
            <a:spLocks noGrp="1"/>
          </p:cNvSpPr>
          <p:nvPr>
            <p:ph type="subTitle" idx="1"/>
          </p:nvPr>
        </p:nvSpPr>
        <p:spPr>
          <a:xfrm>
            <a:off x="1524000" y="1668082"/>
            <a:ext cx="9144000" cy="3760631"/>
          </a:xfrm>
        </p:spPr>
        <p:txBody>
          <a:bodyPr>
            <a:normAutofit/>
          </a:bodyPr>
          <a:lstStyle/>
          <a:p>
            <a:r>
              <a:rPr lang="en-US" b="1" dirty="0" smtClean="0"/>
              <a:t>Emphasis</a:t>
            </a:r>
            <a:r>
              <a:rPr lang="en-US" dirty="0"/>
              <a:t> - Also known as dominance. This condition exists when an element or elements within a visual format contain a hierarchy of visual importance</a:t>
            </a:r>
            <a:r>
              <a:rPr lang="en-US" dirty="0" smtClean="0"/>
              <a:t>.</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2515" y="3111253"/>
            <a:ext cx="5117489" cy="3405456"/>
          </a:xfrm>
          <a:prstGeom prst="rect">
            <a:avLst/>
          </a:prstGeom>
        </p:spPr>
      </p:pic>
    </p:spTree>
    <p:extLst>
      <p:ext uri="{BB962C8B-B14F-4D97-AF65-F5344CB8AC3E}">
        <p14:creationId xmlns:p14="http://schemas.microsoft.com/office/powerpoint/2010/main" val="3734965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12750"/>
            <a:ext cx="9144000" cy="951136"/>
          </a:xfrm>
        </p:spPr>
        <p:txBody>
          <a:bodyPr>
            <a:normAutofit/>
          </a:bodyPr>
          <a:lstStyle/>
          <a:p>
            <a:r>
              <a:rPr lang="en-US" b="1" dirty="0" smtClean="0"/>
              <a:t>Proportion</a:t>
            </a:r>
            <a:endParaRPr lang="en-US" dirty="0"/>
          </a:p>
        </p:txBody>
      </p:sp>
      <p:sp>
        <p:nvSpPr>
          <p:cNvPr id="3" name="Subtitle 2"/>
          <p:cNvSpPr>
            <a:spLocks noGrp="1"/>
          </p:cNvSpPr>
          <p:nvPr>
            <p:ph type="subTitle" idx="1"/>
          </p:nvPr>
        </p:nvSpPr>
        <p:spPr>
          <a:xfrm>
            <a:off x="1524000" y="1668082"/>
            <a:ext cx="9144000" cy="3760631"/>
          </a:xfrm>
        </p:spPr>
        <p:txBody>
          <a:bodyPr>
            <a:normAutofit/>
          </a:bodyPr>
          <a:lstStyle/>
          <a:p>
            <a:r>
              <a:rPr lang="en-US" b="1" dirty="0" smtClean="0"/>
              <a:t>Proportion</a:t>
            </a:r>
            <a:r>
              <a:rPr lang="en-US" dirty="0"/>
              <a:t> - A two- or three-dimensional element defined by other elements of design</a:t>
            </a:r>
            <a:r>
              <a:rPr lang="en-US" dirty="0" smtClean="0"/>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6453" y="2736179"/>
            <a:ext cx="6350000" cy="3575050"/>
          </a:xfrm>
          <a:prstGeom prst="rect">
            <a:avLst/>
          </a:prstGeom>
        </p:spPr>
      </p:pic>
    </p:spTree>
    <p:extLst>
      <p:ext uri="{BB962C8B-B14F-4D97-AF65-F5344CB8AC3E}">
        <p14:creationId xmlns:p14="http://schemas.microsoft.com/office/powerpoint/2010/main" val="1033577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12750"/>
            <a:ext cx="9144000" cy="951136"/>
          </a:xfrm>
        </p:spPr>
        <p:txBody>
          <a:bodyPr>
            <a:normAutofit/>
          </a:bodyPr>
          <a:lstStyle/>
          <a:p>
            <a:r>
              <a:rPr lang="en-US" b="1" dirty="0" smtClean="0"/>
              <a:t>Rhythm</a:t>
            </a:r>
            <a:endParaRPr lang="en-US" dirty="0"/>
          </a:p>
        </p:txBody>
      </p:sp>
      <p:sp>
        <p:nvSpPr>
          <p:cNvPr id="3" name="Subtitle 2"/>
          <p:cNvSpPr>
            <a:spLocks noGrp="1"/>
          </p:cNvSpPr>
          <p:nvPr>
            <p:ph type="subTitle" idx="1"/>
          </p:nvPr>
        </p:nvSpPr>
        <p:spPr>
          <a:xfrm>
            <a:off x="1524000" y="1668082"/>
            <a:ext cx="9144000" cy="3760631"/>
          </a:xfrm>
        </p:spPr>
        <p:txBody>
          <a:bodyPr>
            <a:normAutofit/>
          </a:bodyPr>
          <a:lstStyle/>
          <a:p>
            <a:r>
              <a:rPr lang="en-US" b="1" dirty="0" smtClean="0"/>
              <a:t>Rhythm</a:t>
            </a:r>
            <a:r>
              <a:rPr lang="en-US" dirty="0"/>
              <a:t> - A recurrence or repetition of one or more elements within a visual format, creating harmony</a:t>
            </a:r>
            <a:r>
              <a:rPr lang="en-US" dirty="0" smtClean="0"/>
              <a:t>.</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1368" y="2989507"/>
            <a:ext cx="6369264" cy="3578717"/>
          </a:xfrm>
          <a:prstGeom prst="rect">
            <a:avLst/>
          </a:prstGeom>
        </p:spPr>
      </p:pic>
    </p:spTree>
    <p:extLst>
      <p:ext uri="{BB962C8B-B14F-4D97-AF65-F5344CB8AC3E}">
        <p14:creationId xmlns:p14="http://schemas.microsoft.com/office/powerpoint/2010/main" val="2792171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12750"/>
            <a:ext cx="9144000" cy="951136"/>
          </a:xfrm>
        </p:spPr>
        <p:txBody>
          <a:bodyPr>
            <a:normAutofit/>
          </a:bodyPr>
          <a:lstStyle/>
          <a:p>
            <a:r>
              <a:rPr lang="en-US" b="1" dirty="0" smtClean="0"/>
              <a:t>Unity</a:t>
            </a:r>
            <a:endParaRPr lang="en-US" dirty="0"/>
          </a:p>
        </p:txBody>
      </p:sp>
      <p:sp>
        <p:nvSpPr>
          <p:cNvPr id="3" name="Subtitle 2"/>
          <p:cNvSpPr>
            <a:spLocks noGrp="1"/>
          </p:cNvSpPr>
          <p:nvPr>
            <p:ph type="subTitle" idx="1"/>
          </p:nvPr>
        </p:nvSpPr>
        <p:spPr>
          <a:xfrm>
            <a:off x="1524000" y="1668082"/>
            <a:ext cx="9144000" cy="3760631"/>
          </a:xfrm>
        </p:spPr>
        <p:txBody>
          <a:bodyPr>
            <a:normAutofit/>
          </a:bodyPr>
          <a:lstStyle/>
          <a:p>
            <a:r>
              <a:rPr lang="en-US" b="1" dirty="0" smtClean="0"/>
              <a:t>Unity</a:t>
            </a:r>
            <a:r>
              <a:rPr lang="en-US" dirty="0"/>
              <a:t> - "Oneness," "Harmony," "Gestalt." The condition of completeness with the use of all visual elements within a format.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2818" y="2704037"/>
            <a:ext cx="2546363" cy="3548655"/>
          </a:xfrm>
          <a:prstGeom prst="rect">
            <a:avLst/>
          </a:prstGeom>
        </p:spPr>
      </p:pic>
    </p:spTree>
    <p:extLst>
      <p:ext uri="{BB962C8B-B14F-4D97-AF65-F5344CB8AC3E}">
        <p14:creationId xmlns:p14="http://schemas.microsoft.com/office/powerpoint/2010/main" val="3860447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29935"/>
            <a:ext cx="9144000" cy="951136"/>
          </a:xfrm>
        </p:spPr>
        <p:txBody>
          <a:bodyPr>
            <a:normAutofit/>
          </a:bodyPr>
          <a:lstStyle/>
          <a:p>
            <a:r>
              <a:rPr lang="en-US" b="1" dirty="0" smtClean="0"/>
              <a:t>Color</a:t>
            </a:r>
            <a:endParaRPr lang="en-US" dirty="0"/>
          </a:p>
        </p:txBody>
      </p:sp>
      <p:sp>
        <p:nvSpPr>
          <p:cNvPr id="3" name="Subtitle 2"/>
          <p:cNvSpPr>
            <a:spLocks noGrp="1"/>
          </p:cNvSpPr>
          <p:nvPr>
            <p:ph type="subTitle" idx="1"/>
          </p:nvPr>
        </p:nvSpPr>
        <p:spPr>
          <a:xfrm>
            <a:off x="1524000" y="1700011"/>
            <a:ext cx="9144000" cy="4597757"/>
          </a:xfrm>
        </p:spPr>
        <p:txBody>
          <a:bodyPr>
            <a:normAutofit/>
          </a:bodyPr>
          <a:lstStyle/>
          <a:p>
            <a:r>
              <a:rPr lang="en-US" dirty="0" smtClean="0"/>
              <a:t>typically </a:t>
            </a:r>
            <a:r>
              <a:rPr lang="en-US" dirty="0"/>
              <a:t>known as hue. This word represents a specific color or light wavelength found in the color spectrum, ranging circularly from red to yellow, green, blue and back to red</a:t>
            </a:r>
            <a:r>
              <a:rPr lang="en-US" dirty="0" smtClean="0"/>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9065" y="4145402"/>
            <a:ext cx="3754907" cy="215236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4035" y="3159973"/>
            <a:ext cx="4783965" cy="3189310"/>
          </a:xfrm>
          <a:prstGeom prst="rect">
            <a:avLst/>
          </a:prstGeom>
        </p:spPr>
      </p:pic>
    </p:spTree>
    <p:extLst>
      <p:ext uri="{BB962C8B-B14F-4D97-AF65-F5344CB8AC3E}">
        <p14:creationId xmlns:p14="http://schemas.microsoft.com/office/powerpoint/2010/main" val="619243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29935"/>
            <a:ext cx="9144000" cy="951136"/>
          </a:xfrm>
        </p:spPr>
        <p:txBody>
          <a:bodyPr>
            <a:normAutofit/>
          </a:bodyPr>
          <a:lstStyle/>
          <a:p>
            <a:r>
              <a:rPr lang="en-US" b="1" dirty="0" smtClean="0"/>
              <a:t>Line</a:t>
            </a:r>
            <a:endParaRPr lang="en-US" dirty="0"/>
          </a:p>
        </p:txBody>
      </p:sp>
      <p:sp>
        <p:nvSpPr>
          <p:cNvPr id="3" name="Subtitle 2"/>
          <p:cNvSpPr>
            <a:spLocks noGrp="1"/>
          </p:cNvSpPr>
          <p:nvPr>
            <p:ph type="subTitle" idx="1"/>
          </p:nvPr>
        </p:nvSpPr>
        <p:spPr>
          <a:xfrm>
            <a:off x="1356575" y="1687132"/>
            <a:ext cx="9144000" cy="4597757"/>
          </a:xfrm>
        </p:spPr>
        <p:txBody>
          <a:bodyPr>
            <a:normAutofit/>
          </a:bodyPr>
          <a:lstStyle/>
          <a:p>
            <a:r>
              <a:rPr lang="en-US" b="1" dirty="0" smtClean="0"/>
              <a:t>Line</a:t>
            </a:r>
            <a:r>
              <a:rPr lang="en-US" dirty="0"/>
              <a:t> </a:t>
            </a:r>
            <a:r>
              <a:rPr lang="en-US" dirty="0" smtClean="0"/>
              <a:t>- </a:t>
            </a:r>
            <a:r>
              <a:rPr lang="en-US" dirty="0"/>
              <a:t>is a line just a series of points? Or is it the best way to get from point "A" to point "B"? As a geometric conception, a line is a point in motion, with only one dimension - length. Line has both a position and a direction in space. The variables of line are: size, shape, position, direction, number, interval and density. Points create lines, lines create shapes or planes and volume</a:t>
            </a:r>
            <a:r>
              <a:rPr lang="en-US" dirty="0" smtClean="0"/>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133" y="3766198"/>
            <a:ext cx="4084883" cy="2724752"/>
          </a:xfrm>
          <a:prstGeom prst="rect">
            <a:avLst/>
          </a:prstGeom>
        </p:spPr>
      </p:pic>
    </p:spTree>
    <p:extLst>
      <p:ext uri="{BB962C8B-B14F-4D97-AF65-F5344CB8AC3E}">
        <p14:creationId xmlns:p14="http://schemas.microsoft.com/office/powerpoint/2010/main" val="2322380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29935"/>
            <a:ext cx="9144000" cy="951136"/>
          </a:xfrm>
        </p:spPr>
        <p:txBody>
          <a:bodyPr>
            <a:normAutofit/>
          </a:bodyPr>
          <a:lstStyle/>
          <a:p>
            <a:r>
              <a:rPr lang="en-US" b="1" dirty="0" smtClean="0"/>
              <a:t>Mass or Forms</a:t>
            </a:r>
            <a:endParaRPr lang="en-US" dirty="0"/>
          </a:p>
        </p:txBody>
      </p:sp>
      <p:sp>
        <p:nvSpPr>
          <p:cNvPr id="3" name="Subtitle 2"/>
          <p:cNvSpPr>
            <a:spLocks noGrp="1"/>
          </p:cNvSpPr>
          <p:nvPr>
            <p:ph type="subTitle" idx="1"/>
          </p:nvPr>
        </p:nvSpPr>
        <p:spPr>
          <a:xfrm>
            <a:off x="1524000" y="1700011"/>
            <a:ext cx="9144000" cy="4597757"/>
          </a:xfrm>
        </p:spPr>
        <p:txBody>
          <a:bodyPr>
            <a:normAutofit/>
          </a:bodyPr>
          <a:lstStyle/>
          <a:p>
            <a:r>
              <a:rPr lang="en-US" b="1" dirty="0" smtClean="0"/>
              <a:t>Mass</a:t>
            </a:r>
            <a:r>
              <a:rPr lang="en-US" dirty="0"/>
              <a:t> - Here, mass is interchangeable with volume. A mass is a solid body or a grouping of visual elements (line, color, texture, etc.) that compose a solid form. Volume is a three-dimensional form comprising length, width, and depth. Three-dimensional forms contain points (vertices), lines (edges), and planes (surfaces). A mass is the two-dimensional appearance of a three-dimensional form</a:t>
            </a:r>
            <a:r>
              <a:rPr lang="en-US" dirty="0" smtClean="0"/>
              <a:t>.</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40300" y="3946359"/>
            <a:ext cx="3911400" cy="2570349"/>
          </a:xfrm>
          <a:prstGeom prst="rect">
            <a:avLst/>
          </a:prstGeom>
        </p:spPr>
      </p:pic>
    </p:spTree>
    <p:extLst>
      <p:ext uri="{BB962C8B-B14F-4D97-AF65-F5344CB8AC3E}">
        <p14:creationId xmlns:p14="http://schemas.microsoft.com/office/powerpoint/2010/main" val="4052011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54938"/>
            <a:ext cx="9144000" cy="951136"/>
          </a:xfrm>
        </p:spPr>
        <p:txBody>
          <a:bodyPr>
            <a:normAutofit/>
          </a:bodyPr>
          <a:lstStyle/>
          <a:p>
            <a:r>
              <a:rPr lang="en-US" b="1" dirty="0" smtClean="0"/>
              <a:t>Movement</a:t>
            </a:r>
            <a:endParaRPr lang="en-US" dirty="0"/>
          </a:p>
        </p:txBody>
      </p:sp>
      <p:sp>
        <p:nvSpPr>
          <p:cNvPr id="3" name="Subtitle 2"/>
          <p:cNvSpPr>
            <a:spLocks noGrp="1"/>
          </p:cNvSpPr>
          <p:nvPr>
            <p:ph type="subTitle" idx="1"/>
          </p:nvPr>
        </p:nvSpPr>
        <p:spPr>
          <a:xfrm>
            <a:off x="1524000" y="2073500"/>
            <a:ext cx="9144000" cy="3953814"/>
          </a:xfrm>
        </p:spPr>
        <p:txBody>
          <a:bodyPr>
            <a:normAutofit/>
          </a:bodyPr>
          <a:lstStyle/>
          <a:p>
            <a:r>
              <a:rPr lang="en-US" b="1" dirty="0"/>
              <a:t>Movement</a:t>
            </a:r>
            <a:r>
              <a:rPr lang="en-US" dirty="0"/>
              <a:t> - Also known as motion. This element portrays the act or process of changing place or direction, orientation, and/or position through the visual illustration of starting or stopping points, blurring of action, etc. This is not animation, although animation is an end product of movement, as well as other elements of design</a:t>
            </a:r>
            <a:r>
              <a:rPr lang="en-US" dirty="0" smtClean="0"/>
              <a:t>.</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4907" y="4008335"/>
            <a:ext cx="4516192" cy="253975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1130" y="4206647"/>
            <a:ext cx="2143125" cy="214312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4206647"/>
            <a:ext cx="2143125" cy="2143125"/>
          </a:xfrm>
          <a:prstGeom prst="rect">
            <a:avLst/>
          </a:prstGeom>
        </p:spPr>
      </p:pic>
    </p:spTree>
    <p:extLst>
      <p:ext uri="{BB962C8B-B14F-4D97-AF65-F5344CB8AC3E}">
        <p14:creationId xmlns:p14="http://schemas.microsoft.com/office/powerpoint/2010/main" val="4179434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61755"/>
            <a:ext cx="9144000" cy="951136"/>
          </a:xfrm>
        </p:spPr>
        <p:txBody>
          <a:bodyPr>
            <a:normAutofit/>
          </a:bodyPr>
          <a:lstStyle/>
          <a:p>
            <a:r>
              <a:rPr lang="en-US" b="1" dirty="0" smtClean="0"/>
              <a:t>Space</a:t>
            </a:r>
            <a:endParaRPr lang="en-US" dirty="0"/>
          </a:p>
        </p:txBody>
      </p:sp>
      <p:sp>
        <p:nvSpPr>
          <p:cNvPr id="3" name="Subtitle 2"/>
          <p:cNvSpPr>
            <a:spLocks noGrp="1"/>
          </p:cNvSpPr>
          <p:nvPr>
            <p:ph type="subTitle" idx="1"/>
          </p:nvPr>
        </p:nvSpPr>
        <p:spPr>
          <a:xfrm>
            <a:off x="1524000" y="2086376"/>
            <a:ext cx="9144000" cy="3760631"/>
          </a:xfrm>
        </p:spPr>
        <p:txBody>
          <a:bodyPr>
            <a:normAutofit/>
          </a:bodyPr>
          <a:lstStyle/>
          <a:p>
            <a:r>
              <a:rPr lang="en-US" b="1" dirty="0"/>
              <a:t>Space</a:t>
            </a:r>
            <a:r>
              <a:rPr lang="en-US" dirty="0"/>
              <a:t> - A two- or three-dimensional element defined by other elements of design</a:t>
            </a:r>
            <a:r>
              <a:rPr lang="en-US" dirty="0" smtClean="0"/>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1472" y="3105595"/>
            <a:ext cx="5049055" cy="3366037"/>
          </a:xfrm>
          <a:prstGeom prst="rect">
            <a:avLst/>
          </a:prstGeom>
        </p:spPr>
      </p:pic>
    </p:spTree>
    <p:extLst>
      <p:ext uri="{BB962C8B-B14F-4D97-AF65-F5344CB8AC3E}">
        <p14:creationId xmlns:p14="http://schemas.microsoft.com/office/powerpoint/2010/main" val="1871638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61755"/>
            <a:ext cx="9144000" cy="951136"/>
          </a:xfrm>
        </p:spPr>
        <p:txBody>
          <a:bodyPr>
            <a:normAutofit/>
          </a:bodyPr>
          <a:lstStyle/>
          <a:p>
            <a:r>
              <a:rPr lang="en-US" b="1" dirty="0" smtClean="0"/>
              <a:t>Texture</a:t>
            </a:r>
            <a:endParaRPr lang="en-US" dirty="0"/>
          </a:p>
        </p:txBody>
      </p:sp>
      <p:sp>
        <p:nvSpPr>
          <p:cNvPr id="3" name="Subtitle 2"/>
          <p:cNvSpPr>
            <a:spLocks noGrp="1"/>
          </p:cNvSpPr>
          <p:nvPr>
            <p:ph type="subTitle" idx="1"/>
          </p:nvPr>
        </p:nvSpPr>
        <p:spPr>
          <a:xfrm>
            <a:off x="1524000" y="2086376"/>
            <a:ext cx="9144000" cy="3760631"/>
          </a:xfrm>
        </p:spPr>
        <p:txBody>
          <a:bodyPr>
            <a:normAutofit/>
          </a:bodyPr>
          <a:lstStyle/>
          <a:p>
            <a:r>
              <a:rPr lang="en-US" b="1" dirty="0" smtClean="0"/>
              <a:t>Texture</a:t>
            </a:r>
            <a:r>
              <a:rPr lang="en-US" dirty="0"/>
              <a:t> - A technique used in two-dimensional design to replicate three-dimensional surfaces through various drawing and media techniques. On three-dimensional surfaces, it is experienced by touch or by visual </a:t>
            </a:r>
            <a:r>
              <a:rPr lang="en-US" dirty="0" smtClean="0"/>
              <a:t>experience.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0170" y="3676660"/>
            <a:ext cx="4059126" cy="2707571"/>
          </a:xfrm>
          <a:prstGeom prst="rect">
            <a:avLst/>
          </a:prstGeom>
        </p:spPr>
      </p:pic>
    </p:spTree>
    <p:extLst>
      <p:ext uri="{BB962C8B-B14F-4D97-AF65-F5344CB8AC3E}">
        <p14:creationId xmlns:p14="http://schemas.microsoft.com/office/powerpoint/2010/main" val="346640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61755"/>
            <a:ext cx="9144000" cy="951136"/>
          </a:xfrm>
        </p:spPr>
        <p:txBody>
          <a:bodyPr>
            <a:normAutofit/>
          </a:bodyPr>
          <a:lstStyle/>
          <a:p>
            <a:r>
              <a:rPr lang="en-US" b="1" dirty="0" smtClean="0"/>
              <a:t>Type or Typography</a:t>
            </a:r>
            <a:endParaRPr lang="en-US" dirty="0"/>
          </a:p>
        </p:txBody>
      </p:sp>
      <p:sp>
        <p:nvSpPr>
          <p:cNvPr id="3" name="Subtitle 2"/>
          <p:cNvSpPr>
            <a:spLocks noGrp="1"/>
          </p:cNvSpPr>
          <p:nvPr>
            <p:ph type="subTitle" idx="1"/>
          </p:nvPr>
        </p:nvSpPr>
        <p:spPr>
          <a:xfrm>
            <a:off x="1524000" y="2086376"/>
            <a:ext cx="9144000" cy="3760631"/>
          </a:xfrm>
        </p:spPr>
        <p:txBody>
          <a:bodyPr>
            <a:normAutofit/>
          </a:bodyPr>
          <a:lstStyle/>
          <a:p>
            <a:r>
              <a:rPr lang="en-US" b="1" dirty="0" smtClean="0"/>
              <a:t>Type</a:t>
            </a:r>
            <a:r>
              <a:rPr lang="en-US" dirty="0"/>
              <a:t> - Also known as typography, and it is considered an element in graphic design. Although it consists of elements of design, it is - in itself - often an element in the form of visual communication</a:t>
            </a:r>
            <a:r>
              <a:rPr lang="en-US" dirty="0" smtClean="0"/>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2744" y="3440383"/>
            <a:ext cx="4509886" cy="3008243"/>
          </a:xfrm>
          <a:prstGeom prst="rect">
            <a:avLst/>
          </a:prstGeom>
        </p:spPr>
      </p:pic>
    </p:spTree>
    <p:extLst>
      <p:ext uri="{BB962C8B-B14F-4D97-AF65-F5344CB8AC3E}">
        <p14:creationId xmlns:p14="http://schemas.microsoft.com/office/powerpoint/2010/main" val="1355209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61755"/>
            <a:ext cx="9144000" cy="951136"/>
          </a:xfrm>
        </p:spPr>
        <p:txBody>
          <a:bodyPr>
            <a:normAutofit/>
          </a:bodyPr>
          <a:lstStyle/>
          <a:p>
            <a:r>
              <a:rPr lang="en-US" b="1" dirty="0" smtClean="0"/>
              <a:t>Value</a:t>
            </a:r>
            <a:endParaRPr lang="en-US" dirty="0"/>
          </a:p>
        </p:txBody>
      </p:sp>
      <p:sp>
        <p:nvSpPr>
          <p:cNvPr id="3" name="Subtitle 2"/>
          <p:cNvSpPr>
            <a:spLocks noGrp="1"/>
          </p:cNvSpPr>
          <p:nvPr>
            <p:ph type="subTitle" idx="1"/>
          </p:nvPr>
        </p:nvSpPr>
        <p:spPr>
          <a:xfrm>
            <a:off x="1524000" y="2086376"/>
            <a:ext cx="9144000" cy="3760631"/>
          </a:xfrm>
        </p:spPr>
        <p:txBody>
          <a:bodyPr>
            <a:normAutofit/>
          </a:bodyPr>
          <a:lstStyle/>
          <a:p>
            <a:r>
              <a:rPr lang="en-US" b="1" dirty="0" smtClean="0"/>
              <a:t>Value</a:t>
            </a:r>
            <a:r>
              <a:rPr lang="en-US" dirty="0"/>
              <a:t> - Another word for the lightness or darkness of an area. Brightness measured in relationship to a graded scale from white to black.</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5170" y="3363173"/>
            <a:ext cx="4578976" cy="3052651"/>
          </a:xfrm>
          <a:prstGeom prst="rect">
            <a:avLst/>
          </a:prstGeom>
        </p:spPr>
      </p:pic>
    </p:spTree>
    <p:extLst>
      <p:ext uri="{BB962C8B-B14F-4D97-AF65-F5344CB8AC3E}">
        <p14:creationId xmlns:p14="http://schemas.microsoft.com/office/powerpoint/2010/main" val="23800273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349</TotalTime>
  <Words>128</Words>
  <Application>Microsoft Office PowerPoint</Application>
  <PresentationFormat>Widescreen</PresentationFormat>
  <Paragraphs>35</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Elements of Design</vt:lpstr>
      <vt:lpstr>Color</vt:lpstr>
      <vt:lpstr>Line</vt:lpstr>
      <vt:lpstr>Mass or Forms</vt:lpstr>
      <vt:lpstr>Movement</vt:lpstr>
      <vt:lpstr>Space</vt:lpstr>
      <vt:lpstr>Texture</vt:lpstr>
      <vt:lpstr>Type or Typography</vt:lpstr>
      <vt:lpstr>Value</vt:lpstr>
      <vt:lpstr>The principles of design are tools used to format the elements of design.</vt:lpstr>
      <vt:lpstr>Balance</vt:lpstr>
      <vt:lpstr>Contrast</vt:lpstr>
      <vt:lpstr>Direction</vt:lpstr>
      <vt:lpstr>Economy</vt:lpstr>
      <vt:lpstr>Emphasis</vt:lpstr>
      <vt:lpstr>Proportion</vt:lpstr>
      <vt:lpstr>Rhythm</vt:lpstr>
      <vt:lpstr>Unity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 Design</dc:title>
  <dc:creator>muhammadfarhan chaudhary</dc:creator>
  <cp:lastModifiedBy>muhammadfarhan chaudhary</cp:lastModifiedBy>
  <cp:revision>41</cp:revision>
  <dcterms:created xsi:type="dcterms:W3CDTF">2020-10-03T18:20:05Z</dcterms:created>
  <dcterms:modified xsi:type="dcterms:W3CDTF">2020-10-04T00:09:39Z</dcterms:modified>
</cp:coreProperties>
</file>