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C535-2D76-45FB-8377-340506FE2BE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46B4-1269-4750-83E3-6C6A43E67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2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C535-2D76-45FB-8377-340506FE2BE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46B4-1269-4750-83E3-6C6A43E67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9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C535-2D76-45FB-8377-340506FE2BE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46B4-1269-4750-83E3-6C6A43E67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5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C535-2D76-45FB-8377-340506FE2BE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46B4-1269-4750-83E3-6C6A43E67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0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C535-2D76-45FB-8377-340506FE2BE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46B4-1269-4750-83E3-6C6A43E67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2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C535-2D76-45FB-8377-340506FE2BE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46B4-1269-4750-83E3-6C6A43E67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3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C535-2D76-45FB-8377-340506FE2BE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46B4-1269-4750-83E3-6C6A43E67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2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C535-2D76-45FB-8377-340506FE2BE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46B4-1269-4750-83E3-6C6A43E67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5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C535-2D76-45FB-8377-340506FE2BE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46B4-1269-4750-83E3-6C6A43E67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0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C535-2D76-45FB-8377-340506FE2BE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46B4-1269-4750-83E3-6C6A43E67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7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C535-2D76-45FB-8377-340506FE2BE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46B4-1269-4750-83E3-6C6A43E67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2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7C535-2D76-45FB-8377-340506FE2BE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146B4-1269-4750-83E3-6C6A43E67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1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Column Chromatography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20898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Collecting the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Eluent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Flasks or tubes</a:t>
            </a:r>
          </a:p>
          <a:p>
            <a:r>
              <a:rPr lang="en-US" dirty="0" smtClean="0"/>
              <a:t>Fraction collector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36798" t="36182" r="38408" b="29485"/>
          <a:stretch/>
        </p:blipFill>
        <p:spPr>
          <a:xfrm>
            <a:off x="4667897" y="1249249"/>
            <a:ext cx="7167787" cy="5580290"/>
          </a:xfrm>
          <a:prstGeom prst="rect">
            <a:avLst/>
          </a:prstGeom>
        </p:spPr>
      </p:pic>
      <p:pic>
        <p:nvPicPr>
          <p:cNvPr id="1026" name="Picture 2" descr="Image result for fraction coll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16" y="2768957"/>
            <a:ext cx="3354778" cy="393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24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Detection of Eluting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Components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Spectrophotometer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36798" t="36182" r="38408" b="29485"/>
          <a:stretch/>
        </p:blipFill>
        <p:spPr>
          <a:xfrm>
            <a:off x="4084573" y="1354983"/>
            <a:ext cx="7068531" cy="550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Introduction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Packed or Poured</a:t>
            </a:r>
          </a:p>
          <a:p>
            <a:r>
              <a:rPr lang="en-US" dirty="0" smtClean="0"/>
              <a:t>Loading </a:t>
            </a:r>
          </a:p>
          <a:p>
            <a:r>
              <a:rPr lang="en-US" dirty="0" smtClean="0"/>
              <a:t>Developing or </a:t>
            </a:r>
            <a:r>
              <a:rPr lang="en-US" dirty="0"/>
              <a:t>eluting the </a:t>
            </a:r>
            <a:r>
              <a:rPr lang="en-US" dirty="0" smtClean="0"/>
              <a:t>column</a:t>
            </a:r>
          </a:p>
          <a:p>
            <a:r>
              <a:rPr lang="en-US" dirty="0" smtClean="0"/>
              <a:t>Bed volume </a:t>
            </a:r>
            <a:r>
              <a:rPr lang="en-US" b="1" dirty="0" smtClean="0"/>
              <a:t>- </a:t>
            </a:r>
            <a:r>
              <a:rPr lang="en-US" dirty="0" smtClean="0"/>
              <a:t>total </a:t>
            </a:r>
            <a:r>
              <a:rPr lang="en-US" dirty="0"/>
              <a:t>volume of </a:t>
            </a:r>
            <a:r>
              <a:rPr lang="en-US" dirty="0" smtClean="0"/>
              <a:t>solvent </a:t>
            </a:r>
            <a:r>
              <a:rPr lang="en-US" dirty="0"/>
              <a:t>and adsorbing material taken up by the </a:t>
            </a:r>
            <a:r>
              <a:rPr lang="en-US" dirty="0" smtClean="0"/>
              <a:t>column</a:t>
            </a:r>
          </a:p>
          <a:p>
            <a:r>
              <a:rPr lang="en-US" dirty="0" smtClean="0"/>
              <a:t>Void volume </a:t>
            </a:r>
            <a:r>
              <a:rPr lang="en-US" b="1" dirty="0" smtClean="0"/>
              <a:t>– </a:t>
            </a:r>
            <a:r>
              <a:rPr lang="en-US" dirty="0" smtClean="0"/>
              <a:t>liquid phase volume</a:t>
            </a:r>
          </a:p>
          <a:p>
            <a:r>
              <a:rPr lang="en-US" dirty="0" smtClean="0"/>
              <a:t>Elution volume - amount of solvent </a:t>
            </a:r>
            <a:r>
              <a:rPr lang="en-US" dirty="0"/>
              <a:t>required to remove a particular </a:t>
            </a:r>
            <a:r>
              <a:rPr lang="en-US" dirty="0" err="1"/>
              <a:t>analyte</a:t>
            </a:r>
            <a:r>
              <a:rPr lang="en-US" dirty="0"/>
              <a:t> from the column</a:t>
            </a:r>
          </a:p>
        </p:txBody>
      </p:sp>
    </p:spTree>
    <p:extLst>
      <p:ext uri="{BB962C8B-B14F-4D97-AF65-F5344CB8AC3E}">
        <p14:creationId xmlns:p14="http://schemas.microsoft.com/office/powerpoint/2010/main" val="2731071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307" t="34110" r="23431" b="38956"/>
          <a:stretch/>
        </p:blipFill>
        <p:spPr>
          <a:xfrm>
            <a:off x="128788" y="927278"/>
            <a:ext cx="11702499" cy="391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45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307" t="56900" r="23597" b="20014"/>
          <a:stretch/>
        </p:blipFill>
        <p:spPr>
          <a:xfrm>
            <a:off x="110631" y="1648494"/>
            <a:ext cx="12081369" cy="34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00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Operation of a Chromatographic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Column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Column heights </a:t>
            </a:r>
            <a:r>
              <a:rPr lang="en-US" dirty="0"/>
              <a:t>of 20 to 50 </a:t>
            </a:r>
            <a:r>
              <a:rPr lang="en-US" dirty="0" smtClean="0"/>
              <a:t>cm</a:t>
            </a:r>
          </a:p>
          <a:p>
            <a:r>
              <a:rPr lang="en-US" dirty="0"/>
              <a:t>Column inside </a:t>
            </a:r>
            <a:r>
              <a:rPr lang="en-US" dirty="0" smtClean="0"/>
              <a:t>diameters may </a:t>
            </a:r>
            <a:r>
              <a:rPr lang="en-US" dirty="0"/>
              <a:t>vary from 0.5 to 5 cm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656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114" t="23159" r="21767" b="12023"/>
          <a:stretch/>
        </p:blipFill>
        <p:spPr>
          <a:xfrm>
            <a:off x="2910626" y="38637"/>
            <a:ext cx="5537914" cy="670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1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Packing the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Column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54" y="1530747"/>
            <a:ext cx="10515600" cy="4351338"/>
          </a:xfrm>
        </p:spPr>
        <p:txBody>
          <a:bodyPr/>
          <a:lstStyle/>
          <a:p>
            <a:r>
              <a:rPr lang="en-US" dirty="0" smtClean="0"/>
              <a:t>Slurry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Image result for column chroma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51" y="1378605"/>
            <a:ext cx="3128538" cy="53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column chromatograph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r="20867"/>
          <a:stretch/>
        </p:blipFill>
        <p:spPr bwMode="auto">
          <a:xfrm>
            <a:off x="7753082" y="1572418"/>
            <a:ext cx="4159876" cy="485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010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Loading the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Column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Concentrated sample</a:t>
            </a:r>
          </a:p>
          <a:p>
            <a:r>
              <a:rPr lang="en-US" dirty="0" smtClean="0"/>
              <a:t>Solid should be dissolved</a:t>
            </a:r>
            <a:endParaRPr lang="en-US" dirty="0"/>
          </a:p>
        </p:txBody>
      </p:sp>
      <p:pic>
        <p:nvPicPr>
          <p:cNvPr id="4" name="Picture 6" descr="Image result for column chroma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760" y="200471"/>
            <a:ext cx="5563628" cy="645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674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Eluting the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Column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 rate </a:t>
            </a:r>
          </a:p>
          <a:p>
            <a:r>
              <a:rPr lang="en-US" dirty="0" smtClean="0"/>
              <a:t>Continual elution- single solvent or buffer</a:t>
            </a:r>
          </a:p>
          <a:p>
            <a:r>
              <a:rPr lang="en-US" dirty="0" smtClean="0"/>
              <a:t>Stepwise elution - an </a:t>
            </a:r>
            <a:r>
              <a:rPr lang="en-US" dirty="0"/>
              <a:t>incremental change of </a:t>
            </a:r>
            <a:r>
              <a:rPr lang="en-US" dirty="0" smtClean="0"/>
              <a:t>solvent</a:t>
            </a:r>
          </a:p>
          <a:p>
            <a:r>
              <a:rPr lang="en-US" b="1" dirty="0" smtClean="0"/>
              <a:t>Gradient elution- </a:t>
            </a:r>
            <a:r>
              <a:rPr lang="en-US" dirty="0" smtClean="0"/>
              <a:t> </a:t>
            </a:r>
            <a:r>
              <a:rPr lang="en-US" dirty="0"/>
              <a:t>gradual change in solvent composition</a:t>
            </a:r>
          </a:p>
        </p:txBody>
      </p:sp>
    </p:spTree>
    <p:extLst>
      <p:ext uri="{BB962C8B-B14F-4D97-AF65-F5344CB8AC3E}">
        <p14:creationId xmlns:p14="http://schemas.microsoft.com/office/powerpoint/2010/main" val="318039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122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Aharoni</vt:lpstr>
      <vt:lpstr>Arial</vt:lpstr>
      <vt:lpstr>Calibri</vt:lpstr>
      <vt:lpstr>Calibri Light</vt:lpstr>
      <vt:lpstr>Office Theme</vt:lpstr>
      <vt:lpstr>Column Chromatography</vt:lpstr>
      <vt:lpstr>Introduction </vt:lpstr>
      <vt:lpstr>PowerPoint Presentation</vt:lpstr>
      <vt:lpstr>PowerPoint Presentation</vt:lpstr>
      <vt:lpstr>Operation of a Chromatographic Column</vt:lpstr>
      <vt:lpstr>PowerPoint Presentation</vt:lpstr>
      <vt:lpstr>Packing the Column</vt:lpstr>
      <vt:lpstr>Loading the Column</vt:lpstr>
      <vt:lpstr>Eluting the Column</vt:lpstr>
      <vt:lpstr>Collecting the Eluent</vt:lpstr>
      <vt:lpstr>Detection of Eluting Components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Column Chromatography</dc:title>
  <dc:creator>RESEARCHER</dc:creator>
  <cp:lastModifiedBy>RESEARCHER</cp:lastModifiedBy>
  <cp:revision>11</cp:revision>
  <dcterms:created xsi:type="dcterms:W3CDTF">2019-10-30T14:43:08Z</dcterms:created>
  <dcterms:modified xsi:type="dcterms:W3CDTF">2019-10-30T15:11:08Z</dcterms:modified>
</cp:coreProperties>
</file>