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3"/>
  </p:notesMasterIdLst>
  <p:sldIdLst>
    <p:sldId id="257" r:id="rId2"/>
    <p:sldId id="258" r:id="rId3"/>
    <p:sldId id="259" r:id="rId4"/>
    <p:sldId id="263" r:id="rId5"/>
    <p:sldId id="260" r:id="rId6"/>
    <p:sldId id="261" r:id="rId7"/>
    <p:sldId id="264" r:id="rId8"/>
    <p:sldId id="262"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8" r:id="rId22"/>
    <p:sldId id="276" r:id="rId23"/>
    <p:sldId id="280" r:id="rId24"/>
    <p:sldId id="279" r:id="rId25"/>
    <p:sldId id="281" r:id="rId26"/>
    <p:sldId id="284" r:id="rId27"/>
    <p:sldId id="282" r:id="rId28"/>
    <p:sldId id="285" r:id="rId29"/>
    <p:sldId id="286" r:id="rId30"/>
    <p:sldId id="287" r:id="rId31"/>
    <p:sldId id="289" r:id="rId32"/>
    <p:sldId id="290" r:id="rId33"/>
    <p:sldId id="291" r:id="rId34"/>
    <p:sldId id="292" r:id="rId35"/>
    <p:sldId id="296" r:id="rId36"/>
    <p:sldId id="293" r:id="rId37"/>
    <p:sldId id="294" r:id="rId38"/>
    <p:sldId id="288" r:id="rId39"/>
    <p:sldId id="295" r:id="rId40"/>
    <p:sldId id="297" r:id="rId41"/>
    <p:sldId id="29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7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9FBE6E-5A5B-427A-A597-D1DC43FD3296}" type="datetimeFigureOut">
              <a:rPr lang="en-US" smtClean="0"/>
              <a:pPr/>
              <a:t>4/27/2020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7E78FD-6A6E-4E54-B3DC-9269F2B8A4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7E78FD-6A6E-4E54-B3DC-9269F2B8A493}"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3C0291CC-E9CB-4E5F-A118-81AC159729AA}" type="datetimeFigureOut">
              <a:rPr lang="en-US" smtClean="0"/>
              <a:pPr/>
              <a:t>4/27/2020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1BB81F9-3BCC-4287-95BB-6CCBE816C0D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0291CC-E9CB-4E5F-A118-81AC159729AA}"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B81F9-3BCC-4287-95BB-6CCBE816C0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0291CC-E9CB-4E5F-A118-81AC159729AA}"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B81F9-3BCC-4287-95BB-6CCBE816C0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0291CC-E9CB-4E5F-A118-81AC159729AA}"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B81F9-3BCC-4287-95BB-6CCBE816C0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C0291CC-E9CB-4E5F-A118-81AC159729AA}"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B81F9-3BCC-4287-95BB-6CCBE816C0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0291CC-E9CB-4E5F-A118-81AC159729AA}"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B81F9-3BCC-4287-95BB-6CCBE816C0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3C0291CC-E9CB-4E5F-A118-81AC159729AA}" type="datetimeFigureOut">
              <a:rPr lang="en-US" smtClean="0"/>
              <a:pPr/>
              <a:t>4/27/2020</a:t>
            </a:fld>
            <a:endParaRPr lang="en-US"/>
          </a:p>
        </p:txBody>
      </p:sp>
      <p:sp>
        <p:nvSpPr>
          <p:cNvPr id="27" name="Slide Number Placeholder 26"/>
          <p:cNvSpPr>
            <a:spLocks noGrp="1"/>
          </p:cNvSpPr>
          <p:nvPr>
            <p:ph type="sldNum" sz="quarter" idx="11"/>
          </p:nvPr>
        </p:nvSpPr>
        <p:spPr/>
        <p:txBody>
          <a:bodyPr rtlCol="0"/>
          <a:lstStyle/>
          <a:p>
            <a:fld id="{01BB81F9-3BCC-4287-95BB-6CCBE816C0DD}"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3C0291CC-E9CB-4E5F-A118-81AC159729AA}" type="datetimeFigureOut">
              <a:rPr lang="en-US" smtClean="0"/>
              <a:pPr/>
              <a:t>4/27/2020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1BB81F9-3BCC-4287-95BB-6CCBE816C0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0291CC-E9CB-4E5F-A118-81AC159729AA}"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BB81F9-3BCC-4287-95BB-6CCBE816C0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0291CC-E9CB-4E5F-A118-81AC159729AA}"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B81F9-3BCC-4287-95BB-6CCBE816C0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C0291CC-E9CB-4E5F-A118-81AC159729AA}"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B81F9-3BCC-4287-95BB-6CCBE816C0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C0291CC-E9CB-4E5F-A118-81AC159729AA}" type="datetimeFigureOut">
              <a:rPr lang="en-US" smtClean="0"/>
              <a:pPr/>
              <a:t>4/27/2020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1BB81F9-3BCC-4287-95BB-6CCBE816C0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Cell cycle</a:t>
            </a:r>
            <a:endParaRPr lang="en-US" dirty="0"/>
          </a:p>
        </p:txBody>
      </p:sp>
      <p:sp>
        <p:nvSpPr>
          <p:cNvPr id="3" name="Content Placeholder 2"/>
          <p:cNvSpPr>
            <a:spLocks noGrp="1"/>
          </p:cNvSpPr>
          <p:nvPr>
            <p:ph idx="1"/>
          </p:nvPr>
        </p:nvSpPr>
        <p:spPr/>
        <p:txBody>
          <a:bodyPr/>
          <a:lstStyle/>
          <a:p>
            <a:r>
              <a:rPr lang="en-US" dirty="0" smtClean="0"/>
              <a:t>The </a:t>
            </a:r>
            <a:r>
              <a:rPr lang="en-US" b="1" dirty="0" smtClean="0"/>
              <a:t>cell cycle</a:t>
            </a:r>
            <a:r>
              <a:rPr lang="en-US" dirty="0" smtClean="0"/>
              <a:t> is a </a:t>
            </a:r>
            <a:r>
              <a:rPr lang="en-US" b="1" dirty="0" smtClean="0"/>
              <a:t>cycle</a:t>
            </a:r>
            <a:r>
              <a:rPr lang="en-US" dirty="0" smtClean="0"/>
              <a:t> of stages that </a:t>
            </a:r>
            <a:r>
              <a:rPr lang="en-US" b="1" dirty="0" smtClean="0"/>
              <a:t>cells</a:t>
            </a:r>
            <a:r>
              <a:rPr lang="en-US" dirty="0" smtClean="0"/>
              <a:t> pass through to allow them to divide and produce new </a:t>
            </a:r>
            <a:r>
              <a:rPr lang="en-US" b="1" dirty="0" smtClean="0"/>
              <a:t>cells</a:t>
            </a:r>
            <a:r>
              <a:rPr lang="en-US" dirty="0" smtClean="0"/>
              <a:t>. It is sometimes referred to as the “</a:t>
            </a:r>
            <a:r>
              <a:rPr lang="en-US" b="1" dirty="0" smtClean="0"/>
              <a:t>cell division cycle</a:t>
            </a:r>
            <a:r>
              <a:rPr lang="en-US" dirty="0" smtClean="0"/>
              <a:t>” for that reason. ..The longest part of the </a:t>
            </a:r>
            <a:r>
              <a:rPr lang="en-US" b="1" dirty="0" smtClean="0"/>
              <a:t>cell cycle</a:t>
            </a:r>
            <a:r>
              <a:rPr lang="en-US" dirty="0" smtClean="0"/>
              <a:t> is called “interphase” – the phase of growth and DNA replication between mitotic </a:t>
            </a:r>
            <a:r>
              <a:rPr lang="en-US" b="1" dirty="0" smtClean="0"/>
              <a:t>cell</a:t>
            </a:r>
            <a:r>
              <a:rPr lang="en-US" dirty="0" smtClean="0"/>
              <a:t> divisions.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tiq\Desktop\Meiosis02.png"/>
          <p:cNvPicPr>
            <a:picLocks noGrp="1" noChangeAspect="1" noChangeArrowheads="1"/>
          </p:cNvPicPr>
          <p:nvPr>
            <p:ph idx="1"/>
          </p:nvPr>
        </p:nvPicPr>
        <p:blipFill>
          <a:blip r:embed="rId2" cstate="print"/>
          <a:stretch>
            <a:fillRect/>
          </a:stretch>
        </p:blipFill>
        <p:spPr bwMode="auto">
          <a:xfrm>
            <a:off x="1928794" y="1857364"/>
            <a:ext cx="4490825" cy="399715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prophase I</a:t>
            </a:r>
            <a:endParaRPr lang="en-US" dirty="0"/>
          </a:p>
        </p:txBody>
      </p:sp>
      <p:sp>
        <p:nvSpPr>
          <p:cNvPr id="3" name="Content Placeholder 2"/>
          <p:cNvSpPr>
            <a:spLocks noGrp="1"/>
          </p:cNvSpPr>
          <p:nvPr>
            <p:ph idx="1"/>
          </p:nvPr>
        </p:nvSpPr>
        <p:spPr/>
        <p:txBody>
          <a:bodyPr/>
          <a:lstStyle/>
          <a:p>
            <a:r>
              <a:rPr lang="en-US" dirty="0" smtClean="0"/>
              <a:t>Prophase I further have 5 stages:</a:t>
            </a:r>
          </a:p>
          <a:p>
            <a:pPr>
              <a:buNone/>
            </a:pPr>
            <a:endParaRPr lang="en-US" dirty="0" smtClean="0"/>
          </a:p>
          <a:p>
            <a:r>
              <a:rPr lang="en-US" dirty="0" smtClean="0"/>
              <a:t> </a:t>
            </a:r>
            <a:r>
              <a:rPr lang="en-US" dirty="0" smtClean="0">
                <a:solidFill>
                  <a:schemeClr val="accent1"/>
                </a:solidFill>
              </a:rPr>
              <a:t>Leptotene</a:t>
            </a:r>
          </a:p>
          <a:p>
            <a:r>
              <a:rPr lang="en-US" dirty="0" smtClean="0">
                <a:solidFill>
                  <a:schemeClr val="accent1"/>
                </a:solidFill>
              </a:rPr>
              <a:t> Zygotene </a:t>
            </a:r>
          </a:p>
          <a:p>
            <a:r>
              <a:rPr lang="en-US" dirty="0" smtClean="0">
                <a:solidFill>
                  <a:schemeClr val="accent1"/>
                </a:solidFill>
              </a:rPr>
              <a:t> Pachytene</a:t>
            </a:r>
          </a:p>
          <a:p>
            <a:r>
              <a:rPr lang="en-US" dirty="0" smtClean="0">
                <a:solidFill>
                  <a:schemeClr val="accent1"/>
                </a:solidFill>
              </a:rPr>
              <a:t>Diplotene  </a:t>
            </a:r>
          </a:p>
          <a:p>
            <a:r>
              <a:rPr lang="en-US" dirty="0" smtClean="0">
                <a:solidFill>
                  <a:schemeClr val="accent1"/>
                </a:solidFill>
              </a:rPr>
              <a:t> Diakinesis </a:t>
            </a:r>
            <a:endParaRPr lang="en-US" dirty="0">
              <a:solidFill>
                <a:schemeClr val="accen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1.Leptotene stage </a:t>
            </a:r>
            <a:endParaRPr lang="en-US" dirty="0"/>
          </a:p>
        </p:txBody>
      </p:sp>
      <p:sp>
        <p:nvSpPr>
          <p:cNvPr id="3" name="Content Placeholder 2"/>
          <p:cNvSpPr>
            <a:spLocks noGrp="1"/>
          </p:cNvSpPr>
          <p:nvPr>
            <p:ph sz="half" idx="1"/>
          </p:nvPr>
        </p:nvSpPr>
        <p:spPr>
          <a:xfrm>
            <a:off x="457200" y="2428868"/>
            <a:ext cx="4038600" cy="4346519"/>
          </a:xfrm>
        </p:spPr>
        <p:txBody>
          <a:bodyPr/>
          <a:lstStyle/>
          <a:p>
            <a:r>
              <a:rPr lang="en-US" sz="2400" dirty="0" smtClean="0"/>
              <a:t>All the chromosomes begin to condense, so, they become visible as fine thread.</a:t>
            </a:r>
          </a:p>
          <a:p>
            <a:r>
              <a:rPr lang="en-US" sz="2400" dirty="0" smtClean="0"/>
              <a:t>There is a marked increased in nuclear volume.</a:t>
            </a:r>
          </a:p>
          <a:p>
            <a:r>
              <a:rPr lang="en-US" sz="2400" dirty="0" smtClean="0"/>
              <a:t>Initial pairing of homologous chromosomes begins.</a:t>
            </a:r>
          </a:p>
          <a:p>
            <a:endParaRPr lang="en-US" dirty="0" smtClean="0"/>
          </a:p>
          <a:p>
            <a:endParaRPr lang="en-US" dirty="0" smtClean="0"/>
          </a:p>
          <a:p>
            <a:endParaRPr lang="en-US" dirty="0"/>
          </a:p>
        </p:txBody>
      </p:sp>
      <p:pic>
        <p:nvPicPr>
          <p:cNvPr id="28673" name="Picture 1" descr="C:\Users\Atiq\Desktop\download.jpg"/>
          <p:cNvPicPr>
            <a:picLocks noGrp="1" noChangeAspect="1" noChangeArrowheads="1"/>
          </p:cNvPicPr>
          <p:nvPr>
            <p:ph sz="half" idx="2"/>
          </p:nvPr>
        </p:nvPicPr>
        <p:blipFill>
          <a:blip r:embed="rId2" cstate="print"/>
          <a:stretch>
            <a:fillRect/>
          </a:stretch>
        </p:blipFill>
        <p:spPr bwMode="auto">
          <a:xfrm>
            <a:off x="5400675" y="2643182"/>
            <a:ext cx="2533650" cy="277416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2.Zygotene stage </a:t>
            </a:r>
            <a:endParaRPr lang="en-US" dirty="0"/>
          </a:p>
        </p:txBody>
      </p:sp>
      <p:sp>
        <p:nvSpPr>
          <p:cNvPr id="3" name="Content Placeholder 2"/>
          <p:cNvSpPr>
            <a:spLocks noGrp="1"/>
          </p:cNvSpPr>
          <p:nvPr>
            <p:ph sz="half" idx="1"/>
          </p:nvPr>
        </p:nvSpPr>
        <p:spPr>
          <a:xfrm>
            <a:off x="428596" y="2234184"/>
            <a:ext cx="4257676" cy="4623816"/>
          </a:xfrm>
        </p:spPr>
        <p:txBody>
          <a:bodyPr>
            <a:normAutofit/>
          </a:bodyPr>
          <a:lstStyle/>
          <a:p>
            <a:r>
              <a:rPr lang="en-US" sz="2400" dirty="0" smtClean="0"/>
              <a:t>Also called as zygonema.</a:t>
            </a:r>
          </a:p>
          <a:p>
            <a:r>
              <a:rPr lang="en-US" sz="2400" dirty="0" smtClean="0"/>
              <a:t>Begins with initiation of pairing of homologous chromosomes and pairing is completed.</a:t>
            </a:r>
          </a:p>
          <a:p>
            <a:r>
              <a:rPr lang="en-US" sz="2400" dirty="0" smtClean="0"/>
              <a:t>This process of pairing is known as </a:t>
            </a:r>
            <a:r>
              <a:rPr lang="en-US" sz="2400" dirty="0" smtClean="0">
                <a:solidFill>
                  <a:schemeClr val="accent1"/>
                </a:solidFill>
              </a:rPr>
              <a:t>synapsis</a:t>
            </a:r>
            <a:r>
              <a:rPr lang="en-US" sz="2400" dirty="0" smtClean="0"/>
              <a:t>.</a:t>
            </a:r>
          </a:p>
          <a:p>
            <a:r>
              <a:rPr lang="en-US" sz="2400" dirty="0" smtClean="0"/>
              <a:t>At the completion of zygotene, the paired homologous take the form of </a:t>
            </a:r>
            <a:r>
              <a:rPr lang="en-US" sz="2400" dirty="0" smtClean="0">
                <a:solidFill>
                  <a:schemeClr val="accent1"/>
                </a:solidFill>
              </a:rPr>
              <a:t>bivalent</a:t>
            </a:r>
            <a:r>
              <a:rPr lang="en-US" sz="2400" dirty="0" smtClean="0"/>
              <a:t>.</a:t>
            </a:r>
          </a:p>
          <a:p>
            <a:endParaRPr lang="en-US" dirty="0"/>
          </a:p>
        </p:txBody>
      </p:sp>
      <p:pic>
        <p:nvPicPr>
          <p:cNvPr id="27650" name="Picture 2" descr="C:\Users\Atiq\Desktop\Zygotene.png"/>
          <p:cNvPicPr>
            <a:picLocks noGrp="1" noChangeAspect="1" noChangeArrowheads="1"/>
          </p:cNvPicPr>
          <p:nvPr>
            <p:ph sz="half" idx="2"/>
          </p:nvPr>
        </p:nvPicPr>
        <p:blipFill>
          <a:blip r:embed="rId2" cstate="print"/>
          <a:stretch>
            <a:fillRect/>
          </a:stretch>
        </p:blipFill>
        <p:spPr bwMode="auto">
          <a:xfrm>
            <a:off x="5019675" y="2428868"/>
            <a:ext cx="3295650" cy="3226601"/>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3.Pachytene stage </a:t>
            </a:r>
            <a:endParaRPr lang="en-US" dirty="0"/>
          </a:p>
        </p:txBody>
      </p:sp>
      <p:sp>
        <p:nvSpPr>
          <p:cNvPr id="3" name="Content Placeholder 2"/>
          <p:cNvSpPr>
            <a:spLocks noGrp="1"/>
          </p:cNvSpPr>
          <p:nvPr>
            <p:ph sz="half" idx="1"/>
          </p:nvPr>
        </p:nvSpPr>
        <p:spPr/>
        <p:txBody>
          <a:bodyPr>
            <a:normAutofit/>
          </a:bodyPr>
          <a:lstStyle/>
          <a:p>
            <a:r>
              <a:rPr lang="en-US" sz="2400" dirty="0" smtClean="0"/>
              <a:t>Also called as pachynema.</a:t>
            </a:r>
          </a:p>
          <a:p>
            <a:r>
              <a:rPr lang="en-US" sz="2400" dirty="0" smtClean="0"/>
              <a:t>The process of synapsis is complete.</a:t>
            </a:r>
          </a:p>
          <a:p>
            <a:r>
              <a:rPr lang="en-US" sz="2400" dirty="0" smtClean="0"/>
              <a:t>the two homologous of each bivalent appears to be attached with each other at one or more points, these attachments are known as </a:t>
            </a:r>
            <a:r>
              <a:rPr lang="en-US" sz="2400" dirty="0" smtClean="0">
                <a:solidFill>
                  <a:schemeClr val="accent1"/>
                </a:solidFill>
              </a:rPr>
              <a:t>chiasmata</a:t>
            </a:r>
            <a:r>
              <a:rPr lang="en-US" sz="2400" dirty="0" smtClean="0"/>
              <a:t>.</a:t>
            </a:r>
          </a:p>
          <a:p>
            <a:endParaRPr lang="en-US" dirty="0"/>
          </a:p>
        </p:txBody>
      </p:sp>
      <p:pic>
        <p:nvPicPr>
          <p:cNvPr id="26626" name="Picture 2" descr="C:\Users\Atiq\Desktop\Pachytene.png"/>
          <p:cNvPicPr>
            <a:picLocks noGrp="1" noChangeAspect="1" noChangeArrowheads="1"/>
          </p:cNvPicPr>
          <p:nvPr>
            <p:ph sz="half" idx="2"/>
          </p:nvPr>
        </p:nvPicPr>
        <p:blipFill>
          <a:blip r:embed="rId2" cstate="print"/>
          <a:stretch>
            <a:fillRect/>
          </a:stretch>
        </p:blipFill>
        <p:spPr bwMode="auto">
          <a:xfrm>
            <a:off x="5024437" y="2143116"/>
            <a:ext cx="3286125" cy="3512353"/>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sz="half" idx="1"/>
          </p:nvPr>
        </p:nvSpPr>
        <p:spPr>
          <a:xfrm>
            <a:off x="714348" y="2234184"/>
            <a:ext cx="5757874" cy="4623816"/>
          </a:xfrm>
        </p:spPr>
        <p:txBody>
          <a:bodyPr>
            <a:normAutofit/>
          </a:bodyPr>
          <a:lstStyle/>
          <a:p>
            <a:r>
              <a:rPr lang="en-US" sz="2400" dirty="0" smtClean="0">
                <a:solidFill>
                  <a:schemeClr val="accent1"/>
                </a:solidFill>
              </a:rPr>
              <a:t>Crossing over </a:t>
            </a:r>
            <a:r>
              <a:rPr lang="en-US" sz="2400" dirty="0" smtClean="0"/>
              <a:t>is the exchange of genetic material between the non-sister chromatids.</a:t>
            </a:r>
          </a:p>
          <a:p>
            <a:r>
              <a:rPr lang="en-US" sz="2400" dirty="0" smtClean="0"/>
              <a:t>Crossing over make new gene combinations which are an important source of genetic variation in populations.</a:t>
            </a:r>
          </a:p>
          <a:p>
            <a:endParaRPr lang="en-US" sz="2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4.Diplotene stage </a:t>
            </a:r>
            <a:endParaRPr lang="en-US" dirty="0"/>
          </a:p>
        </p:txBody>
      </p:sp>
      <p:sp>
        <p:nvSpPr>
          <p:cNvPr id="3" name="Content Placeholder 2"/>
          <p:cNvSpPr>
            <a:spLocks noGrp="1"/>
          </p:cNvSpPr>
          <p:nvPr>
            <p:ph sz="half" idx="1"/>
          </p:nvPr>
        </p:nvSpPr>
        <p:spPr/>
        <p:txBody>
          <a:bodyPr/>
          <a:lstStyle/>
          <a:p>
            <a:r>
              <a:rPr lang="en-US" sz="2400" dirty="0" smtClean="0"/>
              <a:t>Also called as diplonema.</a:t>
            </a:r>
          </a:p>
          <a:p>
            <a:r>
              <a:rPr lang="en-US" sz="2400" dirty="0" smtClean="0"/>
              <a:t>DNA recombination is completed.</a:t>
            </a:r>
          </a:p>
          <a:p>
            <a:r>
              <a:rPr lang="en-US" sz="2400" dirty="0" smtClean="0"/>
              <a:t>The chromatids continue to shorten and thicken and the four sister chromatids in a group is called a </a:t>
            </a:r>
            <a:r>
              <a:rPr lang="en-US" sz="2400" dirty="0" smtClean="0">
                <a:solidFill>
                  <a:schemeClr val="accent1"/>
                </a:solidFill>
              </a:rPr>
              <a:t>tetrad</a:t>
            </a:r>
            <a:r>
              <a:rPr lang="en-US" sz="2400" dirty="0" smtClean="0"/>
              <a:t>.</a:t>
            </a:r>
          </a:p>
          <a:p>
            <a:endParaRPr lang="en-US" dirty="0"/>
          </a:p>
        </p:txBody>
      </p:sp>
      <p:pic>
        <p:nvPicPr>
          <p:cNvPr id="24577" name="Picture 1" descr="C:\Users\Atiq\Desktop\Diplotene.png"/>
          <p:cNvPicPr>
            <a:picLocks noGrp="1" noChangeAspect="1" noChangeArrowheads="1"/>
          </p:cNvPicPr>
          <p:nvPr>
            <p:ph sz="half" idx="2"/>
          </p:nvPr>
        </p:nvPicPr>
        <p:blipFill>
          <a:blip r:embed="rId2" cstate="print"/>
          <a:stretch>
            <a:fillRect/>
          </a:stretch>
        </p:blipFill>
        <p:spPr bwMode="auto">
          <a:xfrm>
            <a:off x="5057775" y="2571744"/>
            <a:ext cx="3219450" cy="302657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sz="half" idx="1"/>
          </p:nvPr>
        </p:nvSpPr>
        <p:spPr>
          <a:xfrm>
            <a:off x="428596" y="2234184"/>
            <a:ext cx="5829312" cy="4623816"/>
          </a:xfrm>
        </p:spPr>
        <p:txBody>
          <a:bodyPr/>
          <a:lstStyle/>
          <a:p>
            <a:r>
              <a:rPr lang="en-US" sz="2400" dirty="0" smtClean="0"/>
              <a:t>The pairs of sister chromatids begin to separate.</a:t>
            </a:r>
          </a:p>
          <a:p>
            <a:r>
              <a:rPr lang="en-US" sz="2400" dirty="0" smtClean="0"/>
              <a:t>Non-sister chromatids remain in contact at points known as</a:t>
            </a:r>
            <a:r>
              <a:rPr lang="en-US" sz="2400" dirty="0" smtClean="0">
                <a:solidFill>
                  <a:schemeClr val="accent1"/>
                </a:solidFill>
              </a:rPr>
              <a:t> </a:t>
            </a:r>
            <a:r>
              <a:rPr lang="en-US" sz="2400" b="1" dirty="0" smtClean="0">
                <a:solidFill>
                  <a:schemeClr val="accent1"/>
                </a:solidFill>
              </a:rPr>
              <a:t>chiasmata</a:t>
            </a:r>
            <a:r>
              <a:rPr lang="en-US" sz="2400" dirty="0" smtClean="0"/>
              <a:t>, where the genetic exchange has occurred during crossing over.</a:t>
            </a:r>
            <a:endParaRPr lang="en-US" sz="2400" b="1" dirty="0" smtClean="0"/>
          </a:p>
          <a:p>
            <a:endParaRPr lang="en-US" b="1" dirty="0" smtClean="0"/>
          </a:p>
          <a:p>
            <a:endParaRPr lang="en-US" b="1"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Diakinesis stage</a:t>
            </a:r>
            <a:endParaRPr lang="en-US" dirty="0"/>
          </a:p>
        </p:txBody>
      </p:sp>
      <p:sp>
        <p:nvSpPr>
          <p:cNvPr id="3" name="Content Placeholder 2"/>
          <p:cNvSpPr>
            <a:spLocks noGrp="1"/>
          </p:cNvSpPr>
          <p:nvPr>
            <p:ph sz="half" idx="1"/>
          </p:nvPr>
        </p:nvSpPr>
        <p:spPr>
          <a:xfrm>
            <a:off x="500034" y="2234184"/>
            <a:ext cx="4614866" cy="4623816"/>
          </a:xfrm>
        </p:spPr>
        <p:txBody>
          <a:bodyPr/>
          <a:lstStyle/>
          <a:p>
            <a:r>
              <a:rPr lang="en-US" sz="2400" dirty="0" smtClean="0"/>
              <a:t>Chromosomes separate further but are still attached through chiasmata of the non-sister chromatids.</a:t>
            </a:r>
          </a:p>
          <a:p>
            <a:r>
              <a:rPr lang="en-US" sz="2400" dirty="0" smtClean="0"/>
              <a:t>Separation leads to the chiasmata moving towards the ends of the chromatids, a process known as</a:t>
            </a:r>
            <a:r>
              <a:rPr lang="en-US" sz="2400" dirty="0" smtClean="0">
                <a:solidFill>
                  <a:schemeClr val="accent1"/>
                </a:solidFill>
              </a:rPr>
              <a:t> </a:t>
            </a:r>
            <a:r>
              <a:rPr lang="en-US" sz="2400" b="1" dirty="0" smtClean="0">
                <a:solidFill>
                  <a:schemeClr val="accent1"/>
                </a:solidFill>
              </a:rPr>
              <a:t>terminalization</a:t>
            </a:r>
            <a:r>
              <a:rPr lang="en-US" sz="2400" dirty="0" smtClean="0"/>
              <a:t>. </a:t>
            </a:r>
          </a:p>
          <a:p>
            <a:endParaRPr lang="en-US" dirty="0" smtClean="0"/>
          </a:p>
        </p:txBody>
      </p:sp>
      <p:pic>
        <p:nvPicPr>
          <p:cNvPr id="22529" name="Picture 1" descr="C:\Users\Atiq\Desktop\Diakinesis.png"/>
          <p:cNvPicPr>
            <a:picLocks noGrp="1" noChangeAspect="1" noChangeArrowheads="1"/>
          </p:cNvPicPr>
          <p:nvPr>
            <p:ph sz="half" idx="2"/>
          </p:nvPr>
        </p:nvPicPr>
        <p:blipFill>
          <a:blip r:embed="rId2" cstate="print"/>
          <a:stretch>
            <a:fillRect/>
          </a:stretch>
        </p:blipFill>
        <p:spPr bwMode="auto">
          <a:xfrm>
            <a:off x="5053012" y="2428868"/>
            <a:ext cx="3228975" cy="3169451"/>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sz="half" idx="1"/>
          </p:nvPr>
        </p:nvSpPr>
        <p:spPr>
          <a:xfrm>
            <a:off x="500034" y="2234184"/>
            <a:ext cx="5900750" cy="4623816"/>
          </a:xfrm>
        </p:spPr>
        <p:txBody>
          <a:bodyPr/>
          <a:lstStyle/>
          <a:p>
            <a:r>
              <a:rPr lang="en-US" sz="2400" dirty="0" smtClean="0"/>
              <a:t>Nucleolus and nuclear envelop disappear towards the end of diakinesis.</a:t>
            </a:r>
          </a:p>
          <a:p>
            <a:r>
              <a:rPr lang="en-US" sz="2400" dirty="0" smtClean="0"/>
              <a:t>The spindle apparatus becomes organized.</a:t>
            </a:r>
          </a:p>
          <a:p>
            <a:r>
              <a:rPr lang="en-US" sz="2400" dirty="0" smtClean="0"/>
              <a:t>The centrioles migrate away from one another</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857232"/>
            <a:ext cx="8229600" cy="1066800"/>
          </a:xfrm>
        </p:spPr>
        <p:txBody>
          <a:bodyPr/>
          <a:lstStyle/>
          <a:p>
            <a:r>
              <a:rPr lang="en-US" dirty="0" smtClean="0"/>
              <a:t>Phases of cell cycle</a:t>
            </a:r>
            <a:endParaRPr lang="en-US" dirty="0"/>
          </a:p>
        </p:txBody>
      </p:sp>
      <p:sp>
        <p:nvSpPr>
          <p:cNvPr id="3" name="Content Placeholder 2"/>
          <p:cNvSpPr>
            <a:spLocks noGrp="1"/>
          </p:cNvSpPr>
          <p:nvPr>
            <p:ph idx="1"/>
          </p:nvPr>
        </p:nvSpPr>
        <p:spPr>
          <a:xfrm>
            <a:off x="500034" y="2000240"/>
            <a:ext cx="8229600" cy="4625609"/>
          </a:xfrm>
        </p:spPr>
        <p:txBody>
          <a:bodyPr/>
          <a:lstStyle/>
          <a:p>
            <a:r>
              <a:rPr lang="en-US" dirty="0" smtClean="0"/>
              <a:t>The eukaryotic </a:t>
            </a:r>
            <a:r>
              <a:rPr lang="en-US" b="1" dirty="0" smtClean="0"/>
              <a:t>cell cycle</a:t>
            </a:r>
            <a:r>
              <a:rPr lang="en-US" dirty="0" smtClean="0"/>
              <a:t> consists of four distinct </a:t>
            </a:r>
            <a:r>
              <a:rPr lang="en-US" b="1" dirty="0" smtClean="0"/>
              <a:t>phases</a:t>
            </a:r>
            <a:r>
              <a:rPr lang="en-US" dirty="0" smtClean="0"/>
              <a:t>: </a:t>
            </a:r>
          </a:p>
          <a:p>
            <a:r>
              <a:rPr lang="en-US" dirty="0" smtClean="0"/>
              <a:t>G</a:t>
            </a:r>
            <a:r>
              <a:rPr lang="en-US" baseline="-25000" dirty="0" smtClean="0"/>
              <a:t>1</a:t>
            </a:r>
            <a:r>
              <a:rPr lang="en-US" dirty="0" smtClean="0"/>
              <a:t> </a:t>
            </a:r>
            <a:r>
              <a:rPr lang="en-US" b="1" dirty="0" smtClean="0"/>
              <a:t>phase</a:t>
            </a:r>
            <a:r>
              <a:rPr lang="en-US" dirty="0" smtClean="0"/>
              <a:t>, </a:t>
            </a:r>
          </a:p>
          <a:p>
            <a:r>
              <a:rPr lang="en-US" dirty="0" smtClean="0"/>
              <a:t>S </a:t>
            </a:r>
            <a:r>
              <a:rPr lang="en-US" b="1" dirty="0" smtClean="0"/>
              <a:t>phase</a:t>
            </a:r>
            <a:r>
              <a:rPr lang="en-US" dirty="0" smtClean="0"/>
              <a:t> (synthesis),</a:t>
            </a:r>
          </a:p>
          <a:p>
            <a:r>
              <a:rPr lang="en-US" dirty="0" smtClean="0"/>
              <a:t> G</a:t>
            </a:r>
            <a:r>
              <a:rPr lang="en-US" baseline="-25000" dirty="0" smtClean="0"/>
              <a:t>2</a:t>
            </a:r>
            <a:r>
              <a:rPr lang="en-US" dirty="0" smtClean="0"/>
              <a:t> </a:t>
            </a:r>
            <a:r>
              <a:rPr lang="en-US" b="1" dirty="0" smtClean="0"/>
              <a:t>phase</a:t>
            </a:r>
            <a:r>
              <a:rPr lang="en-US" dirty="0" smtClean="0"/>
              <a:t> (collectively known as </a:t>
            </a:r>
            <a:r>
              <a:rPr lang="en-US" b="1" dirty="0" smtClean="0"/>
              <a:t>interphase</a:t>
            </a:r>
            <a:r>
              <a:rPr lang="en-US" dirty="0" smtClean="0"/>
              <a:t>) and </a:t>
            </a:r>
          </a:p>
          <a:p>
            <a:r>
              <a:rPr lang="en-US" dirty="0" smtClean="0"/>
              <a:t>M </a:t>
            </a:r>
            <a:r>
              <a:rPr lang="en-US" b="1" dirty="0" smtClean="0"/>
              <a:t>phase</a:t>
            </a:r>
            <a:r>
              <a:rPr lang="en-US" dirty="0" smtClean="0"/>
              <a:t> (mitosis and cytokinesis).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Metaphase I</a:t>
            </a:r>
            <a:endParaRPr lang="en-US" dirty="0"/>
          </a:p>
        </p:txBody>
      </p:sp>
      <p:sp>
        <p:nvSpPr>
          <p:cNvPr id="3" name="Content Placeholder 2"/>
          <p:cNvSpPr>
            <a:spLocks noGrp="1"/>
          </p:cNvSpPr>
          <p:nvPr>
            <p:ph idx="1"/>
          </p:nvPr>
        </p:nvSpPr>
        <p:spPr>
          <a:xfrm>
            <a:off x="357158" y="2500306"/>
            <a:ext cx="8229600" cy="4625609"/>
          </a:xfrm>
        </p:spPr>
        <p:txBody>
          <a:bodyPr/>
          <a:lstStyle/>
          <a:p>
            <a:r>
              <a:rPr lang="en-US" dirty="0" smtClean="0"/>
              <a:t>This phase is similar to the metaphase of mitosis. </a:t>
            </a:r>
          </a:p>
          <a:p>
            <a:r>
              <a:rPr lang="en-US" dirty="0" smtClean="0"/>
              <a:t>The spindle fibers attached to the centromere of each tetrad align the chromosomes so that one half of each tetrad is oriented towards each pole.</a:t>
            </a:r>
            <a:br>
              <a:rPr lang="en-US" dirty="0" smtClean="0"/>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tiq\Desktop\Meiosis3-300x234.png"/>
          <p:cNvPicPr>
            <a:picLocks noGrp="1" noChangeAspect="1" noChangeArrowheads="1"/>
          </p:cNvPicPr>
          <p:nvPr>
            <p:ph idx="1"/>
          </p:nvPr>
        </p:nvPicPr>
        <p:blipFill>
          <a:blip r:embed="rId2" cstate="print"/>
          <a:stretch>
            <a:fillRect/>
          </a:stretch>
        </p:blipFill>
        <p:spPr bwMode="auto">
          <a:xfrm>
            <a:off x="2500298" y="2000240"/>
            <a:ext cx="4000528" cy="3525709"/>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Anaphase I</a:t>
            </a:r>
            <a:endParaRPr lang="en-US" dirty="0"/>
          </a:p>
        </p:txBody>
      </p:sp>
      <p:sp>
        <p:nvSpPr>
          <p:cNvPr id="6" name="Content Placeholder 5"/>
          <p:cNvSpPr>
            <a:spLocks noGrp="1"/>
          </p:cNvSpPr>
          <p:nvPr>
            <p:ph sz="half" idx="1"/>
          </p:nvPr>
        </p:nvSpPr>
        <p:spPr>
          <a:xfrm>
            <a:off x="500034" y="2234184"/>
            <a:ext cx="8043890" cy="4623816"/>
          </a:xfrm>
        </p:spPr>
        <p:txBody>
          <a:bodyPr>
            <a:normAutofit/>
          </a:bodyPr>
          <a:lstStyle/>
          <a:p>
            <a:r>
              <a:rPr lang="en-US" sz="2400" dirty="0" smtClean="0"/>
              <a:t>At anaphase I, the chromosomes do not split into their sister chromatids, but each tetrad is split into its chromosome pairs.</a:t>
            </a:r>
          </a:p>
          <a:p>
            <a:r>
              <a:rPr lang="en-US" sz="2400" dirty="0" smtClean="0"/>
              <a:t> These are pulled to opposite poles in a process known as </a:t>
            </a:r>
            <a:r>
              <a:rPr lang="en-US" sz="2400" dirty="0" smtClean="0">
                <a:solidFill>
                  <a:schemeClr val="accent1"/>
                </a:solidFill>
              </a:rPr>
              <a:t>disjunction</a:t>
            </a:r>
            <a:r>
              <a:rPr lang="en-US" sz="2400" dirty="0" smtClean="0"/>
              <a:t>.</a:t>
            </a:r>
          </a:p>
          <a:p>
            <a:r>
              <a:rPr lang="en-US" sz="2400" dirty="0" smtClean="0"/>
              <a:t>Anaphase ends with the same number of dyads at each pole as the haploid number of the parent cell.</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Atiq\Desktop\Anaphase-300x238.png"/>
          <p:cNvPicPr>
            <a:picLocks noGrp="1" noChangeAspect="1" noChangeArrowheads="1"/>
          </p:cNvPicPr>
          <p:nvPr>
            <p:ph sz="half" idx="1"/>
          </p:nvPr>
        </p:nvPicPr>
        <p:blipFill>
          <a:blip r:embed="rId2" cstate="print"/>
          <a:stretch>
            <a:fillRect/>
          </a:stretch>
        </p:blipFill>
        <p:spPr bwMode="auto">
          <a:xfrm>
            <a:off x="2143108" y="2285992"/>
            <a:ext cx="4143404" cy="3000396"/>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Telophase I</a:t>
            </a:r>
            <a:endParaRPr lang="en-US" dirty="0"/>
          </a:p>
        </p:txBody>
      </p:sp>
      <p:sp>
        <p:nvSpPr>
          <p:cNvPr id="3" name="Content Placeholder 2"/>
          <p:cNvSpPr>
            <a:spLocks noGrp="1"/>
          </p:cNvSpPr>
          <p:nvPr>
            <p:ph sz="half" idx="1"/>
          </p:nvPr>
        </p:nvSpPr>
        <p:spPr>
          <a:xfrm>
            <a:off x="500034" y="2234184"/>
            <a:ext cx="7901014" cy="4623816"/>
          </a:xfrm>
        </p:spPr>
        <p:txBody>
          <a:bodyPr>
            <a:normAutofit/>
          </a:bodyPr>
          <a:lstStyle/>
          <a:p>
            <a:r>
              <a:rPr lang="en-US" sz="2400" dirty="0" smtClean="0"/>
              <a:t>The homologous chromosomes complete their migration towards the pole because of shortening of spindles.</a:t>
            </a:r>
          </a:p>
          <a:p>
            <a:r>
              <a:rPr lang="en-US" sz="2400" dirty="0" smtClean="0"/>
              <a:t>The nuclear envelop organized around the two groups of chromosomes.</a:t>
            </a:r>
          </a:p>
          <a:p>
            <a:r>
              <a:rPr lang="en-US" sz="2400" dirty="0" smtClean="0"/>
              <a:t>Nucleolus also reappears.</a:t>
            </a: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Atiq\Desktop\Telophase.png"/>
          <p:cNvPicPr>
            <a:picLocks noChangeAspect="1" noChangeArrowheads="1"/>
          </p:cNvPicPr>
          <p:nvPr/>
        </p:nvPicPr>
        <p:blipFill>
          <a:blip r:embed="rId2" cstate="print"/>
          <a:srcRect/>
          <a:stretch>
            <a:fillRect/>
          </a:stretch>
        </p:blipFill>
        <p:spPr bwMode="auto">
          <a:xfrm>
            <a:off x="1643042" y="2071678"/>
            <a:ext cx="5643602" cy="3429024"/>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Cytokinesis </a:t>
            </a:r>
            <a:endParaRPr lang="en-US" dirty="0"/>
          </a:p>
        </p:txBody>
      </p:sp>
      <p:sp>
        <p:nvSpPr>
          <p:cNvPr id="3" name="Content Placeholder 2"/>
          <p:cNvSpPr>
            <a:spLocks noGrp="1"/>
          </p:cNvSpPr>
          <p:nvPr>
            <p:ph sz="half" idx="1"/>
          </p:nvPr>
        </p:nvSpPr>
        <p:spPr>
          <a:xfrm>
            <a:off x="500034" y="2234184"/>
            <a:ext cx="4329114" cy="4623816"/>
          </a:xfrm>
        </p:spPr>
        <p:txBody>
          <a:bodyPr>
            <a:normAutofit/>
          </a:bodyPr>
          <a:lstStyle/>
          <a:p>
            <a:r>
              <a:rPr lang="en-US" sz="2400" dirty="0" smtClean="0"/>
              <a:t>Cytokinesis involves the formation of cleavage furrow, resulting into two cells.</a:t>
            </a:r>
          </a:p>
          <a:p>
            <a:r>
              <a:rPr lang="en-US" sz="2400" dirty="0" smtClean="0"/>
              <a:t>At the end of telophase I and cytokinesis two daughter cells are produced each with half number of chromosomes of the parent cell.</a:t>
            </a:r>
            <a:endParaRPr lang="en-US" sz="2400" dirty="0"/>
          </a:p>
        </p:txBody>
      </p:sp>
      <p:pic>
        <p:nvPicPr>
          <p:cNvPr id="18433" name="Picture 1" descr="C:\Users\Atiq\Desktop\300px-Telophase.svg.png"/>
          <p:cNvPicPr>
            <a:picLocks noGrp="1" noChangeAspect="1" noChangeArrowheads="1"/>
          </p:cNvPicPr>
          <p:nvPr>
            <p:ph sz="half" idx="2"/>
          </p:nvPr>
        </p:nvPicPr>
        <p:blipFill>
          <a:blip r:embed="rId2" cstate="print"/>
          <a:stretch>
            <a:fillRect/>
          </a:stretch>
        </p:blipFill>
        <p:spPr bwMode="auto">
          <a:xfrm>
            <a:off x="5238750" y="2428868"/>
            <a:ext cx="2857500" cy="2978951"/>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00108"/>
            <a:ext cx="8229600" cy="1066800"/>
          </a:xfrm>
        </p:spPr>
        <p:txBody>
          <a:bodyPr>
            <a:normAutofit fontScale="90000"/>
          </a:bodyPr>
          <a:lstStyle/>
          <a:p>
            <a:r>
              <a:rPr lang="en-US" dirty="0" smtClean="0"/>
              <a:t>Meiosis II</a:t>
            </a:r>
            <a:br>
              <a:rPr lang="en-US" dirty="0" smtClean="0"/>
            </a:br>
            <a:r>
              <a:rPr lang="en-US" dirty="0" smtClean="0"/>
              <a:t>Prophase II</a:t>
            </a:r>
            <a:endParaRPr lang="en-US" dirty="0"/>
          </a:p>
        </p:txBody>
      </p:sp>
      <p:sp>
        <p:nvSpPr>
          <p:cNvPr id="3" name="Content Placeholder 2"/>
          <p:cNvSpPr>
            <a:spLocks noGrp="1"/>
          </p:cNvSpPr>
          <p:nvPr>
            <p:ph sz="half" idx="1"/>
          </p:nvPr>
        </p:nvSpPr>
        <p:spPr>
          <a:xfrm>
            <a:off x="428596" y="2071678"/>
            <a:ext cx="8115328" cy="2226568"/>
          </a:xfrm>
        </p:spPr>
        <p:txBody>
          <a:bodyPr>
            <a:normAutofit/>
          </a:bodyPr>
          <a:lstStyle/>
          <a:p>
            <a:r>
              <a:rPr lang="en-US" sz="2400" dirty="0" smtClean="0"/>
              <a:t>Sister chromatids form dyads connected by a centromere. These are situated at the center of the cell. </a:t>
            </a:r>
          </a:p>
          <a:p>
            <a:r>
              <a:rPr lang="en-US" sz="2400" dirty="0" smtClean="0"/>
              <a:t>No condensation of chromatic material.</a:t>
            </a:r>
          </a:p>
          <a:p>
            <a:endParaRPr lang="en-US" sz="2400" dirty="0"/>
          </a:p>
        </p:txBody>
      </p:sp>
      <p:pic>
        <p:nvPicPr>
          <p:cNvPr id="7170" name="Picture 2" descr="C:\Users\Atiq\Desktop\prophase-II.png"/>
          <p:cNvPicPr>
            <a:picLocks noGrp="1" noChangeAspect="1" noChangeArrowheads="1"/>
          </p:cNvPicPr>
          <p:nvPr>
            <p:ph sz="half" idx="2"/>
          </p:nvPr>
        </p:nvPicPr>
        <p:blipFill>
          <a:blip r:embed="rId2" cstate="print"/>
          <a:srcRect/>
          <a:stretch>
            <a:fillRect/>
          </a:stretch>
        </p:blipFill>
        <p:spPr bwMode="auto">
          <a:xfrm>
            <a:off x="2285984" y="3857628"/>
            <a:ext cx="4000528" cy="2286016"/>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Metaphase II</a:t>
            </a:r>
            <a:endParaRPr lang="en-US" dirty="0"/>
          </a:p>
        </p:txBody>
      </p:sp>
      <p:sp>
        <p:nvSpPr>
          <p:cNvPr id="3" name="Content Placeholder 2"/>
          <p:cNvSpPr>
            <a:spLocks noGrp="1"/>
          </p:cNvSpPr>
          <p:nvPr>
            <p:ph sz="half" idx="1"/>
          </p:nvPr>
        </p:nvSpPr>
        <p:spPr>
          <a:xfrm>
            <a:off x="500034" y="2143116"/>
            <a:ext cx="8043890" cy="1357322"/>
          </a:xfrm>
        </p:spPr>
        <p:txBody>
          <a:bodyPr>
            <a:normAutofit/>
          </a:bodyPr>
          <a:lstStyle/>
          <a:p>
            <a:r>
              <a:rPr lang="en-US" sz="2400" dirty="0" smtClean="0"/>
              <a:t>Centromers are positioned at equatorial plane.</a:t>
            </a:r>
            <a:endParaRPr lang="en-US" sz="2400" dirty="0"/>
          </a:p>
        </p:txBody>
      </p:sp>
      <p:pic>
        <p:nvPicPr>
          <p:cNvPr id="8194" name="Picture 2" descr="C:\Users\Atiq\Desktop\metaphase-II.png"/>
          <p:cNvPicPr>
            <a:picLocks noGrp="1" noChangeAspect="1" noChangeArrowheads="1"/>
          </p:cNvPicPr>
          <p:nvPr>
            <p:ph sz="half" idx="2"/>
          </p:nvPr>
        </p:nvPicPr>
        <p:blipFill>
          <a:blip r:embed="rId2" cstate="print"/>
          <a:srcRect/>
          <a:stretch>
            <a:fillRect/>
          </a:stretch>
        </p:blipFill>
        <p:spPr bwMode="auto">
          <a:xfrm>
            <a:off x="2428860" y="3429000"/>
            <a:ext cx="4478361" cy="2356477"/>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Anaphase II</a:t>
            </a:r>
            <a:endParaRPr lang="en-US" dirty="0"/>
          </a:p>
        </p:txBody>
      </p:sp>
      <p:sp>
        <p:nvSpPr>
          <p:cNvPr id="3" name="Content Placeholder 2"/>
          <p:cNvSpPr>
            <a:spLocks noGrp="1"/>
          </p:cNvSpPr>
          <p:nvPr>
            <p:ph sz="half" idx="1"/>
          </p:nvPr>
        </p:nvSpPr>
        <p:spPr>
          <a:xfrm>
            <a:off x="428596" y="2071678"/>
            <a:ext cx="8258204" cy="1583626"/>
          </a:xfrm>
        </p:spPr>
        <p:txBody>
          <a:bodyPr>
            <a:normAutofit/>
          </a:bodyPr>
          <a:lstStyle/>
          <a:p>
            <a:r>
              <a:rPr lang="en-US" sz="2400" dirty="0" smtClean="0"/>
              <a:t>The spindle fibers attached to each sister chromatid shorten, and each is pulled to an opposing pole of the cell.</a:t>
            </a:r>
          </a:p>
        </p:txBody>
      </p:sp>
      <p:pic>
        <p:nvPicPr>
          <p:cNvPr id="9218" name="Picture 2" descr="C:\Users\Atiq\Desktop\anaphase-II (1).png"/>
          <p:cNvPicPr>
            <a:picLocks noGrp="1" noChangeAspect="1" noChangeArrowheads="1"/>
          </p:cNvPicPr>
          <p:nvPr>
            <p:ph sz="half" idx="2"/>
          </p:nvPr>
        </p:nvPicPr>
        <p:blipFill>
          <a:blip r:embed="rId2" cstate="print"/>
          <a:srcRect/>
          <a:stretch>
            <a:fillRect/>
          </a:stretch>
        </p:blipFill>
        <p:spPr bwMode="auto">
          <a:xfrm>
            <a:off x="2285984" y="3857628"/>
            <a:ext cx="4419960" cy="22542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000108"/>
            <a:ext cx="8229600" cy="1066800"/>
          </a:xfrm>
        </p:spPr>
        <p:txBody>
          <a:bodyPr/>
          <a:lstStyle/>
          <a:p>
            <a:r>
              <a:rPr lang="en-US" dirty="0" smtClean="0"/>
              <a:t>Meiosis </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Meiosis is a type of cell division that results in four daughter cells each with half the number of chromosomes of the parent cell, as in the production of gametes and plant spores.</a:t>
            </a:r>
          </a:p>
          <a:p>
            <a:r>
              <a:rPr lang="en-US" dirty="0" smtClean="0"/>
              <a:t>Meiosis is sexual reproduction.</a:t>
            </a:r>
          </a:p>
          <a:p>
            <a:r>
              <a:rPr lang="en-US" dirty="0" smtClean="0"/>
              <a:t>The meiotic cell division first time describe by Van Beneden in 1883.</a:t>
            </a:r>
          </a:p>
          <a:p>
            <a:r>
              <a:rPr lang="en-US" dirty="0" smtClean="0"/>
              <a:t>Occurs in germ cell of living organisms.</a:t>
            </a:r>
          </a:p>
          <a:p>
            <a:r>
              <a:rPr lang="en-US" dirty="0" smtClean="0"/>
              <a:t>Meiosis have 2 successive divisions compared to mitosis.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Telophase II</a:t>
            </a:r>
            <a:endParaRPr lang="en-US" dirty="0"/>
          </a:p>
        </p:txBody>
      </p:sp>
      <p:sp>
        <p:nvSpPr>
          <p:cNvPr id="3" name="Content Placeholder 2"/>
          <p:cNvSpPr>
            <a:spLocks noGrp="1"/>
          </p:cNvSpPr>
          <p:nvPr>
            <p:ph sz="half" idx="1"/>
          </p:nvPr>
        </p:nvSpPr>
        <p:spPr>
          <a:xfrm>
            <a:off x="214282" y="1928802"/>
            <a:ext cx="8686800" cy="2940948"/>
          </a:xfrm>
        </p:spPr>
        <p:txBody>
          <a:bodyPr>
            <a:normAutofit/>
          </a:bodyPr>
          <a:lstStyle/>
          <a:p>
            <a:r>
              <a:rPr lang="en-US" sz="2400" dirty="0" smtClean="0"/>
              <a:t>One member of each pair of homologous chromosome present at each pole.</a:t>
            </a:r>
          </a:p>
          <a:p>
            <a:r>
              <a:rPr lang="en-US" sz="2400" dirty="0" smtClean="0"/>
              <a:t>Each chromosome is reffered as </a:t>
            </a:r>
            <a:r>
              <a:rPr lang="en-US" sz="2400" dirty="0" smtClean="0">
                <a:solidFill>
                  <a:schemeClr val="accent1"/>
                </a:solidFill>
              </a:rPr>
              <a:t>monad</a:t>
            </a:r>
            <a:r>
              <a:rPr lang="en-US" sz="2400" dirty="0" smtClean="0"/>
              <a:t>.</a:t>
            </a:r>
          </a:p>
          <a:p>
            <a:r>
              <a:rPr lang="en-US" sz="2400" dirty="0" smtClean="0"/>
              <a:t>Nuclear membrane forms around each set of chromosomes.</a:t>
            </a:r>
          </a:p>
          <a:p>
            <a:r>
              <a:rPr lang="en-US" sz="2400" dirty="0" smtClean="0"/>
              <a:t>Cytokinesis occurs and finally four haploid gametes are formed.</a:t>
            </a:r>
            <a:endParaRPr lang="en-US" sz="2400" dirty="0"/>
          </a:p>
        </p:txBody>
      </p:sp>
      <p:pic>
        <p:nvPicPr>
          <p:cNvPr id="10243" name="Picture 3" descr="C:\Users\Atiq\Desktop\telophase-II.png"/>
          <p:cNvPicPr>
            <a:picLocks noGrp="1" noChangeAspect="1" noChangeArrowheads="1"/>
          </p:cNvPicPr>
          <p:nvPr>
            <p:ph sz="half" idx="2"/>
          </p:nvPr>
        </p:nvPicPr>
        <p:blipFill>
          <a:blip r:embed="rId3" cstate="print"/>
          <a:srcRect/>
          <a:stretch>
            <a:fillRect/>
          </a:stretch>
        </p:blipFill>
        <p:spPr bwMode="auto">
          <a:xfrm>
            <a:off x="2500298" y="4357687"/>
            <a:ext cx="4309059" cy="2500313"/>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meiosis</a:t>
            </a:r>
            <a:endParaRPr lang="en-US" dirty="0"/>
          </a:p>
        </p:txBody>
      </p:sp>
      <p:sp>
        <p:nvSpPr>
          <p:cNvPr id="3" name="Content Placeholder 2"/>
          <p:cNvSpPr>
            <a:spLocks noGrp="1"/>
          </p:cNvSpPr>
          <p:nvPr>
            <p:ph idx="1"/>
          </p:nvPr>
        </p:nvSpPr>
        <p:spPr/>
        <p:txBody>
          <a:bodyPr/>
          <a:lstStyle/>
          <a:p>
            <a:r>
              <a:rPr lang="en-US" dirty="0" smtClean="0"/>
              <a:t>Meiosis is important for three main reasons: it allows sexual reproduction of diploid organisms, </a:t>
            </a:r>
          </a:p>
          <a:p>
            <a:pPr>
              <a:buNone/>
            </a:pPr>
            <a:r>
              <a:rPr lang="en-US" dirty="0" smtClean="0"/>
              <a:t>    it enables genetic diversity, </a:t>
            </a:r>
          </a:p>
          <a:p>
            <a:pPr>
              <a:buNone/>
            </a:pPr>
            <a:r>
              <a:rPr lang="en-US" dirty="0" smtClean="0"/>
              <a:t>    and it aids the repair of genetic defects.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Allows sexual reproduction of diploid organisms</a:t>
            </a:r>
            <a:endParaRPr lang="en-US" dirty="0"/>
          </a:p>
        </p:txBody>
      </p:sp>
      <p:sp>
        <p:nvSpPr>
          <p:cNvPr id="3" name="Content Placeholder 2"/>
          <p:cNvSpPr>
            <a:spLocks noGrp="1"/>
          </p:cNvSpPr>
          <p:nvPr>
            <p:ph idx="1"/>
          </p:nvPr>
        </p:nvSpPr>
        <p:spPr>
          <a:xfrm>
            <a:off x="428596" y="2532888"/>
            <a:ext cx="8229600" cy="4325112"/>
          </a:xfrm>
        </p:spPr>
        <p:txBody>
          <a:bodyPr/>
          <a:lstStyle/>
          <a:p>
            <a:r>
              <a:rPr lang="en-US" dirty="0" smtClean="0"/>
              <a:t>Meiosis allows the reduction of a diploid cell to a haploid gamete, which can then recombine with another haploid gamete to create a diploid zygote.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Enables genetic diversity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crossing over or recombination of genes which occurs in meiosis rearranges the alleles present in each chromosome of a homologous pair, allowing the mixing of paternal and maternal genes.</a:t>
            </a:r>
          </a:p>
          <a:p>
            <a:r>
              <a:rPr lang="en-US" dirty="0" smtClean="0"/>
              <a:t>This allows genetic diversity in a population.</a:t>
            </a:r>
          </a:p>
          <a:p>
            <a:r>
              <a:rPr lang="en-US" dirty="0" smtClean="0"/>
              <a:t>Genetic diversity means that there will be certain individuals within any given population that will be better able to survive a loss of habitat, a change in food availability, a change in weather patterns, diseases or other catastrophic events, ensuring species continuity.</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Aids the repair of genetic defects</a:t>
            </a:r>
            <a:endParaRPr lang="en-US" dirty="0"/>
          </a:p>
        </p:txBody>
      </p:sp>
      <p:sp>
        <p:nvSpPr>
          <p:cNvPr id="3" name="Content Placeholder 2"/>
          <p:cNvSpPr>
            <a:spLocks noGrp="1"/>
          </p:cNvSpPr>
          <p:nvPr>
            <p:ph idx="1"/>
          </p:nvPr>
        </p:nvSpPr>
        <p:spPr/>
        <p:txBody>
          <a:bodyPr/>
          <a:lstStyle/>
          <a:p>
            <a:r>
              <a:rPr lang="en-US" dirty="0" smtClean="0"/>
              <a:t>The recombination which occurs in meiosis can further help in the repair of genetic defects in the next generation. </a:t>
            </a:r>
          </a:p>
          <a:p>
            <a:r>
              <a:rPr lang="en-US" dirty="0" smtClean="0"/>
              <a:t>If a genetic defect is present on a certain allele of one parent, recombination can replace this allele with the healthy allele of the other parent, allowing healthy offspring.</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meiosis is necessary?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It comes down to chromosomal numbers. If a human, with n = 46 chromosomes, or two pairs of n = 23 chromosomes, were to reproduce without chromosomal reduction, the egg cell and sperm cell would both have n = 46 chromosomes. When these fuse to become a gamete, the zygote (embryo) would have n = 92 chromosomes, or double the number necessary! This would result in genetic abnormalities in the child. Further, imagine if this child were to reproduce with another child with n = 92 chromosomes: their child would have 184 chromosomes! This number would be ever-increasing. Thus, a chromosomal reduction is necessary for each species’ continued existence.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14356"/>
            <a:ext cx="8401080" cy="1551076"/>
          </a:xfrm>
        </p:spPr>
        <p:txBody>
          <a:bodyPr>
            <a:normAutofit fontScale="90000"/>
          </a:bodyPr>
          <a:lstStyle/>
          <a:p>
            <a:r>
              <a:rPr lang="en-US" dirty="0" smtClean="0"/>
              <a:t>How is Meiosis Different from Mitosis?</a:t>
            </a:r>
            <a:br>
              <a:rPr lang="en-US" dirty="0" smtClean="0"/>
            </a:br>
            <a:endParaRPr lang="en-US" dirty="0"/>
          </a:p>
        </p:txBody>
      </p:sp>
      <p:sp>
        <p:nvSpPr>
          <p:cNvPr id="3" name="Content Placeholder 2"/>
          <p:cNvSpPr>
            <a:spLocks noGrp="1"/>
          </p:cNvSpPr>
          <p:nvPr>
            <p:ph idx="1"/>
          </p:nvPr>
        </p:nvSpPr>
        <p:spPr>
          <a:xfrm>
            <a:off x="428596" y="1928802"/>
            <a:ext cx="8229600" cy="4325112"/>
          </a:xfrm>
        </p:spPr>
        <p:txBody>
          <a:bodyPr>
            <a:normAutofit fontScale="92500"/>
          </a:bodyPr>
          <a:lstStyle/>
          <a:p>
            <a:r>
              <a:rPr lang="en-US" dirty="0" smtClean="0">
                <a:solidFill>
                  <a:schemeClr val="accent1"/>
                </a:solidFill>
              </a:rPr>
              <a:t>Mitosis</a:t>
            </a:r>
            <a:r>
              <a:rPr lang="en-US" dirty="0" smtClean="0"/>
              <a:t> is the production of two genetically identical diploid daughter cells from one diploid parent cell. Meiosis produces four genetically distinct haploid daughter cells from a single diploid parent cell. These germ cells can then combine in sexual reproduction to form a diploid zygote.</a:t>
            </a:r>
          </a:p>
          <a:p>
            <a:r>
              <a:rPr lang="en-US" dirty="0" smtClean="0"/>
              <a:t>Meiosis only occurs in eukaryotic organisms which reproduce sexually, whereas mitosis occurs in all eukaryotic organisms, including those which reproduce asexually.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642918"/>
            <a:ext cx="8229600" cy="1066800"/>
          </a:xfrm>
        </p:spPr>
        <p:txBody>
          <a:bodyPr/>
          <a:lstStyle/>
          <a:p>
            <a:r>
              <a:rPr lang="en-US" dirty="0" smtClean="0"/>
              <a:t>Similarities </a:t>
            </a:r>
            <a:endParaRPr lang="en-US" dirty="0"/>
          </a:p>
        </p:txBody>
      </p:sp>
      <p:graphicFrame>
        <p:nvGraphicFramePr>
          <p:cNvPr id="4" name="Content Placeholder 3"/>
          <p:cNvGraphicFramePr>
            <a:graphicFrameLocks noGrp="1"/>
          </p:cNvGraphicFramePr>
          <p:nvPr>
            <p:ph idx="1"/>
          </p:nvPr>
        </p:nvGraphicFramePr>
        <p:xfrm>
          <a:off x="0" y="1643050"/>
          <a:ext cx="9144000" cy="5072098"/>
        </p:xfrm>
        <a:graphic>
          <a:graphicData uri="http://schemas.openxmlformats.org/drawingml/2006/table">
            <a:tbl>
              <a:tblPr/>
              <a:tblGrid>
                <a:gridCol w="4572000"/>
                <a:gridCol w="4572000"/>
              </a:tblGrid>
              <a:tr h="1430968">
                <a:tc>
                  <a:txBody>
                    <a:bodyPr/>
                    <a:lstStyle/>
                    <a:p>
                      <a:pPr algn="l"/>
                      <a:r>
                        <a:rPr lang="en-US" b="1" dirty="0">
                          <a:latin typeface="inherit"/>
                        </a:rPr>
                        <a:t>Meiosis</a:t>
                      </a:r>
                    </a:p>
                  </a:txBody>
                  <a:tcPr marL="76200" marR="76200" marT="76200" marB="76200" anchor="ctr">
                    <a:lnL w="12700" cap="flat" cmpd="sng" algn="ctr">
                      <a:solidFill>
                        <a:srgbClr val="D081C3"/>
                      </a:solidFill>
                      <a:prstDash val="solid"/>
                      <a:round/>
                      <a:headEnd type="none" w="med" len="med"/>
                      <a:tailEnd type="none" w="med" len="med"/>
                    </a:lnL>
                    <a:lnR w="12700" cap="flat" cmpd="sng" algn="ctr">
                      <a:solidFill>
                        <a:srgbClr val="A83FC2"/>
                      </a:solidFill>
                      <a:prstDash val="solid"/>
                      <a:round/>
                      <a:headEnd type="none" w="med" len="med"/>
                      <a:tailEnd type="none" w="med" len="med"/>
                    </a:lnR>
                    <a:lnT w="12700" cap="flat" cmpd="sng" algn="ctr">
                      <a:solidFill>
                        <a:srgbClr val="D081C3"/>
                      </a:solidFill>
                      <a:prstDash val="solid"/>
                      <a:round/>
                      <a:headEnd type="none" w="med" len="med"/>
                      <a:tailEnd type="none" w="med" len="med"/>
                    </a:lnT>
                    <a:lnB w="12700" cap="flat" cmpd="sng" algn="ctr">
                      <a:solidFill>
                        <a:srgbClr val="D081C3"/>
                      </a:solidFill>
                      <a:prstDash val="solid"/>
                      <a:round/>
                      <a:headEnd type="none" w="med" len="med"/>
                      <a:tailEnd type="none" w="med" len="med"/>
                    </a:lnB>
                    <a:solidFill>
                      <a:srgbClr val="FFFFFF"/>
                    </a:solidFill>
                  </a:tcPr>
                </a:tc>
                <a:tc>
                  <a:txBody>
                    <a:bodyPr/>
                    <a:lstStyle/>
                    <a:p>
                      <a:pPr algn="l"/>
                      <a:r>
                        <a:rPr lang="en-US" b="1">
                          <a:latin typeface="inherit"/>
                        </a:rPr>
                        <a:t>Mitosis</a:t>
                      </a:r>
                    </a:p>
                  </a:txBody>
                  <a:tcPr marL="76200" marR="76200" marT="76200" marB="76200" anchor="ctr">
                    <a:lnL w="12700" cap="flat" cmpd="sng" algn="ctr">
                      <a:solidFill>
                        <a:srgbClr val="A83FC2"/>
                      </a:solidFill>
                      <a:prstDash val="solid"/>
                      <a:round/>
                      <a:headEnd type="none" w="med" len="med"/>
                      <a:tailEnd type="none" w="med" len="med"/>
                    </a:lnL>
                    <a:lnR w="9525" cap="flat" cmpd="sng" algn="ctr">
                      <a:solidFill>
                        <a:srgbClr val="A83FC2"/>
                      </a:solidFill>
                      <a:prstDash val="solid"/>
                      <a:round/>
                      <a:headEnd type="none" w="med" len="med"/>
                      <a:tailEnd type="none" w="med" len="med"/>
                    </a:lnR>
                    <a:lnT w="12700" cap="flat" cmpd="sng" algn="ctr">
                      <a:solidFill>
                        <a:srgbClr val="A83FC2"/>
                      </a:solidFill>
                      <a:prstDash val="solid"/>
                      <a:round/>
                      <a:headEnd type="none" w="med" len="med"/>
                      <a:tailEnd type="none" w="med" len="med"/>
                    </a:lnT>
                    <a:lnB w="12700" cap="flat" cmpd="sng" algn="ctr">
                      <a:solidFill>
                        <a:srgbClr val="D081C3"/>
                      </a:solidFill>
                      <a:prstDash val="solid"/>
                      <a:round/>
                      <a:headEnd type="none" w="med" len="med"/>
                      <a:tailEnd type="none" w="med" len="med"/>
                    </a:lnB>
                    <a:solidFill>
                      <a:srgbClr val="FFFFFF"/>
                    </a:solidFill>
                  </a:tcPr>
                </a:tc>
              </a:tr>
              <a:tr h="556644">
                <a:tc gridSpan="2">
                  <a:txBody>
                    <a:bodyPr/>
                    <a:lstStyle/>
                    <a:p>
                      <a:pPr algn="ctr"/>
                      <a:r>
                        <a:rPr lang="en-US" b="1" i="1" dirty="0"/>
                        <a:t>Similarities</a:t>
                      </a:r>
                      <a:endParaRPr lang="en-US" b="0" dirty="0"/>
                    </a:p>
                  </a:txBody>
                  <a:tcPr marL="76200" marR="76200" marT="76200" marB="76200" anchor="ctr">
                    <a:lnL w="12700" cap="flat" cmpd="sng" algn="ctr">
                      <a:solidFill>
                        <a:srgbClr val="D081C3"/>
                      </a:solidFill>
                      <a:prstDash val="solid"/>
                      <a:round/>
                      <a:headEnd type="none" w="med" len="med"/>
                      <a:tailEnd type="none" w="med" len="med"/>
                    </a:lnL>
                    <a:lnR w="9525" cap="flat" cmpd="sng" algn="ctr">
                      <a:solidFill>
                        <a:srgbClr val="D081C3"/>
                      </a:solidFill>
                      <a:prstDash val="solid"/>
                      <a:round/>
                      <a:headEnd type="none" w="med" len="med"/>
                      <a:tailEnd type="none" w="med" len="med"/>
                    </a:lnR>
                    <a:lnT w="12700" cap="flat" cmpd="sng" algn="ctr">
                      <a:solidFill>
                        <a:srgbClr val="D081C3"/>
                      </a:solidFill>
                      <a:prstDash val="solid"/>
                      <a:round/>
                      <a:headEnd type="none" w="med" len="med"/>
                      <a:tailEnd type="none" w="med" len="med"/>
                    </a:lnT>
                    <a:lnB w="12700" cap="flat" cmpd="sng" algn="ctr">
                      <a:solidFill>
                        <a:srgbClr val="A83FC2"/>
                      </a:solidFill>
                      <a:prstDash val="solid"/>
                      <a:round/>
                      <a:headEnd type="none" w="med" len="med"/>
                      <a:tailEnd type="none" w="med" len="med"/>
                    </a:lnB>
                    <a:solidFill>
                      <a:srgbClr val="FFFFFF"/>
                    </a:solidFill>
                  </a:tcPr>
                </a:tc>
                <a:tc hMerge="1">
                  <a:txBody>
                    <a:bodyPr/>
                    <a:lstStyle/>
                    <a:p>
                      <a:endParaRPr lang="en-US"/>
                    </a:p>
                  </a:txBody>
                  <a:tcPr/>
                </a:tc>
              </a:tr>
              <a:tr h="556644">
                <a:tc gridSpan="2">
                  <a:txBody>
                    <a:bodyPr/>
                    <a:lstStyle/>
                    <a:p>
                      <a:pPr algn="l"/>
                      <a:r>
                        <a:rPr lang="en-US" b="1" dirty="0"/>
                        <a:t>Can only occur in eukaryotes</a:t>
                      </a:r>
                      <a:endParaRPr lang="en-US" b="0" dirty="0"/>
                    </a:p>
                  </a:txBody>
                  <a:tcPr marL="76200" marR="76200" marT="76200" marB="76200" anchor="ctr">
                    <a:lnL w="12700" cap="flat" cmpd="sng" algn="ctr">
                      <a:solidFill>
                        <a:srgbClr val="A83FC2"/>
                      </a:solidFill>
                      <a:prstDash val="solid"/>
                      <a:round/>
                      <a:headEnd type="none" w="med" len="med"/>
                      <a:tailEnd type="none" w="med" len="med"/>
                    </a:lnL>
                    <a:lnR w="9525" cap="flat" cmpd="sng" algn="ctr">
                      <a:solidFill>
                        <a:srgbClr val="A83FC2"/>
                      </a:solidFill>
                      <a:prstDash val="solid"/>
                      <a:round/>
                      <a:headEnd type="none" w="med" len="med"/>
                      <a:tailEnd type="none" w="med" len="med"/>
                    </a:lnR>
                    <a:lnT w="12700" cap="flat" cmpd="sng" algn="ctr">
                      <a:solidFill>
                        <a:srgbClr val="A83FC2"/>
                      </a:solidFill>
                      <a:prstDash val="solid"/>
                      <a:round/>
                      <a:headEnd type="none" w="med" len="med"/>
                      <a:tailEnd type="none" w="med" len="med"/>
                    </a:lnT>
                    <a:lnB w="12700" cap="flat" cmpd="sng" algn="ctr">
                      <a:solidFill>
                        <a:srgbClr val="A83FC2"/>
                      </a:solidFill>
                      <a:prstDash val="solid"/>
                      <a:round/>
                      <a:headEnd type="none" w="med" len="med"/>
                      <a:tailEnd type="none" w="med" len="med"/>
                    </a:lnB>
                    <a:solidFill>
                      <a:srgbClr val="FFFFFF"/>
                    </a:solidFill>
                  </a:tcPr>
                </a:tc>
                <a:tc hMerge="1">
                  <a:txBody>
                    <a:bodyPr/>
                    <a:lstStyle/>
                    <a:p>
                      <a:endParaRPr lang="en-US"/>
                    </a:p>
                  </a:txBody>
                  <a:tcPr/>
                </a:tc>
              </a:tr>
              <a:tr h="556644">
                <a:tc gridSpan="2">
                  <a:txBody>
                    <a:bodyPr/>
                    <a:lstStyle/>
                    <a:p>
                      <a:pPr algn="l"/>
                      <a:r>
                        <a:rPr lang="en-US" b="1"/>
                        <a:t>DNA replication occurs first</a:t>
                      </a:r>
                      <a:endParaRPr lang="en-US" b="0"/>
                    </a:p>
                  </a:txBody>
                  <a:tcPr marL="76200" marR="76200" marT="76200" marB="76200" anchor="ctr">
                    <a:lnL w="12700" cap="flat" cmpd="sng" algn="ctr">
                      <a:solidFill>
                        <a:srgbClr val="A83FC2"/>
                      </a:solidFill>
                      <a:prstDash val="solid"/>
                      <a:round/>
                      <a:headEnd type="none" w="med" len="med"/>
                      <a:tailEnd type="none" w="med" len="med"/>
                    </a:lnL>
                    <a:lnR w="9525" cap="flat" cmpd="sng" algn="ctr">
                      <a:solidFill>
                        <a:srgbClr val="A83FC2"/>
                      </a:solidFill>
                      <a:prstDash val="solid"/>
                      <a:round/>
                      <a:headEnd type="none" w="med" len="med"/>
                      <a:tailEnd type="none" w="med" len="med"/>
                    </a:lnR>
                    <a:lnT w="12700" cap="flat" cmpd="sng" algn="ctr">
                      <a:solidFill>
                        <a:srgbClr val="A83FC2"/>
                      </a:solidFill>
                      <a:prstDash val="solid"/>
                      <a:round/>
                      <a:headEnd type="none" w="med" len="med"/>
                      <a:tailEnd type="none" w="med" len="med"/>
                    </a:lnT>
                    <a:lnB w="12700" cap="flat" cmpd="sng" algn="ctr">
                      <a:solidFill>
                        <a:srgbClr val="A83FC2"/>
                      </a:solidFill>
                      <a:prstDash val="solid"/>
                      <a:round/>
                      <a:headEnd type="none" w="med" len="med"/>
                      <a:tailEnd type="none" w="med" len="med"/>
                    </a:lnB>
                    <a:solidFill>
                      <a:srgbClr val="FFFFFF"/>
                    </a:solidFill>
                  </a:tcPr>
                </a:tc>
                <a:tc hMerge="1">
                  <a:txBody>
                    <a:bodyPr/>
                    <a:lstStyle/>
                    <a:p>
                      <a:endParaRPr lang="en-US"/>
                    </a:p>
                  </a:txBody>
                  <a:tcPr/>
                </a:tc>
              </a:tr>
              <a:tr h="914487">
                <a:tc gridSpan="2">
                  <a:txBody>
                    <a:bodyPr/>
                    <a:lstStyle/>
                    <a:p>
                      <a:pPr algn="l"/>
                      <a:r>
                        <a:rPr lang="en-US" b="1"/>
                        <a:t>Production of daughter cells based on parent cell’s genetic material</a:t>
                      </a:r>
                      <a:endParaRPr lang="en-US" b="0"/>
                    </a:p>
                  </a:txBody>
                  <a:tcPr marL="76200" marR="76200" marT="76200" marB="76200" anchor="ctr">
                    <a:lnL w="12700" cap="flat" cmpd="sng" algn="ctr">
                      <a:solidFill>
                        <a:srgbClr val="A83FC2"/>
                      </a:solidFill>
                      <a:prstDash val="solid"/>
                      <a:round/>
                      <a:headEnd type="none" w="med" len="med"/>
                      <a:tailEnd type="none" w="med" len="med"/>
                    </a:lnL>
                    <a:lnR w="9525" cap="flat" cmpd="sng" algn="ctr">
                      <a:solidFill>
                        <a:srgbClr val="A83FC2"/>
                      </a:solidFill>
                      <a:prstDash val="solid"/>
                      <a:round/>
                      <a:headEnd type="none" w="med" len="med"/>
                      <a:tailEnd type="none" w="med" len="med"/>
                    </a:lnR>
                    <a:lnT w="12700" cap="flat" cmpd="sng" algn="ctr">
                      <a:solidFill>
                        <a:srgbClr val="A83FC2"/>
                      </a:solidFill>
                      <a:prstDash val="solid"/>
                      <a:round/>
                      <a:headEnd type="none" w="med" len="med"/>
                      <a:tailEnd type="none" w="med" len="med"/>
                    </a:lnT>
                    <a:lnB w="12700" cap="flat" cmpd="sng" algn="ctr">
                      <a:solidFill>
                        <a:srgbClr val="A83FC2"/>
                      </a:solidFill>
                      <a:prstDash val="solid"/>
                      <a:round/>
                      <a:headEnd type="none" w="med" len="med"/>
                      <a:tailEnd type="none" w="med" len="med"/>
                    </a:lnB>
                    <a:solidFill>
                      <a:srgbClr val="FFFFFF"/>
                    </a:solidFill>
                  </a:tcPr>
                </a:tc>
                <a:tc hMerge="1">
                  <a:txBody>
                    <a:bodyPr/>
                    <a:lstStyle/>
                    <a:p>
                      <a:endParaRPr lang="en-US"/>
                    </a:p>
                  </a:txBody>
                  <a:tcPr/>
                </a:tc>
              </a:tr>
              <a:tr h="1056711">
                <a:tc gridSpan="2">
                  <a:txBody>
                    <a:bodyPr/>
                    <a:lstStyle/>
                    <a:p>
                      <a:pPr algn="l"/>
                      <a:r>
                        <a:rPr lang="en-US" b="1" dirty="0"/>
                        <a:t>Means of cell replication in plants, animals, and fungi</a:t>
                      </a:r>
                      <a:endParaRPr lang="en-US" b="0" dirty="0"/>
                    </a:p>
                  </a:txBody>
                  <a:tcPr marL="76200" marR="76200" marT="76200" marB="76200" anchor="ctr">
                    <a:lnL w="12700" cap="flat" cmpd="sng" algn="ctr">
                      <a:solidFill>
                        <a:srgbClr val="A83FC2"/>
                      </a:solidFill>
                      <a:prstDash val="solid"/>
                      <a:round/>
                      <a:headEnd type="none" w="med" len="med"/>
                      <a:tailEnd type="none" w="med" len="med"/>
                    </a:lnL>
                    <a:lnR w="9525" cap="flat" cmpd="sng" algn="ctr">
                      <a:solidFill>
                        <a:srgbClr val="A83FC2"/>
                      </a:solidFill>
                      <a:prstDash val="solid"/>
                      <a:round/>
                      <a:headEnd type="none" w="med" len="med"/>
                      <a:tailEnd type="none" w="med" len="med"/>
                    </a:lnR>
                    <a:lnT w="12700" cap="flat" cmpd="sng" algn="ctr">
                      <a:solidFill>
                        <a:srgbClr val="A83FC2"/>
                      </a:solidFill>
                      <a:prstDash val="solid"/>
                      <a:round/>
                      <a:headEnd type="none" w="med" len="med"/>
                      <a:tailEnd type="none" w="med" len="med"/>
                    </a:lnT>
                    <a:lnB w="9525" cap="flat" cmpd="sng" algn="ctr">
                      <a:solidFill>
                        <a:srgbClr val="A83FC2"/>
                      </a:solidFill>
                      <a:prstDash val="solid"/>
                      <a:round/>
                      <a:headEnd type="none" w="med" len="med"/>
                      <a:tailEnd type="none" w="med" len="med"/>
                    </a:lnB>
                    <a:solidFill>
                      <a:srgbClr val="FFFFFF"/>
                    </a:solidFill>
                  </a:tcPr>
                </a:tc>
                <a:tc hMerge="1">
                  <a:txBody>
                    <a:bodyPr/>
                    <a:lstStyle/>
                    <a:p>
                      <a:endParaRPr lang="en-US"/>
                    </a:p>
                  </a:txBody>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 </a:t>
            </a:r>
            <a:endParaRPr lang="en-US" dirty="0"/>
          </a:p>
        </p:txBody>
      </p:sp>
      <p:graphicFrame>
        <p:nvGraphicFramePr>
          <p:cNvPr id="6" name="Table 5"/>
          <p:cNvGraphicFramePr>
            <a:graphicFrameLocks noGrp="1"/>
          </p:cNvGraphicFramePr>
          <p:nvPr/>
        </p:nvGraphicFramePr>
        <p:xfrm>
          <a:off x="0" y="785791"/>
          <a:ext cx="9144000" cy="6072209"/>
        </p:xfrm>
        <a:graphic>
          <a:graphicData uri="http://schemas.openxmlformats.org/drawingml/2006/table">
            <a:tbl>
              <a:tblPr/>
              <a:tblGrid>
                <a:gridCol w="4572000"/>
                <a:gridCol w="4572000"/>
              </a:tblGrid>
              <a:tr h="895090">
                <a:tc gridSpan="2">
                  <a:txBody>
                    <a:bodyPr/>
                    <a:lstStyle/>
                    <a:p>
                      <a:pPr algn="ctr"/>
                      <a:r>
                        <a:rPr lang="en-US" sz="1100" b="1" i="1"/>
                        <a:t>Differences</a:t>
                      </a:r>
                      <a:endParaRPr lang="en-US" sz="1100" b="0"/>
                    </a:p>
                  </a:txBody>
                  <a:tcPr marL="46820" marR="46820" marT="46820" marB="46820" anchor="ctr">
                    <a:lnL w="12700" cap="flat" cmpd="sng" algn="ctr">
                      <a:solidFill>
                        <a:srgbClr val="2888B8"/>
                      </a:solidFill>
                      <a:prstDash val="solid"/>
                      <a:round/>
                      <a:headEnd type="none" w="med" len="med"/>
                      <a:tailEnd type="none" w="med" len="med"/>
                    </a:lnL>
                    <a:lnR w="9525" cap="flat" cmpd="sng" algn="ctr">
                      <a:solidFill>
                        <a:srgbClr val="2888B8"/>
                      </a:solidFill>
                      <a:prstDash val="solid"/>
                      <a:round/>
                      <a:headEnd type="none" w="med" len="med"/>
                      <a:tailEnd type="none" w="med" len="med"/>
                    </a:lnR>
                    <a:lnT w="12700" cap="flat" cmpd="sng" algn="ctr">
                      <a:solidFill>
                        <a:srgbClr val="2888B8"/>
                      </a:solidFill>
                      <a:prstDash val="solid"/>
                      <a:round/>
                      <a:headEnd type="none" w="med" len="med"/>
                      <a:tailEnd type="none" w="med" len="med"/>
                    </a:lnT>
                    <a:lnB w="12700" cap="flat" cmpd="sng" algn="ctr">
                      <a:solidFill>
                        <a:srgbClr val="5093D4"/>
                      </a:solidFill>
                      <a:prstDash val="solid"/>
                      <a:round/>
                      <a:headEnd type="none" w="med" len="med"/>
                      <a:tailEnd type="none" w="med" len="med"/>
                    </a:lnB>
                    <a:solidFill>
                      <a:srgbClr val="FFFFFF"/>
                    </a:solidFill>
                  </a:tcPr>
                </a:tc>
                <a:tc hMerge="1">
                  <a:txBody>
                    <a:bodyPr/>
                    <a:lstStyle/>
                    <a:p>
                      <a:endParaRPr lang="en-US"/>
                    </a:p>
                  </a:txBody>
                  <a:tcPr/>
                </a:tc>
              </a:tr>
              <a:tr h="586570">
                <a:tc>
                  <a:txBody>
                    <a:bodyPr/>
                    <a:lstStyle/>
                    <a:p>
                      <a:pPr algn="l"/>
                      <a:r>
                        <a:rPr lang="en-US" sz="1100" b="1"/>
                        <a:t>Starts as diploid; ends as haploid</a:t>
                      </a:r>
                      <a:endParaRPr lang="en-US" sz="1100" b="0"/>
                    </a:p>
                  </a:txBody>
                  <a:tcPr marL="46820" marR="46820" marT="46820" marB="46820" anchor="ctr">
                    <a:lnL w="12700" cap="flat" cmpd="sng" algn="ctr">
                      <a:solidFill>
                        <a:srgbClr val="5093D4"/>
                      </a:solidFill>
                      <a:prstDash val="solid"/>
                      <a:round/>
                      <a:headEnd type="none" w="med" len="med"/>
                      <a:tailEnd type="none" w="med" len="med"/>
                    </a:lnL>
                    <a:lnR w="12700" cap="flat" cmpd="sng" algn="ctr">
                      <a:solidFill>
                        <a:srgbClr val="0097D4"/>
                      </a:solidFill>
                      <a:prstDash val="solid"/>
                      <a:round/>
                      <a:headEnd type="none" w="med" len="med"/>
                      <a:tailEnd type="none" w="med" len="med"/>
                    </a:lnR>
                    <a:lnT w="12700" cap="flat" cmpd="sng" algn="ctr">
                      <a:solidFill>
                        <a:srgbClr val="5093D4"/>
                      </a:solidFill>
                      <a:prstDash val="solid"/>
                      <a:round/>
                      <a:headEnd type="none" w="med" len="med"/>
                      <a:tailEnd type="none" w="med" len="med"/>
                    </a:lnT>
                    <a:lnB w="12700" cap="flat" cmpd="sng" algn="ctr">
                      <a:solidFill>
                        <a:srgbClr val="5096D4"/>
                      </a:solidFill>
                      <a:prstDash val="solid"/>
                      <a:round/>
                      <a:headEnd type="none" w="med" len="med"/>
                      <a:tailEnd type="none" w="med" len="med"/>
                    </a:lnB>
                    <a:solidFill>
                      <a:srgbClr val="FFFFFF"/>
                    </a:solidFill>
                  </a:tcPr>
                </a:tc>
                <a:tc>
                  <a:txBody>
                    <a:bodyPr/>
                    <a:lstStyle/>
                    <a:p>
                      <a:pPr algn="l"/>
                      <a:r>
                        <a:rPr lang="en-US" sz="1100" b="1"/>
                        <a:t>Starts as diploid; ends as diploid</a:t>
                      </a:r>
                      <a:endParaRPr lang="en-US" sz="1100" b="0"/>
                    </a:p>
                  </a:txBody>
                  <a:tcPr marL="46820" marR="46820" marT="46820" marB="46820" anchor="ctr">
                    <a:lnL w="12700" cap="flat" cmpd="sng" algn="ctr">
                      <a:solidFill>
                        <a:srgbClr val="0097D4"/>
                      </a:solidFill>
                      <a:prstDash val="solid"/>
                      <a:round/>
                      <a:headEnd type="none" w="med" len="med"/>
                      <a:tailEnd type="none" w="med" len="med"/>
                    </a:lnL>
                    <a:lnR w="9525" cap="flat" cmpd="sng" algn="ctr">
                      <a:solidFill>
                        <a:srgbClr val="0097D4"/>
                      </a:solidFill>
                      <a:prstDash val="solid"/>
                      <a:round/>
                      <a:headEnd type="none" w="med" len="med"/>
                      <a:tailEnd type="none" w="med" len="med"/>
                    </a:lnR>
                    <a:lnT w="12700" cap="flat" cmpd="sng" algn="ctr">
                      <a:solidFill>
                        <a:srgbClr val="0097D4"/>
                      </a:solidFill>
                      <a:prstDash val="solid"/>
                      <a:round/>
                      <a:headEnd type="none" w="med" len="med"/>
                      <a:tailEnd type="none" w="med" len="med"/>
                    </a:lnT>
                    <a:lnB w="12700" cap="flat" cmpd="sng" algn="ctr">
                      <a:solidFill>
                        <a:srgbClr val="5093D4"/>
                      </a:solidFill>
                      <a:prstDash val="solid"/>
                      <a:round/>
                      <a:headEnd type="none" w="med" len="med"/>
                      <a:tailEnd type="none" w="med" len="med"/>
                    </a:lnB>
                    <a:solidFill>
                      <a:srgbClr val="FFFFFF"/>
                    </a:solidFill>
                  </a:tcPr>
                </a:tc>
              </a:tr>
              <a:tr h="586570">
                <a:tc>
                  <a:txBody>
                    <a:bodyPr/>
                    <a:lstStyle/>
                    <a:p>
                      <a:pPr algn="l"/>
                      <a:r>
                        <a:rPr lang="en-US" sz="1100" b="1"/>
                        <a:t>Chromosome number is reduced</a:t>
                      </a:r>
                      <a:endParaRPr lang="en-US" sz="1100" b="0"/>
                    </a:p>
                  </a:txBody>
                  <a:tcPr marL="46820" marR="46820" marT="46820" marB="46820" anchor="ctr">
                    <a:lnL w="12700" cap="flat" cmpd="sng" algn="ctr">
                      <a:solidFill>
                        <a:srgbClr val="5096D4"/>
                      </a:solidFill>
                      <a:prstDash val="solid"/>
                      <a:round/>
                      <a:headEnd type="none" w="med" len="med"/>
                      <a:tailEnd type="none" w="med" len="med"/>
                    </a:lnL>
                    <a:lnR w="12700" cap="flat" cmpd="sng" algn="ctr">
                      <a:solidFill>
                        <a:srgbClr val="5093D4"/>
                      </a:solidFill>
                      <a:prstDash val="solid"/>
                      <a:round/>
                      <a:headEnd type="none" w="med" len="med"/>
                      <a:tailEnd type="none" w="med" len="med"/>
                    </a:lnR>
                    <a:lnT w="12700" cap="flat" cmpd="sng" algn="ctr">
                      <a:solidFill>
                        <a:srgbClr val="5096D4"/>
                      </a:solidFill>
                      <a:prstDash val="solid"/>
                      <a:round/>
                      <a:headEnd type="none" w="med" len="med"/>
                      <a:tailEnd type="none" w="med" len="med"/>
                    </a:lnT>
                    <a:lnB w="12700" cap="flat" cmpd="sng" algn="ctr">
                      <a:solidFill>
                        <a:srgbClr val="0097D4"/>
                      </a:solidFill>
                      <a:prstDash val="solid"/>
                      <a:round/>
                      <a:headEnd type="none" w="med" len="med"/>
                      <a:tailEnd type="none" w="med" len="med"/>
                    </a:lnB>
                    <a:solidFill>
                      <a:srgbClr val="FFFFFF"/>
                    </a:solidFill>
                  </a:tcPr>
                </a:tc>
                <a:tc>
                  <a:txBody>
                    <a:bodyPr/>
                    <a:lstStyle/>
                    <a:p>
                      <a:pPr algn="l"/>
                      <a:r>
                        <a:rPr lang="en-US" sz="1100" b="1"/>
                        <a:t>Chromosome number is conserved</a:t>
                      </a:r>
                      <a:endParaRPr lang="en-US" sz="1100" b="0"/>
                    </a:p>
                  </a:txBody>
                  <a:tcPr marL="46820" marR="46820" marT="46820" marB="46820" anchor="ctr">
                    <a:lnL w="12700" cap="flat" cmpd="sng" algn="ctr">
                      <a:solidFill>
                        <a:srgbClr val="5093D4"/>
                      </a:solidFill>
                      <a:prstDash val="solid"/>
                      <a:round/>
                      <a:headEnd type="none" w="med" len="med"/>
                      <a:tailEnd type="none" w="med" len="med"/>
                    </a:lnL>
                    <a:lnR w="9525" cap="flat" cmpd="sng" algn="ctr">
                      <a:solidFill>
                        <a:srgbClr val="5093D4"/>
                      </a:solidFill>
                      <a:prstDash val="solid"/>
                      <a:round/>
                      <a:headEnd type="none" w="med" len="med"/>
                      <a:tailEnd type="none" w="med" len="med"/>
                    </a:lnR>
                    <a:lnT w="12700" cap="flat" cmpd="sng" algn="ctr">
                      <a:solidFill>
                        <a:srgbClr val="5093D4"/>
                      </a:solidFill>
                      <a:prstDash val="solid"/>
                      <a:round/>
                      <a:headEnd type="none" w="med" len="med"/>
                      <a:tailEnd type="none" w="med" len="med"/>
                    </a:lnT>
                    <a:lnB w="12700" cap="flat" cmpd="sng" algn="ctr">
                      <a:solidFill>
                        <a:srgbClr val="5096D4"/>
                      </a:solidFill>
                      <a:prstDash val="solid"/>
                      <a:round/>
                      <a:headEnd type="none" w="med" len="med"/>
                      <a:tailEnd type="none" w="med" len="med"/>
                    </a:lnB>
                    <a:solidFill>
                      <a:srgbClr val="FFFFFF"/>
                    </a:solidFill>
                  </a:tcPr>
                </a:tc>
              </a:tr>
              <a:tr h="586570">
                <a:tc>
                  <a:txBody>
                    <a:bodyPr/>
                    <a:lstStyle/>
                    <a:p>
                      <a:pPr algn="l"/>
                      <a:r>
                        <a:rPr lang="en-US" sz="1100" b="1"/>
                        <a:t>Chromosome pairs undergo synapsis</a:t>
                      </a:r>
                      <a:endParaRPr lang="en-US" sz="1100" b="0"/>
                    </a:p>
                  </a:txBody>
                  <a:tcPr marL="46820" marR="46820" marT="46820" marB="46820" anchor="ctr">
                    <a:lnL w="12700" cap="flat" cmpd="sng" algn="ctr">
                      <a:solidFill>
                        <a:srgbClr val="0097D4"/>
                      </a:solidFill>
                      <a:prstDash val="solid"/>
                      <a:round/>
                      <a:headEnd type="none" w="med" len="med"/>
                      <a:tailEnd type="none" w="med" len="med"/>
                    </a:lnL>
                    <a:lnR w="12700" cap="flat" cmpd="sng" algn="ctr">
                      <a:solidFill>
                        <a:srgbClr val="5096D4"/>
                      </a:solidFill>
                      <a:prstDash val="solid"/>
                      <a:round/>
                      <a:headEnd type="none" w="med" len="med"/>
                      <a:tailEnd type="none" w="med" len="med"/>
                    </a:lnR>
                    <a:lnT w="12700" cap="flat" cmpd="sng" algn="ctr">
                      <a:solidFill>
                        <a:srgbClr val="0097D4"/>
                      </a:solidFill>
                      <a:prstDash val="solid"/>
                      <a:round/>
                      <a:headEnd type="none" w="med" len="med"/>
                      <a:tailEnd type="none" w="med" len="med"/>
                    </a:lnT>
                    <a:lnB w="12700" cap="flat" cmpd="sng" algn="ctr">
                      <a:solidFill>
                        <a:srgbClr val="5093D4"/>
                      </a:solidFill>
                      <a:prstDash val="solid"/>
                      <a:round/>
                      <a:headEnd type="none" w="med" len="med"/>
                      <a:tailEnd type="none" w="med" len="med"/>
                    </a:lnB>
                    <a:solidFill>
                      <a:srgbClr val="FFFFFF"/>
                    </a:solidFill>
                  </a:tcPr>
                </a:tc>
                <a:tc>
                  <a:txBody>
                    <a:bodyPr/>
                    <a:lstStyle/>
                    <a:p>
                      <a:pPr algn="l"/>
                      <a:r>
                        <a:rPr lang="en-US" sz="1100" b="1"/>
                        <a:t>No synapsis occurs</a:t>
                      </a:r>
                      <a:endParaRPr lang="en-US" sz="1100" b="0"/>
                    </a:p>
                  </a:txBody>
                  <a:tcPr marL="46820" marR="46820" marT="46820" marB="46820" anchor="ctr">
                    <a:lnL w="12700" cap="flat" cmpd="sng" algn="ctr">
                      <a:solidFill>
                        <a:srgbClr val="5096D4"/>
                      </a:solidFill>
                      <a:prstDash val="solid"/>
                      <a:round/>
                      <a:headEnd type="none" w="med" len="med"/>
                      <a:tailEnd type="none" w="med" len="med"/>
                    </a:lnL>
                    <a:lnR w="9525" cap="flat" cmpd="sng" algn="ctr">
                      <a:solidFill>
                        <a:srgbClr val="5096D4"/>
                      </a:solidFill>
                      <a:prstDash val="solid"/>
                      <a:round/>
                      <a:headEnd type="none" w="med" len="med"/>
                      <a:tailEnd type="none" w="med" len="med"/>
                    </a:lnR>
                    <a:lnT w="12700" cap="flat" cmpd="sng" algn="ctr">
                      <a:solidFill>
                        <a:srgbClr val="5096D4"/>
                      </a:solidFill>
                      <a:prstDash val="solid"/>
                      <a:round/>
                      <a:headEnd type="none" w="med" len="med"/>
                      <a:tailEnd type="none" w="med" len="med"/>
                    </a:lnT>
                    <a:lnB w="12700" cap="flat" cmpd="sng" algn="ctr">
                      <a:solidFill>
                        <a:srgbClr val="0097D4"/>
                      </a:solidFill>
                      <a:prstDash val="solid"/>
                      <a:round/>
                      <a:headEnd type="none" w="med" len="med"/>
                      <a:tailEnd type="none" w="med" len="med"/>
                    </a:lnB>
                    <a:solidFill>
                      <a:srgbClr val="FFFFFF"/>
                    </a:solidFill>
                  </a:tcPr>
                </a:tc>
              </a:tr>
              <a:tr h="816097">
                <a:tc>
                  <a:txBody>
                    <a:bodyPr/>
                    <a:lstStyle/>
                    <a:p>
                      <a:pPr algn="l"/>
                      <a:r>
                        <a:rPr lang="en-US" sz="1100" b="1"/>
                        <a:t>Used for sexual reproduction</a:t>
                      </a:r>
                      <a:endParaRPr lang="en-US" sz="1100" b="0"/>
                    </a:p>
                  </a:txBody>
                  <a:tcPr marL="46820" marR="46820" marT="46820" marB="46820" anchor="ctr">
                    <a:lnL w="12700" cap="flat" cmpd="sng" algn="ctr">
                      <a:solidFill>
                        <a:srgbClr val="5093D4"/>
                      </a:solidFill>
                      <a:prstDash val="solid"/>
                      <a:round/>
                      <a:headEnd type="none" w="med" len="med"/>
                      <a:tailEnd type="none" w="med" len="med"/>
                    </a:lnL>
                    <a:lnR w="12700" cap="flat" cmpd="sng" algn="ctr">
                      <a:solidFill>
                        <a:srgbClr val="0097D4"/>
                      </a:solidFill>
                      <a:prstDash val="solid"/>
                      <a:round/>
                      <a:headEnd type="none" w="med" len="med"/>
                      <a:tailEnd type="none" w="med" len="med"/>
                    </a:lnR>
                    <a:lnT w="12700" cap="flat" cmpd="sng" algn="ctr">
                      <a:solidFill>
                        <a:srgbClr val="5093D4"/>
                      </a:solidFill>
                      <a:prstDash val="solid"/>
                      <a:round/>
                      <a:headEnd type="none" w="med" len="med"/>
                      <a:tailEnd type="none" w="med" len="med"/>
                    </a:lnT>
                    <a:lnB w="12700" cap="flat" cmpd="sng" algn="ctr">
                      <a:solidFill>
                        <a:srgbClr val="5096D4"/>
                      </a:solidFill>
                      <a:prstDash val="solid"/>
                      <a:round/>
                      <a:headEnd type="none" w="med" len="med"/>
                      <a:tailEnd type="none" w="med" len="med"/>
                    </a:lnB>
                    <a:solidFill>
                      <a:srgbClr val="FFFFFF"/>
                    </a:solidFill>
                  </a:tcPr>
                </a:tc>
                <a:tc>
                  <a:txBody>
                    <a:bodyPr/>
                    <a:lstStyle/>
                    <a:p>
                      <a:pPr algn="l"/>
                      <a:r>
                        <a:rPr lang="en-US" sz="1100" b="1"/>
                        <a:t>Used for growth/healing/asexual reproduction</a:t>
                      </a:r>
                      <a:endParaRPr lang="en-US" sz="1100" b="0"/>
                    </a:p>
                  </a:txBody>
                  <a:tcPr marL="46820" marR="46820" marT="46820" marB="46820" anchor="ctr">
                    <a:lnL w="12700" cap="flat" cmpd="sng" algn="ctr">
                      <a:solidFill>
                        <a:srgbClr val="0097D4"/>
                      </a:solidFill>
                      <a:prstDash val="solid"/>
                      <a:round/>
                      <a:headEnd type="none" w="med" len="med"/>
                      <a:tailEnd type="none" w="med" len="med"/>
                    </a:lnL>
                    <a:lnR w="9525" cap="flat" cmpd="sng" algn="ctr">
                      <a:solidFill>
                        <a:srgbClr val="0097D4"/>
                      </a:solidFill>
                      <a:prstDash val="solid"/>
                      <a:round/>
                      <a:headEnd type="none" w="med" len="med"/>
                      <a:tailEnd type="none" w="med" len="med"/>
                    </a:lnR>
                    <a:lnT w="12700" cap="flat" cmpd="sng" algn="ctr">
                      <a:solidFill>
                        <a:srgbClr val="0097D4"/>
                      </a:solidFill>
                      <a:prstDash val="solid"/>
                      <a:round/>
                      <a:headEnd type="none" w="med" len="med"/>
                      <a:tailEnd type="none" w="med" len="med"/>
                    </a:lnT>
                    <a:lnB w="12700" cap="flat" cmpd="sng" algn="ctr">
                      <a:solidFill>
                        <a:srgbClr val="5093D4"/>
                      </a:solidFill>
                      <a:prstDash val="solid"/>
                      <a:round/>
                      <a:headEnd type="none" w="med" len="med"/>
                      <a:tailEnd type="none" w="med" len="med"/>
                    </a:lnB>
                    <a:solidFill>
                      <a:srgbClr val="FFFFFF"/>
                    </a:solidFill>
                  </a:tcPr>
                </a:tc>
              </a:tr>
              <a:tr h="357043">
                <a:tc>
                  <a:txBody>
                    <a:bodyPr/>
                    <a:lstStyle/>
                    <a:p>
                      <a:pPr algn="l"/>
                      <a:r>
                        <a:rPr lang="en-US" sz="1100" b="1"/>
                        <a:t>2 nuclear divisions</a:t>
                      </a:r>
                      <a:endParaRPr lang="en-US" sz="1100" b="0"/>
                    </a:p>
                  </a:txBody>
                  <a:tcPr marL="46820" marR="46820" marT="46820" marB="46820" anchor="ctr">
                    <a:lnL w="12700" cap="flat" cmpd="sng" algn="ctr">
                      <a:solidFill>
                        <a:srgbClr val="5096D4"/>
                      </a:solidFill>
                      <a:prstDash val="solid"/>
                      <a:round/>
                      <a:headEnd type="none" w="med" len="med"/>
                      <a:tailEnd type="none" w="med" len="med"/>
                    </a:lnL>
                    <a:lnR w="12700" cap="flat" cmpd="sng" algn="ctr">
                      <a:solidFill>
                        <a:srgbClr val="5093D4"/>
                      </a:solidFill>
                      <a:prstDash val="solid"/>
                      <a:round/>
                      <a:headEnd type="none" w="med" len="med"/>
                      <a:tailEnd type="none" w="med" len="med"/>
                    </a:lnR>
                    <a:lnT w="12700" cap="flat" cmpd="sng" algn="ctr">
                      <a:solidFill>
                        <a:srgbClr val="5096D4"/>
                      </a:solidFill>
                      <a:prstDash val="solid"/>
                      <a:round/>
                      <a:headEnd type="none" w="med" len="med"/>
                      <a:tailEnd type="none" w="med" len="med"/>
                    </a:lnT>
                    <a:lnB w="12700" cap="flat" cmpd="sng" algn="ctr">
                      <a:solidFill>
                        <a:srgbClr val="0097D4"/>
                      </a:solidFill>
                      <a:prstDash val="solid"/>
                      <a:round/>
                      <a:headEnd type="none" w="med" len="med"/>
                      <a:tailEnd type="none" w="med" len="med"/>
                    </a:lnB>
                    <a:solidFill>
                      <a:srgbClr val="FFFFFF"/>
                    </a:solidFill>
                  </a:tcPr>
                </a:tc>
                <a:tc>
                  <a:txBody>
                    <a:bodyPr/>
                    <a:lstStyle/>
                    <a:p>
                      <a:pPr algn="l"/>
                      <a:r>
                        <a:rPr lang="en-US" sz="1100" b="1"/>
                        <a:t>1 nuclear division</a:t>
                      </a:r>
                      <a:endParaRPr lang="en-US" sz="1100" b="0"/>
                    </a:p>
                  </a:txBody>
                  <a:tcPr marL="46820" marR="46820" marT="46820" marB="46820" anchor="ctr">
                    <a:lnL w="12700" cap="flat" cmpd="sng" algn="ctr">
                      <a:solidFill>
                        <a:srgbClr val="5093D4"/>
                      </a:solidFill>
                      <a:prstDash val="solid"/>
                      <a:round/>
                      <a:headEnd type="none" w="med" len="med"/>
                      <a:tailEnd type="none" w="med" len="med"/>
                    </a:lnL>
                    <a:lnR w="9525" cap="flat" cmpd="sng" algn="ctr">
                      <a:solidFill>
                        <a:srgbClr val="5093D4"/>
                      </a:solidFill>
                      <a:prstDash val="solid"/>
                      <a:round/>
                      <a:headEnd type="none" w="med" len="med"/>
                      <a:tailEnd type="none" w="med" len="med"/>
                    </a:lnR>
                    <a:lnT w="12700" cap="flat" cmpd="sng" algn="ctr">
                      <a:solidFill>
                        <a:srgbClr val="5093D4"/>
                      </a:solidFill>
                      <a:prstDash val="solid"/>
                      <a:round/>
                      <a:headEnd type="none" w="med" len="med"/>
                      <a:tailEnd type="none" w="med" len="med"/>
                    </a:lnT>
                    <a:lnB w="12700" cap="flat" cmpd="sng" algn="ctr">
                      <a:solidFill>
                        <a:srgbClr val="5096D4"/>
                      </a:solidFill>
                      <a:prstDash val="solid"/>
                      <a:round/>
                      <a:headEnd type="none" w="med" len="med"/>
                      <a:tailEnd type="none" w="med" len="med"/>
                    </a:lnB>
                    <a:solidFill>
                      <a:srgbClr val="FFFFFF"/>
                    </a:solidFill>
                  </a:tcPr>
                </a:tc>
              </a:tr>
              <a:tr h="357043">
                <a:tc>
                  <a:txBody>
                    <a:bodyPr/>
                    <a:lstStyle/>
                    <a:p>
                      <a:pPr algn="l"/>
                      <a:r>
                        <a:rPr lang="en-US" sz="1100" b="1"/>
                        <a:t>8 phases</a:t>
                      </a:r>
                      <a:endParaRPr lang="en-US" sz="1100" b="0"/>
                    </a:p>
                  </a:txBody>
                  <a:tcPr marL="46820" marR="46820" marT="46820" marB="46820" anchor="ctr">
                    <a:lnL w="12700" cap="flat" cmpd="sng" algn="ctr">
                      <a:solidFill>
                        <a:srgbClr val="0097D4"/>
                      </a:solidFill>
                      <a:prstDash val="solid"/>
                      <a:round/>
                      <a:headEnd type="none" w="med" len="med"/>
                      <a:tailEnd type="none" w="med" len="med"/>
                    </a:lnL>
                    <a:lnR w="12700" cap="flat" cmpd="sng" algn="ctr">
                      <a:solidFill>
                        <a:srgbClr val="5096D4"/>
                      </a:solidFill>
                      <a:prstDash val="solid"/>
                      <a:round/>
                      <a:headEnd type="none" w="med" len="med"/>
                      <a:tailEnd type="none" w="med" len="med"/>
                    </a:lnR>
                    <a:lnT w="12700" cap="flat" cmpd="sng" algn="ctr">
                      <a:solidFill>
                        <a:srgbClr val="0097D4"/>
                      </a:solidFill>
                      <a:prstDash val="solid"/>
                      <a:round/>
                      <a:headEnd type="none" w="med" len="med"/>
                      <a:tailEnd type="none" w="med" len="med"/>
                    </a:lnT>
                    <a:lnB w="12700" cap="flat" cmpd="sng" algn="ctr">
                      <a:solidFill>
                        <a:srgbClr val="5093D4"/>
                      </a:solidFill>
                      <a:prstDash val="solid"/>
                      <a:round/>
                      <a:headEnd type="none" w="med" len="med"/>
                      <a:tailEnd type="none" w="med" len="med"/>
                    </a:lnB>
                    <a:solidFill>
                      <a:srgbClr val="FFFFFF"/>
                    </a:solidFill>
                  </a:tcPr>
                </a:tc>
                <a:tc>
                  <a:txBody>
                    <a:bodyPr/>
                    <a:lstStyle/>
                    <a:p>
                      <a:pPr algn="l"/>
                      <a:r>
                        <a:rPr lang="en-US" sz="1100" b="1"/>
                        <a:t>5 phases</a:t>
                      </a:r>
                      <a:endParaRPr lang="en-US" sz="1100" b="0"/>
                    </a:p>
                  </a:txBody>
                  <a:tcPr marL="46820" marR="46820" marT="46820" marB="46820" anchor="ctr">
                    <a:lnL w="12700" cap="flat" cmpd="sng" algn="ctr">
                      <a:solidFill>
                        <a:srgbClr val="5096D4"/>
                      </a:solidFill>
                      <a:prstDash val="solid"/>
                      <a:round/>
                      <a:headEnd type="none" w="med" len="med"/>
                      <a:tailEnd type="none" w="med" len="med"/>
                    </a:lnL>
                    <a:lnR w="9525" cap="flat" cmpd="sng" algn="ctr">
                      <a:solidFill>
                        <a:srgbClr val="5096D4"/>
                      </a:solidFill>
                      <a:prstDash val="solid"/>
                      <a:round/>
                      <a:headEnd type="none" w="med" len="med"/>
                      <a:tailEnd type="none" w="med" len="med"/>
                    </a:lnR>
                    <a:lnT w="12700" cap="flat" cmpd="sng" algn="ctr">
                      <a:solidFill>
                        <a:srgbClr val="5096D4"/>
                      </a:solidFill>
                      <a:prstDash val="solid"/>
                      <a:round/>
                      <a:headEnd type="none" w="med" len="med"/>
                      <a:tailEnd type="none" w="med" len="med"/>
                    </a:lnT>
                    <a:lnB w="12700" cap="flat" cmpd="sng" algn="ctr">
                      <a:solidFill>
                        <a:srgbClr val="0097D4"/>
                      </a:solidFill>
                      <a:prstDash val="solid"/>
                      <a:round/>
                      <a:headEnd type="none" w="med" len="med"/>
                      <a:tailEnd type="none" w="med" len="med"/>
                    </a:lnB>
                    <a:solidFill>
                      <a:srgbClr val="FFFFFF"/>
                    </a:solidFill>
                  </a:tcPr>
                </a:tc>
              </a:tr>
              <a:tr h="586570">
                <a:tc>
                  <a:txBody>
                    <a:bodyPr/>
                    <a:lstStyle/>
                    <a:p>
                      <a:pPr algn="l"/>
                      <a:r>
                        <a:rPr lang="en-US" sz="1100" b="1"/>
                        <a:t>Daughter cell not identical to parent cell</a:t>
                      </a:r>
                      <a:endParaRPr lang="en-US" sz="1100" b="0"/>
                    </a:p>
                  </a:txBody>
                  <a:tcPr marL="46820" marR="46820" marT="46820" marB="46820" anchor="ctr">
                    <a:lnL w="12700" cap="flat" cmpd="sng" algn="ctr">
                      <a:solidFill>
                        <a:srgbClr val="5093D4"/>
                      </a:solidFill>
                      <a:prstDash val="solid"/>
                      <a:round/>
                      <a:headEnd type="none" w="med" len="med"/>
                      <a:tailEnd type="none" w="med" len="med"/>
                    </a:lnL>
                    <a:lnR w="12700" cap="flat" cmpd="sng" algn="ctr">
                      <a:solidFill>
                        <a:srgbClr val="0097D4"/>
                      </a:solidFill>
                      <a:prstDash val="solid"/>
                      <a:round/>
                      <a:headEnd type="none" w="med" len="med"/>
                      <a:tailEnd type="none" w="med" len="med"/>
                    </a:lnR>
                    <a:lnT w="12700" cap="flat" cmpd="sng" algn="ctr">
                      <a:solidFill>
                        <a:srgbClr val="5093D4"/>
                      </a:solidFill>
                      <a:prstDash val="solid"/>
                      <a:round/>
                      <a:headEnd type="none" w="med" len="med"/>
                      <a:tailEnd type="none" w="med" len="med"/>
                    </a:lnT>
                    <a:lnB w="12700" cap="flat" cmpd="sng" algn="ctr">
                      <a:solidFill>
                        <a:srgbClr val="5096D4"/>
                      </a:solidFill>
                      <a:prstDash val="solid"/>
                      <a:round/>
                      <a:headEnd type="none" w="med" len="med"/>
                      <a:tailEnd type="none" w="med" len="med"/>
                    </a:lnB>
                    <a:solidFill>
                      <a:srgbClr val="FFFFFF"/>
                    </a:solidFill>
                  </a:tcPr>
                </a:tc>
                <a:tc>
                  <a:txBody>
                    <a:bodyPr/>
                    <a:lstStyle/>
                    <a:p>
                      <a:pPr algn="l"/>
                      <a:r>
                        <a:rPr lang="en-US" sz="1100" b="1"/>
                        <a:t>Daughter cell identical to parent cell</a:t>
                      </a:r>
                      <a:endParaRPr lang="en-US" sz="1100" b="0"/>
                    </a:p>
                  </a:txBody>
                  <a:tcPr marL="46820" marR="46820" marT="46820" marB="46820" anchor="ctr">
                    <a:lnL w="12700" cap="flat" cmpd="sng" algn="ctr">
                      <a:solidFill>
                        <a:srgbClr val="0097D4"/>
                      </a:solidFill>
                      <a:prstDash val="solid"/>
                      <a:round/>
                      <a:headEnd type="none" w="med" len="med"/>
                      <a:tailEnd type="none" w="med" len="med"/>
                    </a:lnL>
                    <a:lnR w="9525" cap="flat" cmpd="sng" algn="ctr">
                      <a:solidFill>
                        <a:srgbClr val="0097D4"/>
                      </a:solidFill>
                      <a:prstDash val="solid"/>
                      <a:round/>
                      <a:headEnd type="none" w="med" len="med"/>
                      <a:tailEnd type="none" w="med" len="med"/>
                    </a:lnR>
                    <a:lnT w="12700" cap="flat" cmpd="sng" algn="ctr">
                      <a:solidFill>
                        <a:srgbClr val="0097D4"/>
                      </a:solidFill>
                      <a:prstDash val="solid"/>
                      <a:round/>
                      <a:headEnd type="none" w="med" len="med"/>
                      <a:tailEnd type="none" w="med" len="med"/>
                    </a:lnT>
                    <a:lnB w="12700" cap="flat" cmpd="sng" algn="ctr">
                      <a:solidFill>
                        <a:srgbClr val="5093D4"/>
                      </a:solidFill>
                      <a:prstDash val="solid"/>
                      <a:round/>
                      <a:headEnd type="none" w="med" len="med"/>
                      <a:tailEnd type="none" w="med" len="med"/>
                    </a:lnB>
                    <a:solidFill>
                      <a:srgbClr val="FFFFFF"/>
                    </a:solidFill>
                  </a:tcPr>
                </a:tc>
              </a:tr>
              <a:tr h="357043">
                <a:tc>
                  <a:txBody>
                    <a:bodyPr/>
                    <a:lstStyle/>
                    <a:p>
                      <a:pPr algn="l"/>
                      <a:r>
                        <a:rPr lang="en-US" sz="1100" b="1"/>
                        <a:t>Results in 4 daughter cells</a:t>
                      </a:r>
                      <a:endParaRPr lang="en-US" sz="1100" b="0"/>
                    </a:p>
                  </a:txBody>
                  <a:tcPr marL="46820" marR="46820" marT="46820" marB="46820" anchor="ctr">
                    <a:lnL w="12700" cap="flat" cmpd="sng" algn="ctr">
                      <a:solidFill>
                        <a:srgbClr val="5096D4"/>
                      </a:solidFill>
                      <a:prstDash val="solid"/>
                      <a:round/>
                      <a:headEnd type="none" w="med" len="med"/>
                      <a:tailEnd type="none" w="med" len="med"/>
                    </a:lnL>
                    <a:lnR w="12700" cap="flat" cmpd="sng" algn="ctr">
                      <a:solidFill>
                        <a:srgbClr val="5093D4"/>
                      </a:solidFill>
                      <a:prstDash val="solid"/>
                      <a:round/>
                      <a:headEnd type="none" w="med" len="med"/>
                      <a:tailEnd type="none" w="med" len="med"/>
                    </a:lnR>
                    <a:lnT w="12700" cap="flat" cmpd="sng" algn="ctr">
                      <a:solidFill>
                        <a:srgbClr val="5096D4"/>
                      </a:solidFill>
                      <a:prstDash val="solid"/>
                      <a:round/>
                      <a:headEnd type="none" w="med" len="med"/>
                      <a:tailEnd type="none" w="med" len="med"/>
                    </a:lnT>
                    <a:lnB w="12700" cap="flat" cmpd="sng" algn="ctr">
                      <a:solidFill>
                        <a:srgbClr val="0097D4"/>
                      </a:solidFill>
                      <a:prstDash val="solid"/>
                      <a:round/>
                      <a:headEnd type="none" w="med" len="med"/>
                      <a:tailEnd type="none" w="med" len="med"/>
                    </a:lnB>
                    <a:solidFill>
                      <a:srgbClr val="FFFFFF"/>
                    </a:solidFill>
                  </a:tcPr>
                </a:tc>
                <a:tc>
                  <a:txBody>
                    <a:bodyPr/>
                    <a:lstStyle/>
                    <a:p>
                      <a:pPr algn="l"/>
                      <a:r>
                        <a:rPr lang="en-US" sz="1100" b="1"/>
                        <a:t>Results in 2 daughter cells</a:t>
                      </a:r>
                      <a:endParaRPr lang="en-US" sz="1100" b="0"/>
                    </a:p>
                  </a:txBody>
                  <a:tcPr marL="46820" marR="46820" marT="46820" marB="46820" anchor="ctr">
                    <a:lnL w="12700" cap="flat" cmpd="sng" algn="ctr">
                      <a:solidFill>
                        <a:srgbClr val="5093D4"/>
                      </a:solidFill>
                      <a:prstDash val="solid"/>
                      <a:round/>
                      <a:headEnd type="none" w="med" len="med"/>
                      <a:tailEnd type="none" w="med" len="med"/>
                    </a:lnL>
                    <a:lnR w="9525" cap="flat" cmpd="sng" algn="ctr">
                      <a:solidFill>
                        <a:srgbClr val="5093D4"/>
                      </a:solidFill>
                      <a:prstDash val="solid"/>
                      <a:round/>
                      <a:headEnd type="none" w="med" len="med"/>
                      <a:tailEnd type="none" w="med" len="med"/>
                    </a:lnR>
                    <a:lnT w="12700" cap="flat" cmpd="sng" algn="ctr">
                      <a:solidFill>
                        <a:srgbClr val="5093D4"/>
                      </a:solidFill>
                      <a:prstDash val="solid"/>
                      <a:round/>
                      <a:headEnd type="none" w="med" len="med"/>
                      <a:tailEnd type="none" w="med" len="med"/>
                    </a:lnT>
                    <a:lnB w="12700" cap="flat" cmpd="sng" algn="ctr">
                      <a:solidFill>
                        <a:srgbClr val="5096D4"/>
                      </a:solidFill>
                      <a:prstDash val="solid"/>
                      <a:round/>
                      <a:headEnd type="none" w="med" len="med"/>
                      <a:tailEnd type="none" w="med" len="med"/>
                    </a:lnB>
                    <a:solidFill>
                      <a:srgbClr val="FFFFFF"/>
                    </a:solidFill>
                  </a:tcPr>
                </a:tc>
              </a:tr>
              <a:tr h="357043">
                <a:tc>
                  <a:txBody>
                    <a:bodyPr/>
                    <a:lstStyle/>
                    <a:p>
                      <a:pPr algn="l"/>
                      <a:r>
                        <a:rPr lang="en-US" sz="1100" b="1"/>
                        <a:t>Produces germ cells</a:t>
                      </a:r>
                      <a:endParaRPr lang="en-US" sz="1100" b="0"/>
                    </a:p>
                  </a:txBody>
                  <a:tcPr marL="46820" marR="46820" marT="46820" marB="46820" anchor="ctr">
                    <a:lnL w="12700" cap="flat" cmpd="sng" algn="ctr">
                      <a:solidFill>
                        <a:srgbClr val="0097D4"/>
                      </a:solidFill>
                      <a:prstDash val="solid"/>
                      <a:round/>
                      <a:headEnd type="none" w="med" len="med"/>
                      <a:tailEnd type="none" w="med" len="med"/>
                    </a:lnL>
                    <a:lnR w="12700" cap="flat" cmpd="sng" algn="ctr">
                      <a:solidFill>
                        <a:srgbClr val="5096D4"/>
                      </a:solidFill>
                      <a:prstDash val="solid"/>
                      <a:round/>
                      <a:headEnd type="none" w="med" len="med"/>
                      <a:tailEnd type="none" w="med" len="med"/>
                    </a:lnR>
                    <a:lnT w="12700" cap="flat" cmpd="sng" algn="ctr">
                      <a:solidFill>
                        <a:srgbClr val="0097D4"/>
                      </a:solidFill>
                      <a:prstDash val="solid"/>
                      <a:round/>
                      <a:headEnd type="none" w="med" len="med"/>
                      <a:tailEnd type="none" w="med" len="med"/>
                    </a:lnT>
                    <a:lnB w="12700" cap="flat" cmpd="sng" algn="ctr">
                      <a:solidFill>
                        <a:srgbClr val="5093D4"/>
                      </a:solidFill>
                      <a:prstDash val="solid"/>
                      <a:round/>
                      <a:headEnd type="none" w="med" len="med"/>
                      <a:tailEnd type="none" w="med" len="med"/>
                    </a:lnB>
                    <a:solidFill>
                      <a:srgbClr val="FFFFFF"/>
                    </a:solidFill>
                  </a:tcPr>
                </a:tc>
                <a:tc>
                  <a:txBody>
                    <a:bodyPr/>
                    <a:lstStyle/>
                    <a:p>
                      <a:pPr algn="l"/>
                      <a:r>
                        <a:rPr lang="en-US" sz="1100" b="1"/>
                        <a:t>Produces somatic cells</a:t>
                      </a:r>
                      <a:endParaRPr lang="en-US" sz="1100" b="0"/>
                    </a:p>
                  </a:txBody>
                  <a:tcPr marL="46820" marR="46820" marT="46820" marB="46820" anchor="ctr">
                    <a:lnL w="12700" cap="flat" cmpd="sng" algn="ctr">
                      <a:solidFill>
                        <a:srgbClr val="5096D4"/>
                      </a:solidFill>
                      <a:prstDash val="solid"/>
                      <a:round/>
                      <a:headEnd type="none" w="med" len="med"/>
                      <a:tailEnd type="none" w="med" len="med"/>
                    </a:lnL>
                    <a:lnR w="9525" cap="flat" cmpd="sng" algn="ctr">
                      <a:solidFill>
                        <a:srgbClr val="5096D4"/>
                      </a:solidFill>
                      <a:prstDash val="solid"/>
                      <a:round/>
                      <a:headEnd type="none" w="med" len="med"/>
                      <a:tailEnd type="none" w="med" len="med"/>
                    </a:lnR>
                    <a:lnT w="12700" cap="flat" cmpd="sng" algn="ctr">
                      <a:solidFill>
                        <a:srgbClr val="5096D4"/>
                      </a:solidFill>
                      <a:prstDash val="solid"/>
                      <a:round/>
                      <a:headEnd type="none" w="med" len="med"/>
                      <a:tailEnd type="none" w="med" len="med"/>
                    </a:lnT>
                    <a:lnB w="12700" cap="flat" cmpd="sng" algn="ctr">
                      <a:solidFill>
                        <a:srgbClr val="0097D4"/>
                      </a:solidFill>
                      <a:prstDash val="solid"/>
                      <a:round/>
                      <a:headEnd type="none" w="med" len="med"/>
                      <a:tailEnd type="none" w="med" len="med"/>
                    </a:lnB>
                    <a:solidFill>
                      <a:srgbClr val="FFFFFF"/>
                    </a:solidFill>
                  </a:tcPr>
                </a:tc>
              </a:tr>
              <a:tr h="586570">
                <a:tc>
                  <a:txBody>
                    <a:bodyPr/>
                    <a:lstStyle/>
                    <a:p>
                      <a:pPr algn="l"/>
                      <a:r>
                        <a:rPr lang="en-US" sz="1100" b="1"/>
                        <a:t>Occurs only in sexual organisms</a:t>
                      </a:r>
                      <a:endParaRPr lang="en-US" sz="1100" b="0"/>
                    </a:p>
                  </a:txBody>
                  <a:tcPr marL="46820" marR="46820" marT="46820" marB="46820" anchor="ctr">
                    <a:lnL w="12700" cap="flat" cmpd="sng" algn="ctr">
                      <a:solidFill>
                        <a:srgbClr val="5093D4"/>
                      </a:solidFill>
                      <a:prstDash val="solid"/>
                      <a:round/>
                      <a:headEnd type="none" w="med" len="med"/>
                      <a:tailEnd type="none" w="med" len="med"/>
                    </a:lnL>
                    <a:lnR w="12700" cap="flat" cmpd="sng" algn="ctr">
                      <a:solidFill>
                        <a:srgbClr val="0097D4"/>
                      </a:solidFill>
                      <a:prstDash val="solid"/>
                      <a:round/>
                      <a:headEnd type="none" w="med" len="med"/>
                      <a:tailEnd type="none" w="med" len="med"/>
                    </a:lnR>
                    <a:lnT w="12700" cap="flat" cmpd="sng" algn="ctr">
                      <a:solidFill>
                        <a:srgbClr val="5093D4"/>
                      </a:solidFill>
                      <a:prstDash val="solid"/>
                      <a:round/>
                      <a:headEnd type="none" w="med" len="med"/>
                      <a:tailEnd type="none" w="med" len="med"/>
                    </a:lnT>
                    <a:lnB w="9525" cap="flat" cmpd="sng" algn="ctr">
                      <a:solidFill>
                        <a:srgbClr val="5093D4"/>
                      </a:solidFill>
                      <a:prstDash val="solid"/>
                      <a:round/>
                      <a:headEnd type="none" w="med" len="med"/>
                      <a:tailEnd type="none" w="med" len="med"/>
                    </a:lnB>
                    <a:solidFill>
                      <a:srgbClr val="FFFFFF"/>
                    </a:solidFill>
                  </a:tcPr>
                </a:tc>
                <a:tc>
                  <a:txBody>
                    <a:bodyPr/>
                    <a:lstStyle/>
                    <a:p>
                      <a:pPr algn="l"/>
                      <a:r>
                        <a:rPr lang="en-US" sz="1100" b="1" dirty="0"/>
                        <a:t>Occurs in asexual and sexual organisms</a:t>
                      </a:r>
                      <a:endParaRPr lang="en-US" sz="1100" b="0" dirty="0"/>
                    </a:p>
                  </a:txBody>
                  <a:tcPr marL="46820" marR="46820" marT="46820" marB="46820" anchor="ctr">
                    <a:lnL w="12700" cap="flat" cmpd="sng" algn="ctr">
                      <a:solidFill>
                        <a:srgbClr val="0097D4"/>
                      </a:solidFill>
                      <a:prstDash val="solid"/>
                      <a:round/>
                      <a:headEnd type="none" w="med" len="med"/>
                      <a:tailEnd type="none" w="med" len="med"/>
                    </a:lnL>
                    <a:lnR w="9525" cap="flat" cmpd="sng" algn="ctr">
                      <a:solidFill>
                        <a:srgbClr val="0097D4"/>
                      </a:solidFill>
                      <a:prstDash val="solid"/>
                      <a:round/>
                      <a:headEnd type="none" w="med" len="med"/>
                      <a:tailEnd type="none" w="med" len="med"/>
                    </a:lnR>
                    <a:lnT w="12700" cap="flat" cmpd="sng" algn="ctr">
                      <a:solidFill>
                        <a:srgbClr val="0097D4"/>
                      </a:solidFill>
                      <a:prstDash val="solid"/>
                      <a:round/>
                      <a:headEnd type="none" w="med" len="med"/>
                      <a:tailEnd type="none" w="med" len="med"/>
                    </a:lnT>
                    <a:lnB w="9525" cap="flat" cmpd="sng" algn="ctr">
                      <a:solidFill>
                        <a:srgbClr val="0097D4"/>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1066800"/>
          </a:xfrm>
        </p:spPr>
        <p:txBody>
          <a:bodyPr>
            <a:normAutofit fontScale="90000"/>
          </a:bodyPr>
          <a:lstStyle/>
          <a:p>
            <a:r>
              <a:rPr lang="en-US" dirty="0" smtClean="0"/>
              <a:t>Gametogenesis</a:t>
            </a:r>
            <a:br>
              <a:rPr lang="en-US" dirty="0" smtClean="0"/>
            </a:br>
            <a:r>
              <a:rPr lang="en-US" dirty="0" smtClean="0"/>
              <a:t>spermatogenesis</a:t>
            </a:r>
            <a:endParaRPr lang="en-US" dirty="0"/>
          </a:p>
        </p:txBody>
      </p:sp>
      <p:sp>
        <p:nvSpPr>
          <p:cNvPr id="3" name="Content Placeholder 2"/>
          <p:cNvSpPr>
            <a:spLocks noGrp="1"/>
          </p:cNvSpPr>
          <p:nvPr>
            <p:ph sz="half" idx="1"/>
          </p:nvPr>
        </p:nvSpPr>
        <p:spPr>
          <a:xfrm>
            <a:off x="357158" y="1928778"/>
            <a:ext cx="8429684" cy="4929222"/>
          </a:xfrm>
        </p:spPr>
        <p:txBody>
          <a:bodyPr>
            <a:normAutofit/>
          </a:bodyPr>
          <a:lstStyle/>
          <a:p>
            <a:r>
              <a:rPr lang="en-US" dirty="0" smtClean="0"/>
              <a:t>Gametogenesis is the process of forming gametes (by definition haploid, n) from diploid cells of the germ line. </a:t>
            </a:r>
            <a:r>
              <a:rPr lang="en-US" dirty="0" smtClean="0">
                <a:solidFill>
                  <a:schemeClr val="accent1"/>
                </a:solidFill>
              </a:rPr>
              <a:t>Spermatogenesis</a:t>
            </a:r>
            <a:r>
              <a:rPr lang="en-US" dirty="0" smtClean="0"/>
              <a:t> is the process of forming sperm cells by meiosis in specialized organs known as gonads (in males these are termed testes). After division the cells undergo differentiation to become sperm cells.</a:t>
            </a:r>
            <a:r>
              <a:rPr lang="en-US" dirty="0" smtClean="0">
                <a:solidFill>
                  <a:schemeClr val="accent1"/>
                </a:solidFill>
              </a:rPr>
              <a:t> </a:t>
            </a:r>
            <a:r>
              <a:rPr lang="en-US" dirty="0" err="1" smtClean="0">
                <a:solidFill>
                  <a:schemeClr val="accent1"/>
                </a:solidFill>
              </a:rPr>
              <a:t>Oogeneses</a:t>
            </a:r>
            <a:r>
              <a:rPr lang="en-US" dirty="0" smtClean="0"/>
              <a:t> is the process of forming an ovum (egg) by meiosis in specialized gonads known as ovaries. Whereas in spermatogenesis all 4 meiotic products develop into gametes, oogenesis places most of the cytoplasm into the large egg. The other cells, the polar bodies, do not develop. This all the cytoplasm and organelles go into the egg. Human males produce 200,000,000 sperm per day, while the female produces one egg (usually) each menstrual cycle.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928802"/>
            <a:ext cx="8229600" cy="4325112"/>
          </a:xfrm>
        </p:spPr>
        <p:txBody>
          <a:bodyPr/>
          <a:lstStyle/>
          <a:p>
            <a:pPr>
              <a:buNone/>
            </a:pPr>
            <a:endParaRPr lang="en-US" dirty="0" smtClean="0"/>
          </a:p>
          <a:p>
            <a:pPr>
              <a:buNone/>
            </a:pPr>
            <a:r>
              <a:rPr lang="en-US" dirty="0" smtClean="0"/>
              <a:t>Two divisions of meiosis:</a:t>
            </a:r>
          </a:p>
          <a:p>
            <a:pPr>
              <a:buNone/>
            </a:pPr>
            <a:endParaRPr lang="en-US" dirty="0" smtClean="0"/>
          </a:p>
          <a:p>
            <a:pPr>
              <a:buNone/>
            </a:pPr>
            <a:r>
              <a:rPr lang="en-US" dirty="0" smtClean="0"/>
              <a:t>         Meiosis I</a:t>
            </a:r>
          </a:p>
          <a:p>
            <a:pPr>
              <a:buNone/>
            </a:pPr>
            <a:r>
              <a:rPr lang="en-US" dirty="0" smtClean="0"/>
              <a:t>         Meiosis II</a:t>
            </a:r>
          </a:p>
          <a:p>
            <a:pPr>
              <a:buNone/>
            </a:pPr>
            <a:r>
              <a:rPr lang="en-US" dirty="0" smtClean="0"/>
              <a:t>Meiosis I also called as reduction division.</a:t>
            </a:r>
          </a:p>
          <a:p>
            <a:pPr>
              <a:buNone/>
            </a:pPr>
            <a:r>
              <a:rPr lang="en-US" dirty="0" smtClean="0"/>
              <a:t>Meiosis II called as mitotic division.</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C:\Users\Atiq\Desktop\gametogen_1.gif"/>
          <p:cNvPicPr>
            <a:picLocks noGrp="1" noChangeAspect="1" noChangeArrowheads="1"/>
          </p:cNvPicPr>
          <p:nvPr>
            <p:ph sz="half" idx="1"/>
          </p:nvPr>
        </p:nvPicPr>
        <p:blipFill>
          <a:blip r:embed="rId2" cstate="print"/>
          <a:stretch>
            <a:fillRect/>
          </a:stretch>
        </p:blipFill>
        <p:spPr bwMode="auto">
          <a:xfrm>
            <a:off x="857224" y="1643050"/>
            <a:ext cx="7329510" cy="4143404"/>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C:\Users\Atiq\Desktop\gametogen_2.gif"/>
          <p:cNvPicPr>
            <a:picLocks noGrp="1" noChangeAspect="1" noChangeArrowheads="1"/>
          </p:cNvPicPr>
          <p:nvPr>
            <p:ph sz="half" idx="1"/>
          </p:nvPr>
        </p:nvPicPr>
        <p:blipFill>
          <a:blip r:embed="rId2" cstate="print"/>
          <a:stretch>
            <a:fillRect/>
          </a:stretch>
        </p:blipFill>
        <p:spPr bwMode="auto">
          <a:xfrm>
            <a:off x="1285852" y="1571612"/>
            <a:ext cx="6643734" cy="464347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Meiosis I</a:t>
            </a:r>
            <a:endParaRPr lang="en-US" dirty="0"/>
          </a:p>
        </p:txBody>
      </p:sp>
      <p:sp>
        <p:nvSpPr>
          <p:cNvPr id="3" name="Content Placeholder 2"/>
          <p:cNvSpPr>
            <a:spLocks noGrp="1"/>
          </p:cNvSpPr>
          <p:nvPr>
            <p:ph idx="1"/>
          </p:nvPr>
        </p:nvSpPr>
        <p:spPr/>
        <p:txBody>
          <a:bodyPr/>
          <a:lstStyle/>
          <a:p>
            <a:r>
              <a:rPr lang="en-US" dirty="0" smtClean="0"/>
              <a:t>Cell division reduces the chromosome number to half</a:t>
            </a:r>
          </a:p>
          <a:p>
            <a:r>
              <a:rPr lang="en-US" dirty="0" smtClean="0"/>
              <a:t>Meiosis I have four phases:</a:t>
            </a:r>
          </a:p>
          <a:p>
            <a:pPr>
              <a:buNone/>
            </a:pPr>
            <a:r>
              <a:rPr lang="en-US" dirty="0" smtClean="0"/>
              <a:t>     1. Prophase I</a:t>
            </a:r>
          </a:p>
          <a:p>
            <a:pPr>
              <a:buNone/>
            </a:pPr>
            <a:r>
              <a:rPr lang="en-US" dirty="0" smtClean="0"/>
              <a:t>     2. Metaphase I</a:t>
            </a:r>
          </a:p>
          <a:p>
            <a:pPr>
              <a:buNone/>
            </a:pPr>
            <a:r>
              <a:rPr lang="en-US" dirty="0" smtClean="0"/>
              <a:t>     3. Anaphase I</a:t>
            </a:r>
          </a:p>
          <a:p>
            <a:pPr>
              <a:buNone/>
            </a:pPr>
            <a:r>
              <a:rPr lang="en-US" dirty="0" smtClean="0"/>
              <a:t>     4. Telophase 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definitions</a:t>
            </a:r>
            <a:endParaRPr lang="en-US" dirty="0"/>
          </a:p>
        </p:txBody>
      </p:sp>
      <p:sp>
        <p:nvSpPr>
          <p:cNvPr id="3" name="Content Placeholder 2"/>
          <p:cNvSpPr>
            <a:spLocks noGrp="1"/>
          </p:cNvSpPr>
          <p:nvPr>
            <p:ph idx="1"/>
          </p:nvPr>
        </p:nvSpPr>
        <p:spPr/>
        <p:txBody>
          <a:bodyPr>
            <a:normAutofit/>
          </a:bodyPr>
          <a:lstStyle/>
          <a:p>
            <a:r>
              <a:rPr lang="en-US" b="1" dirty="0" smtClean="0"/>
              <a:t>Bivalent</a:t>
            </a:r>
            <a:r>
              <a:rPr lang="en-US" dirty="0" smtClean="0"/>
              <a:t> – a pair of homologous chromosomes held together by a </a:t>
            </a:r>
            <a:r>
              <a:rPr lang="en-US" dirty="0" err="1" smtClean="0"/>
              <a:t>chiasma</a:t>
            </a:r>
            <a:r>
              <a:rPr lang="en-US" dirty="0" smtClean="0"/>
              <a:t>.</a:t>
            </a:r>
          </a:p>
          <a:p>
            <a:r>
              <a:rPr lang="en-US" b="1" dirty="0" smtClean="0"/>
              <a:t>Chiasma</a:t>
            </a:r>
            <a:r>
              <a:rPr lang="en-US" dirty="0" smtClean="0"/>
              <a:t> – point of crossing over when chromosomes exchange genetic material.</a:t>
            </a:r>
          </a:p>
          <a:p>
            <a:r>
              <a:rPr lang="en-US" b="1" dirty="0" smtClean="0"/>
              <a:t>Centromere</a:t>
            </a:r>
            <a:r>
              <a:rPr lang="en-US" dirty="0" smtClean="0"/>
              <a:t> – the point of constriction of a chromosome.</a:t>
            </a:r>
          </a:p>
          <a:p>
            <a:r>
              <a:rPr lang="en-US" b="1" dirty="0" smtClean="0"/>
              <a:t>Dyad</a:t>
            </a:r>
            <a:r>
              <a:rPr lang="en-US" dirty="0" smtClean="0"/>
              <a:t> – half of a tetrad; one half of a synapsed pair of homologous chromosomes.</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857232"/>
            <a:ext cx="8229600" cy="1066800"/>
          </a:xfrm>
        </p:spPr>
        <p:txBody>
          <a:bodyPr/>
          <a:lstStyle/>
          <a:p>
            <a:r>
              <a:rPr lang="en-US" dirty="0" smtClean="0"/>
              <a:t>Homologous chromosomes</a:t>
            </a:r>
            <a:endParaRPr lang="en-US" dirty="0"/>
          </a:p>
        </p:txBody>
      </p:sp>
      <p:sp>
        <p:nvSpPr>
          <p:cNvPr id="3" name="Content Placeholder 2"/>
          <p:cNvSpPr>
            <a:spLocks noGrp="1"/>
          </p:cNvSpPr>
          <p:nvPr>
            <p:ph sz="half" idx="1"/>
          </p:nvPr>
        </p:nvSpPr>
        <p:spPr>
          <a:xfrm>
            <a:off x="428596" y="2234184"/>
            <a:ext cx="4400552" cy="4623816"/>
          </a:xfrm>
        </p:spPr>
        <p:txBody>
          <a:bodyPr>
            <a:normAutofit/>
          </a:bodyPr>
          <a:lstStyle/>
          <a:p>
            <a:r>
              <a:rPr lang="en-US" sz="2400" b="1" dirty="0" smtClean="0"/>
              <a:t>Homologous chromosomes</a:t>
            </a:r>
            <a:r>
              <a:rPr lang="en-US" sz="2400" dirty="0" smtClean="0"/>
              <a:t> – the pair of chromosomes formed by an original chromosome and its duplication. These chromosomes are not identical.</a:t>
            </a:r>
          </a:p>
          <a:p>
            <a:r>
              <a:rPr lang="en-US" sz="2400" b="1" dirty="0" smtClean="0"/>
              <a:t>Sister chromatids</a:t>
            </a:r>
            <a:r>
              <a:rPr lang="en-US" sz="2400" dirty="0" smtClean="0"/>
              <a:t> – the two identical chromatids which form a chromosome</a:t>
            </a:r>
            <a:r>
              <a:rPr lang="en-US" dirty="0" smtClean="0"/>
              <a:t>.</a:t>
            </a:r>
            <a:endParaRPr lang="en-US" dirty="0"/>
          </a:p>
        </p:txBody>
      </p:sp>
      <p:pic>
        <p:nvPicPr>
          <p:cNvPr id="1026" name="Picture 2" descr="C:\Users\Atiq\Desktop\istockphoto-1070259042-1024x1024.jpg"/>
          <p:cNvPicPr>
            <a:picLocks noGrp="1" noChangeAspect="1" noChangeArrowheads="1"/>
          </p:cNvPicPr>
          <p:nvPr>
            <p:ph sz="half" idx="2"/>
          </p:nvPr>
        </p:nvPicPr>
        <p:blipFill>
          <a:blip r:embed="rId2" cstate="print"/>
          <a:stretch>
            <a:fillRect/>
          </a:stretch>
        </p:blipFill>
        <p:spPr bwMode="auto">
          <a:xfrm>
            <a:off x="5286380" y="2143116"/>
            <a:ext cx="3121152" cy="27798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Metaphase plate</a:t>
            </a:r>
            <a:r>
              <a:rPr lang="en-US" dirty="0" smtClean="0"/>
              <a:t> – the midline of the cell.</a:t>
            </a:r>
          </a:p>
          <a:p>
            <a:r>
              <a:rPr lang="en-US" b="1" dirty="0" smtClean="0"/>
              <a:t>Monad</a:t>
            </a:r>
            <a:r>
              <a:rPr lang="en-US" dirty="0" smtClean="0"/>
              <a:t> – after separation, each chromosome of a tetrad forms a monad. A dyad without the synapsis to its homologous chromosome.</a:t>
            </a:r>
          </a:p>
          <a:p>
            <a:r>
              <a:rPr lang="en-US" b="1" dirty="0" smtClean="0"/>
              <a:t>Nucleolus</a:t>
            </a:r>
            <a:r>
              <a:rPr lang="en-US" dirty="0" smtClean="0"/>
              <a:t> – the center of rRNA production within the nucleus.</a:t>
            </a:r>
          </a:p>
          <a:p>
            <a:r>
              <a:rPr lang="en-US" b="1" dirty="0" smtClean="0"/>
              <a:t>Spindle fibers</a:t>
            </a:r>
            <a:r>
              <a:rPr lang="en-US" dirty="0" smtClean="0"/>
              <a:t> – a bundle of microtubules running from one pole of the cell to another, along which chromosomes move.</a:t>
            </a:r>
          </a:p>
          <a:p>
            <a:r>
              <a:rPr lang="en-US" b="1" dirty="0" smtClean="0"/>
              <a:t>Synapse/synapsis</a:t>
            </a:r>
            <a:r>
              <a:rPr lang="en-US" dirty="0" smtClean="0"/>
              <a:t> – the process whereby two homologous chromosomes come into physical contact with one another.</a:t>
            </a:r>
          </a:p>
          <a:p>
            <a:r>
              <a:rPr lang="en-US" b="1" dirty="0" smtClean="0"/>
              <a:t>Tetrad</a:t>
            </a:r>
            <a:r>
              <a:rPr lang="en-US" dirty="0" smtClean="0"/>
              <a:t> – a pair of homologous chromosomes held together by a </a:t>
            </a:r>
            <a:r>
              <a:rPr lang="en-US" dirty="0" err="1" smtClean="0"/>
              <a:t>chiasma</a:t>
            </a:r>
            <a:r>
              <a:rPr lang="en-US" dirty="0" smtClean="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Prophase I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Longest phase in duration compared to prophase in mitosis.</a:t>
            </a:r>
          </a:p>
          <a:p>
            <a:r>
              <a:rPr lang="en-US" dirty="0" smtClean="0"/>
              <a:t>It takes about 85 to 90 percent of the total time for meiosis also complex.</a:t>
            </a:r>
          </a:p>
          <a:p>
            <a:r>
              <a:rPr lang="en-US" dirty="0" smtClean="0"/>
              <a:t>Prophase I is characterized by three main events: </a:t>
            </a:r>
          </a:p>
          <a:p>
            <a:pPr>
              <a:buNone/>
            </a:pPr>
            <a:r>
              <a:rPr lang="en-US" dirty="0" smtClean="0"/>
              <a:t>  The condensation of chromatin into visible chromosomes,</a:t>
            </a:r>
          </a:p>
          <a:p>
            <a:pPr>
              <a:buNone/>
            </a:pPr>
            <a:r>
              <a:rPr lang="en-US" dirty="0" smtClean="0"/>
              <a:t>   the synapsis of chromosomes in each homologous pair,</a:t>
            </a:r>
          </a:p>
          <a:p>
            <a:pPr>
              <a:buNone/>
            </a:pPr>
            <a:r>
              <a:rPr lang="en-US" dirty="0" smtClean="0"/>
              <a:t>  and crossing over of genetic material between these synapsed chromosomes.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222</TotalTime>
  <Words>1200</Words>
  <Application>Microsoft Office PowerPoint</Application>
  <PresentationFormat>On-screen Show (4:3)</PresentationFormat>
  <Paragraphs>167</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Urban</vt:lpstr>
      <vt:lpstr>Cell cycle</vt:lpstr>
      <vt:lpstr>Phases of cell cycle</vt:lpstr>
      <vt:lpstr>Meiosis </vt:lpstr>
      <vt:lpstr>Slide 4</vt:lpstr>
      <vt:lpstr>Meiosis I</vt:lpstr>
      <vt:lpstr>Important definitions</vt:lpstr>
      <vt:lpstr>Homologous chromosomes</vt:lpstr>
      <vt:lpstr>….</vt:lpstr>
      <vt:lpstr>Prophase I </vt:lpstr>
      <vt:lpstr>Slide 10</vt:lpstr>
      <vt:lpstr>Stages of prophase I</vt:lpstr>
      <vt:lpstr>1.Leptotene stage </vt:lpstr>
      <vt:lpstr>2.Zygotene stage </vt:lpstr>
      <vt:lpstr>3.Pachytene stage </vt:lpstr>
      <vt:lpstr>….</vt:lpstr>
      <vt:lpstr>4.Diplotene stage </vt:lpstr>
      <vt:lpstr>…..</vt:lpstr>
      <vt:lpstr>5. Diakinesis stage</vt:lpstr>
      <vt:lpstr>…</vt:lpstr>
      <vt:lpstr>Metaphase I</vt:lpstr>
      <vt:lpstr>Slide 21</vt:lpstr>
      <vt:lpstr>Anaphase I</vt:lpstr>
      <vt:lpstr>Slide 23</vt:lpstr>
      <vt:lpstr>Telophase I</vt:lpstr>
      <vt:lpstr>Slide 25</vt:lpstr>
      <vt:lpstr>Cytokinesis </vt:lpstr>
      <vt:lpstr>Meiosis II Prophase II</vt:lpstr>
      <vt:lpstr>Metaphase II</vt:lpstr>
      <vt:lpstr>Anaphase II</vt:lpstr>
      <vt:lpstr>Telophase II</vt:lpstr>
      <vt:lpstr>Importance of meiosis</vt:lpstr>
      <vt:lpstr>1. Allows sexual reproduction of diploid organisms</vt:lpstr>
      <vt:lpstr>2. Enables genetic diversity</vt:lpstr>
      <vt:lpstr>3. Aids the repair of genetic defects</vt:lpstr>
      <vt:lpstr>Why meiosis is necessary?</vt:lpstr>
      <vt:lpstr>How is Meiosis Different from Mitosis? </vt:lpstr>
      <vt:lpstr>Similarities </vt:lpstr>
      <vt:lpstr>Differences </vt:lpstr>
      <vt:lpstr>Gametogenesis spermatogenesis</vt:lpstr>
      <vt:lpstr>Slide 40</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Atiq</dc:creator>
  <cp:lastModifiedBy>Muhammad Jawad</cp:lastModifiedBy>
  <cp:revision>27</cp:revision>
  <dcterms:created xsi:type="dcterms:W3CDTF">2020-04-16T10:53:20Z</dcterms:created>
  <dcterms:modified xsi:type="dcterms:W3CDTF">2020-04-27T08:17:32Z</dcterms:modified>
</cp:coreProperties>
</file>