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69" r:id="rId1"/>
  </p:sldMasterIdLst>
  <p:notesMasterIdLst>
    <p:notesMasterId r:id="rId21"/>
  </p:notesMasterIdLst>
  <p:handoutMasterIdLst>
    <p:handoutMasterId r:id="rId22"/>
  </p:handoutMasterIdLst>
  <p:sldIdLst>
    <p:sldId id="257" r:id="rId2"/>
    <p:sldId id="258" r:id="rId3"/>
    <p:sldId id="261" r:id="rId4"/>
    <p:sldId id="267" r:id="rId5"/>
    <p:sldId id="268" r:id="rId6"/>
    <p:sldId id="262" r:id="rId7"/>
    <p:sldId id="256" r:id="rId8"/>
    <p:sldId id="269" r:id="rId9"/>
    <p:sldId id="260" r:id="rId10"/>
    <p:sldId id="264" r:id="rId11"/>
    <p:sldId id="263" r:id="rId12"/>
    <p:sldId id="270" r:id="rId13"/>
    <p:sldId id="271" r:id="rId14"/>
    <p:sldId id="265" r:id="rId15"/>
    <p:sldId id="266" r:id="rId16"/>
    <p:sldId id="259" r:id="rId17"/>
    <p:sldId id="272" r:id="rId18"/>
    <p:sldId id="273" r:id="rId19"/>
    <p:sldId id="274" r:id="rId2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5AF1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67" d="100"/>
          <a:sy n="67" d="100"/>
        </p:scale>
        <p:origin x="858" y="6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r>
              <a:rPr lang="en-US" dirty="0"/>
              <a:t>1</a:t>
            </a:r>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5D62901D-3738-4861-9B1F-C2C05CAF7175}" type="datetimeFigureOut">
              <a:rPr lang="en-US" smtClean="0"/>
              <a:t>5/1/2020</a:t>
            </a:fld>
            <a:endParaRPr lang="en-US" dirty="0"/>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1CDBFD0A-75C1-4788-AE30-ABC6F87CA196}" type="slidenum">
              <a:rPr lang="en-US" smtClean="0"/>
              <a:t>‹#›</a:t>
            </a:fld>
            <a:endParaRPr lang="en-US" dirty="0"/>
          </a:p>
        </p:txBody>
      </p:sp>
    </p:spTree>
    <p:extLst>
      <p:ext uri="{BB962C8B-B14F-4D97-AF65-F5344CB8AC3E}">
        <p14:creationId xmlns:p14="http://schemas.microsoft.com/office/powerpoint/2010/main" val="823220774"/>
      </p:ext>
    </p:extLst>
  </p:cSld>
  <p:clrMap bg1="lt1" tx1="dk1" bg2="lt2" tx2="dk2" accent1="accent1" accent2="accent2" accent3="accent3" accent4="accent4" accent5="accent5" accent6="accent6" hlink="hlink" folHlink="folHlink"/>
  <p:hf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r>
              <a:rPr lang="en-US" dirty="0"/>
              <a:t>1</a:t>
            </a:r>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612CB01-0A8A-4E8F-90F6-EE6E45CB5302}" type="datetimeFigureOut">
              <a:rPr lang="en-US" smtClean="0"/>
              <a:t>5/1/2020</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E6D45F1-8153-40D3-A786-B816B6846EE8}" type="slidenum">
              <a:rPr lang="en-US" smtClean="0"/>
              <a:t>‹#›</a:t>
            </a:fld>
            <a:endParaRPr lang="en-US" dirty="0"/>
          </a:p>
        </p:txBody>
      </p:sp>
    </p:spTree>
    <p:extLst>
      <p:ext uri="{BB962C8B-B14F-4D97-AF65-F5344CB8AC3E}">
        <p14:creationId xmlns:p14="http://schemas.microsoft.com/office/powerpoint/2010/main" val="1373823012"/>
      </p:ext>
    </p:extLst>
  </p:cSld>
  <p:clrMap bg1="lt1" tx1="dk1" bg2="lt2" tx2="dk2" accent1="accent1" accent2="accent2" accent3="accent3" accent4="accent4" accent5="accent5" accent6="accent6" hlink="hlink" folHlink="folHlink"/>
  <p:hf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E6D45F1-8153-40D3-A786-B816B6846EE8}" type="slidenum">
              <a:rPr lang="en-US" smtClean="0"/>
              <a:t>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Header Placeholder 5"/>
          <p:cNvSpPr>
            <a:spLocks noGrp="1"/>
          </p:cNvSpPr>
          <p:nvPr>
            <p:ph type="hdr" sz="quarter" idx="12"/>
          </p:nvPr>
        </p:nvSpPr>
        <p:spPr/>
        <p:txBody>
          <a:bodyPr/>
          <a:lstStyle/>
          <a:p>
            <a:r>
              <a:rPr lang="en-US" dirty="0"/>
              <a:t>1</a:t>
            </a:r>
          </a:p>
        </p:txBody>
      </p:sp>
    </p:spTree>
    <p:extLst>
      <p:ext uri="{BB962C8B-B14F-4D97-AF65-F5344CB8AC3E}">
        <p14:creationId xmlns:p14="http://schemas.microsoft.com/office/powerpoint/2010/main" val="395038899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9FDB913-4112-466E-98AB-594718342882}" type="datetime1">
              <a:rPr lang="en-US" smtClean="0"/>
              <a:t>5/1/2020</a:t>
            </a:fld>
            <a:endParaRPr lang="en-US" dirty="0"/>
          </a:p>
        </p:txBody>
      </p:sp>
      <p:sp>
        <p:nvSpPr>
          <p:cNvPr id="5" name="Footer Placeholder 4"/>
          <p:cNvSpPr>
            <a:spLocks noGrp="1"/>
          </p:cNvSpPr>
          <p:nvPr>
            <p:ph type="ftr" sz="quarter" idx="11"/>
          </p:nvPr>
        </p:nvSpPr>
        <p:spPr/>
        <p:txBody>
          <a:bodyPr/>
          <a:lstStyle/>
          <a:p>
            <a:r>
              <a:rPr lang="en-US"/>
              <a:t>Ali</a:t>
            </a:r>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7080119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3AFBA16-45DC-4C8C-B763-AE27AEE31700}" type="datetime1">
              <a:rPr lang="en-US" smtClean="0"/>
              <a:t>5/1/2020</a:t>
            </a:fld>
            <a:endParaRPr lang="en-US" dirty="0"/>
          </a:p>
        </p:txBody>
      </p:sp>
      <p:sp>
        <p:nvSpPr>
          <p:cNvPr id="5" name="Footer Placeholder 4"/>
          <p:cNvSpPr>
            <a:spLocks noGrp="1"/>
          </p:cNvSpPr>
          <p:nvPr>
            <p:ph type="ftr" sz="quarter" idx="11"/>
          </p:nvPr>
        </p:nvSpPr>
        <p:spPr/>
        <p:txBody>
          <a:bodyPr/>
          <a:lstStyle/>
          <a:p>
            <a:r>
              <a:rPr lang="en-US"/>
              <a:t>Ali</a:t>
            </a:r>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9693660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D17ACB9-C150-4312-B75C-5564CB4BF20E}" type="datetime1">
              <a:rPr lang="en-US" smtClean="0"/>
              <a:t>5/1/2020</a:t>
            </a:fld>
            <a:endParaRPr lang="en-US" dirty="0"/>
          </a:p>
        </p:txBody>
      </p:sp>
      <p:sp>
        <p:nvSpPr>
          <p:cNvPr id="5" name="Footer Placeholder 4"/>
          <p:cNvSpPr>
            <a:spLocks noGrp="1"/>
          </p:cNvSpPr>
          <p:nvPr>
            <p:ph type="ftr" sz="quarter" idx="11"/>
          </p:nvPr>
        </p:nvSpPr>
        <p:spPr/>
        <p:txBody>
          <a:bodyPr/>
          <a:lstStyle/>
          <a:p>
            <a:r>
              <a:rPr lang="en-US"/>
              <a:t>Ali</a:t>
            </a:r>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406726723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40325FB-2BB4-44EB-9D83-D118C761D52C}" type="datetime1">
              <a:rPr lang="en-US" smtClean="0"/>
              <a:t>5/1/2020</a:t>
            </a:fld>
            <a:endParaRPr lang="en-US" dirty="0"/>
          </a:p>
        </p:txBody>
      </p:sp>
      <p:sp>
        <p:nvSpPr>
          <p:cNvPr id="5" name="Footer Placeholder 4"/>
          <p:cNvSpPr>
            <a:spLocks noGrp="1"/>
          </p:cNvSpPr>
          <p:nvPr>
            <p:ph type="ftr" sz="quarter" idx="11"/>
          </p:nvPr>
        </p:nvSpPr>
        <p:spPr/>
        <p:txBody>
          <a:bodyPr/>
          <a:lstStyle/>
          <a:p>
            <a:r>
              <a:rPr lang="en-US"/>
              <a:t>Ali</a:t>
            </a:r>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52108856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099A7C7-9D6A-472E-8AB0-0EA468B0EE77}" type="datetime1">
              <a:rPr lang="en-US" smtClean="0"/>
              <a:t>5/1/2020</a:t>
            </a:fld>
            <a:endParaRPr lang="en-US" dirty="0"/>
          </a:p>
        </p:txBody>
      </p:sp>
      <p:sp>
        <p:nvSpPr>
          <p:cNvPr id="5" name="Footer Placeholder 4"/>
          <p:cNvSpPr>
            <a:spLocks noGrp="1"/>
          </p:cNvSpPr>
          <p:nvPr>
            <p:ph type="ftr" sz="quarter" idx="11"/>
          </p:nvPr>
        </p:nvSpPr>
        <p:spPr/>
        <p:txBody>
          <a:bodyPr/>
          <a:lstStyle/>
          <a:p>
            <a:r>
              <a:rPr lang="en-US"/>
              <a:t>Ali</a:t>
            </a:r>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40789176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A38CDF2-257E-49BD-B029-AA4A95D8E9AA}" type="datetime1">
              <a:rPr lang="en-US" smtClean="0"/>
              <a:t>5/1/2020</a:t>
            </a:fld>
            <a:endParaRPr lang="en-US" dirty="0"/>
          </a:p>
        </p:txBody>
      </p:sp>
      <p:sp>
        <p:nvSpPr>
          <p:cNvPr id="5" name="Footer Placeholder 4"/>
          <p:cNvSpPr>
            <a:spLocks noGrp="1"/>
          </p:cNvSpPr>
          <p:nvPr>
            <p:ph type="ftr" sz="quarter" idx="11"/>
          </p:nvPr>
        </p:nvSpPr>
        <p:spPr/>
        <p:txBody>
          <a:bodyPr/>
          <a:lstStyle/>
          <a:p>
            <a:r>
              <a:rPr lang="en-US"/>
              <a:t>Ali</a:t>
            </a:r>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58789478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57DD3DA-6B2B-4E24-A1A4-D100F2CA20D3}" type="datetime1">
              <a:rPr lang="en-US" smtClean="0"/>
              <a:t>5/1/2020</a:t>
            </a:fld>
            <a:endParaRPr lang="en-US" dirty="0"/>
          </a:p>
        </p:txBody>
      </p:sp>
      <p:sp>
        <p:nvSpPr>
          <p:cNvPr id="5" name="Footer Placeholder 4"/>
          <p:cNvSpPr>
            <a:spLocks noGrp="1"/>
          </p:cNvSpPr>
          <p:nvPr>
            <p:ph type="ftr" sz="quarter" idx="11"/>
          </p:nvPr>
        </p:nvSpPr>
        <p:spPr/>
        <p:txBody>
          <a:bodyPr/>
          <a:lstStyle/>
          <a:p>
            <a:r>
              <a:rPr lang="en-US"/>
              <a:t>Ali</a:t>
            </a:r>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21007638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312340C-AC6A-4A1E-8D6D-0F79F158650F}" type="datetime1">
              <a:rPr lang="en-US" smtClean="0"/>
              <a:t>5/1/2020</a:t>
            </a:fld>
            <a:endParaRPr lang="en-US" dirty="0"/>
          </a:p>
        </p:txBody>
      </p:sp>
      <p:sp>
        <p:nvSpPr>
          <p:cNvPr id="5" name="Footer Placeholder 4"/>
          <p:cNvSpPr>
            <a:spLocks noGrp="1"/>
          </p:cNvSpPr>
          <p:nvPr>
            <p:ph type="ftr" sz="quarter" idx="11"/>
          </p:nvPr>
        </p:nvSpPr>
        <p:spPr/>
        <p:txBody>
          <a:bodyPr/>
          <a:lstStyle/>
          <a:p>
            <a:r>
              <a:rPr lang="en-US"/>
              <a:t>Ali</a:t>
            </a:r>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8471253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C79C61F-BCE5-4D43-99DD-366F816B3EDE}" type="datetime1">
              <a:rPr lang="en-US" smtClean="0"/>
              <a:t>5/1/2020</a:t>
            </a:fld>
            <a:endParaRPr lang="en-US" dirty="0"/>
          </a:p>
        </p:txBody>
      </p:sp>
      <p:sp>
        <p:nvSpPr>
          <p:cNvPr id="5" name="Footer Placeholder 4"/>
          <p:cNvSpPr>
            <a:spLocks noGrp="1"/>
          </p:cNvSpPr>
          <p:nvPr>
            <p:ph type="ftr" sz="quarter" idx="11"/>
          </p:nvPr>
        </p:nvSpPr>
        <p:spPr/>
        <p:txBody>
          <a:bodyPr/>
          <a:lstStyle/>
          <a:p>
            <a:r>
              <a:rPr lang="en-US"/>
              <a:t>Ali</a:t>
            </a:r>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5132804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82D4C59-4C32-427E-900D-EE7E7CBC6B5C}" type="datetime1">
              <a:rPr lang="en-US" smtClean="0"/>
              <a:t>5/1/2020</a:t>
            </a:fld>
            <a:endParaRPr lang="en-US" dirty="0"/>
          </a:p>
        </p:txBody>
      </p:sp>
      <p:sp>
        <p:nvSpPr>
          <p:cNvPr id="5" name="Footer Placeholder 4"/>
          <p:cNvSpPr>
            <a:spLocks noGrp="1"/>
          </p:cNvSpPr>
          <p:nvPr>
            <p:ph type="ftr" sz="quarter" idx="11"/>
          </p:nvPr>
        </p:nvSpPr>
        <p:spPr/>
        <p:txBody>
          <a:bodyPr/>
          <a:lstStyle/>
          <a:p>
            <a:r>
              <a:rPr lang="en-US"/>
              <a:t>Ali</a:t>
            </a:r>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6668911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1418169E-77D1-44B8-9581-4324B32862BA}" type="datetime1">
              <a:rPr lang="en-US" smtClean="0"/>
              <a:t>5/1/2020</a:t>
            </a:fld>
            <a:endParaRPr lang="en-US" dirty="0"/>
          </a:p>
        </p:txBody>
      </p:sp>
      <p:sp>
        <p:nvSpPr>
          <p:cNvPr id="6" name="Footer Placeholder 5"/>
          <p:cNvSpPr>
            <a:spLocks noGrp="1"/>
          </p:cNvSpPr>
          <p:nvPr>
            <p:ph type="ftr" sz="quarter" idx="11"/>
          </p:nvPr>
        </p:nvSpPr>
        <p:spPr/>
        <p:txBody>
          <a:bodyPr/>
          <a:lstStyle/>
          <a:p>
            <a:r>
              <a:rPr lang="en-US"/>
              <a:t>Ali</a:t>
            </a:r>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8410585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2CA5EA6E-1466-4157-A2BD-BF6B0DD39DB9}" type="datetime1">
              <a:rPr lang="en-US" smtClean="0"/>
              <a:t>5/1/2020</a:t>
            </a:fld>
            <a:endParaRPr lang="en-US" dirty="0"/>
          </a:p>
        </p:txBody>
      </p:sp>
      <p:sp>
        <p:nvSpPr>
          <p:cNvPr id="8" name="Footer Placeholder 7"/>
          <p:cNvSpPr>
            <a:spLocks noGrp="1"/>
          </p:cNvSpPr>
          <p:nvPr>
            <p:ph type="ftr" sz="quarter" idx="11"/>
          </p:nvPr>
        </p:nvSpPr>
        <p:spPr/>
        <p:txBody>
          <a:bodyPr/>
          <a:lstStyle/>
          <a:p>
            <a:r>
              <a:rPr lang="en-US"/>
              <a:t>Ali</a:t>
            </a:r>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8638436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2AB6F20-D03E-4984-91E5-CD19CFFB096C}" type="datetime1">
              <a:rPr lang="en-US" smtClean="0"/>
              <a:t>5/1/2020</a:t>
            </a:fld>
            <a:endParaRPr lang="en-US" dirty="0"/>
          </a:p>
        </p:txBody>
      </p:sp>
      <p:sp>
        <p:nvSpPr>
          <p:cNvPr id="4" name="Footer Placeholder 3"/>
          <p:cNvSpPr>
            <a:spLocks noGrp="1"/>
          </p:cNvSpPr>
          <p:nvPr>
            <p:ph type="ftr" sz="quarter" idx="11"/>
          </p:nvPr>
        </p:nvSpPr>
        <p:spPr/>
        <p:txBody>
          <a:bodyPr/>
          <a:lstStyle/>
          <a:p>
            <a:r>
              <a:rPr lang="en-US"/>
              <a:t>Ali</a:t>
            </a:r>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187060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D328184-B41B-4E76-8B27-C26F08A0E5FF}" type="datetime1">
              <a:rPr lang="en-US" smtClean="0"/>
              <a:t>5/1/2020</a:t>
            </a:fld>
            <a:endParaRPr lang="en-US" dirty="0"/>
          </a:p>
        </p:txBody>
      </p:sp>
      <p:sp>
        <p:nvSpPr>
          <p:cNvPr id="3" name="Footer Placeholder 2"/>
          <p:cNvSpPr>
            <a:spLocks noGrp="1"/>
          </p:cNvSpPr>
          <p:nvPr>
            <p:ph type="ftr" sz="quarter" idx="11"/>
          </p:nvPr>
        </p:nvSpPr>
        <p:spPr/>
        <p:txBody>
          <a:bodyPr/>
          <a:lstStyle/>
          <a:p>
            <a:r>
              <a:rPr lang="en-US"/>
              <a:t>Ali</a:t>
            </a:r>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4465593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CEE5CF6-7330-4111-AB37-F6771B906DB4}" type="datetime1">
              <a:rPr lang="en-US" smtClean="0"/>
              <a:t>5/1/2020</a:t>
            </a:fld>
            <a:endParaRPr lang="en-US" dirty="0"/>
          </a:p>
        </p:txBody>
      </p:sp>
      <p:sp>
        <p:nvSpPr>
          <p:cNvPr id="6" name="Footer Placeholder 5"/>
          <p:cNvSpPr>
            <a:spLocks noGrp="1"/>
          </p:cNvSpPr>
          <p:nvPr>
            <p:ph type="ftr" sz="quarter" idx="11"/>
          </p:nvPr>
        </p:nvSpPr>
        <p:spPr/>
        <p:txBody>
          <a:bodyPr/>
          <a:lstStyle/>
          <a:p>
            <a:r>
              <a:rPr lang="en-US"/>
              <a:t>Ali</a:t>
            </a:r>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607820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BA12821-8B7A-479F-98E9-B2DB15C401A0}" type="datetime1">
              <a:rPr lang="en-US" smtClean="0"/>
              <a:t>5/1/2020</a:t>
            </a:fld>
            <a:endParaRPr lang="en-US" dirty="0"/>
          </a:p>
        </p:txBody>
      </p:sp>
      <p:sp>
        <p:nvSpPr>
          <p:cNvPr id="6" name="Footer Placeholder 5"/>
          <p:cNvSpPr>
            <a:spLocks noGrp="1"/>
          </p:cNvSpPr>
          <p:nvPr>
            <p:ph type="ftr" sz="quarter" idx="11"/>
          </p:nvPr>
        </p:nvSpPr>
        <p:spPr/>
        <p:txBody>
          <a:bodyPr/>
          <a:lstStyle/>
          <a:p>
            <a:r>
              <a:rPr lang="en-US"/>
              <a:t>Ali</a:t>
            </a:r>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8995742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9131AC7-E280-4F93-B5AE-9523C0506BED}" type="datetime1">
              <a:rPr lang="en-US" smtClean="0"/>
              <a:t>5/1/2020</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r>
              <a:rPr lang="en-US"/>
              <a:t>Ali</a:t>
            </a:r>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973998149"/>
      </p:ext>
    </p:extLst>
  </p:cSld>
  <p:clrMap bg1="lt1" tx1="dk1" bg2="lt2" tx2="dk2" accent1="accent1" accent2="accent2" accent3="accent3" accent4="accent4" accent5="accent5" accent6="accent6" hlink="hlink" folHlink="folHlink"/>
  <p:sldLayoutIdLst>
    <p:sldLayoutId id="2147483670" r:id="rId1"/>
    <p:sldLayoutId id="2147483671" r:id="rId2"/>
    <p:sldLayoutId id="2147483672" r:id="rId3"/>
    <p:sldLayoutId id="2147483673" r:id="rId4"/>
    <p:sldLayoutId id="2147483674" r:id="rId5"/>
    <p:sldLayoutId id="2147483675" r:id="rId6"/>
    <p:sldLayoutId id="2147483676" r:id="rId7"/>
    <p:sldLayoutId id="2147483677" r:id="rId8"/>
    <p:sldLayoutId id="2147483678" r:id="rId9"/>
    <p:sldLayoutId id="2147483679" r:id="rId10"/>
    <p:sldLayoutId id="2147483680" r:id="rId11"/>
    <p:sldLayoutId id="2147483681" r:id="rId12"/>
    <p:sldLayoutId id="2147483682" r:id="rId13"/>
    <p:sldLayoutId id="2147483683" r:id="rId14"/>
    <p:sldLayoutId id="2147483684" r:id="rId15"/>
    <p:sldLayoutId id="2147483685" r:id="rId16"/>
  </p:sldLayoutIdLst>
  <p:hf sldNum="0" hdr="0" dt="0"/>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8" Type="http://schemas.openxmlformats.org/officeDocument/2006/relationships/image" Target="../media/image6.jpeg"/><Relationship Id="rId3" Type="http://schemas.openxmlformats.org/officeDocument/2006/relationships/hyperlink" Target="http://www.nips.org.pk/" TargetMode="External"/><Relationship Id="rId7" Type="http://schemas.openxmlformats.org/officeDocument/2006/relationships/hyperlink" Target="http://www.fpapak.org/" TargetMode="External"/><Relationship Id="rId2" Type="http://schemas.openxmlformats.org/officeDocument/2006/relationships/image" Target="../media/image3.jpeg"/><Relationship Id="rId1" Type="http://schemas.openxmlformats.org/officeDocument/2006/relationships/slideLayout" Target="../slideLayouts/slideLayout2.xml"/><Relationship Id="rId6" Type="http://schemas.openxmlformats.org/officeDocument/2006/relationships/image" Target="../media/image5.jpeg"/><Relationship Id="rId5" Type="http://schemas.openxmlformats.org/officeDocument/2006/relationships/hyperlink" Target="http://yansrhr.org/" TargetMode="External"/><Relationship Id="rId4" Type="http://schemas.openxmlformats.org/officeDocument/2006/relationships/image" Target="../media/image4.jpe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86793" y="1018675"/>
            <a:ext cx="8534400" cy="1507067"/>
          </a:xfrm>
        </p:spPr>
        <p:txBody>
          <a:bodyPr>
            <a:normAutofit/>
          </a:bodyPr>
          <a:lstStyle/>
          <a:p>
            <a:pPr algn="ctr"/>
            <a:r>
              <a:rPr lang="en-US" b="1" dirty="0"/>
              <a:t/>
            </a:r>
            <a:br>
              <a:rPr lang="en-US" b="1" dirty="0"/>
            </a:br>
            <a:endParaRPr lang="en-US" dirty="0"/>
          </a:p>
        </p:txBody>
      </p:sp>
      <p:pic>
        <p:nvPicPr>
          <p:cNvPr id="3" name="Pictur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089587" y="2215166"/>
            <a:ext cx="3992451" cy="3992451"/>
          </a:xfrm>
          <a:prstGeom prst="ellipse">
            <a:avLst/>
          </a:prstGeom>
          <a:ln w="63500" cap="rnd">
            <a:solidFill>
              <a:schemeClr val="accent2">
                <a:lumMod val="60000"/>
                <a:lumOff val="40000"/>
              </a:schemeClr>
            </a:solidFill>
          </a:ln>
          <a:effectLst>
            <a:outerShdw blurRad="381000" dist="292100" dir="5400000" sx="-80000" sy="-18000" rotWithShape="0">
              <a:srgbClr val="000000">
                <a:alpha val="22000"/>
              </a:srgbClr>
            </a:outerShdw>
            <a:softEdge rad="635000"/>
          </a:effectLst>
          <a:scene3d>
            <a:camera prst="orthographicFront"/>
            <a:lightRig rig="contrasting" dir="t">
              <a:rot lat="0" lon="0" rev="3000000"/>
            </a:lightRig>
          </a:scene3d>
          <a:sp3d contourW="7620">
            <a:bevelT w="95250" h="31750"/>
            <a:contourClr>
              <a:srgbClr val="333333"/>
            </a:contourClr>
          </a:sp3d>
        </p:spPr>
      </p:pic>
    </p:spTree>
    <p:extLst>
      <p:ext uri="{BB962C8B-B14F-4D97-AF65-F5344CB8AC3E}">
        <p14:creationId xmlns:p14="http://schemas.microsoft.com/office/powerpoint/2010/main" val="383506152"/>
      </p:ext>
    </p:extLst>
  </p:cSld>
  <p:clrMapOvr>
    <a:masterClrMapping/>
  </p:clrMapOvr>
  <p:transition spd="med">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heel(1)">
                                      <p:cBhvr>
                                        <p:cTn id="7" dur="100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mph" presetSubtype="0" fill="hold" grpId="0" nodeType="clickEffect">
                                  <p:stCondLst>
                                    <p:cond delay="0"/>
                                  </p:stCondLst>
                                  <p:iterate type="lt">
                                    <p:tmPct val="4000"/>
                                  </p:iterate>
                                  <p:childTnLst>
                                    <p:set>
                                      <p:cBhvr override="childStyle">
                                        <p:cTn id="11" dur="4500" fill="hold"/>
                                        <p:tgtEl>
                                          <p:spTgt spid="2"/>
                                        </p:tgtEl>
                                        <p:attrNameLst>
                                          <p:attrName>style.textDecorationUnderline</p:attrName>
                                        </p:attrNameLst>
                                      </p:cBhvr>
                                      <p:to>
                                        <p:strVal val="true"/>
                                      </p:to>
                                    </p:set>
                                  </p:childTnLst>
                                </p:cTn>
                              </p:par>
                            </p:childTnLst>
                          </p:cTn>
                        </p:par>
                      </p:childTnLst>
                    </p:cTn>
                  </p:par>
                  <p:par>
                    <p:cTn id="12" fill="hold">
                      <p:stCondLst>
                        <p:cond delay="indefinite"/>
                      </p:stCondLst>
                      <p:childTnLst>
                        <p:par>
                          <p:cTn id="13" fill="hold">
                            <p:stCondLst>
                              <p:cond delay="0"/>
                            </p:stCondLst>
                            <p:childTnLst>
                              <p:par>
                                <p:cTn id="14" presetID="2" presetClass="entr" presetSubtype="4" fill="hold" grpId="1" nodeType="clickEffect">
                                  <p:stCondLst>
                                    <p:cond delay="0"/>
                                  </p:stCondLst>
                                  <p:iterate type="lt">
                                    <p:tmPct val="0"/>
                                  </p:iterate>
                                  <p:childTnLst>
                                    <p:set>
                                      <p:cBhvr>
                                        <p:cTn id="15" dur="1" fill="hold">
                                          <p:stCondLst>
                                            <p:cond delay="0"/>
                                          </p:stCondLst>
                                        </p:cTn>
                                        <p:tgtEl>
                                          <p:spTgt spid="2"/>
                                        </p:tgtEl>
                                        <p:attrNameLst>
                                          <p:attrName>style.visibility</p:attrName>
                                        </p:attrNameLst>
                                      </p:cBhvr>
                                      <p:to>
                                        <p:strVal val="visible"/>
                                      </p:to>
                                    </p:set>
                                    <p:anim calcmode="lin" valueType="num">
                                      <p:cBhvr additive="base">
                                        <p:cTn id="16" dur="500" fill="hold"/>
                                        <p:tgtEl>
                                          <p:spTgt spid="2"/>
                                        </p:tgtEl>
                                        <p:attrNameLst>
                                          <p:attrName>ppt_x</p:attrName>
                                        </p:attrNameLst>
                                      </p:cBhvr>
                                      <p:tavLst>
                                        <p:tav tm="0">
                                          <p:val>
                                            <p:strVal val="#ppt_x"/>
                                          </p:val>
                                        </p:tav>
                                        <p:tav tm="100000">
                                          <p:val>
                                            <p:strVal val="#ppt_x"/>
                                          </p:val>
                                        </p:tav>
                                      </p:tavLst>
                                    </p:anim>
                                    <p:anim calcmode="lin" valueType="num">
                                      <p:cBhvr additive="base">
                                        <p:cTn id="17"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n w="22225">
                  <a:solidFill>
                    <a:schemeClr val="accent2"/>
                  </a:solidFill>
                  <a:prstDash val="solid"/>
                </a:ln>
                <a:solidFill>
                  <a:schemeClr val="accent2">
                    <a:lumMod val="40000"/>
                    <a:lumOff val="60000"/>
                  </a:schemeClr>
                </a:solidFill>
              </a:rPr>
              <a:t>Impact of Family Welfare</a:t>
            </a:r>
          </a:p>
        </p:txBody>
      </p:sp>
      <p:sp>
        <p:nvSpPr>
          <p:cNvPr id="3" name="Content Placeholder 2"/>
          <p:cNvSpPr>
            <a:spLocks noGrp="1"/>
          </p:cNvSpPr>
          <p:nvPr>
            <p:ph idx="1"/>
          </p:nvPr>
        </p:nvSpPr>
        <p:spPr>
          <a:xfrm>
            <a:off x="677334" y="1671192"/>
            <a:ext cx="8596668" cy="4613698"/>
          </a:xfrm>
        </p:spPr>
        <p:txBody>
          <a:bodyPr/>
          <a:lstStyle/>
          <a:p>
            <a:r>
              <a:rPr lang="en-GB" sz="2000"/>
              <a:t>•</a:t>
            </a:r>
            <a:r>
              <a:rPr lang="en-GB" sz="2000">
                <a:effectLst/>
              </a:rPr>
              <a:t>Improvement of livelihood through increased income</a:t>
            </a:r>
          </a:p>
          <a:p>
            <a:r>
              <a:rPr lang="en-GB" sz="2000"/>
              <a:t>•</a:t>
            </a:r>
            <a:r>
              <a:rPr lang="en-GB" sz="2000">
                <a:effectLst/>
              </a:rPr>
              <a:t>Increased confidence and dignity as a result of loan approval and taking on the responsibility of repaying</a:t>
            </a:r>
          </a:p>
          <a:p>
            <a:r>
              <a:rPr lang="en-GB" sz="2000"/>
              <a:t>•</a:t>
            </a:r>
            <a:r>
              <a:rPr lang="en-GB" sz="2000">
                <a:effectLst/>
              </a:rPr>
              <a:t>Economic independence</a:t>
            </a:r>
          </a:p>
          <a:p>
            <a:r>
              <a:rPr lang="en-GB" sz="2000"/>
              <a:t>•</a:t>
            </a:r>
            <a:r>
              <a:rPr lang="en-GB" sz="2000">
                <a:effectLst/>
              </a:rPr>
              <a:t>Empowerment of women within the community and at home</a:t>
            </a:r>
          </a:p>
          <a:p>
            <a:r>
              <a:rPr lang="en-GB" sz="2000"/>
              <a:t>•</a:t>
            </a:r>
            <a:r>
              <a:rPr lang="en-GB" sz="2000">
                <a:effectLst/>
              </a:rPr>
              <a:t>Employment options, not only for clients but also family and friends</a:t>
            </a:r>
          </a:p>
          <a:p>
            <a:r>
              <a:rPr lang="en-GB" sz="2000"/>
              <a:t>•</a:t>
            </a:r>
            <a:r>
              <a:rPr lang="en-GB" sz="2000">
                <a:effectLst/>
              </a:rPr>
              <a:t>Increased </a:t>
            </a:r>
            <a:r>
              <a:rPr lang="en-GB" sz="2000">
                <a:solidFill>
                  <a:srgbClr val="2E2E2E"/>
                </a:solidFill>
                <a:effectLst/>
              </a:rPr>
              <a:t>family welfare</a:t>
            </a:r>
            <a:r>
              <a:rPr lang="en-GB" sz="2000">
                <a:effectLst/>
              </a:rPr>
              <a:t>—providing options for education for children, increased health</a:t>
            </a:r>
          </a:p>
          <a:p>
            <a:r>
              <a:rPr lang="en-GB" sz="2000"/>
              <a:t>•</a:t>
            </a:r>
            <a:r>
              <a:rPr lang="en-GB" sz="2000">
                <a:effectLst/>
              </a:rPr>
              <a:t>Increased community access to technologies and market information and resources—benefiting both clients and nonclients</a:t>
            </a:r>
          </a:p>
          <a:p>
            <a:pPr marL="0" indent="0">
              <a:buNone/>
            </a:pPr>
            <a:endParaRPr lang="en-US" sz="2000" dirty="0"/>
          </a:p>
        </p:txBody>
      </p:sp>
      <p:sp>
        <p:nvSpPr>
          <p:cNvPr id="5" name="Footer Placeholder 4"/>
          <p:cNvSpPr>
            <a:spLocks noGrp="1"/>
          </p:cNvSpPr>
          <p:nvPr>
            <p:ph type="ftr" sz="quarter" idx="11"/>
          </p:nvPr>
        </p:nvSpPr>
        <p:spPr/>
        <p:txBody>
          <a:bodyPr/>
          <a:lstStyle/>
          <a:p>
            <a:r>
              <a:rPr lang="en-US"/>
              <a:t>Ali</a:t>
            </a:r>
            <a:endParaRPr lang="en-US" dirty="0"/>
          </a:p>
        </p:txBody>
      </p:sp>
    </p:spTree>
    <p:extLst>
      <p:ext uri="{BB962C8B-B14F-4D97-AF65-F5344CB8AC3E}">
        <p14:creationId xmlns:p14="http://schemas.microsoft.com/office/powerpoint/2010/main" val="401946699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n w="22225">
                  <a:solidFill>
                    <a:schemeClr val="accent2"/>
                  </a:solidFill>
                  <a:prstDash val="solid"/>
                </a:ln>
                <a:solidFill>
                  <a:schemeClr val="accent2">
                    <a:lumMod val="40000"/>
                    <a:lumOff val="60000"/>
                  </a:schemeClr>
                </a:solidFill>
              </a:rPr>
              <a:t>Family Welfare NGO’s</a:t>
            </a:r>
          </a:p>
        </p:txBody>
      </p:sp>
      <p:pic>
        <p:nvPicPr>
          <p:cNvPr id="1026" name="Picture 2" descr="http://www.ngo.com.pk/health/logos/nips-pakistan.jpg"/>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677334" y="1930400"/>
            <a:ext cx="895350" cy="895350"/>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6" name="Table 5"/>
          <p:cNvGraphicFramePr>
            <a:graphicFrameLocks noGrp="1"/>
          </p:cNvGraphicFramePr>
          <p:nvPr>
            <p:extLst>
              <p:ext uri="{D42A27DB-BD31-4B8C-83A1-F6EECF244321}">
                <p14:modId xmlns:p14="http://schemas.microsoft.com/office/powerpoint/2010/main" val="1821712692"/>
              </p:ext>
            </p:extLst>
          </p:nvPr>
        </p:nvGraphicFramePr>
        <p:xfrm>
          <a:off x="1790164" y="2062581"/>
          <a:ext cx="8565837" cy="653883"/>
        </p:xfrm>
        <a:graphic>
          <a:graphicData uri="http://schemas.openxmlformats.org/drawingml/2006/table">
            <a:tbl>
              <a:tblPr>
                <a:tableStyleId>{2D5ABB26-0587-4C30-8999-92F81FD0307C}</a:tableStyleId>
              </a:tblPr>
              <a:tblGrid>
                <a:gridCol w="3606084">
                  <a:extLst>
                    <a:ext uri="{9D8B030D-6E8A-4147-A177-3AD203B41FA5}">
                      <a16:colId xmlns:a16="http://schemas.microsoft.com/office/drawing/2014/main" val="20000"/>
                    </a:ext>
                  </a:extLst>
                </a:gridCol>
                <a:gridCol w="4765935">
                  <a:extLst>
                    <a:ext uri="{9D8B030D-6E8A-4147-A177-3AD203B41FA5}">
                      <a16:colId xmlns:a16="http://schemas.microsoft.com/office/drawing/2014/main" val="20001"/>
                    </a:ext>
                  </a:extLst>
                </a:gridCol>
                <a:gridCol w="193818">
                  <a:extLst>
                    <a:ext uri="{9D8B030D-6E8A-4147-A177-3AD203B41FA5}">
                      <a16:colId xmlns:a16="http://schemas.microsoft.com/office/drawing/2014/main" val="20002"/>
                    </a:ext>
                  </a:extLst>
                </a:gridCol>
              </a:tblGrid>
              <a:tr h="653883">
                <a:tc>
                  <a:txBody>
                    <a:bodyPr/>
                    <a:lstStyle/>
                    <a:p>
                      <a:r>
                        <a:rPr lang="en-US" sz="1700" dirty="0">
                          <a:effectLst/>
                          <a:hlinkClick r:id="rId3"/>
                        </a:rPr>
                        <a:t>The National Institute of Population Studies</a:t>
                      </a:r>
                      <a:endParaRPr lang="en-US" sz="1700" dirty="0">
                        <a:effectLst/>
                      </a:endParaRPr>
                    </a:p>
                  </a:txBody>
                  <a:tcPr marL="84209" marR="84209" marT="42104" marB="42104" anchor="ctr"/>
                </a:tc>
                <a:tc>
                  <a:txBody>
                    <a:bodyPr/>
                    <a:lstStyle/>
                    <a:p>
                      <a:r>
                        <a:rPr lang="en-US" sz="1700" dirty="0">
                          <a:effectLst/>
                        </a:rPr>
                        <a:t> </a:t>
                      </a:r>
                      <a:r>
                        <a:rPr lang="en-US" sz="1700" baseline="0" dirty="0">
                          <a:effectLst/>
                        </a:rPr>
                        <a:t>Islamabad, Pakistan</a:t>
                      </a:r>
                    </a:p>
                  </a:txBody>
                  <a:tcPr marL="84209" marR="84209" marT="42104" marB="42104" anchor="ctr"/>
                </a:tc>
                <a:tc>
                  <a:txBody>
                    <a:bodyPr/>
                    <a:lstStyle/>
                    <a:p>
                      <a:endParaRPr lang="en-US" sz="1700" dirty="0">
                        <a:effectLst/>
                      </a:endParaRPr>
                    </a:p>
                  </a:txBody>
                  <a:tcPr marL="84209" marR="84209" marT="42104" marB="42104" anchor="ctr"/>
                </a:tc>
                <a:extLst>
                  <a:ext uri="{0D108BD9-81ED-4DB2-BD59-A6C34878D82A}">
                    <a16:rowId xmlns:a16="http://schemas.microsoft.com/office/drawing/2014/main" val="10000"/>
                  </a:ext>
                </a:extLst>
              </a:tr>
            </a:tbl>
          </a:graphicData>
        </a:graphic>
      </p:graphicFrame>
      <p:pic>
        <p:nvPicPr>
          <p:cNvPr id="1028" name="Picture 4" descr="http://www.ngo.com.pk/youth/logos/yan-youth-advocacy-network.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58572" y="3090329"/>
            <a:ext cx="914112" cy="965468"/>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8" name="Table 7"/>
          <p:cNvGraphicFramePr>
            <a:graphicFrameLocks noGrp="1"/>
          </p:cNvGraphicFramePr>
          <p:nvPr>
            <p:extLst>
              <p:ext uri="{D42A27DB-BD31-4B8C-83A1-F6EECF244321}">
                <p14:modId xmlns:p14="http://schemas.microsoft.com/office/powerpoint/2010/main" val="1298438057"/>
              </p:ext>
            </p:extLst>
          </p:nvPr>
        </p:nvGraphicFramePr>
        <p:xfrm>
          <a:off x="1830260" y="3181082"/>
          <a:ext cx="8292534" cy="602368"/>
        </p:xfrm>
        <a:graphic>
          <a:graphicData uri="http://schemas.openxmlformats.org/drawingml/2006/table">
            <a:tbl>
              <a:tblPr>
                <a:tableStyleId>{2D5ABB26-0587-4C30-8999-92F81FD0307C}</a:tableStyleId>
              </a:tblPr>
              <a:tblGrid>
                <a:gridCol w="3656140">
                  <a:extLst>
                    <a:ext uri="{9D8B030D-6E8A-4147-A177-3AD203B41FA5}">
                      <a16:colId xmlns:a16="http://schemas.microsoft.com/office/drawing/2014/main" val="20000"/>
                    </a:ext>
                  </a:extLst>
                </a:gridCol>
                <a:gridCol w="4636394">
                  <a:extLst>
                    <a:ext uri="{9D8B030D-6E8A-4147-A177-3AD203B41FA5}">
                      <a16:colId xmlns:a16="http://schemas.microsoft.com/office/drawing/2014/main" val="20001"/>
                    </a:ext>
                  </a:extLst>
                </a:gridCol>
              </a:tblGrid>
              <a:tr h="589461">
                <a:tc>
                  <a:txBody>
                    <a:bodyPr/>
                    <a:lstStyle/>
                    <a:p>
                      <a:r>
                        <a:rPr lang="en-US" sz="1700" dirty="0">
                          <a:effectLst/>
                          <a:hlinkClick r:id="rId5"/>
                        </a:rPr>
                        <a:t/>
                      </a:r>
                      <a:br>
                        <a:rPr lang="en-US" sz="1700" dirty="0">
                          <a:effectLst/>
                          <a:hlinkClick r:id="rId5"/>
                        </a:rPr>
                      </a:br>
                      <a:r>
                        <a:rPr lang="en-US" sz="1700" dirty="0">
                          <a:effectLst/>
                          <a:hlinkClick r:id="rId5"/>
                        </a:rPr>
                        <a:t>Youth Advocacy Network (YAN)</a:t>
                      </a:r>
                      <a:endParaRPr lang="en-US" sz="1700" dirty="0">
                        <a:effectLst/>
                      </a:endParaRPr>
                    </a:p>
                  </a:txBody>
                  <a:tcPr marL="84209" marR="84209" marT="42104" marB="42104" anchor="ctr"/>
                </a:tc>
                <a:tc>
                  <a:txBody>
                    <a:bodyPr/>
                    <a:lstStyle/>
                    <a:p>
                      <a:r>
                        <a:rPr lang="en-US" sz="1700" dirty="0">
                          <a:effectLst/>
                        </a:rPr>
                        <a:t>Lahore,</a:t>
                      </a:r>
                      <a:r>
                        <a:rPr lang="en-US" sz="1700" baseline="0" dirty="0">
                          <a:effectLst/>
                        </a:rPr>
                        <a:t> Pakistan</a:t>
                      </a:r>
                      <a:endParaRPr lang="en-US" sz="1700" dirty="0">
                        <a:effectLst/>
                      </a:endParaRPr>
                    </a:p>
                  </a:txBody>
                  <a:tcPr marL="84209" marR="84209" marT="42104" marB="42104" anchor="ctr"/>
                </a:tc>
                <a:extLst>
                  <a:ext uri="{0D108BD9-81ED-4DB2-BD59-A6C34878D82A}">
                    <a16:rowId xmlns:a16="http://schemas.microsoft.com/office/drawing/2014/main" val="10000"/>
                  </a:ext>
                </a:extLst>
              </a:tr>
            </a:tbl>
          </a:graphicData>
        </a:graphic>
      </p:graphicFrame>
      <p:pic>
        <p:nvPicPr>
          <p:cNvPr id="1030" name="Picture 6" descr="rahnuma family planning"/>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77334" y="4468413"/>
            <a:ext cx="895350" cy="883569"/>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10" name="Table 9"/>
          <p:cNvGraphicFramePr>
            <a:graphicFrameLocks noGrp="1"/>
          </p:cNvGraphicFramePr>
          <p:nvPr>
            <p:extLst>
              <p:ext uri="{D42A27DB-BD31-4B8C-83A1-F6EECF244321}">
                <p14:modId xmlns:p14="http://schemas.microsoft.com/office/powerpoint/2010/main" val="3610365923"/>
              </p:ext>
            </p:extLst>
          </p:nvPr>
        </p:nvGraphicFramePr>
        <p:xfrm>
          <a:off x="1913706" y="4242867"/>
          <a:ext cx="8596839" cy="903273"/>
        </p:xfrm>
        <a:graphic>
          <a:graphicData uri="http://schemas.openxmlformats.org/drawingml/2006/table">
            <a:tbl>
              <a:tblPr>
                <a:tableStyleId>{2D5ABB26-0587-4C30-8999-92F81FD0307C}</a:tableStyleId>
              </a:tblPr>
              <a:tblGrid>
                <a:gridCol w="3572694">
                  <a:extLst>
                    <a:ext uri="{9D8B030D-6E8A-4147-A177-3AD203B41FA5}">
                      <a16:colId xmlns:a16="http://schemas.microsoft.com/office/drawing/2014/main" val="20000"/>
                    </a:ext>
                  </a:extLst>
                </a:gridCol>
                <a:gridCol w="2158532">
                  <a:extLst>
                    <a:ext uri="{9D8B030D-6E8A-4147-A177-3AD203B41FA5}">
                      <a16:colId xmlns:a16="http://schemas.microsoft.com/office/drawing/2014/main" val="20001"/>
                    </a:ext>
                  </a:extLst>
                </a:gridCol>
                <a:gridCol w="2865613">
                  <a:extLst>
                    <a:ext uri="{9D8B030D-6E8A-4147-A177-3AD203B41FA5}">
                      <a16:colId xmlns:a16="http://schemas.microsoft.com/office/drawing/2014/main" val="20002"/>
                    </a:ext>
                  </a:extLst>
                </a:gridCol>
              </a:tblGrid>
              <a:tr h="903273">
                <a:tc>
                  <a:txBody>
                    <a:bodyPr/>
                    <a:lstStyle/>
                    <a:p>
                      <a:r>
                        <a:rPr lang="en-US" sz="1700" dirty="0">
                          <a:effectLst/>
                          <a:hlinkClick r:id="rId7"/>
                        </a:rPr>
                        <a:t/>
                      </a:r>
                      <a:br>
                        <a:rPr lang="en-US" sz="1700" dirty="0">
                          <a:effectLst/>
                          <a:hlinkClick r:id="rId7"/>
                        </a:rPr>
                      </a:br>
                      <a:r>
                        <a:rPr lang="en-US" sz="1700" dirty="0" err="1">
                          <a:effectLst/>
                          <a:hlinkClick r:id="rId7"/>
                        </a:rPr>
                        <a:t>Rahnuma</a:t>
                      </a:r>
                      <a:r>
                        <a:rPr lang="en-US" sz="1700" dirty="0">
                          <a:effectLst/>
                          <a:hlinkClick r:id="rId7"/>
                        </a:rPr>
                        <a:t>- Family Planning Association of Pakistan</a:t>
                      </a:r>
                      <a:endParaRPr lang="en-US" sz="1700" dirty="0">
                        <a:effectLst/>
                      </a:endParaRPr>
                    </a:p>
                  </a:txBody>
                  <a:tcPr marL="84209" marR="84209" marT="42104" marB="42104" anchor="ct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700" dirty="0">
                          <a:effectLst/>
                        </a:rPr>
                        <a:t> Lahore,</a:t>
                      </a:r>
                      <a:r>
                        <a:rPr lang="en-US" sz="1700" baseline="0" dirty="0">
                          <a:effectLst/>
                        </a:rPr>
                        <a:t> Pakistan</a:t>
                      </a:r>
                      <a:endParaRPr lang="en-US" sz="1700" dirty="0">
                        <a:effectLst/>
                      </a:endParaRPr>
                    </a:p>
                    <a:p>
                      <a:endParaRPr lang="en-US" sz="1700" dirty="0">
                        <a:effectLst/>
                      </a:endParaRPr>
                    </a:p>
                  </a:txBody>
                  <a:tcPr marL="84209" marR="84209" marT="42104" marB="42104" anchor="ctr"/>
                </a:tc>
                <a:tc>
                  <a:txBody>
                    <a:bodyPr/>
                    <a:lstStyle/>
                    <a:p>
                      <a:endParaRPr lang="en-US" sz="1700" dirty="0">
                        <a:effectLst/>
                      </a:endParaRPr>
                    </a:p>
                  </a:txBody>
                  <a:tcPr marL="84209" marR="84209" marT="42104" marB="42104" anchor="ctr"/>
                </a:tc>
                <a:extLst>
                  <a:ext uri="{0D108BD9-81ED-4DB2-BD59-A6C34878D82A}">
                    <a16:rowId xmlns:a16="http://schemas.microsoft.com/office/drawing/2014/main" val="10000"/>
                  </a:ext>
                </a:extLst>
              </a:tr>
            </a:tbl>
          </a:graphicData>
        </a:graphic>
      </p:graphicFrame>
      <p:pic>
        <p:nvPicPr>
          <p:cNvPr id="1032" name="Picture 8" descr="natpow population welfar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677334" y="5764598"/>
            <a:ext cx="895350" cy="699001"/>
          </a:xfrm>
          <a:prstGeom prst="rect">
            <a:avLst/>
          </a:prstGeom>
          <a:noFill/>
          <a:extLst>
            <a:ext uri="{909E8E84-426E-40DD-AFC4-6F175D3DCCD1}">
              <a14:hiddenFill xmlns:a14="http://schemas.microsoft.com/office/drawing/2010/main">
                <a:solidFill>
                  <a:srgbClr val="FFFFFF"/>
                </a:solidFill>
              </a14:hiddenFill>
            </a:ext>
          </a:extLst>
        </p:spPr>
      </p:pic>
      <p:sp>
        <p:nvSpPr>
          <p:cNvPr id="11" name="TextBox 10"/>
          <p:cNvSpPr txBox="1"/>
          <p:nvPr/>
        </p:nvSpPr>
        <p:spPr>
          <a:xfrm>
            <a:off x="1996225" y="5898524"/>
            <a:ext cx="5486400" cy="369332"/>
          </a:xfrm>
          <a:prstGeom prst="rect">
            <a:avLst/>
          </a:prstGeom>
          <a:noFill/>
        </p:spPr>
        <p:txBody>
          <a:bodyPr wrap="square" rtlCol="0">
            <a:spAutoFit/>
          </a:bodyPr>
          <a:lstStyle/>
          <a:p>
            <a:endParaRPr lang="en-US" dirty="0"/>
          </a:p>
        </p:txBody>
      </p:sp>
      <p:graphicFrame>
        <p:nvGraphicFramePr>
          <p:cNvPr id="12" name="Table 11"/>
          <p:cNvGraphicFramePr>
            <a:graphicFrameLocks noGrp="1"/>
          </p:cNvGraphicFramePr>
          <p:nvPr>
            <p:extLst>
              <p:ext uri="{D42A27DB-BD31-4B8C-83A1-F6EECF244321}">
                <p14:modId xmlns:p14="http://schemas.microsoft.com/office/powerpoint/2010/main" val="421839326"/>
              </p:ext>
            </p:extLst>
          </p:nvPr>
        </p:nvGraphicFramePr>
        <p:xfrm>
          <a:off x="1887948" y="5652466"/>
          <a:ext cx="8596311" cy="861448"/>
        </p:xfrm>
        <a:graphic>
          <a:graphicData uri="http://schemas.openxmlformats.org/drawingml/2006/table">
            <a:tbl>
              <a:tblPr/>
              <a:tblGrid>
                <a:gridCol w="3405269">
                  <a:extLst>
                    <a:ext uri="{9D8B030D-6E8A-4147-A177-3AD203B41FA5}">
                      <a16:colId xmlns:a16="http://schemas.microsoft.com/office/drawing/2014/main" val="20000"/>
                    </a:ext>
                  </a:extLst>
                </a:gridCol>
                <a:gridCol w="3026535">
                  <a:extLst>
                    <a:ext uri="{9D8B030D-6E8A-4147-A177-3AD203B41FA5}">
                      <a16:colId xmlns:a16="http://schemas.microsoft.com/office/drawing/2014/main" val="20001"/>
                    </a:ext>
                  </a:extLst>
                </a:gridCol>
                <a:gridCol w="2164507">
                  <a:extLst>
                    <a:ext uri="{9D8B030D-6E8A-4147-A177-3AD203B41FA5}">
                      <a16:colId xmlns:a16="http://schemas.microsoft.com/office/drawing/2014/main" val="20002"/>
                    </a:ext>
                  </a:extLst>
                </a:gridCol>
              </a:tblGrid>
              <a:tr h="842088">
                <a:tc>
                  <a:txBody>
                    <a:bodyPr/>
                    <a:lstStyle/>
                    <a:p>
                      <a:r>
                        <a:rPr lang="en-US" sz="1700" dirty="0">
                          <a:solidFill>
                            <a:srgbClr val="003195"/>
                          </a:solidFill>
                          <a:effectLst/>
                          <a:hlinkClick r:id="rId3"/>
                        </a:rPr>
                        <a:t/>
                      </a:r>
                      <a:br>
                        <a:rPr lang="en-US" sz="1700" dirty="0">
                          <a:solidFill>
                            <a:srgbClr val="003195"/>
                          </a:solidFill>
                          <a:effectLst/>
                          <a:hlinkClick r:id="rId3"/>
                        </a:rPr>
                      </a:br>
                      <a:r>
                        <a:rPr lang="en-US" sz="1700" dirty="0">
                          <a:solidFill>
                            <a:srgbClr val="003195"/>
                          </a:solidFill>
                          <a:effectLst/>
                          <a:hlinkClick r:id="rId3"/>
                        </a:rPr>
                        <a:t>The National Institute of Population Studies</a:t>
                      </a:r>
                      <a:endParaRPr lang="en-US" sz="1700" dirty="0">
                        <a:effectLst/>
                      </a:endParaRPr>
                    </a:p>
                  </a:txBody>
                  <a:tcPr marL="84209" marR="84209" marT="42104" marB="42104" anchor="ctr">
                    <a:lnL>
                      <a:noFill/>
                    </a:lnL>
                    <a:lnR>
                      <a:noFill/>
                    </a:lnR>
                    <a:lnT>
                      <a:noFill/>
                    </a:lnT>
                    <a:lnB>
                      <a:noFill/>
                    </a:lnB>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700" dirty="0">
                          <a:effectLst/>
                        </a:rPr>
                        <a:t>  </a:t>
                      </a:r>
                      <a:r>
                        <a:rPr lang="en-US" sz="1700" baseline="0" dirty="0">
                          <a:effectLst/>
                        </a:rPr>
                        <a:t>Islamabad, Pakistan</a:t>
                      </a:r>
                    </a:p>
                  </a:txBody>
                  <a:tcPr marL="84209" marR="84209" marT="42104" marB="42104" anchor="ctr">
                    <a:lnL>
                      <a:noFill/>
                    </a:lnL>
                    <a:lnR>
                      <a:noFill/>
                    </a:lnR>
                    <a:lnT>
                      <a:noFill/>
                    </a:lnT>
                    <a:lnB>
                      <a:noFill/>
                    </a:lnB>
                  </a:tcPr>
                </a:tc>
                <a:tc>
                  <a:txBody>
                    <a:bodyPr/>
                    <a:lstStyle/>
                    <a:p>
                      <a:endParaRPr lang="en-US" sz="1700" dirty="0">
                        <a:effectLst/>
                      </a:endParaRPr>
                    </a:p>
                  </a:txBody>
                  <a:tcPr marL="84209" marR="84209" marT="42104" marB="42104" anchor="ctr">
                    <a:lnL>
                      <a:noFill/>
                    </a:lnL>
                    <a:lnR>
                      <a:noFill/>
                    </a:lnR>
                    <a:lnT>
                      <a:noFill/>
                    </a:lnT>
                    <a:lnB>
                      <a:noFill/>
                    </a:lnB>
                  </a:tcPr>
                </a:tc>
                <a:extLst>
                  <a:ext uri="{0D108BD9-81ED-4DB2-BD59-A6C34878D82A}">
                    <a16:rowId xmlns:a16="http://schemas.microsoft.com/office/drawing/2014/main" val="10000"/>
                  </a:ext>
                </a:extLst>
              </a:tr>
            </a:tbl>
          </a:graphicData>
        </a:graphic>
      </p:graphicFrame>
      <p:sp>
        <p:nvSpPr>
          <p:cNvPr id="3" name="Footer Placeholder 2"/>
          <p:cNvSpPr>
            <a:spLocks noGrp="1"/>
          </p:cNvSpPr>
          <p:nvPr>
            <p:ph type="ftr" sz="quarter" idx="11"/>
          </p:nvPr>
        </p:nvSpPr>
        <p:spPr/>
        <p:txBody>
          <a:bodyPr/>
          <a:lstStyle/>
          <a:p>
            <a:r>
              <a:rPr lang="en-US"/>
              <a:t>Ali</a:t>
            </a:r>
            <a:endParaRPr lang="en-US" dirty="0"/>
          </a:p>
        </p:txBody>
      </p:sp>
    </p:spTree>
    <p:extLst>
      <p:ext uri="{BB962C8B-B14F-4D97-AF65-F5344CB8AC3E}">
        <p14:creationId xmlns:p14="http://schemas.microsoft.com/office/powerpoint/2010/main" val="238110601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 National institution of population study </a:t>
            </a:r>
          </a:p>
        </p:txBody>
      </p:sp>
      <p:sp>
        <p:nvSpPr>
          <p:cNvPr id="3" name="Content Placeholder 2"/>
          <p:cNvSpPr>
            <a:spLocks noGrp="1"/>
          </p:cNvSpPr>
          <p:nvPr>
            <p:ph idx="1"/>
          </p:nvPr>
        </p:nvSpPr>
        <p:spPr/>
        <p:txBody>
          <a:bodyPr/>
          <a:lstStyle/>
          <a:p>
            <a:r>
              <a:rPr lang="en-US" dirty="0"/>
              <a:t>established by the Government of Pakistan since 1986 and currently, it is working under umbrella of the Ministry of National Health Services, Regulations &amp; Coordination (NHSR&amp;C). The NIPS has been mandated to act as a technical arm of the Government for undertaking high quality research and to produce evidence-based data, information for utilization by the Public sector and others agencies for policy formulation, strategic planning and making reference in the spheres of demography, population &amp; development and health.</a:t>
            </a:r>
          </a:p>
          <a:p>
            <a:endParaRPr lang="en-US" dirty="0"/>
          </a:p>
        </p:txBody>
      </p:sp>
      <p:sp>
        <p:nvSpPr>
          <p:cNvPr id="5" name="Footer Placeholder 4"/>
          <p:cNvSpPr>
            <a:spLocks noGrp="1"/>
          </p:cNvSpPr>
          <p:nvPr>
            <p:ph type="ftr" sz="quarter" idx="11"/>
          </p:nvPr>
        </p:nvSpPr>
        <p:spPr/>
        <p:txBody>
          <a:bodyPr/>
          <a:lstStyle/>
          <a:p>
            <a:r>
              <a:rPr lang="en-US"/>
              <a:t>Ali</a:t>
            </a:r>
            <a:endParaRPr lang="en-US" dirty="0"/>
          </a:p>
        </p:txBody>
      </p:sp>
    </p:spTree>
    <p:extLst>
      <p:ext uri="{BB962C8B-B14F-4D97-AF65-F5344CB8AC3E}">
        <p14:creationId xmlns:p14="http://schemas.microsoft.com/office/powerpoint/2010/main" val="263595123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Objective of NIPS</a:t>
            </a:r>
          </a:p>
        </p:txBody>
      </p:sp>
      <p:sp>
        <p:nvSpPr>
          <p:cNvPr id="3" name="Content Placeholder 2"/>
          <p:cNvSpPr>
            <a:spLocks noGrp="1"/>
          </p:cNvSpPr>
          <p:nvPr>
            <p:ph idx="1"/>
          </p:nvPr>
        </p:nvSpPr>
        <p:spPr/>
        <p:txBody>
          <a:bodyPr/>
          <a:lstStyle/>
          <a:p>
            <a:r>
              <a:rPr lang="en-US" dirty="0"/>
              <a:t>To conduct high quality research, surveys and evaluations in the field of demography, population &amp; development and health;</a:t>
            </a:r>
          </a:p>
          <a:p>
            <a:r>
              <a:rPr lang="en-US" dirty="0"/>
              <a:t>To disseminate the research findings to the policy and decision makers for policy formulation, strategic planning and improving quality of service delivery components;</a:t>
            </a:r>
          </a:p>
          <a:p>
            <a:r>
              <a:rPr lang="en-US" dirty="0"/>
              <a:t>To provide technical assistance to the M/o NHSR&amp;C, other governmental and non-governmental organizations by providing robust data in the field of demography, population &amp; development and health;</a:t>
            </a:r>
          </a:p>
          <a:p>
            <a:r>
              <a:rPr lang="en-US" dirty="0"/>
              <a:t>Continuous professional development of NIPS personnel through capacity building and training for concurrent human resource development.</a:t>
            </a:r>
          </a:p>
          <a:p>
            <a:endParaRPr lang="en-US" dirty="0"/>
          </a:p>
        </p:txBody>
      </p:sp>
      <p:sp>
        <p:nvSpPr>
          <p:cNvPr id="5" name="Footer Placeholder 4"/>
          <p:cNvSpPr>
            <a:spLocks noGrp="1"/>
          </p:cNvSpPr>
          <p:nvPr>
            <p:ph type="ftr" sz="quarter" idx="11"/>
          </p:nvPr>
        </p:nvSpPr>
        <p:spPr/>
        <p:txBody>
          <a:bodyPr/>
          <a:lstStyle/>
          <a:p>
            <a:r>
              <a:rPr lang="en-US"/>
              <a:t>Ali</a:t>
            </a:r>
            <a:endParaRPr lang="en-US" dirty="0"/>
          </a:p>
        </p:txBody>
      </p:sp>
    </p:spTree>
    <p:extLst>
      <p:ext uri="{BB962C8B-B14F-4D97-AF65-F5344CB8AC3E}">
        <p14:creationId xmlns:p14="http://schemas.microsoft.com/office/powerpoint/2010/main" val="403136791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a:t>National institute of population study</a:t>
            </a:r>
          </a:p>
        </p:txBody>
      </p:sp>
      <p:sp>
        <p:nvSpPr>
          <p:cNvPr id="3" name="Content Placeholder 2"/>
          <p:cNvSpPr>
            <a:spLocks noGrp="1"/>
          </p:cNvSpPr>
          <p:nvPr>
            <p:ph idx="1"/>
          </p:nvPr>
        </p:nvSpPr>
        <p:spPr>
          <a:xfrm>
            <a:off x="561424" y="1326524"/>
            <a:ext cx="9587128" cy="5333025"/>
          </a:xfrm>
        </p:spPr>
        <p:txBody>
          <a:bodyPr>
            <a:normAutofit/>
          </a:bodyPr>
          <a:lstStyle/>
          <a:p>
            <a:pPr marL="0" indent="0">
              <a:buNone/>
            </a:pPr>
            <a:r>
              <a:rPr lang="en-US" sz="3200" b="1" dirty="0">
                <a:ln w="0"/>
                <a:solidFill>
                  <a:schemeClr val="accent1"/>
                </a:solidFill>
                <a:effectLst>
                  <a:outerShdw blurRad="38100" dist="25400" dir="5400000" algn="ctr" rotWithShape="0">
                    <a:srgbClr val="6E747A">
                      <a:alpha val="43000"/>
                    </a:srgbClr>
                  </a:outerShdw>
                </a:effectLst>
              </a:rPr>
              <a:t>Facilities</a:t>
            </a:r>
            <a:r>
              <a:rPr lang="en-US" b="1" dirty="0">
                <a:ln w="0"/>
                <a:solidFill>
                  <a:schemeClr val="accent1"/>
                </a:solidFill>
                <a:effectLst>
                  <a:outerShdw blurRad="38100" dist="25400" dir="5400000" algn="ctr" rotWithShape="0">
                    <a:srgbClr val="6E747A">
                      <a:alpha val="43000"/>
                    </a:srgbClr>
                  </a:outerShdw>
                </a:effectLst>
              </a:rPr>
              <a:t>:</a:t>
            </a:r>
          </a:p>
          <a:p>
            <a:pPr marL="0" indent="0">
              <a:buNone/>
            </a:pPr>
            <a:endParaRPr lang="en-US" b="1" dirty="0">
              <a:ln w="0"/>
              <a:solidFill>
                <a:schemeClr val="accent1"/>
              </a:solidFill>
              <a:effectLst>
                <a:outerShdw blurRad="38100" dist="25400" dir="5400000" algn="ctr" rotWithShape="0">
                  <a:srgbClr val="6E747A">
                    <a:alpha val="43000"/>
                  </a:srgbClr>
                </a:outerShdw>
              </a:effectLst>
            </a:endParaRPr>
          </a:p>
          <a:p>
            <a:pPr lvl="0"/>
            <a:r>
              <a:rPr lang="en-US" sz="2400" dirty="0">
                <a:ln w="0"/>
                <a:solidFill>
                  <a:schemeClr val="accent1"/>
                </a:solidFill>
                <a:effectLst>
                  <a:outerShdw blurRad="38100" dist="25400" dir="5400000" algn="ctr" rotWithShape="0">
                    <a:srgbClr val="6E747A">
                      <a:alpha val="43000"/>
                    </a:srgbClr>
                  </a:outerShdw>
                </a:effectLst>
              </a:rPr>
              <a:t>Laboratory:</a:t>
            </a:r>
          </a:p>
          <a:p>
            <a:pPr marL="0" indent="0" algn="just">
              <a:buNone/>
            </a:pPr>
            <a:r>
              <a:rPr lang="en-US" dirty="0"/>
              <a:t>				12 libraries , animals house approved by CPCSEA central instrumentation room having HPLC and 8 jar dissolution test apparatus machine room , computer lab</a:t>
            </a:r>
          </a:p>
          <a:p>
            <a:pPr lvl="0" algn="just"/>
            <a:r>
              <a:rPr lang="en-US" sz="2400" dirty="0">
                <a:ln w="0"/>
                <a:solidFill>
                  <a:schemeClr val="accent1"/>
                </a:solidFill>
                <a:effectLst>
                  <a:outerShdw blurRad="38100" dist="25400" dir="5400000" algn="ctr" rotWithShape="0">
                    <a:srgbClr val="6E747A">
                      <a:alpha val="43000"/>
                    </a:srgbClr>
                  </a:outerShdw>
                </a:effectLst>
              </a:rPr>
              <a:t>Library:</a:t>
            </a:r>
          </a:p>
          <a:p>
            <a:pPr marL="0" indent="0" algn="just">
              <a:buNone/>
            </a:pPr>
            <a:r>
              <a:rPr lang="en-US" dirty="0"/>
              <a:t>				Our college library is a most spacious . having 4000 books 400 titles. National and international journals around 46 with internet facility. </a:t>
            </a:r>
          </a:p>
          <a:p>
            <a:pPr lvl="0" algn="just"/>
            <a:r>
              <a:rPr lang="en-US" sz="2400" dirty="0">
                <a:ln w="0"/>
                <a:solidFill>
                  <a:schemeClr val="accent1"/>
                </a:solidFill>
                <a:effectLst>
                  <a:outerShdw blurRad="38100" dist="25400" dir="5400000" algn="ctr" rotWithShape="0">
                    <a:srgbClr val="6E747A">
                      <a:alpha val="43000"/>
                    </a:srgbClr>
                  </a:outerShdw>
                </a:effectLst>
              </a:rPr>
              <a:t>Transportation:</a:t>
            </a:r>
          </a:p>
          <a:p>
            <a:pPr marL="0" indent="0" algn="just">
              <a:buNone/>
            </a:pPr>
            <a:r>
              <a:rPr lang="en-US" dirty="0"/>
              <a:t>				Transportation from VINUKONDA, CHILKKALURIPETA, SATTENPALLI, GUNTUR and from all corns of NARASARAOPETA</a:t>
            </a:r>
          </a:p>
        </p:txBody>
      </p:sp>
      <p:sp>
        <p:nvSpPr>
          <p:cNvPr id="5" name="Footer Placeholder 4"/>
          <p:cNvSpPr>
            <a:spLocks noGrp="1"/>
          </p:cNvSpPr>
          <p:nvPr>
            <p:ph type="ftr" sz="quarter" idx="11"/>
          </p:nvPr>
        </p:nvSpPr>
        <p:spPr/>
        <p:txBody>
          <a:bodyPr/>
          <a:lstStyle/>
          <a:p>
            <a:r>
              <a:rPr lang="en-US"/>
              <a:t>Ali</a:t>
            </a:r>
            <a:endParaRPr lang="en-US" dirty="0"/>
          </a:p>
        </p:txBody>
      </p:sp>
    </p:spTree>
    <p:extLst>
      <p:ext uri="{BB962C8B-B14F-4D97-AF65-F5344CB8AC3E}">
        <p14:creationId xmlns:p14="http://schemas.microsoft.com/office/powerpoint/2010/main" val="229014035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Other facilities</a:t>
            </a:r>
          </a:p>
        </p:txBody>
      </p:sp>
      <p:sp>
        <p:nvSpPr>
          <p:cNvPr id="3" name="Content Placeholder 2"/>
          <p:cNvSpPr>
            <a:spLocks noGrp="1"/>
          </p:cNvSpPr>
          <p:nvPr>
            <p:ph idx="1"/>
          </p:nvPr>
        </p:nvSpPr>
        <p:spPr>
          <a:xfrm>
            <a:off x="677334" y="1442435"/>
            <a:ext cx="8596668" cy="4598928"/>
          </a:xfrm>
        </p:spPr>
        <p:txBody>
          <a:bodyPr>
            <a:normAutofit/>
          </a:bodyPr>
          <a:lstStyle/>
          <a:p>
            <a:pPr lvl="0" algn="just"/>
            <a:r>
              <a:rPr lang="en-US" sz="2000" dirty="0"/>
              <a:t>Separate hostel facility for girls inside the campus and boys outside the campus.</a:t>
            </a:r>
          </a:p>
          <a:p>
            <a:pPr lvl="0" algn="just"/>
            <a:r>
              <a:rPr lang="en-US" sz="2000" dirty="0"/>
              <a:t>Sports and games cultural activities with well playground.</a:t>
            </a:r>
          </a:p>
          <a:p>
            <a:pPr lvl="0" algn="just"/>
            <a:r>
              <a:rPr lang="en-US" sz="2000" dirty="0"/>
              <a:t>Special classes for academically backward students.</a:t>
            </a:r>
          </a:p>
          <a:p>
            <a:pPr lvl="0" algn="just"/>
            <a:r>
              <a:rPr lang="en-US" sz="2000" dirty="0"/>
              <a:t>Minerals water drinking facility generator facility for hostel.</a:t>
            </a:r>
          </a:p>
          <a:p>
            <a:pPr lvl="0" algn="just"/>
            <a:r>
              <a:rPr lang="en-US" sz="2000" dirty="0"/>
              <a:t>Canteen facility in our campus.</a:t>
            </a:r>
          </a:p>
          <a:p>
            <a:pPr lvl="0" algn="just"/>
            <a:r>
              <a:rPr lang="en-US" sz="2000" dirty="0"/>
              <a:t>Arranging industrial tours.</a:t>
            </a:r>
          </a:p>
          <a:p>
            <a:pPr lvl="0" algn="just"/>
            <a:r>
              <a:rPr lang="en-US" sz="2000" dirty="0"/>
              <a:t>Conducting national seminar.</a:t>
            </a:r>
          </a:p>
          <a:p>
            <a:pPr lvl="0" algn="just"/>
            <a:r>
              <a:rPr lang="en-US" sz="2000" dirty="0"/>
              <a:t>Guest lectures with a </a:t>
            </a:r>
            <a:r>
              <a:rPr lang="en-US" sz="2000" dirty="0" err="1"/>
              <a:t>proffesors</a:t>
            </a:r>
            <a:r>
              <a:rPr lang="en-US" sz="2000" dirty="0"/>
              <a:t> from reputed universities.</a:t>
            </a:r>
          </a:p>
          <a:p>
            <a:pPr algn="just"/>
            <a:endParaRPr lang="en-US" sz="2000" dirty="0"/>
          </a:p>
        </p:txBody>
      </p:sp>
      <p:sp>
        <p:nvSpPr>
          <p:cNvPr id="5" name="Footer Placeholder 4"/>
          <p:cNvSpPr>
            <a:spLocks noGrp="1"/>
          </p:cNvSpPr>
          <p:nvPr>
            <p:ph type="ftr" sz="quarter" idx="11"/>
          </p:nvPr>
        </p:nvSpPr>
        <p:spPr/>
        <p:txBody>
          <a:bodyPr/>
          <a:lstStyle/>
          <a:p>
            <a:r>
              <a:rPr lang="en-US"/>
              <a:t>Ali</a:t>
            </a:r>
            <a:endParaRPr lang="en-US" dirty="0"/>
          </a:p>
        </p:txBody>
      </p:sp>
    </p:spTree>
    <p:extLst>
      <p:ext uri="{BB962C8B-B14F-4D97-AF65-F5344CB8AC3E}">
        <p14:creationId xmlns:p14="http://schemas.microsoft.com/office/powerpoint/2010/main" val="370385077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a:extLst>
              <a:ext uri="{FF2B5EF4-FFF2-40B4-BE49-F238E27FC236}">
                <a16:creationId xmlns:a16="http://schemas.microsoft.com/office/drawing/2014/main" id="{B255CBA4-C113-3E4E-B4E0-E2BC668A715F}"/>
              </a:ext>
            </a:extLst>
          </p:cNvPr>
          <p:cNvSpPr>
            <a:spLocks noGrp="1"/>
          </p:cNvSpPr>
          <p:nvPr>
            <p:ph idx="1"/>
          </p:nvPr>
        </p:nvSpPr>
        <p:spPr/>
        <p:txBody>
          <a:bodyPr/>
          <a:lstStyle/>
          <a:p>
            <a:r>
              <a:rPr lang="en-GB" b="1"/>
              <a:t>INTRODUCTION:</a:t>
            </a:r>
          </a:p>
          <a:p>
            <a:pPr marL="0" indent="0">
              <a:buNone/>
            </a:pPr>
            <a:r>
              <a:rPr lang="en-GB"/>
              <a:t>Akhuwat is an foundation with objectives of providing interest free micro _finance to the improverished and underprivileged members of society so as to enhance their standards of living and enable them to improve their livelihood.</a:t>
            </a:r>
          </a:p>
          <a:p>
            <a:r>
              <a:rPr lang="en-GB" b="1"/>
              <a:t>Founder’s History:</a:t>
            </a:r>
          </a:p>
          <a:p>
            <a:pPr marL="0" indent="0">
              <a:buNone/>
            </a:pPr>
            <a:r>
              <a:rPr lang="en-GB"/>
              <a:t>Dr Muhammad Amjad Saqib, Akhuwats founder is a development fractioner and a philarthropist to join the civil services of Pakistan (DMG) in 1985 and served as senior postions in the government of the Punjab including as the general manager of Punjab Rural Support Programme (PRSP) . He resigned from civil services in 2003 with the intext to dedicate himself to becoming a social enterpreuner and make a differential change in society through Akhuwat which he had founded in 2001.</a:t>
            </a:r>
          </a:p>
        </p:txBody>
      </p:sp>
      <p:sp>
        <p:nvSpPr>
          <p:cNvPr id="8" name="Title 7">
            <a:extLst>
              <a:ext uri="{FF2B5EF4-FFF2-40B4-BE49-F238E27FC236}">
                <a16:creationId xmlns:a16="http://schemas.microsoft.com/office/drawing/2014/main" id="{DBDDF950-0F12-8A4B-967D-CFE6A28900AD}"/>
              </a:ext>
            </a:extLst>
          </p:cNvPr>
          <p:cNvSpPr>
            <a:spLocks noGrp="1"/>
          </p:cNvSpPr>
          <p:nvPr>
            <p:ph type="title"/>
          </p:nvPr>
        </p:nvSpPr>
        <p:spPr/>
        <p:txBody>
          <a:bodyPr/>
          <a:lstStyle/>
          <a:p>
            <a:r>
              <a:rPr lang="en-GB"/>
              <a:t>AKHUWAT FOUNDATION:</a:t>
            </a:r>
            <a:br>
              <a:rPr lang="en-GB"/>
            </a:br>
            <a:r>
              <a:rPr lang="en-GB"/>
              <a:t>             </a:t>
            </a:r>
            <a:r>
              <a:rPr lang="en-GB" sz="2800" b="1">
                <a:solidFill>
                  <a:schemeClr val="tx1"/>
                </a:solidFill>
              </a:rPr>
              <a:t>founder: Dr Amjad Saqib</a:t>
            </a:r>
            <a:endParaRPr lang="en-US"/>
          </a:p>
        </p:txBody>
      </p:sp>
    </p:spTree>
    <p:extLst>
      <p:ext uri="{BB962C8B-B14F-4D97-AF65-F5344CB8AC3E}">
        <p14:creationId xmlns:p14="http://schemas.microsoft.com/office/powerpoint/2010/main" val="290853416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AB14619-9CFE-024A-BB78-70478234DA33}"/>
              </a:ext>
            </a:extLst>
          </p:cNvPr>
          <p:cNvSpPr>
            <a:spLocks noGrp="1"/>
          </p:cNvSpPr>
          <p:nvPr>
            <p:ph idx="1"/>
          </p:nvPr>
        </p:nvSpPr>
        <p:spPr>
          <a:xfrm>
            <a:off x="714445" y="395844"/>
            <a:ext cx="8596668" cy="5831070"/>
          </a:xfrm>
        </p:spPr>
        <p:txBody>
          <a:bodyPr>
            <a:normAutofit lnSpcReduction="10000"/>
          </a:bodyPr>
          <a:lstStyle/>
          <a:p>
            <a:r>
              <a:rPr lang="en-GB" b="1"/>
              <a:t>Vision:</a:t>
            </a:r>
          </a:p>
          <a:p>
            <a:pPr marL="0" indent="0">
              <a:buNone/>
            </a:pPr>
            <a:r>
              <a:rPr lang="en-GB"/>
              <a:t>A poverty free society built on the principles of the comparison and equity.</a:t>
            </a:r>
          </a:p>
          <a:p>
            <a:pPr marL="0" indent="0">
              <a:buNone/>
            </a:pPr>
            <a:endParaRPr lang="en-GB"/>
          </a:p>
          <a:p>
            <a:r>
              <a:rPr lang="en-GB" b="1"/>
              <a:t>Mission:</a:t>
            </a:r>
          </a:p>
          <a:p>
            <a:pPr marL="0" indent="0">
              <a:buNone/>
            </a:pPr>
            <a:r>
              <a:rPr lang="en-GB"/>
              <a:t>To allieviate poverty by empowering socially and economically marginalized segments of the society through interest free microfinance and education.</a:t>
            </a:r>
          </a:p>
          <a:p>
            <a:pPr marL="0" indent="0">
              <a:buNone/>
            </a:pPr>
            <a:endParaRPr lang="en-GB"/>
          </a:p>
          <a:p>
            <a:pPr marL="0" indent="0">
              <a:buNone/>
            </a:pPr>
            <a:r>
              <a:rPr lang="en-GB" sz="2000" b="1" i="1" u="sng"/>
              <a:t>Care Principles:</a:t>
            </a:r>
          </a:p>
          <a:p>
            <a:r>
              <a:rPr lang="en-GB" b="1"/>
              <a:t>Interest free loans:</a:t>
            </a:r>
          </a:p>
          <a:p>
            <a:pPr marL="0" indent="0">
              <a:buNone/>
            </a:pPr>
            <a:r>
              <a:rPr lang="en-GB"/>
              <a:t>Akhuwat loan is 100% interest free which is the big point of its success.</a:t>
            </a:r>
          </a:p>
          <a:p>
            <a:r>
              <a:rPr lang="en-GB" b="1"/>
              <a:t>Use of religious places:</a:t>
            </a:r>
          </a:p>
          <a:p>
            <a:pPr marL="0" indent="0">
              <a:buNone/>
            </a:pPr>
            <a:r>
              <a:rPr lang="en-GB"/>
              <a:t>They use the religious place likhe Mosque, Temple, Church etc as centre for loans distribution which reduces the expenditure costs.</a:t>
            </a:r>
          </a:p>
          <a:p>
            <a:r>
              <a:rPr lang="en-GB" b="1"/>
              <a:t>No discrimination:</a:t>
            </a:r>
          </a:p>
          <a:p>
            <a:pPr marL="0" indent="0">
              <a:buNone/>
            </a:pPr>
            <a:r>
              <a:rPr lang="en-GB"/>
              <a:t>Loans are given without any discrimination on the basis of color, creed ,caste, gender , politics or faith</a:t>
            </a:r>
            <a:endParaRPr lang="en-US"/>
          </a:p>
        </p:txBody>
      </p:sp>
    </p:spTree>
    <p:extLst>
      <p:ext uri="{BB962C8B-B14F-4D97-AF65-F5344CB8AC3E}">
        <p14:creationId xmlns:p14="http://schemas.microsoft.com/office/powerpoint/2010/main" val="349135380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FA17910-4886-E141-9ABF-160D014D8AAD}"/>
              </a:ext>
            </a:extLst>
          </p:cNvPr>
          <p:cNvSpPr>
            <a:spLocks noGrp="1"/>
          </p:cNvSpPr>
          <p:nvPr>
            <p:ph idx="1"/>
          </p:nvPr>
        </p:nvSpPr>
        <p:spPr>
          <a:xfrm>
            <a:off x="677334" y="667987"/>
            <a:ext cx="8596668" cy="5373375"/>
          </a:xfrm>
        </p:spPr>
        <p:txBody>
          <a:bodyPr>
            <a:normAutofit fontScale="92500" lnSpcReduction="10000"/>
          </a:bodyPr>
          <a:lstStyle/>
          <a:p>
            <a:r>
              <a:rPr lang="en-GB" b="1"/>
              <a:t>Akhuwat supporting 4MILLIONS families directly.</a:t>
            </a:r>
          </a:p>
          <a:p>
            <a:endParaRPr lang="en-GB" b="1"/>
          </a:p>
          <a:p>
            <a:r>
              <a:rPr lang="en-GB" b="1"/>
              <a:t>How they gave loans:</a:t>
            </a:r>
          </a:p>
          <a:p>
            <a:pPr>
              <a:buFont typeface="+mj-lt"/>
              <a:buAutoNum type="arabicPeriod"/>
            </a:pPr>
            <a:r>
              <a:rPr lang="en-GB"/>
              <a:t>Based on economic need of community</a:t>
            </a:r>
          </a:p>
          <a:p>
            <a:pPr>
              <a:buFont typeface="+mj-lt"/>
              <a:buAutoNum type="arabicPeriod"/>
            </a:pPr>
            <a:r>
              <a:rPr lang="en-GB"/>
              <a:t>Application</a:t>
            </a:r>
          </a:p>
          <a:p>
            <a:pPr>
              <a:buFont typeface="+mj-lt"/>
              <a:buAutoNum type="arabicPeriod"/>
            </a:pPr>
            <a:r>
              <a:rPr lang="en-GB"/>
              <a:t>Applicant: 1: having proper business    2: having property.</a:t>
            </a:r>
          </a:p>
          <a:p>
            <a:pPr>
              <a:buFont typeface="+mj-lt"/>
              <a:buAutoNum type="arabicPeriod"/>
            </a:pPr>
            <a:r>
              <a:rPr lang="en-GB"/>
              <a:t>Age 18 – 60 years</a:t>
            </a:r>
          </a:p>
          <a:p>
            <a:pPr>
              <a:buFont typeface="+mj-lt"/>
              <a:buAutoNum type="arabicPeriod"/>
            </a:pPr>
            <a:r>
              <a:rPr lang="en-GB"/>
              <a:t>Valid CNIC</a:t>
            </a:r>
          </a:p>
          <a:p>
            <a:pPr>
              <a:buFont typeface="+mj-lt"/>
              <a:buAutoNum type="arabicPeriod"/>
            </a:pPr>
            <a:r>
              <a:rPr lang="en-GB"/>
              <a:t>Applicant should be economically active.</a:t>
            </a:r>
          </a:p>
          <a:p>
            <a:pPr>
              <a:buFont typeface="+mj-lt"/>
              <a:buAutoNum type="arabicPeriod"/>
            </a:pPr>
            <a:r>
              <a:rPr lang="en-GB"/>
              <a:t>Applicant should not be convicted of any crime.</a:t>
            </a:r>
          </a:p>
          <a:p>
            <a:r>
              <a:rPr lang="en-GB" b="1"/>
              <a:t>Akhuwat Stands Now:</a:t>
            </a:r>
          </a:p>
          <a:p>
            <a:pPr marL="0" indent="0">
              <a:buNone/>
            </a:pPr>
            <a:r>
              <a:rPr lang="en-GB"/>
              <a:t>Registered as charity organization in Swedan.</a:t>
            </a:r>
          </a:p>
          <a:p>
            <a:pPr>
              <a:buFont typeface="+mj-lt"/>
              <a:buAutoNum type="arabicPeriod"/>
            </a:pPr>
            <a:r>
              <a:rPr lang="en-GB"/>
              <a:t>Education is provided </a:t>
            </a:r>
          </a:p>
          <a:p>
            <a:pPr>
              <a:buFont typeface="+mj-lt"/>
              <a:buAutoNum type="arabicPeriod"/>
            </a:pPr>
            <a:r>
              <a:rPr lang="en-GB"/>
              <a:t>Cheapest loan</a:t>
            </a:r>
          </a:p>
          <a:p>
            <a:pPr>
              <a:buFont typeface="+mj-lt"/>
              <a:buAutoNum type="arabicPeriod"/>
            </a:pPr>
            <a:r>
              <a:rPr lang="en-GB"/>
              <a:t>Distribute 2.83 Billion ruppees and helped more than 1.5 millions families.</a:t>
            </a:r>
          </a:p>
        </p:txBody>
      </p:sp>
    </p:spTree>
    <p:extLst>
      <p:ext uri="{BB962C8B-B14F-4D97-AF65-F5344CB8AC3E}">
        <p14:creationId xmlns:p14="http://schemas.microsoft.com/office/powerpoint/2010/main" val="289002831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78FC8D-6E99-734A-A8F7-D985BA201848}"/>
              </a:ext>
            </a:extLst>
          </p:cNvPr>
          <p:cNvSpPr>
            <a:spLocks noGrp="1"/>
          </p:cNvSpPr>
          <p:nvPr>
            <p:ph type="title"/>
          </p:nvPr>
        </p:nvSpPr>
        <p:spPr>
          <a:xfrm>
            <a:off x="1642204" y="1982683"/>
            <a:ext cx="8596668" cy="3274621"/>
          </a:xfrm>
        </p:spPr>
        <p:txBody>
          <a:bodyPr>
            <a:normAutofit/>
          </a:bodyPr>
          <a:lstStyle/>
          <a:p>
            <a:r>
              <a:rPr lang="en-GB" sz="9600" b="1">
                <a:solidFill>
                  <a:schemeClr val="accent5">
                    <a:lumMod val="75000"/>
                  </a:schemeClr>
                </a:solidFill>
                <a:latin typeface="Broadway" panose="02000000000000000000" pitchFamily="2" charset="0"/>
                <a:ea typeface="Broadway" panose="02000000000000000000" pitchFamily="2" charset="0"/>
              </a:rPr>
              <a:t>The End</a:t>
            </a:r>
            <a:endParaRPr lang="en-US" sz="9600" b="1">
              <a:solidFill>
                <a:schemeClr val="accent5">
                  <a:lumMod val="75000"/>
                </a:schemeClr>
              </a:solidFill>
              <a:latin typeface="Broadway" panose="02000000000000000000" pitchFamily="2" charset="0"/>
              <a:ea typeface="Broadway" panose="02000000000000000000" pitchFamily="2" charset="0"/>
            </a:endParaRPr>
          </a:p>
        </p:txBody>
      </p:sp>
      <p:sp>
        <p:nvSpPr>
          <p:cNvPr id="4" name="Footer Placeholder 3">
            <a:extLst>
              <a:ext uri="{FF2B5EF4-FFF2-40B4-BE49-F238E27FC236}">
                <a16:creationId xmlns:a16="http://schemas.microsoft.com/office/drawing/2014/main" id="{A1724057-36DD-DA42-8C65-C66EDB90A227}"/>
              </a:ext>
            </a:extLst>
          </p:cNvPr>
          <p:cNvSpPr>
            <a:spLocks noGrp="1"/>
          </p:cNvSpPr>
          <p:nvPr>
            <p:ph type="ftr" sz="quarter" idx="11"/>
          </p:nvPr>
        </p:nvSpPr>
        <p:spPr/>
        <p:txBody>
          <a:bodyPr/>
          <a:lstStyle/>
          <a:p>
            <a:r>
              <a:rPr lang="en-US"/>
              <a:t>Ali</a:t>
            </a:r>
            <a:endParaRPr lang="en-US" dirty="0"/>
          </a:p>
        </p:txBody>
      </p:sp>
    </p:spTree>
    <p:extLst>
      <p:ext uri="{BB962C8B-B14F-4D97-AF65-F5344CB8AC3E}">
        <p14:creationId xmlns:p14="http://schemas.microsoft.com/office/powerpoint/2010/main" val="22577167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77338" y="0"/>
            <a:ext cx="12219295" cy="791570"/>
          </a:xfrm>
          <a:scene3d>
            <a:camera prst="orthographicFront"/>
            <a:lightRig rig="threePt" dir="t"/>
          </a:scene3d>
          <a:sp3d>
            <a:bevelT prst="relaxedInset"/>
          </a:sp3d>
        </p:spPr>
        <p:txBody>
          <a:bodyPr>
            <a:normAutofit/>
          </a:bodyPr>
          <a:lstStyle/>
          <a:p>
            <a:pPr algn="ctr"/>
            <a:r>
              <a:rPr lang="en-US" sz="4000" b="1" i="1" dirty="0">
                <a:ln w="22225">
                  <a:solidFill>
                    <a:schemeClr val="accent2"/>
                  </a:solidFill>
                  <a:prstDash val="solid"/>
                </a:ln>
                <a:solidFill>
                  <a:schemeClr val="accent2">
                    <a:lumMod val="40000"/>
                    <a:lumOff val="60000"/>
                  </a:schemeClr>
                </a:solidFill>
                <a:latin typeface="Arial" panose="020B0604020202020204" pitchFamily="34" charset="0"/>
                <a:cs typeface="Arial" panose="020B0604020202020204" pitchFamily="34" charset="0"/>
              </a:rPr>
              <a:t>ASSIGNMENT</a:t>
            </a:r>
            <a:endParaRPr lang="en-US" b="1" i="1" dirty="0">
              <a:ln w="22225">
                <a:solidFill>
                  <a:srgbClr val="95AF13"/>
                </a:solidFill>
                <a:prstDash val="sysDot"/>
              </a:ln>
              <a:blipFill>
                <a:blip r:embed="rId2"/>
                <a:tile tx="0" ty="0" sx="100000" sy="100000" flip="none" algn="tl"/>
              </a:blipFill>
              <a:latin typeface="Arial" panose="020B0604020202020204" pitchFamily="34" charset="0"/>
              <a:cs typeface="Arial" panose="020B0604020202020204" pitchFamily="34" charset="0"/>
            </a:endParaRPr>
          </a:p>
        </p:txBody>
      </p:sp>
      <p:sp>
        <p:nvSpPr>
          <p:cNvPr id="7" name="Text Placeholder 6">
            <a:extLst>
              <a:ext uri="{FF2B5EF4-FFF2-40B4-BE49-F238E27FC236}">
                <a16:creationId xmlns:a16="http://schemas.microsoft.com/office/drawing/2014/main" id="{2C35940C-E4AA-6240-A1DA-280915DBDFC3}"/>
              </a:ext>
            </a:extLst>
          </p:cNvPr>
          <p:cNvSpPr>
            <a:spLocks noGrp="1"/>
          </p:cNvSpPr>
          <p:nvPr>
            <p:ph type="body" idx="1"/>
          </p:nvPr>
        </p:nvSpPr>
        <p:spPr>
          <a:xfrm>
            <a:off x="837127" y="1880315"/>
            <a:ext cx="8381486" cy="4977685"/>
          </a:xfrm>
        </p:spPr>
        <p:txBody>
          <a:bodyPr>
            <a:normAutofit/>
          </a:bodyPr>
          <a:lstStyle/>
          <a:p>
            <a:pPr lvl="1"/>
            <a:endParaRPr lang="en-GB" sz="3200" b="1" dirty="0">
              <a:ln w="22225">
                <a:solidFill>
                  <a:schemeClr val="accent2"/>
                </a:solidFill>
                <a:prstDash val="solid"/>
              </a:ln>
              <a:solidFill>
                <a:schemeClr val="accent2">
                  <a:lumMod val="40000"/>
                  <a:lumOff val="60000"/>
                </a:schemeClr>
              </a:solidFill>
              <a:latin typeface="Arial" panose="020B0604020202020204" pitchFamily="34" charset="0"/>
              <a:cs typeface="Arial" panose="020B0604020202020204" pitchFamily="34" charset="0"/>
            </a:endParaRPr>
          </a:p>
        </p:txBody>
      </p:sp>
      <p:sp>
        <p:nvSpPr>
          <p:cNvPr id="4" name="Title 1">
            <a:extLst>
              <a:ext uri="{FF2B5EF4-FFF2-40B4-BE49-F238E27FC236}">
                <a16:creationId xmlns:a16="http://schemas.microsoft.com/office/drawing/2014/main" id="{31F12289-D412-DA44-92FD-7824D8942151}"/>
              </a:ext>
            </a:extLst>
          </p:cNvPr>
          <p:cNvSpPr txBox="1">
            <a:spLocks/>
          </p:cNvSpPr>
          <p:nvPr/>
        </p:nvSpPr>
        <p:spPr>
          <a:xfrm>
            <a:off x="9097" y="791570"/>
            <a:ext cx="12192000" cy="682387"/>
          </a:xfrm>
          <a:prstGeom prst="rect">
            <a:avLst/>
          </a:prstGeom>
          <a:effectLst/>
          <a:scene3d>
            <a:camera prst="orthographicFront"/>
            <a:lightRig rig="threePt" dir="t"/>
          </a:scene3d>
          <a:sp3d>
            <a:bevelT prst="relaxedInset"/>
          </a:sp3d>
        </p:spPr>
        <p:txBody>
          <a:bodyPr vert="horz" lIns="91440" tIns="45720" rIns="91440" bIns="45720" rtlCol="0" anchor="b">
            <a:noAutofit/>
          </a:bodyPr>
          <a:lstStyle>
            <a:lvl1pPr algn="l" defTabSz="457200" rtl="0" eaLnBrk="1" latinLnBrk="0" hangingPunct="1">
              <a:spcBef>
                <a:spcPct val="0"/>
              </a:spcBef>
              <a:buNone/>
              <a:defRPr sz="3600" b="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en-GB" sz="4000" b="1" i="1" cap="none" dirty="0">
                <a:ln w="22225">
                  <a:solidFill>
                    <a:schemeClr val="accent2"/>
                  </a:solidFill>
                  <a:prstDash val="solid"/>
                </a:ln>
                <a:solidFill>
                  <a:schemeClr val="accent2">
                    <a:lumMod val="40000"/>
                    <a:lumOff val="60000"/>
                  </a:schemeClr>
                </a:solidFill>
                <a:latin typeface="Arial" pitchFamily="34" charset="0"/>
                <a:cs typeface="Arial" pitchFamily="34" charset="0"/>
              </a:rPr>
              <a:t>Family Welfare</a:t>
            </a:r>
            <a:endParaRPr lang="en-US" sz="4000" b="1" i="1" cap="none" dirty="0">
              <a:ln w="22225">
                <a:solidFill>
                  <a:schemeClr val="accent2"/>
                </a:solidFill>
                <a:prstDash val="solid"/>
              </a:ln>
              <a:solidFill>
                <a:schemeClr val="accent2">
                  <a:lumMod val="40000"/>
                  <a:lumOff val="60000"/>
                </a:schemeClr>
              </a:solidFill>
              <a:latin typeface="+mn-lt"/>
            </a:endParaRPr>
          </a:p>
        </p:txBody>
      </p:sp>
      <p:sp>
        <p:nvSpPr>
          <p:cNvPr id="2" name="Footer Placeholder 1"/>
          <p:cNvSpPr>
            <a:spLocks noGrp="1"/>
          </p:cNvSpPr>
          <p:nvPr>
            <p:ph type="ftr" sz="quarter" idx="11"/>
          </p:nvPr>
        </p:nvSpPr>
        <p:spPr/>
        <p:txBody>
          <a:bodyPr/>
          <a:lstStyle/>
          <a:p>
            <a:r>
              <a:rPr lang="en-US"/>
              <a:t>Ali</a:t>
            </a:r>
            <a:endParaRPr lang="en-US" dirty="0"/>
          </a:p>
        </p:txBody>
      </p:sp>
    </p:spTree>
    <p:extLst>
      <p:ext uri="{BB962C8B-B14F-4D97-AF65-F5344CB8AC3E}">
        <p14:creationId xmlns:p14="http://schemas.microsoft.com/office/powerpoint/2010/main" val="3703680440"/>
      </p:ext>
    </p:extLst>
  </p:cSld>
  <p:clrMapOvr>
    <a:masterClrMapping/>
  </p:clrMapOvr>
  <p:transition spd="slow">
    <p:comb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2000" fill="hold"/>
                                        <p:tgtEl>
                                          <p:spTgt spid="5"/>
                                        </p:tgtEl>
                                        <p:attrNameLst>
                                          <p:attrName>ppt_x</p:attrName>
                                        </p:attrNameLst>
                                      </p:cBhvr>
                                      <p:tavLst>
                                        <p:tav tm="0">
                                          <p:val>
                                            <p:strVal val="#ppt_x"/>
                                          </p:val>
                                        </p:tav>
                                        <p:tav tm="100000">
                                          <p:val>
                                            <p:strVal val="#ppt_x"/>
                                          </p:val>
                                        </p:tav>
                                      </p:tavLst>
                                    </p:anim>
                                    <p:anim calcmode="lin" valueType="num">
                                      <p:cBhvr additive="base">
                                        <p:cTn id="8" dur="20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additive="base">
                                        <p:cTn id="13" dur="500" fill="hold"/>
                                        <p:tgtEl>
                                          <p:spTgt spid="4"/>
                                        </p:tgtEl>
                                        <p:attrNameLst>
                                          <p:attrName>ppt_x</p:attrName>
                                        </p:attrNameLst>
                                      </p:cBhvr>
                                      <p:tavLst>
                                        <p:tav tm="0">
                                          <p:val>
                                            <p:strVal val="#ppt_x"/>
                                          </p:val>
                                        </p:tav>
                                        <p:tav tm="100000">
                                          <p:val>
                                            <p:strVal val="#ppt_x"/>
                                          </p:val>
                                        </p:tav>
                                      </p:tavLst>
                                    </p:anim>
                                    <p:anim calcmode="lin" valueType="num">
                                      <p:cBhvr additive="base">
                                        <p:cTn id="14"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nodePh="1">
                                  <p:stCondLst>
                                    <p:cond delay="0"/>
                                  </p:stCondLst>
                                  <p:endCondLst>
                                    <p:cond evt="begin" delay="0">
                                      <p:tn val="17"/>
                                    </p:cond>
                                  </p:endCondLst>
                                  <p:childTnLst>
                                    <p:set>
                                      <p:cBhvr>
                                        <p:cTn id="18" dur="1" fill="hold">
                                          <p:stCondLst>
                                            <p:cond delay="0"/>
                                          </p:stCondLst>
                                        </p:cTn>
                                        <p:tgtEl>
                                          <p:spTgt spid="7">
                                            <p:txEl>
                                              <p:pRg st="0" end="0"/>
                                            </p:txEl>
                                          </p:spTgt>
                                        </p:tgtEl>
                                        <p:attrNameLst>
                                          <p:attrName>style.visibility</p:attrName>
                                        </p:attrNameLst>
                                      </p:cBhvr>
                                      <p:to>
                                        <p:strVal val="visible"/>
                                      </p:to>
                                    </p:set>
                                    <p:anim calcmode="lin" valueType="num">
                                      <p:cBhvr additive="base">
                                        <p:cTn id="19" dur="500" fill="hold"/>
                                        <p:tgtEl>
                                          <p:spTgt spid="7">
                                            <p:txEl>
                                              <p:pRg st="0" end="0"/>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7">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4"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n w="22225">
                  <a:solidFill>
                    <a:schemeClr val="accent2"/>
                  </a:solidFill>
                  <a:prstDash val="solid"/>
                </a:ln>
                <a:solidFill>
                  <a:schemeClr val="accent2">
                    <a:lumMod val="40000"/>
                    <a:lumOff val="60000"/>
                  </a:schemeClr>
                </a:solidFill>
              </a:rPr>
              <a:t>Introduction:</a:t>
            </a:r>
          </a:p>
        </p:txBody>
      </p:sp>
      <p:sp>
        <p:nvSpPr>
          <p:cNvPr id="3" name="Content Placeholder 2"/>
          <p:cNvSpPr>
            <a:spLocks noGrp="1"/>
          </p:cNvSpPr>
          <p:nvPr>
            <p:ph idx="1"/>
          </p:nvPr>
        </p:nvSpPr>
        <p:spPr/>
        <p:txBody>
          <a:bodyPr/>
          <a:lstStyle/>
          <a:p>
            <a:r>
              <a:rPr lang="en-US" dirty="0"/>
              <a:t>“Family planning means planning by individuals or couples to have only the children they want, when they want them. This is responsible parenthood.</a:t>
            </a:r>
          </a:p>
          <a:p>
            <a:endParaRPr lang="en-US" dirty="0"/>
          </a:p>
          <a:p>
            <a:r>
              <a:rPr lang="en-US" dirty="0"/>
              <a:t>Family welfare includes not only planning of births but they welfare of whole family by means of total family health care. The family welfare program has high priority in India, because its success depends upon the quality of life of all citizen.”</a:t>
            </a:r>
          </a:p>
          <a:p>
            <a:endParaRPr lang="en-US" dirty="0"/>
          </a:p>
        </p:txBody>
      </p:sp>
      <p:sp>
        <p:nvSpPr>
          <p:cNvPr id="4" name="Footer Placeholder 3"/>
          <p:cNvSpPr>
            <a:spLocks noGrp="1"/>
          </p:cNvSpPr>
          <p:nvPr>
            <p:ph type="ftr" sz="quarter" idx="11"/>
          </p:nvPr>
        </p:nvSpPr>
        <p:spPr/>
        <p:txBody>
          <a:bodyPr/>
          <a:lstStyle/>
          <a:p>
            <a:r>
              <a:rPr lang="en-US"/>
              <a:t>Ali</a:t>
            </a:r>
            <a:endParaRPr lang="en-US" dirty="0"/>
          </a:p>
        </p:txBody>
      </p:sp>
    </p:spTree>
    <p:extLst>
      <p:ext uri="{BB962C8B-B14F-4D97-AF65-F5344CB8AC3E}">
        <p14:creationId xmlns:p14="http://schemas.microsoft.com/office/powerpoint/2010/main" val="4333138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HISTORY OF FAMILY WELFARE PROGRAMME</a:t>
            </a:r>
          </a:p>
        </p:txBody>
      </p:sp>
      <p:sp>
        <p:nvSpPr>
          <p:cNvPr id="3" name="Content Placeholder 2"/>
          <p:cNvSpPr>
            <a:spLocks noGrp="1"/>
          </p:cNvSpPr>
          <p:nvPr>
            <p:ph idx="1"/>
          </p:nvPr>
        </p:nvSpPr>
        <p:spPr/>
        <p:txBody>
          <a:bodyPr/>
          <a:lstStyle/>
          <a:p>
            <a:pPr algn="just"/>
            <a:r>
              <a:rPr lang="en-US" dirty="0"/>
              <a:t>It was started in the year 1951.</a:t>
            </a:r>
          </a:p>
          <a:p>
            <a:pPr algn="just"/>
            <a:r>
              <a:rPr lang="en-US" dirty="0"/>
              <a:t>In 1977,the govt. of India redesigned the "national family planning </a:t>
            </a:r>
            <a:r>
              <a:rPr lang="en-US" dirty="0" err="1"/>
              <a:t>programme</a:t>
            </a:r>
            <a:r>
              <a:rPr lang="en-US" dirty="0"/>
              <a:t>" as the "national family welfare </a:t>
            </a:r>
            <a:r>
              <a:rPr lang="en-US" dirty="0" err="1"/>
              <a:t>programme</a:t>
            </a:r>
            <a:r>
              <a:rPr lang="en-US" dirty="0"/>
              <a:t>", and also changed the name of the ministry of health and family planning to ministry of health and family welfare.</a:t>
            </a:r>
          </a:p>
          <a:p>
            <a:pPr algn="just"/>
            <a:r>
              <a:rPr lang="en-US" dirty="0"/>
              <a:t>It is a reflection of the government's anxiety to promote family planning through the total welfare of the family.</a:t>
            </a:r>
          </a:p>
          <a:p>
            <a:pPr algn="just"/>
            <a:r>
              <a:rPr lang="en-US" dirty="0"/>
              <a:t>It is aimed at achieving a higher end, i.e., to improve the quality of life of the people</a:t>
            </a:r>
          </a:p>
        </p:txBody>
      </p:sp>
      <p:sp>
        <p:nvSpPr>
          <p:cNvPr id="5" name="Footer Placeholder 4"/>
          <p:cNvSpPr>
            <a:spLocks noGrp="1"/>
          </p:cNvSpPr>
          <p:nvPr>
            <p:ph type="ftr" sz="quarter" idx="11"/>
          </p:nvPr>
        </p:nvSpPr>
        <p:spPr/>
        <p:txBody>
          <a:bodyPr/>
          <a:lstStyle/>
          <a:p>
            <a:r>
              <a:rPr lang="en-US"/>
              <a:t>Ali</a:t>
            </a:r>
            <a:endParaRPr lang="en-US" dirty="0"/>
          </a:p>
        </p:txBody>
      </p:sp>
    </p:spTree>
    <p:extLst>
      <p:ext uri="{BB962C8B-B14F-4D97-AF65-F5344CB8AC3E}">
        <p14:creationId xmlns:p14="http://schemas.microsoft.com/office/powerpoint/2010/main" val="19345706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HISTORY OF FAMILY WELFARE PROGRAMME</a:t>
            </a:r>
          </a:p>
        </p:txBody>
      </p:sp>
      <p:sp>
        <p:nvSpPr>
          <p:cNvPr id="3" name="Content Placeholder 2"/>
          <p:cNvSpPr>
            <a:spLocks noGrp="1"/>
          </p:cNvSpPr>
          <p:nvPr>
            <p:ph idx="1"/>
          </p:nvPr>
        </p:nvSpPr>
        <p:spPr>
          <a:xfrm>
            <a:off x="677334" y="2295525"/>
            <a:ext cx="8596668" cy="4110962"/>
          </a:xfrm>
        </p:spPr>
        <p:txBody>
          <a:bodyPr/>
          <a:lstStyle/>
          <a:p>
            <a:r>
              <a:rPr lang="en-US" dirty="0"/>
              <a:t>India is the first country in the world, that implemented </a:t>
            </a:r>
            <a:r>
              <a:rPr lang="en-US" dirty="0" err="1"/>
              <a:t>programme</a:t>
            </a:r>
            <a:r>
              <a:rPr lang="en-US" dirty="0"/>
              <a:t> at govt. level.</a:t>
            </a:r>
          </a:p>
          <a:p>
            <a:r>
              <a:rPr lang="en-US" dirty="0"/>
              <a:t>Health is a part of concurrent list but center provides 100% assistance to states for this </a:t>
            </a:r>
            <a:r>
              <a:rPr lang="en-US" dirty="0" err="1"/>
              <a:t>programme</a:t>
            </a:r>
            <a:r>
              <a:rPr lang="en-US" dirty="0"/>
              <a:t>.</a:t>
            </a:r>
          </a:p>
          <a:p>
            <a:r>
              <a:rPr lang="en-US" dirty="0"/>
              <a:t>Government has concentrated on this </a:t>
            </a:r>
            <a:r>
              <a:rPr lang="en-US" dirty="0" err="1"/>
              <a:t>programme</a:t>
            </a:r>
            <a:r>
              <a:rPr lang="en-US" dirty="0"/>
              <a:t> in various five-year plans though higher priority was accorded to it after 4th five year plan.</a:t>
            </a:r>
          </a:p>
          <a:p>
            <a:r>
              <a:rPr lang="en-US" dirty="0"/>
              <a:t>Due to bad effects of emergency and faulty propaganda, family planning suffered major 1979. set back, during 1977- 9. It was decided in national health policy 1983,that Net Reproduction Rate (NRR) should be 1 by the year 2000. 10. The 7th five year plan placed more emphasis methods between the births children. of spacing of two on the use 11. Family welfare </a:t>
            </a:r>
            <a:r>
              <a:rPr lang="en-US" dirty="0" err="1"/>
              <a:t>programme</a:t>
            </a:r>
            <a:r>
              <a:rPr lang="en-US" dirty="0"/>
              <a:t> has been the important aspects of health</a:t>
            </a:r>
          </a:p>
        </p:txBody>
      </p:sp>
      <p:sp>
        <p:nvSpPr>
          <p:cNvPr id="5" name="Footer Placeholder 4"/>
          <p:cNvSpPr>
            <a:spLocks noGrp="1"/>
          </p:cNvSpPr>
          <p:nvPr>
            <p:ph type="ftr" sz="quarter" idx="11"/>
          </p:nvPr>
        </p:nvSpPr>
        <p:spPr/>
        <p:txBody>
          <a:bodyPr/>
          <a:lstStyle/>
          <a:p>
            <a:r>
              <a:rPr lang="en-US"/>
              <a:t>Ali</a:t>
            </a:r>
            <a:endParaRPr lang="en-US" dirty="0"/>
          </a:p>
        </p:txBody>
      </p:sp>
    </p:spTree>
    <p:extLst>
      <p:ext uri="{BB962C8B-B14F-4D97-AF65-F5344CB8AC3E}">
        <p14:creationId xmlns:p14="http://schemas.microsoft.com/office/powerpoint/2010/main" val="776039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n w="22225">
                  <a:solidFill>
                    <a:schemeClr val="accent2"/>
                  </a:solidFill>
                  <a:prstDash val="solid"/>
                </a:ln>
                <a:solidFill>
                  <a:schemeClr val="accent2">
                    <a:lumMod val="40000"/>
                    <a:lumOff val="60000"/>
                  </a:schemeClr>
                </a:solidFill>
              </a:rPr>
              <a:t>Concept</a:t>
            </a:r>
            <a:r>
              <a:rPr lang="en-US" dirty="0"/>
              <a:t> </a:t>
            </a:r>
            <a:r>
              <a:rPr lang="en-US" b="1" dirty="0">
                <a:ln w="22225">
                  <a:solidFill>
                    <a:schemeClr val="accent2"/>
                  </a:solidFill>
                  <a:prstDash val="solid"/>
                </a:ln>
                <a:solidFill>
                  <a:schemeClr val="accent2">
                    <a:lumMod val="40000"/>
                    <a:lumOff val="60000"/>
                  </a:schemeClr>
                </a:solidFill>
              </a:rPr>
              <a:t>of</a:t>
            </a:r>
            <a:r>
              <a:rPr lang="en-US" dirty="0"/>
              <a:t> </a:t>
            </a:r>
            <a:r>
              <a:rPr lang="en-US" b="1" dirty="0">
                <a:ln w="22225">
                  <a:solidFill>
                    <a:schemeClr val="accent2"/>
                  </a:solidFill>
                  <a:prstDash val="solid"/>
                </a:ln>
                <a:solidFill>
                  <a:schemeClr val="accent2">
                    <a:lumMod val="40000"/>
                    <a:lumOff val="60000"/>
                  </a:schemeClr>
                </a:solidFill>
              </a:rPr>
              <a:t>Family</a:t>
            </a:r>
            <a:r>
              <a:rPr lang="en-US" dirty="0"/>
              <a:t> </a:t>
            </a:r>
            <a:r>
              <a:rPr lang="en-US" b="1" dirty="0">
                <a:ln w="22225">
                  <a:solidFill>
                    <a:schemeClr val="accent2"/>
                  </a:solidFill>
                  <a:prstDash val="solid"/>
                </a:ln>
                <a:solidFill>
                  <a:schemeClr val="accent2">
                    <a:lumMod val="40000"/>
                    <a:lumOff val="60000"/>
                  </a:schemeClr>
                </a:solidFill>
              </a:rPr>
              <a:t>Welfare</a:t>
            </a:r>
            <a:r>
              <a:rPr lang="en-US" dirty="0"/>
              <a:t> </a:t>
            </a:r>
            <a:r>
              <a:rPr lang="en-US" b="1" dirty="0">
                <a:ln w="22225">
                  <a:solidFill>
                    <a:schemeClr val="accent2"/>
                  </a:solidFill>
                  <a:prstDash val="solid"/>
                </a:ln>
                <a:solidFill>
                  <a:schemeClr val="accent2">
                    <a:lumMod val="40000"/>
                    <a:lumOff val="60000"/>
                  </a:schemeClr>
                </a:solidFill>
              </a:rPr>
              <a:t>Program</a:t>
            </a:r>
            <a:r>
              <a:rPr lang="en-US" dirty="0"/>
              <a:t> </a:t>
            </a:r>
          </a:p>
        </p:txBody>
      </p:sp>
      <p:sp>
        <p:nvSpPr>
          <p:cNvPr id="3" name="Content Placeholder 2"/>
          <p:cNvSpPr>
            <a:spLocks noGrp="1"/>
          </p:cNvSpPr>
          <p:nvPr>
            <p:ph idx="1"/>
          </p:nvPr>
        </p:nvSpPr>
        <p:spPr>
          <a:xfrm>
            <a:off x="677334" y="1687132"/>
            <a:ext cx="8596668" cy="5170868"/>
          </a:xfrm>
        </p:spPr>
        <p:txBody>
          <a:bodyPr>
            <a:normAutofit/>
          </a:bodyPr>
          <a:lstStyle/>
          <a:p>
            <a:r>
              <a:rPr lang="en-US" dirty="0"/>
              <a:t>The concept of welfare is basically related to quality of life.   </a:t>
            </a:r>
          </a:p>
          <a:p>
            <a:r>
              <a:rPr lang="en-US" dirty="0"/>
              <a:t>as such it includes education ,nutrition, health, employment, women's welfare and rights , shelter, safe drinking water all vital factor associated with the concept of welfare.</a:t>
            </a:r>
          </a:p>
          <a:p>
            <a:r>
              <a:rPr lang="en-US" dirty="0"/>
              <a:t>It is a centrally sponsored program. For this, The states receive 100 per cent assistance from central government.</a:t>
            </a:r>
          </a:p>
          <a:p>
            <a:r>
              <a:rPr lang="en-US" dirty="0"/>
              <a:t>The emphasize is on childhood.</a:t>
            </a:r>
          </a:p>
          <a:p>
            <a:r>
              <a:rPr lang="en-US" dirty="0"/>
              <a:t>Also, the emphasize is on spacing methods along with terminal methods.</a:t>
            </a:r>
          </a:p>
          <a:p>
            <a:r>
              <a:rPr lang="en-US" dirty="0"/>
              <a:t>The current policy is to promote Family planning on the basis of voluntary and informed acceptance with full community participation.</a:t>
            </a:r>
          </a:p>
          <a:p>
            <a:r>
              <a:rPr lang="en-US" dirty="0"/>
              <a:t>The services are taken to every doorstep in order to motivate families to accept the small family norm.</a:t>
            </a:r>
          </a:p>
          <a:p>
            <a:endParaRPr lang="en-US" dirty="0"/>
          </a:p>
        </p:txBody>
      </p:sp>
      <p:sp>
        <p:nvSpPr>
          <p:cNvPr id="4" name="Footer Placeholder 3"/>
          <p:cNvSpPr>
            <a:spLocks noGrp="1"/>
          </p:cNvSpPr>
          <p:nvPr>
            <p:ph type="ftr" sz="quarter" idx="11"/>
          </p:nvPr>
        </p:nvSpPr>
        <p:spPr/>
        <p:txBody>
          <a:bodyPr/>
          <a:lstStyle/>
          <a:p>
            <a:r>
              <a:rPr lang="en-US"/>
              <a:t>Ali</a:t>
            </a:r>
            <a:endParaRPr lang="en-US" dirty="0"/>
          </a:p>
        </p:txBody>
      </p:sp>
    </p:spTree>
    <p:extLst>
      <p:ext uri="{BB962C8B-B14F-4D97-AF65-F5344CB8AC3E}">
        <p14:creationId xmlns:p14="http://schemas.microsoft.com/office/powerpoint/2010/main" val="32675662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77334" y="573205"/>
            <a:ext cx="8596668" cy="1138829"/>
          </a:xfrm>
        </p:spPr>
        <p:txBody>
          <a:bodyPr>
            <a:noAutofit/>
          </a:bodyPr>
          <a:lstStyle/>
          <a:p>
            <a:r>
              <a:rPr lang="en-US" b="1" dirty="0">
                <a:ln w="22225">
                  <a:solidFill>
                    <a:schemeClr val="accent2"/>
                  </a:solidFill>
                  <a:prstDash val="solid"/>
                </a:ln>
                <a:solidFill>
                  <a:schemeClr val="accent2">
                    <a:lumMod val="40000"/>
                    <a:lumOff val="60000"/>
                  </a:schemeClr>
                </a:solidFill>
              </a:rPr>
              <a:t>Aims and Family Welfare :</a:t>
            </a:r>
            <a:r>
              <a:rPr lang="en-US" dirty="0"/>
              <a:t/>
            </a:r>
            <a:br>
              <a:rPr lang="en-US" dirty="0"/>
            </a:br>
            <a:endParaRPr lang="en-US" dirty="0"/>
          </a:p>
        </p:txBody>
      </p:sp>
      <p:sp>
        <p:nvSpPr>
          <p:cNvPr id="8" name="Content Placeholder 7"/>
          <p:cNvSpPr>
            <a:spLocks noGrp="1"/>
          </p:cNvSpPr>
          <p:nvPr>
            <p:ph idx="1"/>
          </p:nvPr>
        </p:nvSpPr>
        <p:spPr>
          <a:xfrm>
            <a:off x="677334" y="1937982"/>
            <a:ext cx="8596668" cy="4103380"/>
          </a:xfrm>
        </p:spPr>
        <p:txBody>
          <a:bodyPr/>
          <a:lstStyle/>
          <a:p>
            <a:pPr marL="0" indent="0">
              <a:buNone/>
            </a:pPr>
            <a:r>
              <a:rPr lang="en-US" sz="3200" b="1" dirty="0">
                <a:latin typeface="Arial" panose="020B0604020202020204" pitchFamily="34" charset="0"/>
                <a:cs typeface="Arial" panose="020B0604020202020204" pitchFamily="34" charset="0"/>
              </a:rPr>
              <a:t>In Pakistan</a:t>
            </a:r>
            <a:r>
              <a:rPr lang="en-US" b="1" dirty="0"/>
              <a:t>:</a:t>
            </a:r>
          </a:p>
          <a:p>
            <a:pPr marL="0" indent="0">
              <a:buNone/>
            </a:pPr>
            <a:endParaRPr lang="en-US" dirty="0"/>
          </a:p>
          <a:p>
            <a:r>
              <a:rPr lang="en-US" sz="2400" dirty="0"/>
              <a:t>Education industrial workers to realize the requirement or responsible parenthood</a:t>
            </a:r>
          </a:p>
          <a:p>
            <a:r>
              <a:rPr lang="en-US" sz="2400" dirty="0"/>
              <a:t>Benefit of small family norms in relation with their income</a:t>
            </a:r>
          </a:p>
          <a:p>
            <a:r>
              <a:rPr lang="en-US" sz="2400" dirty="0"/>
              <a:t>Need and attainment of a better quality of life.</a:t>
            </a:r>
          </a:p>
          <a:p>
            <a:endParaRPr lang="en-US" sz="2400" dirty="0"/>
          </a:p>
        </p:txBody>
      </p:sp>
      <p:sp>
        <p:nvSpPr>
          <p:cNvPr id="2" name="Footer Placeholder 1"/>
          <p:cNvSpPr>
            <a:spLocks noGrp="1"/>
          </p:cNvSpPr>
          <p:nvPr>
            <p:ph type="ftr" sz="quarter" idx="11"/>
          </p:nvPr>
        </p:nvSpPr>
        <p:spPr/>
        <p:txBody>
          <a:bodyPr/>
          <a:lstStyle/>
          <a:p>
            <a:r>
              <a:rPr lang="en-US"/>
              <a:t>Ali</a:t>
            </a:r>
            <a:endParaRPr lang="en-US" dirty="0"/>
          </a:p>
        </p:txBody>
      </p:sp>
    </p:spTree>
    <p:extLst>
      <p:ext uri="{BB962C8B-B14F-4D97-AF65-F5344CB8AC3E}">
        <p14:creationId xmlns:p14="http://schemas.microsoft.com/office/powerpoint/2010/main" val="82969061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Educational Function and motivation</a:t>
            </a:r>
          </a:p>
        </p:txBody>
      </p:sp>
      <p:sp>
        <p:nvSpPr>
          <p:cNvPr id="3" name="Content Placeholder 2"/>
          <p:cNvSpPr>
            <a:spLocks noGrp="1"/>
          </p:cNvSpPr>
          <p:nvPr>
            <p:ph idx="1"/>
          </p:nvPr>
        </p:nvSpPr>
        <p:spPr/>
        <p:txBody>
          <a:bodyPr/>
          <a:lstStyle/>
          <a:p>
            <a:r>
              <a:rPr lang="en-US" dirty="0"/>
              <a:t>Explaining the importance and necessity of family planning to messes.</a:t>
            </a:r>
          </a:p>
          <a:p>
            <a:r>
              <a:rPr lang="en-US" dirty="0"/>
              <a:t>Using various techniques of teaching and communication to propagate the message of family planning to common man.</a:t>
            </a:r>
          </a:p>
          <a:p>
            <a:r>
              <a:rPr lang="en-US" dirty="0"/>
              <a:t>Motivating the eligible couple to use the contraceptive and educating them about its uses</a:t>
            </a:r>
          </a:p>
          <a:p>
            <a:r>
              <a:rPr lang="en-US" dirty="0"/>
              <a:t>Motivating people for family planning operating or permanent contraception</a:t>
            </a:r>
          </a:p>
        </p:txBody>
      </p:sp>
      <p:sp>
        <p:nvSpPr>
          <p:cNvPr id="5" name="Footer Placeholder 4"/>
          <p:cNvSpPr>
            <a:spLocks noGrp="1"/>
          </p:cNvSpPr>
          <p:nvPr>
            <p:ph type="ftr" sz="quarter" idx="11"/>
          </p:nvPr>
        </p:nvSpPr>
        <p:spPr/>
        <p:txBody>
          <a:bodyPr/>
          <a:lstStyle/>
          <a:p>
            <a:r>
              <a:rPr lang="en-US"/>
              <a:t>Ali</a:t>
            </a:r>
            <a:endParaRPr lang="en-US" dirty="0"/>
          </a:p>
        </p:txBody>
      </p:sp>
    </p:spTree>
    <p:extLst>
      <p:ext uri="{BB962C8B-B14F-4D97-AF65-F5344CB8AC3E}">
        <p14:creationId xmlns:p14="http://schemas.microsoft.com/office/powerpoint/2010/main" val="131369375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i="1" dirty="0">
                <a:ln w="22225">
                  <a:solidFill>
                    <a:schemeClr val="accent2"/>
                  </a:solidFill>
                  <a:prstDash val="solid"/>
                </a:ln>
                <a:solidFill>
                  <a:schemeClr val="accent2">
                    <a:lumMod val="40000"/>
                    <a:lumOff val="60000"/>
                  </a:schemeClr>
                </a:solidFill>
                <a:latin typeface="Arial" panose="020B0604020202020204" pitchFamily="34" charset="0"/>
                <a:cs typeface="Arial" panose="020B0604020202020204" pitchFamily="34" charset="0"/>
              </a:rPr>
              <a:t>Strategies</a:t>
            </a:r>
            <a:endParaRPr lang="en-US" b="1" i="1" dirty="0">
              <a:ln w="22225">
                <a:solidFill>
                  <a:schemeClr val="accent2"/>
                </a:solidFill>
                <a:prstDash val="solid"/>
              </a:ln>
              <a:solidFill>
                <a:schemeClr val="accent2">
                  <a:lumMod val="40000"/>
                  <a:lumOff val="60000"/>
                </a:schemeClr>
              </a:solidFill>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lstStyle/>
          <a:p>
            <a:r>
              <a:rPr lang="en-US" dirty="0"/>
              <a:t>1.integration with health services</a:t>
            </a:r>
          </a:p>
          <a:p>
            <a:r>
              <a:rPr lang="en-US" dirty="0"/>
              <a:t>2. Integration with maternity and child health</a:t>
            </a:r>
          </a:p>
          <a:p>
            <a:r>
              <a:rPr lang="en-US" dirty="0"/>
              <a:t>3. Raising age for marriage</a:t>
            </a:r>
          </a:p>
          <a:p>
            <a:r>
              <a:rPr lang="en-US" dirty="0"/>
              <a:t>4. Literacy</a:t>
            </a:r>
          </a:p>
          <a:p>
            <a:r>
              <a:rPr lang="en-US" dirty="0"/>
              <a:t>5. Minimum needs Program</a:t>
            </a:r>
          </a:p>
          <a:p>
            <a:r>
              <a:rPr lang="en-US" dirty="0"/>
              <a:t>6. Incentives</a:t>
            </a:r>
          </a:p>
          <a:p>
            <a:r>
              <a:rPr lang="en-US" dirty="0"/>
              <a:t>7. Mass Media</a:t>
            </a:r>
          </a:p>
        </p:txBody>
      </p:sp>
      <p:sp>
        <p:nvSpPr>
          <p:cNvPr id="4" name="Footer Placeholder 3"/>
          <p:cNvSpPr>
            <a:spLocks noGrp="1"/>
          </p:cNvSpPr>
          <p:nvPr>
            <p:ph type="ftr" sz="quarter" idx="11"/>
          </p:nvPr>
        </p:nvSpPr>
        <p:spPr/>
        <p:txBody>
          <a:bodyPr/>
          <a:lstStyle/>
          <a:p>
            <a:r>
              <a:rPr lang="en-US"/>
              <a:t>Ali</a:t>
            </a:r>
            <a:endParaRPr lang="en-US" dirty="0"/>
          </a:p>
        </p:txBody>
      </p:sp>
    </p:spTree>
    <p:extLst>
      <p:ext uri="{BB962C8B-B14F-4D97-AF65-F5344CB8AC3E}">
        <p14:creationId xmlns:p14="http://schemas.microsoft.com/office/powerpoint/2010/main" val="1403786999"/>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266</TotalTime>
  <Words>1246</Words>
  <Application>Microsoft Office PowerPoint</Application>
  <PresentationFormat>Widescreen</PresentationFormat>
  <Paragraphs>137</Paragraphs>
  <Slides>19</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19</vt:i4>
      </vt:variant>
    </vt:vector>
  </HeadingPairs>
  <TitlesOfParts>
    <vt:vector size="25" baseType="lpstr">
      <vt:lpstr>Arial</vt:lpstr>
      <vt:lpstr>Broadway</vt:lpstr>
      <vt:lpstr>Calibri</vt:lpstr>
      <vt:lpstr>Trebuchet MS</vt:lpstr>
      <vt:lpstr>Wingdings 3</vt:lpstr>
      <vt:lpstr>Facet</vt:lpstr>
      <vt:lpstr> </vt:lpstr>
      <vt:lpstr>ASSIGNMENT</vt:lpstr>
      <vt:lpstr>Introduction:</vt:lpstr>
      <vt:lpstr>HISTORY OF FAMILY WELFARE PROGRAMME</vt:lpstr>
      <vt:lpstr>HISTORY OF FAMILY WELFARE PROGRAMME</vt:lpstr>
      <vt:lpstr>Concept of Family Welfare Program </vt:lpstr>
      <vt:lpstr>Aims and Family Welfare : </vt:lpstr>
      <vt:lpstr>Educational Function and motivation</vt:lpstr>
      <vt:lpstr>Strategies</vt:lpstr>
      <vt:lpstr>Impact of Family Welfare</vt:lpstr>
      <vt:lpstr>Family Welfare NGO’s</vt:lpstr>
      <vt:lpstr> National institution of population study </vt:lpstr>
      <vt:lpstr>Objective of NIPS</vt:lpstr>
      <vt:lpstr>National institute of population study</vt:lpstr>
      <vt:lpstr>Other facilities</vt:lpstr>
      <vt:lpstr>AKHUWAT FOUNDATION:              founder: Dr Amjad Saqib</vt:lpstr>
      <vt:lpstr>PowerPoint Presentation</vt:lpstr>
      <vt:lpstr>PowerPoint Presentation</vt:lpstr>
      <vt:lpstr>The End</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Ali</dc:creator>
  <cp:lastModifiedBy>Mushtaq</cp:lastModifiedBy>
  <cp:revision>31</cp:revision>
  <cp:lastPrinted>2020-04-01T18:07:22Z</cp:lastPrinted>
  <dcterms:created xsi:type="dcterms:W3CDTF">2020-04-01T16:50:34Z</dcterms:created>
  <dcterms:modified xsi:type="dcterms:W3CDTF">2020-04-30T19:32:35Z</dcterms:modified>
</cp:coreProperties>
</file>