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658" r:id="rId2"/>
    <p:sldId id="665" r:id="rId3"/>
    <p:sldId id="666" r:id="rId4"/>
    <p:sldId id="667" r:id="rId5"/>
    <p:sldId id="668" r:id="rId6"/>
    <p:sldId id="675" r:id="rId7"/>
    <p:sldId id="672" r:id="rId8"/>
    <p:sldId id="673" r:id="rId9"/>
    <p:sldId id="674" r:id="rId10"/>
    <p:sldId id="676" r:id="rId11"/>
    <p:sldId id="677" r:id="rId12"/>
    <p:sldId id="683" r:id="rId13"/>
    <p:sldId id="678" r:id="rId14"/>
    <p:sldId id="681" r:id="rId15"/>
    <p:sldId id="679" r:id="rId16"/>
    <p:sldId id="680" r:id="rId17"/>
    <p:sldId id="682" r:id="rId18"/>
    <p:sldId id="684" r:id="rId19"/>
    <p:sldId id="659" r:id="rId20"/>
    <p:sldId id="660" r:id="rId21"/>
    <p:sldId id="661" r:id="rId22"/>
    <p:sldId id="662" r:id="rId23"/>
    <p:sldId id="663" r:id="rId24"/>
    <p:sldId id="664" r:id="rId25"/>
    <p:sldId id="685" r:id="rId26"/>
    <p:sldId id="690" r:id="rId27"/>
    <p:sldId id="691" r:id="rId28"/>
    <p:sldId id="686" r:id="rId29"/>
    <p:sldId id="687" r:id="rId30"/>
    <p:sldId id="688" r:id="rId31"/>
    <p:sldId id="699" r:id="rId32"/>
    <p:sldId id="692" r:id="rId33"/>
    <p:sldId id="694" r:id="rId34"/>
    <p:sldId id="695" r:id="rId35"/>
    <p:sldId id="697" r:id="rId36"/>
    <p:sldId id="696"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7822" autoAdjust="0"/>
  </p:normalViewPr>
  <p:slideViewPr>
    <p:cSldViewPr>
      <p:cViewPr varScale="1">
        <p:scale>
          <a:sx n="64" d="100"/>
          <a:sy n="64" d="100"/>
        </p:scale>
        <p:origin x="1288" y="3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CE706B1-B42B-4BFC-BADA-FE511CA89A87}" type="datetimeFigureOut">
              <a:rPr lang="en-US" smtClean="0"/>
              <a:pPr/>
              <a:t>06-May-20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531E50D-1F42-41AC-B8E2-2BA87FA3EFFC}" type="slidenum">
              <a:rPr lang="en-US" smtClean="0"/>
              <a:pPr/>
              <a:t>‹#›</a:t>
            </a:fld>
            <a:endParaRPr lang="en-US" dirty="0"/>
          </a:p>
        </p:txBody>
      </p:sp>
    </p:spTree>
    <p:extLst>
      <p:ext uri="{BB962C8B-B14F-4D97-AF65-F5344CB8AC3E}">
        <p14:creationId xmlns:p14="http://schemas.microsoft.com/office/powerpoint/2010/main" val="3841025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75B390A-C26F-4869-A88C-F4AC3AC33C76}" type="datetimeFigureOut">
              <a:rPr lang="en-US" smtClean="0"/>
              <a:pPr/>
              <a:t>06-May-20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3C9F843-B268-4DD0-A4D2-023617F2568F}" type="slidenum">
              <a:rPr lang="en-US" smtClean="0"/>
              <a:pPr/>
              <a:t>‹#›</a:t>
            </a:fld>
            <a:endParaRPr lang="en-US" dirty="0"/>
          </a:p>
        </p:txBody>
      </p:sp>
    </p:spTree>
    <p:extLst>
      <p:ext uri="{BB962C8B-B14F-4D97-AF65-F5344CB8AC3E}">
        <p14:creationId xmlns:p14="http://schemas.microsoft.com/office/powerpoint/2010/main" val="2385918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osha.gov/pls/oshaweb/owalink.query_links?src_doc_type=STANDARDS&amp;src_unique_file=1910_0095&amp;src_anchor_name=1910.95"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9F843-B268-4DD0-A4D2-023617F2568F}" type="slidenum">
              <a:rPr lang="en-US" smtClean="0"/>
              <a:pPr/>
              <a:t>1</a:t>
            </a:fld>
            <a:endParaRPr lang="en-US" dirty="0"/>
          </a:p>
        </p:txBody>
      </p:sp>
    </p:spTree>
    <p:extLst>
      <p:ext uri="{BB962C8B-B14F-4D97-AF65-F5344CB8AC3E}">
        <p14:creationId xmlns:p14="http://schemas.microsoft.com/office/powerpoint/2010/main" val="2616841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MIL Standard for thermal environments while appropriately dressed and doing light seated work MIL-HDBK 759 </a:t>
            </a:r>
          </a:p>
          <a:p>
            <a:r>
              <a:rPr lang="en-US" sz="1200" dirty="0" smtClean="0"/>
              <a:t>Military</a:t>
            </a:r>
            <a:r>
              <a:rPr lang="en-US" sz="1200" baseline="0" dirty="0" smtClean="0"/>
              <a:t> standard mandated by US Government contracts. </a:t>
            </a:r>
            <a:endParaRPr lang="en-US" sz="1200" dirty="0" smtClean="0"/>
          </a:p>
        </p:txBody>
      </p:sp>
    </p:spTree>
    <p:extLst>
      <p:ext uri="{BB962C8B-B14F-4D97-AF65-F5344CB8AC3E}">
        <p14:creationId xmlns:p14="http://schemas.microsoft.com/office/powerpoint/2010/main" val="2760457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OSHA Standard </a:t>
            </a:r>
            <a:r>
              <a:rPr lang="en-US" dirty="0" smtClean="0">
                <a:hlinkClick r:id="rId3"/>
              </a:rPr>
              <a:t>1910.95</a:t>
            </a:r>
            <a:r>
              <a:rPr lang="en-US" dirty="0" smtClean="0"/>
              <a:t> for Protection against the effects of noise exposure.</a:t>
            </a:r>
            <a:r>
              <a:rPr lang="en-US" baseline="0" dirty="0" smtClean="0"/>
              <a:t>  Mandatory standard enforced by OSHA</a:t>
            </a:r>
            <a:endParaRPr lang="en-US" dirty="0"/>
          </a:p>
        </p:txBody>
      </p:sp>
    </p:spTree>
    <p:extLst>
      <p:ext uri="{BB962C8B-B14F-4D97-AF65-F5344CB8AC3E}">
        <p14:creationId xmlns:p14="http://schemas.microsoft.com/office/powerpoint/2010/main" val="627128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American Conference of Government</a:t>
            </a:r>
            <a:r>
              <a:rPr lang="en-US" baseline="0" dirty="0" smtClean="0"/>
              <a:t> Industrial Hygienists TLV Voluntary standard for environmental exposure in the workplace</a:t>
            </a:r>
            <a:endParaRPr lang="en-US" dirty="0"/>
          </a:p>
        </p:txBody>
      </p:sp>
    </p:spTree>
    <p:extLst>
      <p:ext uri="{BB962C8B-B14F-4D97-AF65-F5344CB8AC3E}">
        <p14:creationId xmlns:p14="http://schemas.microsoft.com/office/powerpoint/2010/main" val="584774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B743B0-A74A-4437-9101-D588603E6491}" type="datetime1">
              <a:rPr lang="en-US" smtClean="0"/>
              <a:pPr/>
              <a:t>06-May-20</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lide Number Placeholder 5"/>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B9A3B3-2060-4A37-9F95-52F5221F9B5A}" type="datetime1">
              <a:rPr lang="en-US" smtClean="0"/>
              <a:pPr/>
              <a:t>06-May-20</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lide Number Placeholder 5"/>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B013A-DCE0-483D-AE10-EF27A7EAB25F}" type="datetime1">
              <a:rPr lang="en-US" smtClean="0"/>
              <a:pPr/>
              <a:t>06-May-20</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lide Number Placeholder 5"/>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3ADB9-7694-4C85-A30C-8109FAF92FFA}" type="datetime1">
              <a:rPr lang="en-US" smtClean="0"/>
              <a:pPr/>
              <a:t>06-May-20</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lide Number Placeholder 5"/>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A43A18-4650-441A-87D8-7492BC544646}" type="datetime1">
              <a:rPr lang="en-US" smtClean="0"/>
              <a:pPr/>
              <a:t>06-May-20</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lide Number Placeholder 5"/>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B3EC63-4FF3-4F2D-ACEB-59E4C65CDA81}" type="datetime1">
              <a:rPr lang="en-US" smtClean="0"/>
              <a:pPr/>
              <a:t>06-May-20</a:t>
            </a:fld>
            <a:endParaRPr lang="en-US" dirty="0"/>
          </a:p>
        </p:txBody>
      </p:sp>
      <p:sp>
        <p:nvSpPr>
          <p:cNvPr id="6" name="Footer Placeholder 5"/>
          <p:cNvSpPr>
            <a:spLocks noGrp="1"/>
          </p:cNvSpPr>
          <p:nvPr>
            <p:ph type="ftr" sz="quarter" idx="11"/>
          </p:nvPr>
        </p:nvSpPr>
        <p:spPr/>
        <p:txBody>
          <a:bodyPr/>
          <a:lstStyle/>
          <a:p>
            <a:r>
              <a:rPr lang="en-US" dirty="0" smtClean="0"/>
              <a:t>© University of Wisconsin-Madison</a:t>
            </a:r>
            <a:endParaRPr lang="en-US" dirty="0"/>
          </a:p>
        </p:txBody>
      </p:sp>
      <p:sp>
        <p:nvSpPr>
          <p:cNvPr id="7" name="Slide Number Placeholder 6"/>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FAB17B-11BA-41EA-BEF6-58940BECABE8}" type="datetime1">
              <a:rPr lang="en-US" smtClean="0"/>
              <a:pPr/>
              <a:t>06-May-20</a:t>
            </a:fld>
            <a:endParaRPr lang="en-US" dirty="0"/>
          </a:p>
        </p:txBody>
      </p:sp>
      <p:sp>
        <p:nvSpPr>
          <p:cNvPr id="8" name="Footer Placeholder 7"/>
          <p:cNvSpPr>
            <a:spLocks noGrp="1"/>
          </p:cNvSpPr>
          <p:nvPr>
            <p:ph type="ftr" sz="quarter" idx="11"/>
          </p:nvPr>
        </p:nvSpPr>
        <p:spPr/>
        <p:txBody>
          <a:bodyPr/>
          <a:lstStyle/>
          <a:p>
            <a:r>
              <a:rPr lang="en-US" dirty="0" smtClean="0"/>
              <a:t>© University of Wisconsin-Madison</a:t>
            </a:r>
            <a:endParaRPr lang="en-US" dirty="0"/>
          </a:p>
        </p:txBody>
      </p:sp>
      <p:sp>
        <p:nvSpPr>
          <p:cNvPr id="9" name="Slide Number Placeholder 8"/>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A1A0ED-5A16-407C-95EB-A38A52787EC6}" type="datetime1">
              <a:rPr lang="en-US" smtClean="0"/>
              <a:pPr/>
              <a:t>06-May-20</a:t>
            </a:fld>
            <a:endParaRPr lang="en-US" dirty="0"/>
          </a:p>
        </p:txBody>
      </p:sp>
      <p:sp>
        <p:nvSpPr>
          <p:cNvPr id="4" name="Footer Placeholder 3"/>
          <p:cNvSpPr>
            <a:spLocks noGrp="1"/>
          </p:cNvSpPr>
          <p:nvPr>
            <p:ph type="ftr" sz="quarter" idx="11"/>
          </p:nvPr>
        </p:nvSpPr>
        <p:spPr/>
        <p:txBody>
          <a:bodyPr/>
          <a:lstStyle/>
          <a:p>
            <a:r>
              <a:rPr lang="en-US" dirty="0"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C71DA-CBD7-414F-B7A8-3F14C99ABB8A}" type="datetime1">
              <a:rPr lang="en-US" smtClean="0"/>
              <a:pPr/>
              <a:t>06-May-20</a:t>
            </a:fld>
            <a:endParaRPr lang="en-US" dirty="0"/>
          </a:p>
        </p:txBody>
      </p:sp>
      <p:sp>
        <p:nvSpPr>
          <p:cNvPr id="3" name="Footer Placeholder 2"/>
          <p:cNvSpPr>
            <a:spLocks noGrp="1"/>
          </p:cNvSpPr>
          <p:nvPr>
            <p:ph type="ftr" sz="quarter" idx="11"/>
          </p:nvPr>
        </p:nvSpPr>
        <p:spPr/>
        <p:txBody>
          <a:bodyPr/>
          <a:lstStyle/>
          <a:p>
            <a:r>
              <a:rPr lang="en-US" dirty="0" smtClean="0"/>
              <a:t>© University of Wisconsin-Madison</a:t>
            </a:r>
            <a:endParaRPr lang="en-US" dirty="0"/>
          </a:p>
        </p:txBody>
      </p:sp>
      <p:sp>
        <p:nvSpPr>
          <p:cNvPr id="4" name="Slide Number Placeholder 3"/>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B2853-66AB-486F-917F-9DED83FF22BD}" type="datetime1">
              <a:rPr lang="en-US" smtClean="0"/>
              <a:pPr/>
              <a:t>06-May-20</a:t>
            </a:fld>
            <a:endParaRPr lang="en-US" dirty="0"/>
          </a:p>
        </p:txBody>
      </p:sp>
      <p:sp>
        <p:nvSpPr>
          <p:cNvPr id="6" name="Footer Placeholder 5"/>
          <p:cNvSpPr>
            <a:spLocks noGrp="1"/>
          </p:cNvSpPr>
          <p:nvPr>
            <p:ph type="ftr" sz="quarter" idx="11"/>
          </p:nvPr>
        </p:nvSpPr>
        <p:spPr/>
        <p:txBody>
          <a:bodyPr/>
          <a:lstStyle/>
          <a:p>
            <a:r>
              <a:rPr lang="en-US" dirty="0" smtClean="0"/>
              <a:t>© University of Wisconsin-Madison</a:t>
            </a:r>
            <a:endParaRPr lang="en-US" dirty="0"/>
          </a:p>
        </p:txBody>
      </p:sp>
      <p:sp>
        <p:nvSpPr>
          <p:cNvPr id="7" name="Slide Number Placeholder 6"/>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D87C7-F70B-4B2D-9F05-D13727A5B29A}" type="datetime1">
              <a:rPr lang="en-US" smtClean="0"/>
              <a:pPr/>
              <a:t>06-May-20</a:t>
            </a:fld>
            <a:endParaRPr lang="en-US" dirty="0"/>
          </a:p>
        </p:txBody>
      </p:sp>
      <p:sp>
        <p:nvSpPr>
          <p:cNvPr id="6" name="Footer Placeholder 5"/>
          <p:cNvSpPr>
            <a:spLocks noGrp="1"/>
          </p:cNvSpPr>
          <p:nvPr>
            <p:ph type="ftr" sz="quarter" idx="11"/>
          </p:nvPr>
        </p:nvSpPr>
        <p:spPr/>
        <p:txBody>
          <a:bodyPr/>
          <a:lstStyle/>
          <a:p>
            <a:r>
              <a:rPr lang="en-US" dirty="0" smtClean="0"/>
              <a:t>© University of Wisconsin-Madison</a:t>
            </a:r>
            <a:endParaRPr lang="en-US" dirty="0"/>
          </a:p>
        </p:txBody>
      </p:sp>
      <p:sp>
        <p:nvSpPr>
          <p:cNvPr id="7" name="Slide Number Placeholder 6"/>
          <p:cNvSpPr>
            <a:spLocks noGrp="1"/>
          </p:cNvSpPr>
          <p:nvPr>
            <p:ph type="sldNum" sz="quarter" idx="12"/>
          </p:nvPr>
        </p:nvSpPr>
        <p:spPr/>
        <p:txBody>
          <a:bodyPr/>
          <a:lstStyle/>
          <a:p>
            <a:fld id="{3EA69550-0584-42D6-AC7F-BCE3809F5F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70E3C-6E8D-474C-B933-86C23DCE6BFD}" type="datetime1">
              <a:rPr lang="en-US" smtClean="0"/>
              <a:pPr/>
              <a:t>06-May-20</a:t>
            </a:fld>
            <a:endParaRPr lang="en-US" dirty="0"/>
          </a:p>
        </p:txBody>
      </p:sp>
      <p:sp>
        <p:nvSpPr>
          <p:cNvPr id="5" name="Footer Placeholder 4"/>
          <p:cNvSpPr>
            <a:spLocks noGrp="1"/>
          </p:cNvSpPr>
          <p:nvPr>
            <p:ph type="ftr" sz="quarter" idx="3"/>
          </p:nvPr>
        </p:nvSpPr>
        <p:spPr>
          <a:xfrm>
            <a:off x="-256564" y="646721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University of Wisconsin-Madison</a:t>
            </a:r>
            <a:endParaRPr lang="en-US" dirty="0"/>
          </a:p>
        </p:txBody>
      </p:sp>
      <p:sp>
        <p:nvSpPr>
          <p:cNvPr id="6" name="Slide Number Placeholder 5"/>
          <p:cNvSpPr>
            <a:spLocks noGrp="1"/>
          </p:cNvSpPr>
          <p:nvPr>
            <p:ph type="sldNum" sz="quarter" idx="4"/>
          </p:nvPr>
        </p:nvSpPr>
        <p:spPr>
          <a:xfrm>
            <a:off x="6846815" y="646540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69550-0584-42D6-AC7F-BCE3809F5FCB}" type="slidenum">
              <a:rPr lang="en-US" smtClean="0"/>
              <a:pPr/>
              <a:t>‹#›</a:t>
            </a:fld>
            <a:endParaRPr lang="en-US" dirty="0"/>
          </a:p>
        </p:txBody>
      </p:sp>
      <p:pic>
        <p:nvPicPr>
          <p:cNvPr id="7" name="Picture 8" descr="UW logo_colorcrest"/>
          <p:cNvPicPr>
            <a:picLocks noChangeAspect="1" noChangeArrowheads="1"/>
          </p:cNvPicPr>
          <p:nvPr/>
        </p:nvPicPr>
        <p:blipFill>
          <a:blip r:embed="rId13" cstate="print"/>
          <a:srcRect/>
          <a:stretch>
            <a:fillRect/>
          </a:stretch>
        </p:blipFill>
        <p:spPr bwMode="auto">
          <a:xfrm>
            <a:off x="152400" y="123825"/>
            <a:ext cx="666750" cy="1066800"/>
          </a:xfrm>
          <a:prstGeom prst="rect">
            <a:avLst/>
          </a:prstGeom>
          <a:noFill/>
          <a:ln w="9525">
            <a:noFill/>
            <a:miter lim="800000"/>
            <a:headEnd/>
            <a:tailEnd/>
          </a:ln>
        </p:spPr>
      </p:pic>
      <p:sp>
        <p:nvSpPr>
          <p:cNvPr id="8" name="Line 9"/>
          <p:cNvSpPr>
            <a:spLocks noChangeShapeType="1"/>
          </p:cNvSpPr>
          <p:nvPr/>
        </p:nvSpPr>
        <p:spPr bwMode="auto">
          <a:xfrm>
            <a:off x="0" y="1295400"/>
            <a:ext cx="9144000" cy="0"/>
          </a:xfrm>
          <a:prstGeom prst="line">
            <a:avLst/>
          </a:prstGeom>
          <a:noFill/>
          <a:ln w="57150">
            <a:solidFill>
              <a:schemeClr val="tx1"/>
            </a:solidFill>
            <a:round/>
            <a:headEnd/>
            <a:tailEnd/>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osha.gov/pls/oshaweb/owalink.query_links?src_doc_type=STANDARDS&amp;src_unique_file=1910_0095&amp;src_anchor_name=1910.95"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nsi.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org/index.html" TargetMode="External"/><Relationship Id="rId2" Type="http://schemas.openxmlformats.org/officeDocument/2006/relationships/hyperlink" Target="http://www.astm.org/" TargetMode="External"/><Relationship Id="rId1" Type="http://schemas.openxmlformats.org/officeDocument/2006/relationships/slideLayout" Target="../slideLayouts/slideLayout2.xml"/><Relationship Id="rId6" Type="http://schemas.openxmlformats.org/officeDocument/2006/relationships/hyperlink" Target="http://webstore.ansi.org/sdo.aspx#.USl-dB3Whlc" TargetMode="External"/><Relationship Id="rId5" Type="http://schemas.openxmlformats.org/officeDocument/2006/relationships/hyperlink" Target="http://www.asme.org/" TargetMode="External"/><Relationship Id="rId4" Type="http://schemas.openxmlformats.org/officeDocument/2006/relationships/hyperlink" Target="http://www.sae.org/"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nist.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8534400" cy="1470025"/>
          </a:xfrm>
        </p:spPr>
        <p:txBody>
          <a:bodyPr>
            <a:noAutofit/>
          </a:bodyPr>
          <a:lstStyle/>
          <a:p>
            <a:r>
              <a:rPr lang="en-US" sz="5400" b="1" dirty="0" smtClean="0"/>
              <a:t>Overview of </a:t>
            </a:r>
            <a:br>
              <a:rPr lang="en-US" sz="5400" b="1" dirty="0" smtClean="0"/>
            </a:br>
            <a:r>
              <a:rPr lang="en-US" sz="5400" b="1" dirty="0" smtClean="0"/>
              <a:t>Engineering Standards</a:t>
            </a:r>
            <a:endParaRPr lang="en-US" sz="5400" dirty="0"/>
          </a:p>
        </p:txBody>
      </p:sp>
      <p:sp>
        <p:nvSpPr>
          <p:cNvPr id="3" name="Subtitle 2"/>
          <p:cNvSpPr>
            <a:spLocks noGrp="1"/>
          </p:cNvSpPr>
          <p:nvPr>
            <p:ph type="subTitle" idx="1"/>
          </p:nvPr>
        </p:nvSpPr>
        <p:spPr>
          <a:xfrm>
            <a:off x="1447800" y="4495800"/>
            <a:ext cx="6400800" cy="533400"/>
          </a:xfrm>
        </p:spPr>
        <p:txBody>
          <a:bodyPr>
            <a:normAutofit lnSpcReduction="10000"/>
          </a:bodyPr>
          <a:lstStyle/>
          <a:p>
            <a:endParaRPr lang="en-US" dirty="0" smtClean="0">
              <a:solidFill>
                <a:schemeClr val="tx1"/>
              </a:solidFill>
            </a:endParaRPr>
          </a:p>
        </p:txBody>
      </p:sp>
      <p:sp>
        <p:nvSpPr>
          <p:cNvPr id="4" name="Slide Number Placeholder 3"/>
          <p:cNvSpPr>
            <a:spLocks noGrp="1"/>
          </p:cNvSpPr>
          <p:nvPr>
            <p:ph type="sldNum" sz="quarter" idx="12"/>
          </p:nvPr>
        </p:nvSpPr>
        <p:spPr/>
        <p:txBody>
          <a:bodyPr/>
          <a:lstStyle/>
          <a:p>
            <a:fld id="{3EA69550-0584-42D6-AC7F-BCE3809F5FCB}"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 University of Wisconsin-Madison</a:t>
            </a:r>
            <a:endParaRPr lang="en-US" dirty="0"/>
          </a:p>
        </p:txBody>
      </p:sp>
      <p:sp>
        <p:nvSpPr>
          <p:cNvPr id="6" name="Subtitle 2"/>
          <p:cNvSpPr txBox="1">
            <a:spLocks/>
          </p:cNvSpPr>
          <p:nvPr/>
        </p:nvSpPr>
        <p:spPr>
          <a:xfrm>
            <a:off x="1447800" y="4495800"/>
            <a:ext cx="6400800" cy="1905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ts val="3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48134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143" y="68240"/>
            <a:ext cx="8229600" cy="1143000"/>
          </a:xfrm>
        </p:spPr>
        <p:txBody>
          <a:bodyPr>
            <a:normAutofit fontScale="90000"/>
          </a:bodyPr>
          <a:lstStyle/>
          <a:p>
            <a:r>
              <a:rPr lang="en-US" dirty="0" smtClean="0"/>
              <a:t>Standards Development Organizations </a:t>
            </a:r>
            <a:r>
              <a:rPr lang="en-US" sz="2700" dirty="0" smtClean="0"/>
              <a:t>(contd.)</a:t>
            </a:r>
            <a:endParaRPr lang="en-US" sz="2700" dirty="0"/>
          </a:p>
        </p:txBody>
      </p:sp>
      <p:sp>
        <p:nvSpPr>
          <p:cNvPr id="3" name="Content Placeholder 2"/>
          <p:cNvSpPr>
            <a:spLocks noGrp="1"/>
          </p:cNvSpPr>
          <p:nvPr>
            <p:ph idx="1"/>
          </p:nvPr>
        </p:nvSpPr>
        <p:spPr>
          <a:xfrm>
            <a:off x="228600" y="1447800"/>
            <a:ext cx="8839200" cy="5257800"/>
          </a:xfrm>
        </p:spPr>
        <p:txBody>
          <a:bodyPr>
            <a:normAutofit/>
          </a:bodyPr>
          <a:lstStyle/>
          <a:p>
            <a:pPr>
              <a:lnSpc>
                <a:spcPts val="3000"/>
              </a:lnSpc>
              <a:spcBef>
                <a:spcPts val="1200"/>
              </a:spcBef>
            </a:pPr>
            <a:r>
              <a:rPr lang="en-US" sz="2800" dirty="0" smtClean="0"/>
              <a:t>Standards can also be developed by consortia i.e., groups of companies with a shared interest. </a:t>
            </a:r>
            <a:r>
              <a:rPr lang="en-US" sz="2800" dirty="0"/>
              <a:t> </a:t>
            </a:r>
            <a:r>
              <a:rPr lang="en-US" sz="2800" dirty="0" smtClean="0"/>
              <a:t>Examples </a:t>
            </a:r>
            <a:r>
              <a:rPr lang="en-US" sz="2800" dirty="0"/>
              <a:t>of consortia include the Process Industry Practices (PIP), United States Council for Automotive Research (USCAR) and the World Wide Web Consortium (W3C</a:t>
            </a:r>
            <a:r>
              <a:rPr lang="en-US" sz="2800" dirty="0" smtClean="0"/>
              <a:t>)</a:t>
            </a:r>
          </a:p>
          <a:p>
            <a:pPr>
              <a:lnSpc>
                <a:spcPts val="3000"/>
              </a:lnSpc>
              <a:spcBef>
                <a:spcPts val="1200"/>
              </a:spcBef>
            </a:pPr>
            <a:r>
              <a:rPr lang="en-US" sz="2800" dirty="0" smtClean="0"/>
              <a:t>Some standards are considered </a:t>
            </a:r>
            <a:r>
              <a:rPr lang="en-US" sz="2800" dirty="0" err="1" smtClean="0"/>
              <a:t>Defacto</a:t>
            </a:r>
            <a:r>
              <a:rPr lang="en-US" sz="2800" dirty="0" smtClean="0"/>
              <a:t> Standards. They are </a:t>
            </a:r>
            <a:r>
              <a:rPr lang="en-US" sz="2800" dirty="0"/>
              <a:t>based on </a:t>
            </a:r>
            <a:r>
              <a:rPr lang="en-US" sz="2800" dirty="0" smtClean="0"/>
              <a:t>common, well-established practices, and are not developed by a formal SDO. An example of a </a:t>
            </a:r>
            <a:r>
              <a:rPr lang="en-US" sz="2800" dirty="0" err="1" smtClean="0"/>
              <a:t>Defacto</a:t>
            </a:r>
            <a:r>
              <a:rPr lang="en-US" sz="2800" dirty="0" smtClean="0"/>
              <a:t> standard is </a:t>
            </a:r>
            <a:r>
              <a:rPr lang="en-US" sz="2800" dirty="0"/>
              <a:t>the arrangement of keys on a </a:t>
            </a:r>
            <a:r>
              <a:rPr lang="en-US" sz="2800" dirty="0" smtClean="0"/>
              <a:t>keyboard </a:t>
            </a:r>
            <a:r>
              <a:rPr lang="en-US" sz="2800" dirty="0"/>
              <a:t>(QWERTY </a:t>
            </a:r>
            <a:r>
              <a:rPr lang="en-US" sz="2800" dirty="0" smtClean="0"/>
              <a:t>keyboard).</a:t>
            </a:r>
            <a:endParaRPr lang="en-US" sz="2800" dirty="0"/>
          </a:p>
          <a:p>
            <a:pPr>
              <a:lnSpc>
                <a:spcPts val="3000"/>
              </a:lnSpc>
              <a:spcBef>
                <a:spcPts val="1200"/>
              </a:spcBef>
            </a:pPr>
            <a:endParaRPr lang="en-US" sz="2800" dirty="0"/>
          </a:p>
          <a:p>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10</a:t>
            </a:fld>
            <a:endParaRPr lang="en-US" dirty="0"/>
          </a:p>
        </p:txBody>
      </p:sp>
    </p:spTree>
    <p:extLst>
      <p:ext uri="{BB962C8B-B14F-4D97-AF65-F5344CB8AC3E}">
        <p14:creationId xmlns:p14="http://schemas.microsoft.com/office/powerpoint/2010/main" val="510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 of standards in process and system design</a:t>
            </a:r>
            <a:endParaRPr lang="en-US" dirty="0"/>
          </a:p>
        </p:txBody>
      </p:sp>
      <p:sp>
        <p:nvSpPr>
          <p:cNvPr id="3" name="Content Placeholder 2"/>
          <p:cNvSpPr>
            <a:spLocks noGrp="1"/>
          </p:cNvSpPr>
          <p:nvPr>
            <p:ph idx="1"/>
          </p:nvPr>
        </p:nvSpPr>
        <p:spPr>
          <a:xfrm>
            <a:off x="0" y="1313592"/>
            <a:ext cx="9067800" cy="5638800"/>
          </a:xfrm>
        </p:spPr>
        <p:txBody>
          <a:bodyPr>
            <a:normAutofit fontScale="92500" lnSpcReduction="10000"/>
          </a:bodyPr>
          <a:lstStyle/>
          <a:p>
            <a:r>
              <a:rPr lang="en-US" dirty="0" smtClean="0"/>
              <a:t>While engaging in a process or system design/improvement projects, it is important to keep standards in mind. </a:t>
            </a:r>
          </a:p>
          <a:p>
            <a:r>
              <a:rPr lang="en-US" dirty="0" smtClean="0"/>
              <a:t>Standards play an essential role in common project activities such as </a:t>
            </a:r>
          </a:p>
          <a:p>
            <a:pPr lvl="1"/>
            <a:r>
              <a:rPr lang="en-US" dirty="0"/>
              <a:t>C</a:t>
            </a:r>
            <a:r>
              <a:rPr lang="en-US" dirty="0" smtClean="0"/>
              <a:t>reation/interpretation of engineering drawings,</a:t>
            </a:r>
          </a:p>
          <a:p>
            <a:pPr lvl="1"/>
            <a:r>
              <a:rPr lang="en-US" dirty="0" smtClean="0"/>
              <a:t>Specification and selection of components to build a system, </a:t>
            </a:r>
          </a:p>
          <a:p>
            <a:pPr lvl="1"/>
            <a:r>
              <a:rPr lang="en-US" dirty="0" smtClean="0"/>
              <a:t>Design of work spaces,</a:t>
            </a:r>
          </a:p>
          <a:p>
            <a:pPr lvl="1"/>
            <a:r>
              <a:rPr lang="en-US" dirty="0" smtClean="0"/>
              <a:t>Definition and documentation of work procedures</a:t>
            </a:r>
          </a:p>
          <a:p>
            <a:r>
              <a:rPr lang="en-US" dirty="0" smtClean="0"/>
              <a:t>We will now provide a brief overview of some common types of standards relevant to process and system design/improvement projects.</a:t>
            </a:r>
          </a:p>
          <a:p>
            <a:pPr lvl="1"/>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11</a:t>
            </a:fld>
            <a:endParaRPr lang="en-US" dirty="0"/>
          </a:p>
        </p:txBody>
      </p:sp>
    </p:spTree>
    <p:extLst>
      <p:ext uri="{BB962C8B-B14F-4D97-AF65-F5344CB8AC3E}">
        <p14:creationId xmlns:p14="http://schemas.microsoft.com/office/powerpoint/2010/main" val="3948588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lstStyle/>
          <a:p>
            <a:pPr algn="ctr"/>
            <a:r>
              <a:rPr lang="en-US" dirty="0" smtClean="0"/>
              <a:t>Geometric Dimensioning &amp; </a:t>
            </a:r>
            <a:r>
              <a:rPr lang="en-US" dirty="0" err="1" smtClean="0"/>
              <a:t>tolerancing</a:t>
            </a:r>
            <a:r>
              <a:rPr lang="en-US" dirty="0" smtClean="0"/>
              <a:t> Standards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12</a:t>
            </a:fld>
            <a:endParaRPr lang="en-US" dirty="0"/>
          </a:p>
        </p:txBody>
      </p:sp>
      <p:sp>
        <p:nvSpPr>
          <p:cNvPr id="3" name="TextBox 2"/>
          <p:cNvSpPr txBox="1"/>
          <p:nvPr/>
        </p:nvSpPr>
        <p:spPr>
          <a:xfrm>
            <a:off x="2743200" y="5715000"/>
            <a:ext cx="3263329" cy="369332"/>
          </a:xfrm>
          <a:prstGeom prst="rect">
            <a:avLst/>
          </a:prstGeom>
          <a:noFill/>
        </p:spPr>
        <p:txBody>
          <a:bodyPr wrap="none" rtlCol="0">
            <a:spAutoFit/>
          </a:bodyPr>
          <a:lstStyle/>
          <a:p>
            <a:r>
              <a:rPr lang="en-US" dirty="0" smtClean="0"/>
              <a:t>Covered in ISyE 415 and ISyE 605</a:t>
            </a:r>
            <a:endParaRPr lang="en-US" dirty="0"/>
          </a:p>
        </p:txBody>
      </p:sp>
    </p:spTree>
    <p:extLst>
      <p:ext uri="{BB962C8B-B14F-4D97-AF65-F5344CB8AC3E}">
        <p14:creationId xmlns:p14="http://schemas.microsoft.com/office/powerpoint/2010/main" val="1093554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504" y="76200"/>
            <a:ext cx="8229600" cy="1143000"/>
          </a:xfrm>
        </p:spPr>
        <p:txBody>
          <a:bodyPr>
            <a:normAutofit fontScale="90000"/>
          </a:bodyPr>
          <a:lstStyle/>
          <a:p>
            <a:r>
              <a:rPr lang="en-US" dirty="0" smtClean="0"/>
              <a:t>Geometric Dimensioning &amp; </a:t>
            </a:r>
            <a:r>
              <a:rPr lang="en-US" dirty="0" err="1" smtClean="0"/>
              <a:t>Tolerancing</a:t>
            </a:r>
            <a:endParaRPr lang="en-US" dirty="0"/>
          </a:p>
        </p:txBody>
      </p:sp>
      <p:sp>
        <p:nvSpPr>
          <p:cNvPr id="3" name="Content Placeholder 2"/>
          <p:cNvSpPr>
            <a:spLocks noGrp="1"/>
          </p:cNvSpPr>
          <p:nvPr>
            <p:ph idx="1"/>
          </p:nvPr>
        </p:nvSpPr>
        <p:spPr>
          <a:xfrm>
            <a:off x="457200" y="1600200"/>
            <a:ext cx="8001000" cy="4525963"/>
          </a:xfrm>
        </p:spPr>
        <p:txBody>
          <a:bodyPr/>
          <a:lstStyle/>
          <a:p>
            <a:pPr marL="0" indent="0">
              <a:buNone/>
            </a:pPr>
            <a:r>
              <a:rPr lang="en-US" dirty="0" smtClean="0"/>
              <a:t>ASME and ISO have defined a set of standards (ASME </a:t>
            </a:r>
            <a:r>
              <a:rPr lang="en-US" dirty="0"/>
              <a:t>Y14.5M </a:t>
            </a:r>
            <a:r>
              <a:rPr lang="en-US" dirty="0" smtClean="0"/>
              <a:t>and </a:t>
            </a:r>
            <a:r>
              <a:rPr lang="en-US" dirty="0"/>
              <a:t>ISO </a:t>
            </a:r>
            <a:r>
              <a:rPr lang="en-US" dirty="0" smtClean="0"/>
              <a:t>1101) for creating engineering drawings for part </a:t>
            </a:r>
            <a:r>
              <a:rPr lang="en-US" dirty="0"/>
              <a:t>design that can be understood and used around the </a:t>
            </a:r>
            <a:r>
              <a:rPr lang="en-US" dirty="0" smtClean="0"/>
              <a:t>world. </a:t>
            </a:r>
          </a:p>
          <a:p>
            <a:pPr marL="0" indent="0">
              <a:buNone/>
            </a:pPr>
            <a:r>
              <a:rPr lang="en-US" dirty="0" smtClean="0"/>
              <a:t>These standards provide a set of standard symbols, nomenclature and formats for geometric dimensioning and </a:t>
            </a:r>
            <a:r>
              <a:rPr lang="en-US" dirty="0" err="1" smtClean="0"/>
              <a:t>tolerancing</a:t>
            </a:r>
            <a:r>
              <a:rPr lang="en-US" dirty="0" smtClean="0"/>
              <a:t> (GD&amp;T).</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13</a:t>
            </a:fld>
            <a:endParaRPr lang="en-US" dirty="0"/>
          </a:p>
        </p:txBody>
      </p:sp>
    </p:spTree>
    <p:extLst>
      <p:ext uri="{BB962C8B-B14F-4D97-AF65-F5344CB8AC3E}">
        <p14:creationId xmlns:p14="http://schemas.microsoft.com/office/powerpoint/2010/main" val="140695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14</a:t>
            </a:fld>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286000"/>
            <a:ext cx="3962400" cy="4078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a:spLocks noGrp="1"/>
          </p:cNvSpPr>
          <p:nvPr>
            <p:ph idx="1"/>
          </p:nvPr>
        </p:nvSpPr>
        <p:spPr>
          <a:xfrm>
            <a:off x="76200" y="1434094"/>
            <a:ext cx="8229600" cy="4525963"/>
          </a:xfrm>
        </p:spPr>
        <p:txBody>
          <a:bodyPr/>
          <a:lstStyle/>
          <a:p>
            <a:pPr marL="0" indent="0">
              <a:buNone/>
            </a:pPr>
            <a:r>
              <a:rPr lang="en-US" dirty="0" smtClean="0"/>
              <a:t>Different types of tolerance notations</a:t>
            </a:r>
            <a:endParaRPr lang="en-US" dirty="0"/>
          </a:p>
        </p:txBody>
      </p:sp>
    </p:spTree>
    <p:extLst>
      <p:ext uri="{BB962C8B-B14F-4D97-AF65-F5344CB8AC3E}">
        <p14:creationId xmlns:p14="http://schemas.microsoft.com/office/powerpoint/2010/main" val="1038945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GD &amp; T symbols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5727" y="80693"/>
            <a:ext cx="5398273" cy="6777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0512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Common</a:t>
            </a:r>
          </a:p>
          <a:p>
            <a:pPr marL="0" indent="0">
              <a:buNone/>
            </a:pPr>
            <a:r>
              <a:rPr lang="en-US" dirty="0" smtClean="0"/>
              <a:t>shape </a:t>
            </a:r>
          </a:p>
          <a:p>
            <a:pPr marL="0" indent="0">
              <a:buNone/>
            </a:pPr>
            <a:r>
              <a:rPr lang="en-US" dirty="0"/>
              <a:t>t</a:t>
            </a:r>
            <a:r>
              <a:rPr lang="en-US" dirty="0" smtClean="0"/>
              <a:t>olerance symbols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16</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447800"/>
            <a:ext cx="4781550" cy="5151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0929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325843"/>
            <a:ext cx="8229600" cy="4525963"/>
          </a:xfrm>
        </p:spPr>
        <p:txBody>
          <a:bodyPr/>
          <a:lstStyle/>
          <a:p>
            <a:pPr marL="0" indent="0">
              <a:buNone/>
            </a:pPr>
            <a:r>
              <a:rPr lang="en-US" dirty="0" smtClean="0"/>
              <a:t>Use of feature control frame:</a:t>
            </a:r>
          </a:p>
          <a:p>
            <a:pPr marL="0" indent="0">
              <a:buNone/>
            </a:pPr>
            <a:r>
              <a:rPr lang="en-US" dirty="0"/>
              <a:t>The feature control frame organizes the GD&amp;T </a:t>
            </a:r>
            <a:r>
              <a:rPr lang="en-US" dirty="0" smtClean="0"/>
              <a:t>information into </a:t>
            </a:r>
            <a:r>
              <a:rPr lang="en-US" dirty="0"/>
              <a:t>a series of </a:t>
            </a:r>
            <a:r>
              <a:rPr lang="en-US" dirty="0" smtClean="0"/>
              <a:t> symbols </a:t>
            </a:r>
            <a:r>
              <a:rPr lang="en-US" dirty="0"/>
              <a:t>that fit into standardized compartments.</a:t>
            </a:r>
          </a:p>
        </p:txBody>
      </p:sp>
      <p:sp>
        <p:nvSpPr>
          <p:cNvPr id="4" name="Footer Placeholder 3"/>
          <p:cNvSpPr>
            <a:spLocks noGrp="1"/>
          </p:cNvSpPr>
          <p:nvPr>
            <p:ph type="ftr" sz="quarter" idx="11"/>
          </p:nvPr>
        </p:nvSpPr>
        <p:spPr/>
        <p:txBody>
          <a:bodyPr/>
          <a:lstStyle/>
          <a:p>
            <a:r>
              <a:rPr lang="en-US" dirty="0"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17</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59" y="1537861"/>
            <a:ext cx="6325082" cy="275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751321"/>
            <a:ext cx="2686050"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0777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52800"/>
            <a:ext cx="7772400" cy="1362075"/>
          </a:xfrm>
        </p:spPr>
        <p:txBody>
          <a:bodyPr/>
          <a:lstStyle/>
          <a:p>
            <a:pPr algn="ctr"/>
            <a:r>
              <a:rPr lang="en-US" dirty="0" err="1" smtClean="0"/>
              <a:t>QUAlity</a:t>
            </a:r>
            <a:r>
              <a:rPr lang="en-US" dirty="0" smtClean="0"/>
              <a:t> Standards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18</a:t>
            </a:fld>
            <a:endParaRPr lang="en-US" dirty="0"/>
          </a:p>
        </p:txBody>
      </p:sp>
      <p:sp>
        <p:nvSpPr>
          <p:cNvPr id="6" name="TextBox 5"/>
          <p:cNvSpPr txBox="1"/>
          <p:nvPr/>
        </p:nvSpPr>
        <p:spPr>
          <a:xfrm>
            <a:off x="2743200" y="5715000"/>
            <a:ext cx="3263329" cy="369332"/>
          </a:xfrm>
          <a:prstGeom prst="rect">
            <a:avLst/>
          </a:prstGeom>
          <a:noFill/>
        </p:spPr>
        <p:txBody>
          <a:bodyPr wrap="none" rtlCol="0">
            <a:spAutoFit/>
          </a:bodyPr>
          <a:lstStyle/>
          <a:p>
            <a:r>
              <a:rPr lang="en-US" dirty="0" smtClean="0"/>
              <a:t>Covered in ISyE 315 and ISyE 520</a:t>
            </a:r>
            <a:endParaRPr lang="en-US" dirty="0"/>
          </a:p>
        </p:txBody>
      </p:sp>
    </p:spTree>
    <p:extLst>
      <p:ext uri="{BB962C8B-B14F-4D97-AF65-F5344CB8AC3E}">
        <p14:creationId xmlns:p14="http://schemas.microsoft.com/office/powerpoint/2010/main" val="2179121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lstStyle/>
          <a:p>
            <a:pPr algn="ctr"/>
            <a:r>
              <a:rPr lang="en-US" dirty="0" smtClean="0">
                <a:latin typeface="+mn-lt"/>
                <a:cs typeface="Tahoma" pitchFamily="34" charset="0"/>
              </a:rPr>
              <a:t>Common Quality Standards</a:t>
            </a:r>
          </a:p>
        </p:txBody>
      </p:sp>
      <p:sp>
        <p:nvSpPr>
          <p:cNvPr id="57347" name="Rectangle 3"/>
          <p:cNvSpPr>
            <a:spLocks noGrp="1" noChangeArrowheads="1"/>
          </p:cNvSpPr>
          <p:nvPr>
            <p:ph type="body" idx="4294967295"/>
          </p:nvPr>
        </p:nvSpPr>
        <p:spPr>
          <a:noFill/>
        </p:spPr>
        <p:txBody>
          <a:bodyPr/>
          <a:lstStyle/>
          <a:p>
            <a:pPr>
              <a:lnSpc>
                <a:spcPct val="80000"/>
              </a:lnSpc>
            </a:pPr>
            <a:r>
              <a:rPr lang="en-US" sz="2800" dirty="0" smtClean="0">
                <a:effectLst/>
                <a:latin typeface="Tahoma" pitchFamily="34" charset="0"/>
                <a:cs typeface="Tahoma" pitchFamily="34" charset="0"/>
              </a:rPr>
              <a:t>Quality Management System Standards</a:t>
            </a:r>
          </a:p>
          <a:p>
            <a:pPr lvl="1">
              <a:lnSpc>
                <a:spcPct val="80000"/>
              </a:lnSpc>
            </a:pPr>
            <a:r>
              <a:rPr lang="en-US" sz="2000" dirty="0" smtClean="0">
                <a:effectLst/>
                <a:latin typeface="Tahoma" pitchFamily="34" charset="0"/>
                <a:cs typeface="Tahoma" pitchFamily="34" charset="0"/>
              </a:rPr>
              <a:t>ANSI/ISO/ASQ(E) Q9001 (Often referred to as ISO 9001)</a:t>
            </a:r>
          </a:p>
          <a:p>
            <a:pPr lvl="1">
              <a:lnSpc>
                <a:spcPct val="80000"/>
              </a:lnSpc>
              <a:buFont typeface="Monotype Sorts" pitchFamily="2" charset="2"/>
              <a:buNone/>
            </a:pPr>
            <a:endParaRPr lang="en-US" sz="2400" dirty="0" smtClean="0">
              <a:effectLst/>
              <a:latin typeface="Tahoma" pitchFamily="34" charset="0"/>
              <a:cs typeface="Tahoma" pitchFamily="34" charset="0"/>
            </a:endParaRPr>
          </a:p>
          <a:p>
            <a:pPr>
              <a:lnSpc>
                <a:spcPct val="80000"/>
              </a:lnSpc>
            </a:pPr>
            <a:r>
              <a:rPr lang="en-US" sz="2800" dirty="0" smtClean="0">
                <a:effectLst/>
                <a:latin typeface="Tahoma" pitchFamily="34" charset="0"/>
                <a:cs typeface="Tahoma" pitchFamily="34" charset="0"/>
              </a:rPr>
              <a:t>Sampling Inspection Standards</a:t>
            </a:r>
          </a:p>
          <a:p>
            <a:pPr lvl="1">
              <a:lnSpc>
                <a:spcPct val="80000"/>
              </a:lnSpc>
            </a:pPr>
            <a:r>
              <a:rPr lang="en-US" sz="1800" dirty="0" smtClean="0">
                <a:effectLst/>
                <a:latin typeface="Tahoma" pitchFamily="34" charset="0"/>
                <a:cs typeface="Tahoma" pitchFamily="34" charset="0"/>
              </a:rPr>
              <a:t>ANSI/ASQ Z1.4-2008 Sampling Procedures and Tables for Inspection by Attributes</a:t>
            </a:r>
          </a:p>
          <a:p>
            <a:pPr lvl="1">
              <a:lnSpc>
                <a:spcPct val="80000"/>
              </a:lnSpc>
            </a:pPr>
            <a:endParaRPr lang="en-US" sz="1800" dirty="0" smtClean="0">
              <a:effectLst/>
              <a:latin typeface="Tahoma" pitchFamily="34" charset="0"/>
              <a:cs typeface="Tahoma" pitchFamily="34" charset="0"/>
            </a:endParaRPr>
          </a:p>
          <a:p>
            <a:pPr lvl="1">
              <a:lnSpc>
                <a:spcPct val="80000"/>
              </a:lnSpc>
            </a:pPr>
            <a:r>
              <a:rPr lang="en-US" sz="1800" dirty="0" smtClean="0">
                <a:effectLst/>
                <a:latin typeface="Tahoma" pitchFamily="34" charset="0"/>
                <a:cs typeface="Tahoma" pitchFamily="34" charset="0"/>
              </a:rPr>
              <a:t>ANSI/ASQ Z1.9-2008 Sampling Procedures and Tables for Inspection by Variables</a:t>
            </a:r>
            <a:r>
              <a:rPr lang="en-US" sz="2400" dirty="0" smtClean="0">
                <a:effectLst/>
              </a:rPr>
              <a:t> </a:t>
            </a:r>
          </a:p>
          <a:p>
            <a:pPr lvl="1">
              <a:lnSpc>
                <a:spcPct val="80000"/>
              </a:lnSpc>
              <a:buFont typeface="Monotype Sorts" pitchFamily="2" charset="2"/>
              <a:buNone/>
            </a:pPr>
            <a:endParaRPr lang="en-US" sz="2400" dirty="0" smtClean="0">
              <a:effectLst/>
              <a:latin typeface="Tahoma" pitchFamily="34" charset="0"/>
              <a:cs typeface="Tahoma" pitchFamily="34" charset="0"/>
            </a:endParaRPr>
          </a:p>
          <a:p>
            <a:pPr lvl="1">
              <a:lnSpc>
                <a:spcPct val="80000"/>
              </a:lnSpc>
              <a:buFont typeface="Monotype Sorts" pitchFamily="2" charset="2"/>
              <a:buNone/>
            </a:pPr>
            <a:r>
              <a:rPr lang="en-US" sz="2400" dirty="0" smtClean="0">
                <a:effectLst/>
                <a:latin typeface="Tahoma" pitchFamily="34" charset="0"/>
                <a:cs typeface="Tahoma" pitchFamily="34" charset="0"/>
              </a:rPr>
              <a:t>	</a:t>
            </a:r>
            <a:r>
              <a:rPr lang="en-US" sz="1400" dirty="0" smtClean="0">
                <a:effectLst/>
                <a:latin typeface="Tahoma" pitchFamily="34" charset="0"/>
                <a:cs typeface="Tahoma" pitchFamily="34" charset="0"/>
              </a:rPr>
              <a:t>ANSI is the American National Standards Institute </a:t>
            </a:r>
          </a:p>
          <a:p>
            <a:pPr lvl="1">
              <a:lnSpc>
                <a:spcPct val="80000"/>
              </a:lnSpc>
              <a:buFont typeface="Monotype Sorts" pitchFamily="2" charset="2"/>
              <a:buNone/>
            </a:pPr>
            <a:r>
              <a:rPr lang="en-US" sz="1400" dirty="0" smtClean="0">
                <a:effectLst/>
                <a:latin typeface="Tahoma" pitchFamily="34" charset="0"/>
                <a:cs typeface="Tahoma" pitchFamily="34" charset="0"/>
              </a:rPr>
              <a:t>	ISO is the International Organization for Standardization</a:t>
            </a:r>
          </a:p>
          <a:p>
            <a:pPr lvl="1">
              <a:lnSpc>
                <a:spcPct val="80000"/>
              </a:lnSpc>
              <a:buFont typeface="Monotype Sorts" pitchFamily="2" charset="2"/>
              <a:buNone/>
            </a:pPr>
            <a:r>
              <a:rPr lang="en-US" sz="1400" dirty="0" smtClean="0">
                <a:effectLst/>
                <a:latin typeface="Tahoma" pitchFamily="34" charset="0"/>
                <a:cs typeface="Tahoma" pitchFamily="34" charset="0"/>
              </a:rPr>
              <a:t>	ASQ is the American Society for Quality</a:t>
            </a:r>
          </a:p>
          <a:p>
            <a:pPr lvl="1">
              <a:lnSpc>
                <a:spcPct val="80000"/>
              </a:lnSpc>
              <a:buFont typeface="Monotype Sorts" pitchFamily="2" charset="2"/>
              <a:buNone/>
            </a:pPr>
            <a:endParaRPr lang="en-US" sz="1400" dirty="0" smtClean="0">
              <a:effectLst/>
              <a:latin typeface="Tahoma" pitchFamily="34" charset="0"/>
              <a:cs typeface="Tahoma" pitchFamily="34" charset="0"/>
            </a:endParaRPr>
          </a:p>
        </p:txBody>
      </p:sp>
    </p:spTree>
  </p:cSld>
  <p:clrMapOvr>
    <a:masterClrMapping/>
  </p:clrMapOvr>
  <p:transition advTm="4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600200"/>
            <a:ext cx="8458200" cy="4876800"/>
          </a:xfrm>
        </p:spPr>
        <p:txBody>
          <a:bodyPr>
            <a:normAutofit fontScale="92500" lnSpcReduction="10000"/>
          </a:bodyPr>
          <a:lstStyle/>
          <a:p>
            <a:r>
              <a:rPr lang="en-US" dirty="0" smtClean="0"/>
              <a:t>What is a standard?</a:t>
            </a:r>
          </a:p>
          <a:p>
            <a:r>
              <a:rPr lang="en-US" dirty="0" smtClean="0"/>
              <a:t>Why standards matter?</a:t>
            </a:r>
          </a:p>
          <a:p>
            <a:r>
              <a:rPr lang="en-US" dirty="0" smtClean="0"/>
              <a:t>How are standards developed?</a:t>
            </a:r>
          </a:p>
          <a:p>
            <a:r>
              <a:rPr lang="en-US" dirty="0" smtClean="0"/>
              <a:t>Types of standards</a:t>
            </a:r>
          </a:p>
          <a:p>
            <a:r>
              <a:rPr lang="en-US" dirty="0" smtClean="0"/>
              <a:t>Consideration of standards in process and system design </a:t>
            </a:r>
          </a:p>
          <a:p>
            <a:pPr lvl="1"/>
            <a:r>
              <a:rPr lang="en-US" dirty="0" smtClean="0"/>
              <a:t>Geometric Dimensioning &amp; </a:t>
            </a:r>
            <a:r>
              <a:rPr lang="en-US" dirty="0" err="1" smtClean="0"/>
              <a:t>Tolerancing</a:t>
            </a:r>
            <a:r>
              <a:rPr lang="en-US" dirty="0" smtClean="0"/>
              <a:t> Standards</a:t>
            </a:r>
          </a:p>
          <a:p>
            <a:pPr lvl="1"/>
            <a:r>
              <a:rPr lang="en-US" dirty="0" smtClean="0"/>
              <a:t>Quality Standards</a:t>
            </a:r>
          </a:p>
          <a:p>
            <a:pPr lvl="1"/>
            <a:r>
              <a:rPr lang="en-US" dirty="0" smtClean="0"/>
              <a:t>Ergonomics and Safety Standards</a:t>
            </a:r>
          </a:p>
          <a:p>
            <a:pPr lvl="1"/>
            <a:r>
              <a:rPr lang="en-US" dirty="0" smtClean="0"/>
              <a:t>Accessibility Standards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2</a:t>
            </a:fld>
            <a:endParaRPr lang="en-US" dirty="0"/>
          </a:p>
        </p:txBody>
      </p:sp>
    </p:spTree>
    <p:extLst>
      <p:ext uri="{BB962C8B-B14F-4D97-AF65-F5344CB8AC3E}">
        <p14:creationId xmlns:p14="http://schemas.microsoft.com/office/powerpoint/2010/main" val="4229064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fld id="{E58828BE-7E96-4CBA-8DEA-042DB2019A80}" type="slidenum">
              <a:rPr lang="en-US" smtClean="0">
                <a:latin typeface="Times New Roman" pitchFamily="18" charset="0"/>
              </a:rPr>
              <a:pPr/>
              <a:t>20</a:t>
            </a:fld>
            <a:endParaRPr lang="en-US" dirty="0" smtClean="0">
              <a:latin typeface="Times New Roman" pitchFamily="18" charset="0"/>
            </a:endParaRPr>
          </a:p>
        </p:txBody>
      </p:sp>
      <p:sp>
        <p:nvSpPr>
          <p:cNvPr id="1028" name="Rectangle 2"/>
          <p:cNvSpPr>
            <a:spLocks noGrp="1" noChangeArrowheads="1"/>
          </p:cNvSpPr>
          <p:nvPr>
            <p:ph type="title"/>
          </p:nvPr>
        </p:nvSpPr>
        <p:spPr>
          <a:xfrm>
            <a:off x="1143000" y="0"/>
            <a:ext cx="7772400" cy="1752600"/>
          </a:xfrm>
        </p:spPr>
        <p:txBody>
          <a:bodyPr>
            <a:normAutofit/>
          </a:bodyPr>
          <a:lstStyle/>
          <a:p>
            <a:pPr algn="ctr"/>
            <a:r>
              <a:rPr lang="en-US" sz="4000" dirty="0" smtClean="0">
                <a:latin typeface="+mn-lt"/>
                <a:cs typeface="Tahoma" pitchFamily="34" charset="0"/>
              </a:rPr>
              <a:t>The ISO 9001 Standard </a:t>
            </a:r>
          </a:p>
        </p:txBody>
      </p:sp>
      <p:sp>
        <p:nvSpPr>
          <p:cNvPr id="4099" name="Rectangle 3"/>
          <p:cNvSpPr>
            <a:spLocks noGrp="1" noChangeArrowheads="1"/>
          </p:cNvSpPr>
          <p:nvPr>
            <p:ph type="body" idx="1"/>
          </p:nvPr>
        </p:nvSpPr>
        <p:spPr>
          <a:xfrm>
            <a:off x="990600" y="1600200"/>
            <a:ext cx="7848600" cy="4191000"/>
          </a:xfrm>
        </p:spPr>
        <p:txBody>
          <a:bodyPr/>
          <a:lstStyle/>
          <a:p>
            <a:pPr>
              <a:lnSpc>
                <a:spcPct val="90000"/>
              </a:lnSpc>
              <a:buClr>
                <a:schemeClr val="tx1"/>
              </a:buClr>
            </a:pPr>
            <a:r>
              <a:rPr lang="en-US" sz="2400" dirty="0" smtClean="0">
                <a:latin typeface="Tahoma" pitchFamily="34" charset="0"/>
                <a:cs typeface="Tahoma" pitchFamily="34" charset="0"/>
              </a:rPr>
              <a:t>IS0 9001 is a voluntary international standard containing requirements for establishing and maintaining a company’s quality management system (</a:t>
            </a:r>
            <a:r>
              <a:rPr lang="en-US" sz="2400" b="1" dirty="0" smtClean="0">
                <a:latin typeface="Tahoma" pitchFamily="34" charset="0"/>
                <a:cs typeface="Tahoma" pitchFamily="34" charset="0"/>
              </a:rPr>
              <a:t>QMS</a:t>
            </a:r>
            <a:r>
              <a:rPr lang="en-US" sz="2400" dirty="0" smtClean="0">
                <a:latin typeface="Tahoma" pitchFamily="34" charset="0"/>
                <a:cs typeface="Tahoma" pitchFamily="34" charset="0"/>
              </a:rPr>
              <a:t>). </a:t>
            </a:r>
          </a:p>
          <a:p>
            <a:pPr>
              <a:lnSpc>
                <a:spcPct val="90000"/>
              </a:lnSpc>
              <a:buClr>
                <a:schemeClr val="tx1"/>
              </a:buClr>
            </a:pPr>
            <a:endParaRPr lang="en-US" sz="2400" dirty="0" smtClean="0">
              <a:latin typeface="Tahoma" pitchFamily="34" charset="0"/>
              <a:cs typeface="Tahoma" pitchFamily="34" charset="0"/>
            </a:endParaRPr>
          </a:p>
          <a:p>
            <a:pPr>
              <a:lnSpc>
                <a:spcPct val="90000"/>
              </a:lnSpc>
            </a:pPr>
            <a:r>
              <a:rPr lang="en-US" sz="2400" dirty="0" smtClean="0">
                <a:latin typeface="Tahoma" pitchFamily="34" charset="0"/>
                <a:cs typeface="Tahoma" pitchFamily="34" charset="0"/>
              </a:rPr>
              <a:t>A QMS is set up as a “Process Model” by a company to:</a:t>
            </a:r>
          </a:p>
          <a:p>
            <a:pPr lvl="1">
              <a:lnSpc>
                <a:spcPct val="90000"/>
              </a:lnSpc>
            </a:pPr>
            <a:r>
              <a:rPr lang="en-US" sz="2000" dirty="0" smtClean="0">
                <a:latin typeface="Tahoma" pitchFamily="34" charset="0"/>
                <a:cs typeface="Tahoma" pitchFamily="34" charset="0"/>
              </a:rPr>
              <a:t>establish a quality policy and quality objectives, and</a:t>
            </a:r>
          </a:p>
          <a:p>
            <a:pPr lvl="1">
              <a:lnSpc>
                <a:spcPct val="90000"/>
              </a:lnSpc>
            </a:pPr>
            <a:r>
              <a:rPr lang="en-US" sz="2000" dirty="0" smtClean="0">
                <a:latin typeface="Tahoma" pitchFamily="34" charset="0"/>
                <a:cs typeface="Tahoma" pitchFamily="34" charset="0"/>
              </a:rPr>
              <a:t>establish the means to achieve those objectives.</a:t>
            </a:r>
          </a:p>
          <a:p>
            <a:pPr>
              <a:lnSpc>
                <a:spcPct val="90000"/>
              </a:lnSpc>
              <a:buFont typeface="Monotype Sorts" pitchFamily="2" charset="2"/>
              <a:buNone/>
            </a:pPr>
            <a:endParaRPr lang="en-US" sz="2400" dirty="0" smtClean="0">
              <a:latin typeface="Tahoma" pitchFamily="34" charset="0"/>
              <a:cs typeface="Tahoma" pitchFamily="34" charset="0"/>
            </a:endParaRPr>
          </a:p>
        </p:txBody>
      </p:sp>
    </p:spTree>
  </p:cSld>
  <p:clrMapOvr>
    <a:masterClrMapping/>
  </p:clrMapOvr>
  <p:transition advTm="2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4D032ADC-3B3B-4BC4-A6AA-85F1EBF0CE32}" type="slidenum">
              <a:rPr lang="en-US" smtClean="0">
                <a:latin typeface="Times New Roman" pitchFamily="18" charset="0"/>
              </a:rPr>
              <a:pPr/>
              <a:t>21</a:t>
            </a:fld>
            <a:endParaRPr lang="en-US" dirty="0" smtClean="0">
              <a:latin typeface="Times New Roman" pitchFamily="18" charset="0"/>
            </a:endParaRPr>
          </a:p>
        </p:txBody>
      </p:sp>
      <p:sp>
        <p:nvSpPr>
          <p:cNvPr id="17411" name="Rectangle 2"/>
          <p:cNvSpPr>
            <a:spLocks noGrp="1" noChangeArrowheads="1"/>
          </p:cNvSpPr>
          <p:nvPr>
            <p:ph type="title"/>
          </p:nvPr>
        </p:nvSpPr>
        <p:spPr>
          <a:xfrm>
            <a:off x="381000" y="228600"/>
            <a:ext cx="8763000" cy="1219200"/>
          </a:xfrm>
          <a:noFill/>
        </p:spPr>
        <p:txBody>
          <a:bodyPr>
            <a:normAutofit/>
          </a:bodyPr>
          <a:lstStyle/>
          <a:p>
            <a:pPr algn="ctr"/>
            <a:r>
              <a:rPr lang="en-US" sz="4000" b="1" dirty="0" smtClean="0">
                <a:latin typeface="+mn-lt"/>
                <a:cs typeface="Tahoma" pitchFamily="34" charset="0"/>
              </a:rPr>
              <a:t>The QMS Process Model</a:t>
            </a:r>
          </a:p>
        </p:txBody>
      </p:sp>
      <p:sp>
        <p:nvSpPr>
          <p:cNvPr id="17412" name="Freeform 3"/>
          <p:cNvSpPr>
            <a:spLocks/>
          </p:cNvSpPr>
          <p:nvPr/>
        </p:nvSpPr>
        <p:spPr bwMode="auto">
          <a:xfrm>
            <a:off x="1979613" y="2582863"/>
            <a:ext cx="4818062" cy="3930650"/>
          </a:xfrm>
          <a:custGeom>
            <a:avLst/>
            <a:gdLst>
              <a:gd name="T0" fmla="*/ 6350 w 3035"/>
              <a:gd name="T1" fmla="*/ 1841500 h 2476"/>
              <a:gd name="T2" fmla="*/ 44450 w 3035"/>
              <a:gd name="T3" fmla="*/ 1597025 h 2476"/>
              <a:gd name="T4" fmla="*/ 120650 w 3035"/>
              <a:gd name="T5" fmla="*/ 1358900 h 2476"/>
              <a:gd name="T6" fmla="*/ 231775 w 3035"/>
              <a:gd name="T7" fmla="*/ 1128712 h 2476"/>
              <a:gd name="T8" fmla="*/ 377825 w 3035"/>
              <a:gd name="T9" fmla="*/ 912813 h 2476"/>
              <a:gd name="T10" fmla="*/ 555625 w 3035"/>
              <a:gd name="T11" fmla="*/ 712787 h 2476"/>
              <a:gd name="T12" fmla="*/ 762000 w 3035"/>
              <a:gd name="T13" fmla="*/ 531812 h 2476"/>
              <a:gd name="T14" fmla="*/ 995362 w 3035"/>
              <a:gd name="T15" fmla="*/ 376237 h 2476"/>
              <a:gd name="T16" fmla="*/ 1247775 w 3035"/>
              <a:gd name="T17" fmla="*/ 242888 h 2476"/>
              <a:gd name="T18" fmla="*/ 1522412 w 3035"/>
              <a:gd name="T19" fmla="*/ 138112 h 2476"/>
              <a:gd name="T20" fmla="*/ 1809750 w 3035"/>
              <a:gd name="T21" fmla="*/ 60325 h 2476"/>
              <a:gd name="T22" fmla="*/ 2106612 w 3035"/>
              <a:gd name="T23" fmla="*/ 14288 h 2476"/>
              <a:gd name="T24" fmla="*/ 2408237 w 3035"/>
              <a:gd name="T25" fmla="*/ 0 h 2476"/>
              <a:gd name="T26" fmla="*/ 2711450 w 3035"/>
              <a:gd name="T27" fmla="*/ 14288 h 2476"/>
              <a:gd name="T28" fmla="*/ 3008312 w 3035"/>
              <a:gd name="T29" fmla="*/ 60325 h 2476"/>
              <a:gd name="T30" fmla="*/ 3295650 w 3035"/>
              <a:gd name="T31" fmla="*/ 138112 h 2476"/>
              <a:gd name="T32" fmla="*/ 3568700 w 3035"/>
              <a:gd name="T33" fmla="*/ 242888 h 2476"/>
              <a:gd name="T34" fmla="*/ 3824287 w 3035"/>
              <a:gd name="T35" fmla="*/ 376237 h 2476"/>
              <a:gd name="T36" fmla="*/ 4057650 w 3035"/>
              <a:gd name="T37" fmla="*/ 531812 h 2476"/>
              <a:gd name="T38" fmla="*/ 4264025 w 3035"/>
              <a:gd name="T39" fmla="*/ 712787 h 2476"/>
              <a:gd name="T40" fmla="*/ 4441825 w 3035"/>
              <a:gd name="T41" fmla="*/ 912813 h 2476"/>
              <a:gd name="T42" fmla="*/ 4587875 w 3035"/>
              <a:gd name="T43" fmla="*/ 1128712 h 2476"/>
              <a:gd name="T44" fmla="*/ 4699000 w 3035"/>
              <a:gd name="T45" fmla="*/ 1358900 h 2476"/>
              <a:gd name="T46" fmla="*/ 4773612 w 3035"/>
              <a:gd name="T47" fmla="*/ 1597025 h 2476"/>
              <a:gd name="T48" fmla="*/ 4813300 w 3035"/>
              <a:gd name="T49" fmla="*/ 1841500 h 2476"/>
              <a:gd name="T50" fmla="*/ 4813300 w 3035"/>
              <a:gd name="T51" fmla="*/ 2089150 h 2476"/>
              <a:gd name="T52" fmla="*/ 4773612 w 3035"/>
              <a:gd name="T53" fmla="*/ 2333625 h 2476"/>
              <a:gd name="T54" fmla="*/ 4699000 w 3035"/>
              <a:gd name="T55" fmla="*/ 2571750 h 2476"/>
              <a:gd name="T56" fmla="*/ 4587875 w 3035"/>
              <a:gd name="T57" fmla="*/ 2801937 h 2476"/>
              <a:gd name="T58" fmla="*/ 4441825 w 3035"/>
              <a:gd name="T59" fmla="*/ 3019425 h 2476"/>
              <a:gd name="T60" fmla="*/ 4264025 w 3035"/>
              <a:gd name="T61" fmla="*/ 3217862 h 2476"/>
              <a:gd name="T62" fmla="*/ 4057650 w 3035"/>
              <a:gd name="T63" fmla="*/ 3400425 h 2476"/>
              <a:gd name="T64" fmla="*/ 3824287 w 3035"/>
              <a:gd name="T65" fmla="*/ 3554413 h 2476"/>
              <a:gd name="T66" fmla="*/ 3568700 w 3035"/>
              <a:gd name="T67" fmla="*/ 3689350 h 2476"/>
              <a:gd name="T68" fmla="*/ 3295650 w 3035"/>
              <a:gd name="T69" fmla="*/ 3792538 h 2476"/>
              <a:gd name="T70" fmla="*/ 3008312 w 3035"/>
              <a:gd name="T71" fmla="*/ 3870325 h 2476"/>
              <a:gd name="T72" fmla="*/ 2711450 w 3035"/>
              <a:gd name="T73" fmla="*/ 3916363 h 2476"/>
              <a:gd name="T74" fmla="*/ 2408237 w 3035"/>
              <a:gd name="T75" fmla="*/ 3930650 h 2476"/>
              <a:gd name="T76" fmla="*/ 2106612 w 3035"/>
              <a:gd name="T77" fmla="*/ 3916363 h 2476"/>
              <a:gd name="T78" fmla="*/ 1809750 w 3035"/>
              <a:gd name="T79" fmla="*/ 3870325 h 2476"/>
              <a:gd name="T80" fmla="*/ 1522412 w 3035"/>
              <a:gd name="T81" fmla="*/ 3792538 h 2476"/>
              <a:gd name="T82" fmla="*/ 1247775 w 3035"/>
              <a:gd name="T83" fmla="*/ 3689350 h 2476"/>
              <a:gd name="T84" fmla="*/ 995362 w 3035"/>
              <a:gd name="T85" fmla="*/ 3554413 h 2476"/>
              <a:gd name="T86" fmla="*/ 762000 w 3035"/>
              <a:gd name="T87" fmla="*/ 3400425 h 2476"/>
              <a:gd name="T88" fmla="*/ 555625 w 3035"/>
              <a:gd name="T89" fmla="*/ 3217862 h 2476"/>
              <a:gd name="T90" fmla="*/ 377825 w 3035"/>
              <a:gd name="T91" fmla="*/ 3019425 h 2476"/>
              <a:gd name="T92" fmla="*/ 231775 w 3035"/>
              <a:gd name="T93" fmla="*/ 2801937 h 2476"/>
              <a:gd name="T94" fmla="*/ 120650 w 3035"/>
              <a:gd name="T95" fmla="*/ 2571750 h 2476"/>
              <a:gd name="T96" fmla="*/ 44450 w 3035"/>
              <a:gd name="T97" fmla="*/ 2333625 h 2476"/>
              <a:gd name="T98" fmla="*/ 6350 w 3035"/>
              <a:gd name="T99" fmla="*/ 2089150 h 247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035"/>
              <a:gd name="T151" fmla="*/ 0 h 2476"/>
              <a:gd name="T152" fmla="*/ 3035 w 3035"/>
              <a:gd name="T153" fmla="*/ 2476 h 247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035" h="2476">
                <a:moveTo>
                  <a:pt x="0" y="1238"/>
                </a:moveTo>
                <a:lnTo>
                  <a:pt x="4" y="1160"/>
                </a:lnTo>
                <a:lnTo>
                  <a:pt x="13" y="1082"/>
                </a:lnTo>
                <a:lnTo>
                  <a:pt x="28" y="1006"/>
                </a:lnTo>
                <a:lnTo>
                  <a:pt x="48" y="931"/>
                </a:lnTo>
                <a:lnTo>
                  <a:pt x="76" y="856"/>
                </a:lnTo>
                <a:lnTo>
                  <a:pt x="108" y="782"/>
                </a:lnTo>
                <a:lnTo>
                  <a:pt x="146" y="711"/>
                </a:lnTo>
                <a:lnTo>
                  <a:pt x="189" y="642"/>
                </a:lnTo>
                <a:lnTo>
                  <a:pt x="238" y="575"/>
                </a:lnTo>
                <a:lnTo>
                  <a:pt x="290" y="510"/>
                </a:lnTo>
                <a:lnTo>
                  <a:pt x="350" y="449"/>
                </a:lnTo>
                <a:lnTo>
                  <a:pt x="413" y="390"/>
                </a:lnTo>
                <a:lnTo>
                  <a:pt x="480" y="335"/>
                </a:lnTo>
                <a:lnTo>
                  <a:pt x="550" y="284"/>
                </a:lnTo>
                <a:lnTo>
                  <a:pt x="627" y="237"/>
                </a:lnTo>
                <a:lnTo>
                  <a:pt x="705" y="192"/>
                </a:lnTo>
                <a:lnTo>
                  <a:pt x="786" y="153"/>
                </a:lnTo>
                <a:lnTo>
                  <a:pt x="872" y="117"/>
                </a:lnTo>
                <a:lnTo>
                  <a:pt x="959" y="87"/>
                </a:lnTo>
                <a:lnTo>
                  <a:pt x="1050" y="61"/>
                </a:lnTo>
                <a:lnTo>
                  <a:pt x="1140" y="38"/>
                </a:lnTo>
                <a:lnTo>
                  <a:pt x="1234" y="21"/>
                </a:lnTo>
                <a:lnTo>
                  <a:pt x="1327" y="9"/>
                </a:lnTo>
                <a:lnTo>
                  <a:pt x="1422" y="3"/>
                </a:lnTo>
                <a:lnTo>
                  <a:pt x="1517" y="0"/>
                </a:lnTo>
                <a:lnTo>
                  <a:pt x="1613" y="3"/>
                </a:lnTo>
                <a:lnTo>
                  <a:pt x="1708" y="9"/>
                </a:lnTo>
                <a:lnTo>
                  <a:pt x="1802" y="21"/>
                </a:lnTo>
                <a:lnTo>
                  <a:pt x="1895" y="38"/>
                </a:lnTo>
                <a:lnTo>
                  <a:pt x="1986" y="61"/>
                </a:lnTo>
                <a:lnTo>
                  <a:pt x="2076" y="87"/>
                </a:lnTo>
                <a:lnTo>
                  <a:pt x="2163" y="117"/>
                </a:lnTo>
                <a:lnTo>
                  <a:pt x="2248" y="153"/>
                </a:lnTo>
                <a:lnTo>
                  <a:pt x="2330" y="192"/>
                </a:lnTo>
                <a:lnTo>
                  <a:pt x="2409" y="237"/>
                </a:lnTo>
                <a:lnTo>
                  <a:pt x="2485" y="284"/>
                </a:lnTo>
                <a:lnTo>
                  <a:pt x="2556" y="335"/>
                </a:lnTo>
                <a:lnTo>
                  <a:pt x="2623" y="390"/>
                </a:lnTo>
                <a:lnTo>
                  <a:pt x="2686" y="449"/>
                </a:lnTo>
                <a:lnTo>
                  <a:pt x="2746" y="510"/>
                </a:lnTo>
                <a:lnTo>
                  <a:pt x="2798" y="575"/>
                </a:lnTo>
                <a:lnTo>
                  <a:pt x="2847" y="642"/>
                </a:lnTo>
                <a:lnTo>
                  <a:pt x="2890" y="711"/>
                </a:lnTo>
                <a:lnTo>
                  <a:pt x="2928" y="782"/>
                </a:lnTo>
                <a:lnTo>
                  <a:pt x="2960" y="856"/>
                </a:lnTo>
                <a:lnTo>
                  <a:pt x="2986" y="931"/>
                </a:lnTo>
                <a:lnTo>
                  <a:pt x="3007" y="1006"/>
                </a:lnTo>
                <a:lnTo>
                  <a:pt x="3023" y="1082"/>
                </a:lnTo>
                <a:lnTo>
                  <a:pt x="3032" y="1160"/>
                </a:lnTo>
                <a:lnTo>
                  <a:pt x="3035" y="1238"/>
                </a:lnTo>
                <a:lnTo>
                  <a:pt x="3032" y="1316"/>
                </a:lnTo>
                <a:lnTo>
                  <a:pt x="3023" y="1394"/>
                </a:lnTo>
                <a:lnTo>
                  <a:pt x="3007" y="1470"/>
                </a:lnTo>
                <a:lnTo>
                  <a:pt x="2986" y="1545"/>
                </a:lnTo>
                <a:lnTo>
                  <a:pt x="2960" y="1620"/>
                </a:lnTo>
                <a:lnTo>
                  <a:pt x="2928" y="1694"/>
                </a:lnTo>
                <a:lnTo>
                  <a:pt x="2890" y="1765"/>
                </a:lnTo>
                <a:lnTo>
                  <a:pt x="2847" y="1834"/>
                </a:lnTo>
                <a:lnTo>
                  <a:pt x="2798" y="1902"/>
                </a:lnTo>
                <a:lnTo>
                  <a:pt x="2746" y="1966"/>
                </a:lnTo>
                <a:lnTo>
                  <a:pt x="2686" y="2027"/>
                </a:lnTo>
                <a:lnTo>
                  <a:pt x="2623" y="2087"/>
                </a:lnTo>
                <a:lnTo>
                  <a:pt x="2556" y="2142"/>
                </a:lnTo>
                <a:lnTo>
                  <a:pt x="2485" y="2192"/>
                </a:lnTo>
                <a:lnTo>
                  <a:pt x="2409" y="2239"/>
                </a:lnTo>
                <a:lnTo>
                  <a:pt x="2330" y="2284"/>
                </a:lnTo>
                <a:lnTo>
                  <a:pt x="2248" y="2324"/>
                </a:lnTo>
                <a:lnTo>
                  <a:pt x="2163" y="2359"/>
                </a:lnTo>
                <a:lnTo>
                  <a:pt x="2076" y="2389"/>
                </a:lnTo>
                <a:lnTo>
                  <a:pt x="1986" y="2415"/>
                </a:lnTo>
                <a:lnTo>
                  <a:pt x="1895" y="2438"/>
                </a:lnTo>
                <a:lnTo>
                  <a:pt x="1802" y="2455"/>
                </a:lnTo>
                <a:lnTo>
                  <a:pt x="1708" y="2467"/>
                </a:lnTo>
                <a:lnTo>
                  <a:pt x="1613" y="2475"/>
                </a:lnTo>
                <a:lnTo>
                  <a:pt x="1517" y="2476"/>
                </a:lnTo>
                <a:lnTo>
                  <a:pt x="1422" y="2475"/>
                </a:lnTo>
                <a:lnTo>
                  <a:pt x="1327" y="2467"/>
                </a:lnTo>
                <a:lnTo>
                  <a:pt x="1234" y="2455"/>
                </a:lnTo>
                <a:lnTo>
                  <a:pt x="1140" y="2438"/>
                </a:lnTo>
                <a:lnTo>
                  <a:pt x="1050" y="2415"/>
                </a:lnTo>
                <a:lnTo>
                  <a:pt x="959" y="2389"/>
                </a:lnTo>
                <a:lnTo>
                  <a:pt x="872" y="2359"/>
                </a:lnTo>
                <a:lnTo>
                  <a:pt x="786" y="2324"/>
                </a:lnTo>
                <a:lnTo>
                  <a:pt x="705" y="2284"/>
                </a:lnTo>
                <a:lnTo>
                  <a:pt x="627" y="2239"/>
                </a:lnTo>
                <a:lnTo>
                  <a:pt x="550" y="2192"/>
                </a:lnTo>
                <a:lnTo>
                  <a:pt x="480" y="2142"/>
                </a:lnTo>
                <a:lnTo>
                  <a:pt x="413" y="2087"/>
                </a:lnTo>
                <a:lnTo>
                  <a:pt x="350" y="2027"/>
                </a:lnTo>
                <a:lnTo>
                  <a:pt x="290" y="1966"/>
                </a:lnTo>
                <a:lnTo>
                  <a:pt x="238" y="1902"/>
                </a:lnTo>
                <a:lnTo>
                  <a:pt x="189" y="1834"/>
                </a:lnTo>
                <a:lnTo>
                  <a:pt x="146" y="1765"/>
                </a:lnTo>
                <a:lnTo>
                  <a:pt x="108" y="1694"/>
                </a:lnTo>
                <a:lnTo>
                  <a:pt x="76" y="1620"/>
                </a:lnTo>
                <a:lnTo>
                  <a:pt x="48" y="1545"/>
                </a:lnTo>
                <a:lnTo>
                  <a:pt x="28" y="1470"/>
                </a:lnTo>
                <a:lnTo>
                  <a:pt x="13" y="1394"/>
                </a:lnTo>
                <a:lnTo>
                  <a:pt x="4" y="1316"/>
                </a:lnTo>
                <a:lnTo>
                  <a:pt x="0" y="1238"/>
                </a:lnTo>
                <a:close/>
              </a:path>
            </a:pathLst>
          </a:custGeom>
          <a:solidFill>
            <a:srgbClr val="FFFFFF"/>
          </a:solidFill>
          <a:ln w="3175">
            <a:solidFill>
              <a:srgbClr val="000000"/>
            </a:solidFill>
            <a:round/>
            <a:headEnd/>
            <a:tailEnd/>
          </a:ln>
        </p:spPr>
        <p:txBody>
          <a:bodyPr/>
          <a:lstStyle/>
          <a:p>
            <a:endParaRPr lang="en-US" dirty="0"/>
          </a:p>
        </p:txBody>
      </p:sp>
      <p:sp>
        <p:nvSpPr>
          <p:cNvPr id="17413" name="Freeform 4"/>
          <p:cNvSpPr>
            <a:spLocks/>
          </p:cNvSpPr>
          <p:nvPr/>
        </p:nvSpPr>
        <p:spPr bwMode="auto">
          <a:xfrm>
            <a:off x="3730625" y="2800350"/>
            <a:ext cx="1316038" cy="546100"/>
          </a:xfrm>
          <a:custGeom>
            <a:avLst/>
            <a:gdLst>
              <a:gd name="T0" fmla="*/ 1206500 w 829"/>
              <a:gd name="T1" fmla="*/ 546100 h 344"/>
              <a:gd name="T2" fmla="*/ 1233488 w 829"/>
              <a:gd name="T3" fmla="*/ 541338 h 344"/>
              <a:gd name="T4" fmla="*/ 1260475 w 829"/>
              <a:gd name="T5" fmla="*/ 531813 h 344"/>
              <a:gd name="T6" fmla="*/ 1282700 w 829"/>
              <a:gd name="T7" fmla="*/ 514350 h 344"/>
              <a:gd name="T8" fmla="*/ 1298575 w 829"/>
              <a:gd name="T9" fmla="*/ 490538 h 344"/>
              <a:gd name="T10" fmla="*/ 1311275 w 829"/>
              <a:gd name="T11" fmla="*/ 466725 h 344"/>
              <a:gd name="T12" fmla="*/ 1316038 w 829"/>
              <a:gd name="T13" fmla="*/ 436563 h 344"/>
              <a:gd name="T14" fmla="*/ 1316038 w 829"/>
              <a:gd name="T15" fmla="*/ 109538 h 344"/>
              <a:gd name="T16" fmla="*/ 1311275 w 829"/>
              <a:gd name="T17" fmla="*/ 80962 h 344"/>
              <a:gd name="T18" fmla="*/ 1298575 w 829"/>
              <a:gd name="T19" fmla="*/ 53975 h 344"/>
              <a:gd name="T20" fmla="*/ 1282700 w 829"/>
              <a:gd name="T21" fmla="*/ 31750 h 344"/>
              <a:gd name="T22" fmla="*/ 1260475 w 829"/>
              <a:gd name="T23" fmla="*/ 14288 h 344"/>
              <a:gd name="T24" fmla="*/ 1233488 w 829"/>
              <a:gd name="T25" fmla="*/ 3175 h 344"/>
              <a:gd name="T26" fmla="*/ 1206500 w 829"/>
              <a:gd name="T27" fmla="*/ 0 h 344"/>
              <a:gd name="T28" fmla="*/ 109538 w 829"/>
              <a:gd name="T29" fmla="*/ 0 h 344"/>
              <a:gd name="T30" fmla="*/ 82550 w 829"/>
              <a:gd name="T31" fmla="*/ 3175 h 344"/>
              <a:gd name="T32" fmla="*/ 57150 w 829"/>
              <a:gd name="T33" fmla="*/ 14288 h 344"/>
              <a:gd name="T34" fmla="*/ 34925 w 829"/>
              <a:gd name="T35" fmla="*/ 31750 h 344"/>
              <a:gd name="T36" fmla="*/ 15875 w 829"/>
              <a:gd name="T37" fmla="*/ 53975 h 344"/>
              <a:gd name="T38" fmla="*/ 4763 w 829"/>
              <a:gd name="T39" fmla="*/ 80962 h 344"/>
              <a:gd name="T40" fmla="*/ 0 w 829"/>
              <a:gd name="T41" fmla="*/ 109538 h 344"/>
              <a:gd name="T42" fmla="*/ 0 w 829"/>
              <a:gd name="T43" fmla="*/ 436563 h 344"/>
              <a:gd name="T44" fmla="*/ 4763 w 829"/>
              <a:gd name="T45" fmla="*/ 466725 h 344"/>
              <a:gd name="T46" fmla="*/ 15875 w 829"/>
              <a:gd name="T47" fmla="*/ 490538 h 344"/>
              <a:gd name="T48" fmla="*/ 34925 w 829"/>
              <a:gd name="T49" fmla="*/ 514350 h 344"/>
              <a:gd name="T50" fmla="*/ 57150 w 829"/>
              <a:gd name="T51" fmla="*/ 531813 h 344"/>
              <a:gd name="T52" fmla="*/ 82550 w 829"/>
              <a:gd name="T53" fmla="*/ 541338 h 344"/>
              <a:gd name="T54" fmla="*/ 109538 w 829"/>
              <a:gd name="T55" fmla="*/ 546100 h 344"/>
              <a:gd name="T56" fmla="*/ 1206500 w 829"/>
              <a:gd name="T57" fmla="*/ 546100 h 3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29"/>
              <a:gd name="T88" fmla="*/ 0 h 344"/>
              <a:gd name="T89" fmla="*/ 829 w 829"/>
              <a:gd name="T90" fmla="*/ 344 h 3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29" h="344">
                <a:moveTo>
                  <a:pt x="760" y="344"/>
                </a:moveTo>
                <a:lnTo>
                  <a:pt x="777" y="341"/>
                </a:lnTo>
                <a:lnTo>
                  <a:pt x="794" y="335"/>
                </a:lnTo>
                <a:lnTo>
                  <a:pt x="808" y="324"/>
                </a:lnTo>
                <a:lnTo>
                  <a:pt x="818" y="309"/>
                </a:lnTo>
                <a:lnTo>
                  <a:pt x="826" y="294"/>
                </a:lnTo>
                <a:lnTo>
                  <a:pt x="829" y="275"/>
                </a:lnTo>
                <a:lnTo>
                  <a:pt x="829" y="69"/>
                </a:lnTo>
                <a:lnTo>
                  <a:pt x="826" y="51"/>
                </a:lnTo>
                <a:lnTo>
                  <a:pt x="818" y="34"/>
                </a:lnTo>
                <a:lnTo>
                  <a:pt x="808" y="20"/>
                </a:lnTo>
                <a:lnTo>
                  <a:pt x="794" y="9"/>
                </a:lnTo>
                <a:lnTo>
                  <a:pt x="777" y="2"/>
                </a:lnTo>
                <a:lnTo>
                  <a:pt x="760" y="0"/>
                </a:lnTo>
                <a:lnTo>
                  <a:pt x="69" y="0"/>
                </a:lnTo>
                <a:lnTo>
                  <a:pt x="52" y="2"/>
                </a:lnTo>
                <a:lnTo>
                  <a:pt x="36" y="9"/>
                </a:lnTo>
                <a:lnTo>
                  <a:pt x="22" y="20"/>
                </a:lnTo>
                <a:lnTo>
                  <a:pt x="10" y="34"/>
                </a:lnTo>
                <a:lnTo>
                  <a:pt x="3" y="51"/>
                </a:lnTo>
                <a:lnTo>
                  <a:pt x="0" y="69"/>
                </a:lnTo>
                <a:lnTo>
                  <a:pt x="0" y="275"/>
                </a:lnTo>
                <a:lnTo>
                  <a:pt x="3" y="294"/>
                </a:lnTo>
                <a:lnTo>
                  <a:pt x="10" y="309"/>
                </a:lnTo>
                <a:lnTo>
                  <a:pt x="22" y="324"/>
                </a:lnTo>
                <a:lnTo>
                  <a:pt x="36" y="335"/>
                </a:lnTo>
                <a:lnTo>
                  <a:pt x="52" y="341"/>
                </a:lnTo>
                <a:lnTo>
                  <a:pt x="69" y="344"/>
                </a:lnTo>
                <a:lnTo>
                  <a:pt x="760" y="344"/>
                </a:lnTo>
                <a:close/>
              </a:path>
            </a:pathLst>
          </a:custGeom>
          <a:solidFill>
            <a:srgbClr val="FFFFFF"/>
          </a:solidFill>
          <a:ln w="3175">
            <a:solidFill>
              <a:srgbClr val="000000"/>
            </a:solidFill>
            <a:round/>
            <a:headEnd/>
            <a:tailEnd/>
          </a:ln>
        </p:spPr>
        <p:txBody>
          <a:bodyPr/>
          <a:lstStyle/>
          <a:p>
            <a:endParaRPr lang="en-US" dirty="0"/>
          </a:p>
        </p:txBody>
      </p:sp>
      <p:sp>
        <p:nvSpPr>
          <p:cNvPr id="17414" name="Rectangle 5"/>
          <p:cNvSpPr>
            <a:spLocks noChangeArrowheads="1"/>
          </p:cNvSpPr>
          <p:nvPr/>
        </p:nvSpPr>
        <p:spPr bwMode="auto">
          <a:xfrm>
            <a:off x="3949700" y="2925763"/>
            <a:ext cx="973138"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MANAGEMENT</a:t>
            </a:r>
            <a:endParaRPr lang="en-US" dirty="0"/>
          </a:p>
        </p:txBody>
      </p:sp>
      <p:sp>
        <p:nvSpPr>
          <p:cNvPr id="17415" name="Rectangle 6"/>
          <p:cNvSpPr>
            <a:spLocks noChangeArrowheads="1"/>
          </p:cNvSpPr>
          <p:nvPr/>
        </p:nvSpPr>
        <p:spPr bwMode="auto">
          <a:xfrm>
            <a:off x="3884613" y="3070225"/>
            <a:ext cx="1109662"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RESPONSIBILITY</a:t>
            </a:r>
            <a:endParaRPr lang="en-US" dirty="0"/>
          </a:p>
        </p:txBody>
      </p:sp>
      <p:sp>
        <p:nvSpPr>
          <p:cNvPr id="17416" name="Freeform 7"/>
          <p:cNvSpPr>
            <a:spLocks/>
          </p:cNvSpPr>
          <p:nvPr/>
        </p:nvSpPr>
        <p:spPr bwMode="auto">
          <a:xfrm>
            <a:off x="2198688" y="4276725"/>
            <a:ext cx="1314450" cy="546100"/>
          </a:xfrm>
          <a:custGeom>
            <a:avLst/>
            <a:gdLst>
              <a:gd name="T0" fmla="*/ 1204913 w 828"/>
              <a:gd name="T1" fmla="*/ 546100 h 344"/>
              <a:gd name="T2" fmla="*/ 1233488 w 828"/>
              <a:gd name="T3" fmla="*/ 541338 h 344"/>
              <a:gd name="T4" fmla="*/ 1260475 w 828"/>
              <a:gd name="T5" fmla="*/ 531813 h 344"/>
              <a:gd name="T6" fmla="*/ 1282700 w 828"/>
              <a:gd name="T7" fmla="*/ 511175 h 344"/>
              <a:gd name="T8" fmla="*/ 1298575 w 828"/>
              <a:gd name="T9" fmla="*/ 490538 h 344"/>
              <a:gd name="T10" fmla="*/ 1311275 w 828"/>
              <a:gd name="T11" fmla="*/ 463550 h 344"/>
              <a:gd name="T12" fmla="*/ 1314450 w 828"/>
              <a:gd name="T13" fmla="*/ 436563 h 344"/>
              <a:gd name="T14" fmla="*/ 1314450 w 828"/>
              <a:gd name="T15" fmla="*/ 109538 h 344"/>
              <a:gd name="T16" fmla="*/ 1311275 w 828"/>
              <a:gd name="T17" fmla="*/ 79375 h 344"/>
              <a:gd name="T18" fmla="*/ 1298575 w 828"/>
              <a:gd name="T19" fmla="*/ 52388 h 344"/>
              <a:gd name="T20" fmla="*/ 1282700 w 828"/>
              <a:gd name="T21" fmla="*/ 31750 h 344"/>
              <a:gd name="T22" fmla="*/ 1260475 w 828"/>
              <a:gd name="T23" fmla="*/ 14288 h 344"/>
              <a:gd name="T24" fmla="*/ 1233488 w 828"/>
              <a:gd name="T25" fmla="*/ 1588 h 344"/>
              <a:gd name="T26" fmla="*/ 1204913 w 828"/>
              <a:gd name="T27" fmla="*/ 0 h 344"/>
              <a:gd name="T28" fmla="*/ 109538 w 828"/>
              <a:gd name="T29" fmla="*/ 0 h 344"/>
              <a:gd name="T30" fmla="*/ 82550 w 828"/>
              <a:gd name="T31" fmla="*/ 1588 h 344"/>
              <a:gd name="T32" fmla="*/ 57150 w 828"/>
              <a:gd name="T33" fmla="*/ 14288 h 344"/>
              <a:gd name="T34" fmla="*/ 34925 w 828"/>
              <a:gd name="T35" fmla="*/ 31750 h 344"/>
              <a:gd name="T36" fmla="*/ 15875 w 828"/>
              <a:gd name="T37" fmla="*/ 52388 h 344"/>
              <a:gd name="T38" fmla="*/ 4763 w 828"/>
              <a:gd name="T39" fmla="*/ 79375 h 344"/>
              <a:gd name="T40" fmla="*/ 0 w 828"/>
              <a:gd name="T41" fmla="*/ 109538 h 344"/>
              <a:gd name="T42" fmla="*/ 0 w 828"/>
              <a:gd name="T43" fmla="*/ 436563 h 344"/>
              <a:gd name="T44" fmla="*/ 4763 w 828"/>
              <a:gd name="T45" fmla="*/ 463550 h 344"/>
              <a:gd name="T46" fmla="*/ 15875 w 828"/>
              <a:gd name="T47" fmla="*/ 490538 h 344"/>
              <a:gd name="T48" fmla="*/ 34925 w 828"/>
              <a:gd name="T49" fmla="*/ 511175 h 344"/>
              <a:gd name="T50" fmla="*/ 57150 w 828"/>
              <a:gd name="T51" fmla="*/ 531813 h 344"/>
              <a:gd name="T52" fmla="*/ 82550 w 828"/>
              <a:gd name="T53" fmla="*/ 541338 h 344"/>
              <a:gd name="T54" fmla="*/ 109538 w 828"/>
              <a:gd name="T55" fmla="*/ 546100 h 344"/>
              <a:gd name="T56" fmla="*/ 1204913 w 828"/>
              <a:gd name="T57" fmla="*/ 546100 h 3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28"/>
              <a:gd name="T88" fmla="*/ 0 h 344"/>
              <a:gd name="T89" fmla="*/ 828 w 828"/>
              <a:gd name="T90" fmla="*/ 344 h 3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28" h="344">
                <a:moveTo>
                  <a:pt x="759" y="344"/>
                </a:moveTo>
                <a:lnTo>
                  <a:pt x="777" y="341"/>
                </a:lnTo>
                <a:lnTo>
                  <a:pt x="794" y="335"/>
                </a:lnTo>
                <a:lnTo>
                  <a:pt x="808" y="322"/>
                </a:lnTo>
                <a:lnTo>
                  <a:pt x="818" y="309"/>
                </a:lnTo>
                <a:lnTo>
                  <a:pt x="826" y="292"/>
                </a:lnTo>
                <a:lnTo>
                  <a:pt x="828" y="275"/>
                </a:lnTo>
                <a:lnTo>
                  <a:pt x="828" y="69"/>
                </a:lnTo>
                <a:lnTo>
                  <a:pt x="826" y="50"/>
                </a:lnTo>
                <a:lnTo>
                  <a:pt x="818" y="33"/>
                </a:lnTo>
                <a:lnTo>
                  <a:pt x="808" y="20"/>
                </a:lnTo>
                <a:lnTo>
                  <a:pt x="794" y="9"/>
                </a:lnTo>
                <a:lnTo>
                  <a:pt x="777" y="1"/>
                </a:lnTo>
                <a:lnTo>
                  <a:pt x="759" y="0"/>
                </a:lnTo>
                <a:lnTo>
                  <a:pt x="69" y="0"/>
                </a:lnTo>
                <a:lnTo>
                  <a:pt x="52" y="1"/>
                </a:lnTo>
                <a:lnTo>
                  <a:pt x="36" y="9"/>
                </a:lnTo>
                <a:lnTo>
                  <a:pt x="22" y="20"/>
                </a:lnTo>
                <a:lnTo>
                  <a:pt x="10" y="33"/>
                </a:lnTo>
                <a:lnTo>
                  <a:pt x="3" y="50"/>
                </a:lnTo>
                <a:lnTo>
                  <a:pt x="0" y="69"/>
                </a:lnTo>
                <a:lnTo>
                  <a:pt x="0" y="275"/>
                </a:lnTo>
                <a:lnTo>
                  <a:pt x="3" y="292"/>
                </a:lnTo>
                <a:lnTo>
                  <a:pt x="10" y="309"/>
                </a:lnTo>
                <a:lnTo>
                  <a:pt x="22" y="322"/>
                </a:lnTo>
                <a:lnTo>
                  <a:pt x="36" y="335"/>
                </a:lnTo>
                <a:lnTo>
                  <a:pt x="52" y="341"/>
                </a:lnTo>
                <a:lnTo>
                  <a:pt x="69" y="344"/>
                </a:lnTo>
                <a:lnTo>
                  <a:pt x="759" y="344"/>
                </a:lnTo>
                <a:close/>
              </a:path>
            </a:pathLst>
          </a:custGeom>
          <a:solidFill>
            <a:srgbClr val="FFFFFF"/>
          </a:solidFill>
          <a:ln w="3175">
            <a:solidFill>
              <a:srgbClr val="000000"/>
            </a:solidFill>
            <a:round/>
            <a:headEnd/>
            <a:tailEnd/>
          </a:ln>
        </p:spPr>
        <p:txBody>
          <a:bodyPr/>
          <a:lstStyle/>
          <a:p>
            <a:endParaRPr lang="en-US" dirty="0"/>
          </a:p>
        </p:txBody>
      </p:sp>
      <p:sp>
        <p:nvSpPr>
          <p:cNvPr id="17417" name="Rectangle 8"/>
          <p:cNvSpPr>
            <a:spLocks noChangeArrowheads="1"/>
          </p:cNvSpPr>
          <p:nvPr/>
        </p:nvSpPr>
        <p:spPr bwMode="auto">
          <a:xfrm>
            <a:off x="2513013" y="4400550"/>
            <a:ext cx="771525"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RESOURCE</a:t>
            </a:r>
            <a:endParaRPr lang="en-US" dirty="0"/>
          </a:p>
        </p:txBody>
      </p:sp>
      <p:sp>
        <p:nvSpPr>
          <p:cNvPr id="17418" name="Rectangle 9"/>
          <p:cNvSpPr>
            <a:spLocks noChangeArrowheads="1"/>
          </p:cNvSpPr>
          <p:nvPr/>
        </p:nvSpPr>
        <p:spPr bwMode="auto">
          <a:xfrm>
            <a:off x="2417763" y="4546600"/>
            <a:ext cx="973137"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MANAGEMENT</a:t>
            </a:r>
            <a:endParaRPr lang="en-US" dirty="0"/>
          </a:p>
        </p:txBody>
      </p:sp>
      <p:sp>
        <p:nvSpPr>
          <p:cNvPr id="17419" name="Freeform 10"/>
          <p:cNvSpPr>
            <a:spLocks/>
          </p:cNvSpPr>
          <p:nvPr/>
        </p:nvSpPr>
        <p:spPr bwMode="auto">
          <a:xfrm>
            <a:off x="5265738" y="4329113"/>
            <a:ext cx="1312862" cy="546100"/>
          </a:xfrm>
          <a:custGeom>
            <a:avLst/>
            <a:gdLst>
              <a:gd name="T0" fmla="*/ 1203325 w 827"/>
              <a:gd name="T1" fmla="*/ 546100 h 344"/>
              <a:gd name="T2" fmla="*/ 1230312 w 827"/>
              <a:gd name="T3" fmla="*/ 544513 h 344"/>
              <a:gd name="T4" fmla="*/ 1257300 w 827"/>
              <a:gd name="T5" fmla="*/ 531813 h 344"/>
              <a:gd name="T6" fmla="*/ 1279525 w 827"/>
              <a:gd name="T7" fmla="*/ 515938 h 344"/>
              <a:gd name="T8" fmla="*/ 1298575 w 827"/>
              <a:gd name="T9" fmla="*/ 493713 h 344"/>
              <a:gd name="T10" fmla="*/ 1308100 w 827"/>
              <a:gd name="T11" fmla="*/ 466725 h 344"/>
              <a:gd name="T12" fmla="*/ 1312862 w 827"/>
              <a:gd name="T13" fmla="*/ 438150 h 344"/>
              <a:gd name="T14" fmla="*/ 1312862 w 827"/>
              <a:gd name="T15" fmla="*/ 109538 h 344"/>
              <a:gd name="T16" fmla="*/ 1308100 w 827"/>
              <a:gd name="T17" fmla="*/ 80962 h 344"/>
              <a:gd name="T18" fmla="*/ 1298575 w 827"/>
              <a:gd name="T19" fmla="*/ 57150 h 344"/>
              <a:gd name="T20" fmla="*/ 1279525 w 827"/>
              <a:gd name="T21" fmla="*/ 31750 h 344"/>
              <a:gd name="T22" fmla="*/ 1257300 w 827"/>
              <a:gd name="T23" fmla="*/ 15875 h 344"/>
              <a:gd name="T24" fmla="*/ 1230312 w 827"/>
              <a:gd name="T25" fmla="*/ 6350 h 344"/>
              <a:gd name="T26" fmla="*/ 1203325 w 827"/>
              <a:gd name="T27" fmla="*/ 0 h 344"/>
              <a:gd name="T28" fmla="*/ 109537 w 827"/>
              <a:gd name="T29" fmla="*/ 0 h 344"/>
              <a:gd name="T30" fmla="*/ 80962 w 827"/>
              <a:gd name="T31" fmla="*/ 6350 h 344"/>
              <a:gd name="T32" fmla="*/ 53975 w 827"/>
              <a:gd name="T33" fmla="*/ 15875 h 344"/>
              <a:gd name="T34" fmla="*/ 31750 w 827"/>
              <a:gd name="T35" fmla="*/ 31750 h 344"/>
              <a:gd name="T36" fmla="*/ 14287 w 827"/>
              <a:gd name="T37" fmla="*/ 57150 h 344"/>
              <a:gd name="T38" fmla="*/ 3175 w 827"/>
              <a:gd name="T39" fmla="*/ 80962 h 344"/>
              <a:gd name="T40" fmla="*/ 0 w 827"/>
              <a:gd name="T41" fmla="*/ 109538 h 344"/>
              <a:gd name="T42" fmla="*/ 0 w 827"/>
              <a:gd name="T43" fmla="*/ 438150 h 344"/>
              <a:gd name="T44" fmla="*/ 3175 w 827"/>
              <a:gd name="T45" fmla="*/ 466725 h 344"/>
              <a:gd name="T46" fmla="*/ 14287 w 827"/>
              <a:gd name="T47" fmla="*/ 493713 h 344"/>
              <a:gd name="T48" fmla="*/ 31750 w 827"/>
              <a:gd name="T49" fmla="*/ 515938 h 344"/>
              <a:gd name="T50" fmla="*/ 53975 w 827"/>
              <a:gd name="T51" fmla="*/ 531813 h 344"/>
              <a:gd name="T52" fmla="*/ 80962 w 827"/>
              <a:gd name="T53" fmla="*/ 544513 h 344"/>
              <a:gd name="T54" fmla="*/ 109537 w 827"/>
              <a:gd name="T55" fmla="*/ 546100 h 344"/>
              <a:gd name="T56" fmla="*/ 1203325 w 827"/>
              <a:gd name="T57" fmla="*/ 546100 h 3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27"/>
              <a:gd name="T88" fmla="*/ 0 h 344"/>
              <a:gd name="T89" fmla="*/ 827 w 827"/>
              <a:gd name="T90" fmla="*/ 344 h 3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27" h="344">
                <a:moveTo>
                  <a:pt x="758" y="344"/>
                </a:moveTo>
                <a:lnTo>
                  <a:pt x="775" y="343"/>
                </a:lnTo>
                <a:lnTo>
                  <a:pt x="792" y="335"/>
                </a:lnTo>
                <a:lnTo>
                  <a:pt x="806" y="325"/>
                </a:lnTo>
                <a:lnTo>
                  <a:pt x="818" y="311"/>
                </a:lnTo>
                <a:lnTo>
                  <a:pt x="824" y="294"/>
                </a:lnTo>
                <a:lnTo>
                  <a:pt x="827" y="276"/>
                </a:lnTo>
                <a:lnTo>
                  <a:pt x="827" y="69"/>
                </a:lnTo>
                <a:lnTo>
                  <a:pt x="824" y="51"/>
                </a:lnTo>
                <a:lnTo>
                  <a:pt x="818" y="36"/>
                </a:lnTo>
                <a:lnTo>
                  <a:pt x="806" y="20"/>
                </a:lnTo>
                <a:lnTo>
                  <a:pt x="792" y="10"/>
                </a:lnTo>
                <a:lnTo>
                  <a:pt x="775" y="4"/>
                </a:lnTo>
                <a:lnTo>
                  <a:pt x="758" y="0"/>
                </a:lnTo>
                <a:lnTo>
                  <a:pt x="69" y="0"/>
                </a:lnTo>
                <a:lnTo>
                  <a:pt x="51" y="4"/>
                </a:lnTo>
                <a:lnTo>
                  <a:pt x="34" y="10"/>
                </a:lnTo>
                <a:lnTo>
                  <a:pt x="20" y="20"/>
                </a:lnTo>
                <a:lnTo>
                  <a:pt x="9" y="36"/>
                </a:lnTo>
                <a:lnTo>
                  <a:pt x="2" y="51"/>
                </a:lnTo>
                <a:lnTo>
                  <a:pt x="0" y="69"/>
                </a:lnTo>
                <a:lnTo>
                  <a:pt x="0" y="276"/>
                </a:lnTo>
                <a:lnTo>
                  <a:pt x="2" y="294"/>
                </a:lnTo>
                <a:lnTo>
                  <a:pt x="9" y="311"/>
                </a:lnTo>
                <a:lnTo>
                  <a:pt x="20" y="325"/>
                </a:lnTo>
                <a:lnTo>
                  <a:pt x="34" y="335"/>
                </a:lnTo>
                <a:lnTo>
                  <a:pt x="51" y="343"/>
                </a:lnTo>
                <a:lnTo>
                  <a:pt x="69" y="344"/>
                </a:lnTo>
                <a:lnTo>
                  <a:pt x="758" y="344"/>
                </a:lnTo>
                <a:close/>
              </a:path>
            </a:pathLst>
          </a:custGeom>
          <a:solidFill>
            <a:srgbClr val="FFFFFF"/>
          </a:solidFill>
          <a:ln w="3175">
            <a:solidFill>
              <a:srgbClr val="000000"/>
            </a:solidFill>
            <a:round/>
            <a:headEnd/>
            <a:tailEnd/>
          </a:ln>
        </p:spPr>
        <p:txBody>
          <a:bodyPr/>
          <a:lstStyle/>
          <a:p>
            <a:endParaRPr lang="en-US" dirty="0"/>
          </a:p>
        </p:txBody>
      </p:sp>
      <p:sp>
        <p:nvSpPr>
          <p:cNvPr id="17420" name="Rectangle 11"/>
          <p:cNvSpPr>
            <a:spLocks noChangeArrowheads="1"/>
          </p:cNvSpPr>
          <p:nvPr/>
        </p:nvSpPr>
        <p:spPr bwMode="auto">
          <a:xfrm>
            <a:off x="5430838" y="4383088"/>
            <a:ext cx="1082675"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MEASUREMENT,</a:t>
            </a:r>
            <a:endParaRPr lang="en-US" dirty="0"/>
          </a:p>
        </p:txBody>
      </p:sp>
      <p:sp>
        <p:nvSpPr>
          <p:cNvPr id="17421" name="Rectangle 12"/>
          <p:cNvSpPr>
            <a:spLocks noChangeArrowheads="1"/>
          </p:cNvSpPr>
          <p:nvPr/>
        </p:nvSpPr>
        <p:spPr bwMode="auto">
          <a:xfrm>
            <a:off x="5600700" y="4529138"/>
            <a:ext cx="725488"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ANALYSIS,</a:t>
            </a:r>
            <a:endParaRPr lang="en-US" dirty="0"/>
          </a:p>
        </p:txBody>
      </p:sp>
      <p:sp>
        <p:nvSpPr>
          <p:cNvPr id="17422" name="Rectangle 13"/>
          <p:cNvSpPr>
            <a:spLocks noChangeArrowheads="1"/>
          </p:cNvSpPr>
          <p:nvPr/>
        </p:nvSpPr>
        <p:spPr bwMode="auto">
          <a:xfrm>
            <a:off x="5472113" y="4675188"/>
            <a:ext cx="1000125"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IMPROVEMENT</a:t>
            </a:r>
            <a:endParaRPr lang="en-US" dirty="0"/>
          </a:p>
        </p:txBody>
      </p:sp>
      <p:sp>
        <p:nvSpPr>
          <p:cNvPr id="17423" name="Freeform 14"/>
          <p:cNvSpPr>
            <a:spLocks/>
          </p:cNvSpPr>
          <p:nvPr/>
        </p:nvSpPr>
        <p:spPr bwMode="auto">
          <a:xfrm>
            <a:off x="3621088" y="5530850"/>
            <a:ext cx="1754187" cy="655638"/>
          </a:xfrm>
          <a:custGeom>
            <a:avLst/>
            <a:gdLst>
              <a:gd name="T0" fmla="*/ 1754187 w 1105"/>
              <a:gd name="T1" fmla="*/ 328613 h 413"/>
              <a:gd name="T2" fmla="*/ 1316037 w 1105"/>
              <a:gd name="T3" fmla="*/ 655638 h 413"/>
              <a:gd name="T4" fmla="*/ 0 w 1105"/>
              <a:gd name="T5" fmla="*/ 655638 h 413"/>
              <a:gd name="T6" fmla="*/ 328612 w 1105"/>
              <a:gd name="T7" fmla="*/ 328613 h 413"/>
              <a:gd name="T8" fmla="*/ 0 w 1105"/>
              <a:gd name="T9" fmla="*/ 0 h 413"/>
              <a:gd name="T10" fmla="*/ 1316037 w 1105"/>
              <a:gd name="T11" fmla="*/ 0 h 413"/>
              <a:gd name="T12" fmla="*/ 1754187 w 1105"/>
              <a:gd name="T13" fmla="*/ 328613 h 413"/>
              <a:gd name="T14" fmla="*/ 0 60000 65536"/>
              <a:gd name="T15" fmla="*/ 0 60000 65536"/>
              <a:gd name="T16" fmla="*/ 0 60000 65536"/>
              <a:gd name="T17" fmla="*/ 0 60000 65536"/>
              <a:gd name="T18" fmla="*/ 0 60000 65536"/>
              <a:gd name="T19" fmla="*/ 0 60000 65536"/>
              <a:gd name="T20" fmla="*/ 0 60000 65536"/>
              <a:gd name="T21" fmla="*/ 0 w 1105"/>
              <a:gd name="T22" fmla="*/ 0 h 413"/>
              <a:gd name="T23" fmla="*/ 1105 w 1105"/>
              <a:gd name="T24" fmla="*/ 413 h 4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05" h="413">
                <a:moveTo>
                  <a:pt x="1105" y="207"/>
                </a:moveTo>
                <a:lnTo>
                  <a:pt x="829" y="413"/>
                </a:lnTo>
                <a:lnTo>
                  <a:pt x="0" y="413"/>
                </a:lnTo>
                <a:lnTo>
                  <a:pt x="207" y="207"/>
                </a:lnTo>
                <a:lnTo>
                  <a:pt x="0" y="0"/>
                </a:lnTo>
                <a:lnTo>
                  <a:pt x="829" y="0"/>
                </a:lnTo>
                <a:lnTo>
                  <a:pt x="1105" y="207"/>
                </a:lnTo>
                <a:close/>
              </a:path>
            </a:pathLst>
          </a:custGeom>
          <a:solidFill>
            <a:srgbClr val="FFFFFF"/>
          </a:solidFill>
          <a:ln w="3175">
            <a:solidFill>
              <a:srgbClr val="000000"/>
            </a:solidFill>
            <a:round/>
            <a:headEnd/>
            <a:tailEnd/>
          </a:ln>
        </p:spPr>
        <p:txBody>
          <a:bodyPr/>
          <a:lstStyle/>
          <a:p>
            <a:endParaRPr lang="en-US" dirty="0"/>
          </a:p>
        </p:txBody>
      </p:sp>
      <p:sp>
        <p:nvSpPr>
          <p:cNvPr id="17424" name="Rectangle 15"/>
          <p:cNvSpPr>
            <a:spLocks noChangeArrowheads="1"/>
          </p:cNvSpPr>
          <p:nvPr/>
        </p:nvSpPr>
        <p:spPr bwMode="auto">
          <a:xfrm>
            <a:off x="4086225" y="5711825"/>
            <a:ext cx="681038"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PRODUCT</a:t>
            </a:r>
            <a:endParaRPr lang="en-US" dirty="0"/>
          </a:p>
        </p:txBody>
      </p:sp>
      <p:sp>
        <p:nvSpPr>
          <p:cNvPr id="17425" name="Rectangle 16"/>
          <p:cNvSpPr>
            <a:spLocks noChangeArrowheads="1"/>
          </p:cNvSpPr>
          <p:nvPr/>
        </p:nvSpPr>
        <p:spPr bwMode="auto">
          <a:xfrm>
            <a:off x="3981450" y="5856288"/>
            <a:ext cx="896938"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REALIZATION</a:t>
            </a:r>
            <a:endParaRPr lang="en-US" dirty="0"/>
          </a:p>
        </p:txBody>
      </p:sp>
      <p:sp>
        <p:nvSpPr>
          <p:cNvPr id="17426" name="Freeform 17"/>
          <p:cNvSpPr>
            <a:spLocks/>
          </p:cNvSpPr>
          <p:nvPr/>
        </p:nvSpPr>
        <p:spPr bwMode="auto">
          <a:xfrm>
            <a:off x="2855913" y="4822825"/>
            <a:ext cx="552450" cy="657225"/>
          </a:xfrm>
          <a:custGeom>
            <a:avLst/>
            <a:gdLst>
              <a:gd name="T0" fmla="*/ 0 w 348"/>
              <a:gd name="T1" fmla="*/ 0 h 414"/>
              <a:gd name="T2" fmla="*/ 22225 w 348"/>
              <a:gd name="T3" fmla="*/ 69850 h 414"/>
              <a:gd name="T4" fmla="*/ 46037 w 348"/>
              <a:gd name="T5" fmla="*/ 134938 h 414"/>
              <a:gd name="T6" fmla="*/ 69850 w 348"/>
              <a:gd name="T7" fmla="*/ 201612 h 414"/>
              <a:gd name="T8" fmla="*/ 100012 w 348"/>
              <a:gd name="T9" fmla="*/ 258763 h 414"/>
              <a:gd name="T10" fmla="*/ 133350 w 348"/>
              <a:gd name="T11" fmla="*/ 317500 h 414"/>
              <a:gd name="T12" fmla="*/ 168275 w 348"/>
              <a:gd name="T13" fmla="*/ 368300 h 414"/>
              <a:gd name="T14" fmla="*/ 206375 w 348"/>
              <a:gd name="T15" fmla="*/ 417513 h 414"/>
              <a:gd name="T16" fmla="*/ 246063 w 348"/>
              <a:gd name="T17" fmla="*/ 463550 h 414"/>
              <a:gd name="T18" fmla="*/ 288925 w 348"/>
              <a:gd name="T19" fmla="*/ 504825 h 414"/>
              <a:gd name="T20" fmla="*/ 338137 w 348"/>
              <a:gd name="T21" fmla="*/ 542925 h 414"/>
              <a:gd name="T22" fmla="*/ 387350 w 348"/>
              <a:gd name="T23" fmla="*/ 577850 h 414"/>
              <a:gd name="T24" fmla="*/ 439738 w 348"/>
              <a:gd name="T25" fmla="*/ 606425 h 414"/>
              <a:gd name="T26" fmla="*/ 493713 w 348"/>
              <a:gd name="T27" fmla="*/ 633413 h 414"/>
              <a:gd name="T28" fmla="*/ 552450 w 348"/>
              <a:gd name="T29" fmla="*/ 657225 h 41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48"/>
              <a:gd name="T46" fmla="*/ 0 h 414"/>
              <a:gd name="T47" fmla="*/ 348 w 348"/>
              <a:gd name="T48" fmla="*/ 414 h 41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48" h="414">
                <a:moveTo>
                  <a:pt x="0" y="0"/>
                </a:moveTo>
                <a:lnTo>
                  <a:pt x="14" y="44"/>
                </a:lnTo>
                <a:lnTo>
                  <a:pt x="29" y="85"/>
                </a:lnTo>
                <a:lnTo>
                  <a:pt x="44" y="127"/>
                </a:lnTo>
                <a:lnTo>
                  <a:pt x="63" y="163"/>
                </a:lnTo>
                <a:lnTo>
                  <a:pt x="84" y="200"/>
                </a:lnTo>
                <a:lnTo>
                  <a:pt x="106" y="232"/>
                </a:lnTo>
                <a:lnTo>
                  <a:pt x="130" y="263"/>
                </a:lnTo>
                <a:lnTo>
                  <a:pt x="155" y="292"/>
                </a:lnTo>
                <a:lnTo>
                  <a:pt x="182" y="318"/>
                </a:lnTo>
                <a:lnTo>
                  <a:pt x="213" y="342"/>
                </a:lnTo>
                <a:lnTo>
                  <a:pt x="244" y="364"/>
                </a:lnTo>
                <a:lnTo>
                  <a:pt x="277" y="382"/>
                </a:lnTo>
                <a:lnTo>
                  <a:pt x="311" y="399"/>
                </a:lnTo>
                <a:lnTo>
                  <a:pt x="348" y="414"/>
                </a:lnTo>
              </a:path>
            </a:pathLst>
          </a:custGeom>
          <a:noFill/>
          <a:ln w="49213">
            <a:solidFill>
              <a:srgbClr val="000000"/>
            </a:solidFill>
            <a:round/>
            <a:headEnd/>
            <a:tailEnd/>
          </a:ln>
        </p:spPr>
        <p:txBody>
          <a:bodyPr/>
          <a:lstStyle/>
          <a:p>
            <a:endParaRPr lang="en-US" dirty="0"/>
          </a:p>
        </p:txBody>
      </p:sp>
      <p:sp>
        <p:nvSpPr>
          <p:cNvPr id="17427" name="Freeform 18"/>
          <p:cNvSpPr>
            <a:spLocks/>
          </p:cNvSpPr>
          <p:nvPr/>
        </p:nvSpPr>
        <p:spPr bwMode="auto">
          <a:xfrm>
            <a:off x="3368675" y="5397500"/>
            <a:ext cx="252413" cy="155575"/>
          </a:xfrm>
          <a:custGeom>
            <a:avLst/>
            <a:gdLst>
              <a:gd name="T0" fmla="*/ 39688 w 159"/>
              <a:gd name="T1" fmla="*/ 0 h 98"/>
              <a:gd name="T2" fmla="*/ 252413 w 159"/>
              <a:gd name="T3" fmla="*/ 133350 h 98"/>
              <a:gd name="T4" fmla="*/ 0 w 159"/>
              <a:gd name="T5" fmla="*/ 155575 h 98"/>
              <a:gd name="T6" fmla="*/ 39688 w 159"/>
              <a:gd name="T7" fmla="*/ 0 h 98"/>
              <a:gd name="T8" fmla="*/ 0 60000 65536"/>
              <a:gd name="T9" fmla="*/ 0 60000 65536"/>
              <a:gd name="T10" fmla="*/ 0 60000 65536"/>
              <a:gd name="T11" fmla="*/ 0 60000 65536"/>
              <a:gd name="T12" fmla="*/ 0 w 159"/>
              <a:gd name="T13" fmla="*/ 0 h 98"/>
              <a:gd name="T14" fmla="*/ 159 w 159"/>
              <a:gd name="T15" fmla="*/ 98 h 98"/>
            </a:gdLst>
            <a:ahLst/>
            <a:cxnLst>
              <a:cxn ang="T8">
                <a:pos x="T0" y="T1"/>
              </a:cxn>
              <a:cxn ang="T9">
                <a:pos x="T2" y="T3"/>
              </a:cxn>
              <a:cxn ang="T10">
                <a:pos x="T4" y="T5"/>
              </a:cxn>
              <a:cxn ang="T11">
                <a:pos x="T6" y="T7"/>
              </a:cxn>
            </a:cxnLst>
            <a:rect l="T12" t="T13" r="T14" b="T15"/>
            <a:pathLst>
              <a:path w="159" h="98">
                <a:moveTo>
                  <a:pt x="25" y="0"/>
                </a:moveTo>
                <a:lnTo>
                  <a:pt x="159" y="84"/>
                </a:lnTo>
                <a:lnTo>
                  <a:pt x="0" y="98"/>
                </a:lnTo>
                <a:lnTo>
                  <a:pt x="25" y="0"/>
                </a:lnTo>
                <a:close/>
              </a:path>
            </a:pathLst>
          </a:custGeom>
          <a:solidFill>
            <a:srgbClr val="000000"/>
          </a:solidFill>
          <a:ln w="9525">
            <a:noFill/>
            <a:round/>
            <a:headEnd/>
            <a:tailEnd/>
          </a:ln>
        </p:spPr>
        <p:txBody>
          <a:bodyPr/>
          <a:lstStyle/>
          <a:p>
            <a:endParaRPr lang="en-US" dirty="0"/>
          </a:p>
        </p:txBody>
      </p:sp>
      <p:sp>
        <p:nvSpPr>
          <p:cNvPr id="17428" name="Freeform 19"/>
          <p:cNvSpPr>
            <a:spLocks/>
          </p:cNvSpPr>
          <p:nvPr/>
        </p:nvSpPr>
        <p:spPr bwMode="auto">
          <a:xfrm>
            <a:off x="5260975" y="3125788"/>
            <a:ext cx="661988" cy="1203325"/>
          </a:xfrm>
          <a:custGeom>
            <a:avLst/>
            <a:gdLst>
              <a:gd name="T0" fmla="*/ 661988 w 417"/>
              <a:gd name="T1" fmla="*/ 1203325 h 758"/>
              <a:gd name="T2" fmla="*/ 658813 w 417"/>
              <a:gd name="T3" fmla="*/ 1096963 h 758"/>
              <a:gd name="T4" fmla="*/ 650875 w 417"/>
              <a:gd name="T5" fmla="*/ 998538 h 758"/>
              <a:gd name="T6" fmla="*/ 641350 w 417"/>
              <a:gd name="T7" fmla="*/ 900113 h 758"/>
              <a:gd name="T8" fmla="*/ 627063 w 417"/>
              <a:gd name="T9" fmla="*/ 808037 h 758"/>
              <a:gd name="T10" fmla="*/ 609600 w 417"/>
              <a:gd name="T11" fmla="*/ 720725 h 758"/>
              <a:gd name="T12" fmla="*/ 585788 w 417"/>
              <a:gd name="T13" fmla="*/ 638175 h 758"/>
              <a:gd name="T14" fmla="*/ 558800 w 417"/>
              <a:gd name="T15" fmla="*/ 558800 h 758"/>
              <a:gd name="T16" fmla="*/ 530225 w 417"/>
              <a:gd name="T17" fmla="*/ 485775 h 758"/>
              <a:gd name="T18" fmla="*/ 495300 w 417"/>
              <a:gd name="T19" fmla="*/ 417513 h 758"/>
              <a:gd name="T20" fmla="*/ 457200 w 417"/>
              <a:gd name="T21" fmla="*/ 352425 h 758"/>
              <a:gd name="T22" fmla="*/ 412750 w 417"/>
              <a:gd name="T23" fmla="*/ 292100 h 758"/>
              <a:gd name="T24" fmla="*/ 366713 w 417"/>
              <a:gd name="T25" fmla="*/ 234950 h 758"/>
              <a:gd name="T26" fmla="*/ 315913 w 417"/>
              <a:gd name="T27" fmla="*/ 187325 h 758"/>
              <a:gd name="T28" fmla="*/ 260350 w 417"/>
              <a:gd name="T29" fmla="*/ 138113 h 758"/>
              <a:gd name="T30" fmla="*/ 201613 w 417"/>
              <a:gd name="T31" fmla="*/ 96837 h 758"/>
              <a:gd name="T32" fmla="*/ 138113 w 417"/>
              <a:gd name="T33" fmla="*/ 60325 h 758"/>
              <a:gd name="T34" fmla="*/ 69850 w 417"/>
              <a:gd name="T35" fmla="*/ 30163 h 758"/>
              <a:gd name="T36" fmla="*/ 0 w 417"/>
              <a:gd name="T37" fmla="*/ 0 h 7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17"/>
              <a:gd name="T58" fmla="*/ 0 h 758"/>
              <a:gd name="T59" fmla="*/ 417 w 417"/>
              <a:gd name="T60" fmla="*/ 758 h 75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17" h="758">
                <a:moveTo>
                  <a:pt x="417" y="758"/>
                </a:moveTo>
                <a:lnTo>
                  <a:pt x="415" y="691"/>
                </a:lnTo>
                <a:lnTo>
                  <a:pt x="410" y="629"/>
                </a:lnTo>
                <a:lnTo>
                  <a:pt x="404" y="567"/>
                </a:lnTo>
                <a:lnTo>
                  <a:pt x="395" y="509"/>
                </a:lnTo>
                <a:lnTo>
                  <a:pt x="384" y="454"/>
                </a:lnTo>
                <a:lnTo>
                  <a:pt x="369" y="402"/>
                </a:lnTo>
                <a:lnTo>
                  <a:pt x="352" y="352"/>
                </a:lnTo>
                <a:lnTo>
                  <a:pt x="334" y="306"/>
                </a:lnTo>
                <a:lnTo>
                  <a:pt x="312" y="263"/>
                </a:lnTo>
                <a:lnTo>
                  <a:pt x="288" y="222"/>
                </a:lnTo>
                <a:lnTo>
                  <a:pt x="260" y="184"/>
                </a:lnTo>
                <a:lnTo>
                  <a:pt x="231" y="148"/>
                </a:lnTo>
                <a:lnTo>
                  <a:pt x="199" y="118"/>
                </a:lnTo>
                <a:lnTo>
                  <a:pt x="164" y="87"/>
                </a:lnTo>
                <a:lnTo>
                  <a:pt x="127" y="61"/>
                </a:lnTo>
                <a:lnTo>
                  <a:pt x="87" y="38"/>
                </a:lnTo>
                <a:lnTo>
                  <a:pt x="44" y="19"/>
                </a:lnTo>
                <a:lnTo>
                  <a:pt x="0" y="0"/>
                </a:lnTo>
              </a:path>
            </a:pathLst>
          </a:custGeom>
          <a:noFill/>
          <a:ln w="49213">
            <a:solidFill>
              <a:srgbClr val="000000"/>
            </a:solidFill>
            <a:round/>
            <a:headEnd/>
            <a:tailEnd/>
          </a:ln>
        </p:spPr>
        <p:txBody>
          <a:bodyPr/>
          <a:lstStyle/>
          <a:p>
            <a:endParaRPr lang="en-US" dirty="0"/>
          </a:p>
        </p:txBody>
      </p:sp>
      <p:sp>
        <p:nvSpPr>
          <p:cNvPr id="17429" name="Freeform 20"/>
          <p:cNvSpPr>
            <a:spLocks/>
          </p:cNvSpPr>
          <p:nvPr/>
        </p:nvSpPr>
        <p:spPr bwMode="auto">
          <a:xfrm>
            <a:off x="5046663" y="3052763"/>
            <a:ext cx="252412" cy="155575"/>
          </a:xfrm>
          <a:custGeom>
            <a:avLst/>
            <a:gdLst>
              <a:gd name="T0" fmla="*/ 214312 w 159"/>
              <a:gd name="T1" fmla="*/ 155575 h 98"/>
              <a:gd name="T2" fmla="*/ 0 w 159"/>
              <a:gd name="T3" fmla="*/ 20637 h 98"/>
              <a:gd name="T4" fmla="*/ 252412 w 159"/>
              <a:gd name="T5" fmla="*/ 0 h 98"/>
              <a:gd name="T6" fmla="*/ 214312 w 159"/>
              <a:gd name="T7" fmla="*/ 155575 h 98"/>
              <a:gd name="T8" fmla="*/ 0 60000 65536"/>
              <a:gd name="T9" fmla="*/ 0 60000 65536"/>
              <a:gd name="T10" fmla="*/ 0 60000 65536"/>
              <a:gd name="T11" fmla="*/ 0 60000 65536"/>
              <a:gd name="T12" fmla="*/ 0 w 159"/>
              <a:gd name="T13" fmla="*/ 0 h 98"/>
              <a:gd name="T14" fmla="*/ 159 w 159"/>
              <a:gd name="T15" fmla="*/ 98 h 98"/>
            </a:gdLst>
            <a:ahLst/>
            <a:cxnLst>
              <a:cxn ang="T8">
                <a:pos x="T0" y="T1"/>
              </a:cxn>
              <a:cxn ang="T9">
                <a:pos x="T2" y="T3"/>
              </a:cxn>
              <a:cxn ang="T10">
                <a:pos x="T4" y="T5"/>
              </a:cxn>
              <a:cxn ang="T11">
                <a:pos x="T6" y="T7"/>
              </a:cxn>
            </a:cxnLst>
            <a:rect l="T12" t="T13" r="T14" b="T15"/>
            <a:pathLst>
              <a:path w="159" h="98">
                <a:moveTo>
                  <a:pt x="135" y="98"/>
                </a:moveTo>
                <a:lnTo>
                  <a:pt x="0" y="13"/>
                </a:lnTo>
                <a:lnTo>
                  <a:pt x="159" y="0"/>
                </a:lnTo>
                <a:lnTo>
                  <a:pt x="135" y="98"/>
                </a:lnTo>
                <a:close/>
              </a:path>
            </a:pathLst>
          </a:custGeom>
          <a:solidFill>
            <a:srgbClr val="000000"/>
          </a:solidFill>
          <a:ln w="9525">
            <a:noFill/>
            <a:round/>
            <a:headEnd/>
            <a:tailEnd/>
          </a:ln>
        </p:spPr>
        <p:txBody>
          <a:bodyPr/>
          <a:lstStyle/>
          <a:p>
            <a:endParaRPr lang="en-US" dirty="0"/>
          </a:p>
        </p:txBody>
      </p:sp>
      <p:sp>
        <p:nvSpPr>
          <p:cNvPr id="17430" name="Freeform 21"/>
          <p:cNvSpPr>
            <a:spLocks/>
          </p:cNvSpPr>
          <p:nvPr/>
        </p:nvSpPr>
        <p:spPr bwMode="auto">
          <a:xfrm>
            <a:off x="4937125" y="5062538"/>
            <a:ext cx="868363" cy="468312"/>
          </a:xfrm>
          <a:custGeom>
            <a:avLst/>
            <a:gdLst>
              <a:gd name="T0" fmla="*/ 0 w 547"/>
              <a:gd name="T1" fmla="*/ 468312 h 295"/>
              <a:gd name="T2" fmla="*/ 85725 w 547"/>
              <a:gd name="T3" fmla="*/ 454025 h 295"/>
              <a:gd name="T4" fmla="*/ 169863 w 547"/>
              <a:gd name="T5" fmla="*/ 434975 h 295"/>
              <a:gd name="T6" fmla="*/ 250825 w 547"/>
              <a:gd name="T7" fmla="*/ 412750 h 295"/>
              <a:gd name="T8" fmla="*/ 328613 w 547"/>
              <a:gd name="T9" fmla="*/ 385762 h 295"/>
              <a:gd name="T10" fmla="*/ 401638 w 547"/>
              <a:gd name="T11" fmla="*/ 357187 h 295"/>
              <a:gd name="T12" fmla="*/ 471488 w 547"/>
              <a:gd name="T13" fmla="*/ 325437 h 295"/>
              <a:gd name="T14" fmla="*/ 539750 w 547"/>
              <a:gd name="T15" fmla="*/ 288925 h 295"/>
              <a:gd name="T16" fmla="*/ 603250 w 547"/>
              <a:gd name="T17" fmla="*/ 250825 h 295"/>
              <a:gd name="T18" fmla="*/ 661988 w 547"/>
              <a:gd name="T19" fmla="*/ 206375 h 295"/>
              <a:gd name="T20" fmla="*/ 720725 w 547"/>
              <a:gd name="T21" fmla="*/ 160337 h 295"/>
              <a:gd name="T22" fmla="*/ 771525 w 547"/>
              <a:gd name="T23" fmla="*/ 109537 h 295"/>
              <a:gd name="T24" fmla="*/ 822325 w 547"/>
              <a:gd name="T25" fmla="*/ 58737 h 295"/>
              <a:gd name="T26" fmla="*/ 868363 w 547"/>
              <a:gd name="T27" fmla="*/ 0 h 2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47"/>
              <a:gd name="T43" fmla="*/ 0 h 295"/>
              <a:gd name="T44" fmla="*/ 547 w 547"/>
              <a:gd name="T45" fmla="*/ 295 h 29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47" h="295">
                <a:moveTo>
                  <a:pt x="0" y="295"/>
                </a:moveTo>
                <a:lnTo>
                  <a:pt x="54" y="286"/>
                </a:lnTo>
                <a:lnTo>
                  <a:pt x="107" y="274"/>
                </a:lnTo>
                <a:lnTo>
                  <a:pt x="158" y="260"/>
                </a:lnTo>
                <a:lnTo>
                  <a:pt x="207" y="243"/>
                </a:lnTo>
                <a:lnTo>
                  <a:pt x="253" y="225"/>
                </a:lnTo>
                <a:lnTo>
                  <a:pt x="297" y="205"/>
                </a:lnTo>
                <a:lnTo>
                  <a:pt x="340" y="182"/>
                </a:lnTo>
                <a:lnTo>
                  <a:pt x="380" y="158"/>
                </a:lnTo>
                <a:lnTo>
                  <a:pt x="417" y="130"/>
                </a:lnTo>
                <a:lnTo>
                  <a:pt x="454" y="101"/>
                </a:lnTo>
                <a:lnTo>
                  <a:pt x="486" y="69"/>
                </a:lnTo>
                <a:lnTo>
                  <a:pt x="518" y="37"/>
                </a:lnTo>
                <a:lnTo>
                  <a:pt x="547" y="0"/>
                </a:lnTo>
              </a:path>
            </a:pathLst>
          </a:custGeom>
          <a:noFill/>
          <a:ln w="49213">
            <a:solidFill>
              <a:srgbClr val="000000"/>
            </a:solidFill>
            <a:round/>
            <a:headEnd/>
            <a:tailEnd/>
          </a:ln>
        </p:spPr>
        <p:txBody>
          <a:bodyPr/>
          <a:lstStyle/>
          <a:p>
            <a:endParaRPr lang="en-US" dirty="0"/>
          </a:p>
        </p:txBody>
      </p:sp>
      <p:sp>
        <p:nvSpPr>
          <p:cNvPr id="17431" name="Freeform 22"/>
          <p:cNvSpPr>
            <a:spLocks/>
          </p:cNvSpPr>
          <p:nvPr/>
        </p:nvSpPr>
        <p:spPr bwMode="auto">
          <a:xfrm>
            <a:off x="5726113" y="4875213"/>
            <a:ext cx="196850" cy="247650"/>
          </a:xfrm>
          <a:custGeom>
            <a:avLst/>
            <a:gdLst>
              <a:gd name="T0" fmla="*/ 134938 w 124"/>
              <a:gd name="T1" fmla="*/ 247650 h 156"/>
              <a:gd name="T2" fmla="*/ 196850 w 124"/>
              <a:gd name="T3" fmla="*/ 0 h 156"/>
              <a:gd name="T4" fmla="*/ 0 w 124"/>
              <a:gd name="T5" fmla="*/ 163512 h 156"/>
              <a:gd name="T6" fmla="*/ 134938 w 124"/>
              <a:gd name="T7" fmla="*/ 247650 h 156"/>
              <a:gd name="T8" fmla="*/ 0 60000 65536"/>
              <a:gd name="T9" fmla="*/ 0 60000 65536"/>
              <a:gd name="T10" fmla="*/ 0 60000 65536"/>
              <a:gd name="T11" fmla="*/ 0 60000 65536"/>
              <a:gd name="T12" fmla="*/ 0 w 124"/>
              <a:gd name="T13" fmla="*/ 0 h 156"/>
              <a:gd name="T14" fmla="*/ 124 w 124"/>
              <a:gd name="T15" fmla="*/ 156 h 156"/>
            </a:gdLst>
            <a:ahLst/>
            <a:cxnLst>
              <a:cxn ang="T8">
                <a:pos x="T0" y="T1"/>
              </a:cxn>
              <a:cxn ang="T9">
                <a:pos x="T2" y="T3"/>
              </a:cxn>
              <a:cxn ang="T10">
                <a:pos x="T4" y="T5"/>
              </a:cxn>
              <a:cxn ang="T11">
                <a:pos x="T6" y="T7"/>
              </a:cxn>
            </a:cxnLst>
            <a:rect l="T12" t="T13" r="T14" b="T15"/>
            <a:pathLst>
              <a:path w="124" h="156">
                <a:moveTo>
                  <a:pt x="85" y="156"/>
                </a:moveTo>
                <a:lnTo>
                  <a:pt x="124" y="0"/>
                </a:lnTo>
                <a:lnTo>
                  <a:pt x="0" y="103"/>
                </a:lnTo>
                <a:lnTo>
                  <a:pt x="85" y="156"/>
                </a:lnTo>
                <a:close/>
              </a:path>
            </a:pathLst>
          </a:custGeom>
          <a:solidFill>
            <a:srgbClr val="000000"/>
          </a:solidFill>
          <a:ln w="9525">
            <a:noFill/>
            <a:round/>
            <a:headEnd/>
            <a:tailEnd/>
          </a:ln>
        </p:spPr>
        <p:txBody>
          <a:bodyPr/>
          <a:lstStyle/>
          <a:p>
            <a:endParaRPr lang="en-US" dirty="0"/>
          </a:p>
        </p:txBody>
      </p:sp>
      <p:sp>
        <p:nvSpPr>
          <p:cNvPr id="17432" name="Freeform 23"/>
          <p:cNvSpPr>
            <a:spLocks/>
          </p:cNvSpPr>
          <p:nvPr/>
        </p:nvSpPr>
        <p:spPr bwMode="auto">
          <a:xfrm>
            <a:off x="2846388" y="3073400"/>
            <a:ext cx="884237" cy="982663"/>
          </a:xfrm>
          <a:custGeom>
            <a:avLst/>
            <a:gdLst>
              <a:gd name="T0" fmla="*/ 884237 w 557"/>
              <a:gd name="T1" fmla="*/ 0 h 619"/>
              <a:gd name="T2" fmla="*/ 792162 w 557"/>
              <a:gd name="T3" fmla="*/ 19050 h 619"/>
              <a:gd name="T4" fmla="*/ 703262 w 557"/>
              <a:gd name="T5" fmla="*/ 41275 h 619"/>
              <a:gd name="T6" fmla="*/ 617537 w 557"/>
              <a:gd name="T7" fmla="*/ 66675 h 619"/>
              <a:gd name="T8" fmla="*/ 539750 w 557"/>
              <a:gd name="T9" fmla="*/ 98425 h 619"/>
              <a:gd name="T10" fmla="*/ 466725 w 557"/>
              <a:gd name="T11" fmla="*/ 134938 h 619"/>
              <a:gd name="T12" fmla="*/ 398462 w 557"/>
              <a:gd name="T13" fmla="*/ 174625 h 619"/>
              <a:gd name="T14" fmla="*/ 334962 w 557"/>
              <a:gd name="T15" fmla="*/ 217488 h 619"/>
              <a:gd name="T16" fmla="*/ 279400 w 557"/>
              <a:gd name="T17" fmla="*/ 266700 h 619"/>
              <a:gd name="T18" fmla="*/ 225425 w 557"/>
              <a:gd name="T19" fmla="*/ 319088 h 619"/>
              <a:gd name="T20" fmla="*/ 179387 w 557"/>
              <a:gd name="T21" fmla="*/ 374650 h 619"/>
              <a:gd name="T22" fmla="*/ 138112 w 557"/>
              <a:gd name="T23" fmla="*/ 436563 h 619"/>
              <a:gd name="T24" fmla="*/ 101600 w 557"/>
              <a:gd name="T25" fmla="*/ 501650 h 619"/>
              <a:gd name="T26" fmla="*/ 73025 w 557"/>
              <a:gd name="T27" fmla="*/ 569913 h 619"/>
              <a:gd name="T28" fmla="*/ 47625 w 557"/>
              <a:gd name="T29" fmla="*/ 644525 h 619"/>
              <a:gd name="T30" fmla="*/ 26987 w 557"/>
              <a:gd name="T31" fmla="*/ 722313 h 619"/>
              <a:gd name="T32" fmla="*/ 11112 w 557"/>
              <a:gd name="T33" fmla="*/ 804863 h 619"/>
              <a:gd name="T34" fmla="*/ 4762 w 557"/>
              <a:gd name="T35" fmla="*/ 890588 h 619"/>
              <a:gd name="T36" fmla="*/ 0 w 557"/>
              <a:gd name="T37" fmla="*/ 982663 h 6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57"/>
              <a:gd name="T58" fmla="*/ 0 h 619"/>
              <a:gd name="T59" fmla="*/ 557 w 557"/>
              <a:gd name="T60" fmla="*/ 619 h 6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57" h="619">
                <a:moveTo>
                  <a:pt x="557" y="0"/>
                </a:moveTo>
                <a:lnTo>
                  <a:pt x="499" y="12"/>
                </a:lnTo>
                <a:lnTo>
                  <a:pt x="443" y="26"/>
                </a:lnTo>
                <a:lnTo>
                  <a:pt x="389" y="42"/>
                </a:lnTo>
                <a:lnTo>
                  <a:pt x="340" y="62"/>
                </a:lnTo>
                <a:lnTo>
                  <a:pt x="294" y="85"/>
                </a:lnTo>
                <a:lnTo>
                  <a:pt x="251" y="110"/>
                </a:lnTo>
                <a:lnTo>
                  <a:pt x="211" y="137"/>
                </a:lnTo>
                <a:lnTo>
                  <a:pt x="176" y="168"/>
                </a:lnTo>
                <a:lnTo>
                  <a:pt x="142" y="201"/>
                </a:lnTo>
                <a:lnTo>
                  <a:pt x="113" y="236"/>
                </a:lnTo>
                <a:lnTo>
                  <a:pt x="87" y="275"/>
                </a:lnTo>
                <a:lnTo>
                  <a:pt x="64" y="316"/>
                </a:lnTo>
                <a:lnTo>
                  <a:pt x="46" y="359"/>
                </a:lnTo>
                <a:lnTo>
                  <a:pt x="30" y="406"/>
                </a:lnTo>
                <a:lnTo>
                  <a:pt x="17" y="455"/>
                </a:lnTo>
                <a:lnTo>
                  <a:pt x="7" y="507"/>
                </a:lnTo>
                <a:lnTo>
                  <a:pt x="3" y="561"/>
                </a:lnTo>
                <a:lnTo>
                  <a:pt x="0" y="619"/>
                </a:lnTo>
              </a:path>
            </a:pathLst>
          </a:custGeom>
          <a:noFill/>
          <a:ln w="49213">
            <a:solidFill>
              <a:srgbClr val="000000"/>
            </a:solidFill>
            <a:round/>
            <a:headEnd/>
            <a:tailEnd/>
          </a:ln>
        </p:spPr>
        <p:txBody>
          <a:bodyPr/>
          <a:lstStyle/>
          <a:p>
            <a:endParaRPr lang="en-US" dirty="0"/>
          </a:p>
        </p:txBody>
      </p:sp>
      <p:sp>
        <p:nvSpPr>
          <p:cNvPr id="17433" name="Freeform 24"/>
          <p:cNvSpPr>
            <a:spLocks/>
          </p:cNvSpPr>
          <p:nvPr/>
        </p:nvSpPr>
        <p:spPr bwMode="auto">
          <a:xfrm>
            <a:off x="2765425" y="4030663"/>
            <a:ext cx="160338" cy="246062"/>
          </a:xfrm>
          <a:custGeom>
            <a:avLst/>
            <a:gdLst>
              <a:gd name="T0" fmla="*/ 0 w 101"/>
              <a:gd name="T1" fmla="*/ 7937 h 155"/>
              <a:gd name="T2" fmla="*/ 90488 w 101"/>
              <a:gd name="T3" fmla="*/ 246062 h 155"/>
              <a:gd name="T4" fmla="*/ 160338 w 101"/>
              <a:gd name="T5" fmla="*/ 0 h 155"/>
              <a:gd name="T6" fmla="*/ 0 w 101"/>
              <a:gd name="T7" fmla="*/ 7937 h 155"/>
              <a:gd name="T8" fmla="*/ 0 60000 65536"/>
              <a:gd name="T9" fmla="*/ 0 60000 65536"/>
              <a:gd name="T10" fmla="*/ 0 60000 65536"/>
              <a:gd name="T11" fmla="*/ 0 60000 65536"/>
              <a:gd name="T12" fmla="*/ 0 w 101"/>
              <a:gd name="T13" fmla="*/ 0 h 155"/>
              <a:gd name="T14" fmla="*/ 101 w 101"/>
              <a:gd name="T15" fmla="*/ 155 h 155"/>
            </a:gdLst>
            <a:ahLst/>
            <a:cxnLst>
              <a:cxn ang="T8">
                <a:pos x="T0" y="T1"/>
              </a:cxn>
              <a:cxn ang="T9">
                <a:pos x="T2" y="T3"/>
              </a:cxn>
              <a:cxn ang="T10">
                <a:pos x="T4" y="T5"/>
              </a:cxn>
              <a:cxn ang="T11">
                <a:pos x="T6" y="T7"/>
              </a:cxn>
            </a:cxnLst>
            <a:rect l="T12" t="T13" r="T14" b="T15"/>
            <a:pathLst>
              <a:path w="101" h="155">
                <a:moveTo>
                  <a:pt x="0" y="5"/>
                </a:moveTo>
                <a:lnTo>
                  <a:pt x="57" y="155"/>
                </a:lnTo>
                <a:lnTo>
                  <a:pt x="101" y="0"/>
                </a:lnTo>
                <a:lnTo>
                  <a:pt x="0" y="5"/>
                </a:lnTo>
                <a:close/>
              </a:path>
            </a:pathLst>
          </a:custGeom>
          <a:solidFill>
            <a:srgbClr val="000000"/>
          </a:solidFill>
          <a:ln w="9525">
            <a:noFill/>
            <a:round/>
            <a:headEnd/>
            <a:tailEnd/>
          </a:ln>
        </p:spPr>
        <p:txBody>
          <a:bodyPr/>
          <a:lstStyle/>
          <a:p>
            <a:endParaRPr lang="en-US" dirty="0"/>
          </a:p>
        </p:txBody>
      </p:sp>
      <p:sp>
        <p:nvSpPr>
          <p:cNvPr id="17434" name="Freeform 25"/>
          <p:cNvSpPr>
            <a:spLocks/>
          </p:cNvSpPr>
          <p:nvPr/>
        </p:nvSpPr>
        <p:spPr bwMode="auto">
          <a:xfrm>
            <a:off x="5375275" y="5805488"/>
            <a:ext cx="2079625" cy="109537"/>
          </a:xfrm>
          <a:custGeom>
            <a:avLst/>
            <a:gdLst>
              <a:gd name="T0" fmla="*/ 2079625 w 1310"/>
              <a:gd name="T1" fmla="*/ 53975 h 69"/>
              <a:gd name="T2" fmla="*/ 2022475 w 1310"/>
              <a:gd name="T3" fmla="*/ 0 h 69"/>
              <a:gd name="T4" fmla="*/ 2022475 w 1310"/>
              <a:gd name="T5" fmla="*/ 33337 h 69"/>
              <a:gd name="T6" fmla="*/ 0 w 1310"/>
              <a:gd name="T7" fmla="*/ 33337 h 69"/>
              <a:gd name="T8" fmla="*/ 0 w 1310"/>
              <a:gd name="T9" fmla="*/ 73025 h 69"/>
              <a:gd name="T10" fmla="*/ 2022475 w 1310"/>
              <a:gd name="T11" fmla="*/ 73025 h 69"/>
              <a:gd name="T12" fmla="*/ 2022475 w 1310"/>
              <a:gd name="T13" fmla="*/ 109537 h 69"/>
              <a:gd name="T14" fmla="*/ 2079625 w 1310"/>
              <a:gd name="T15" fmla="*/ 53975 h 69"/>
              <a:gd name="T16" fmla="*/ 0 60000 65536"/>
              <a:gd name="T17" fmla="*/ 0 60000 65536"/>
              <a:gd name="T18" fmla="*/ 0 60000 65536"/>
              <a:gd name="T19" fmla="*/ 0 60000 65536"/>
              <a:gd name="T20" fmla="*/ 0 60000 65536"/>
              <a:gd name="T21" fmla="*/ 0 60000 65536"/>
              <a:gd name="T22" fmla="*/ 0 60000 65536"/>
              <a:gd name="T23" fmla="*/ 0 60000 65536"/>
              <a:gd name="T24" fmla="*/ 0 w 1310"/>
              <a:gd name="T25" fmla="*/ 0 h 69"/>
              <a:gd name="T26" fmla="*/ 1310 w 1310"/>
              <a:gd name="T27" fmla="*/ 69 h 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10" h="69">
                <a:moveTo>
                  <a:pt x="1310" y="34"/>
                </a:moveTo>
                <a:lnTo>
                  <a:pt x="1274" y="0"/>
                </a:lnTo>
                <a:lnTo>
                  <a:pt x="1274" y="21"/>
                </a:lnTo>
                <a:lnTo>
                  <a:pt x="0" y="21"/>
                </a:lnTo>
                <a:lnTo>
                  <a:pt x="0" y="46"/>
                </a:lnTo>
                <a:lnTo>
                  <a:pt x="1274" y="46"/>
                </a:lnTo>
                <a:lnTo>
                  <a:pt x="1274" y="69"/>
                </a:lnTo>
                <a:lnTo>
                  <a:pt x="1310" y="34"/>
                </a:lnTo>
                <a:close/>
              </a:path>
            </a:pathLst>
          </a:custGeom>
          <a:solidFill>
            <a:srgbClr val="1A1A1A"/>
          </a:solidFill>
          <a:ln w="3175">
            <a:solidFill>
              <a:srgbClr val="000000"/>
            </a:solidFill>
            <a:round/>
            <a:headEnd/>
            <a:tailEnd/>
          </a:ln>
        </p:spPr>
        <p:txBody>
          <a:bodyPr/>
          <a:lstStyle/>
          <a:p>
            <a:endParaRPr lang="en-US" dirty="0"/>
          </a:p>
        </p:txBody>
      </p:sp>
      <p:sp>
        <p:nvSpPr>
          <p:cNvPr id="17435" name="Freeform 26"/>
          <p:cNvSpPr>
            <a:spLocks/>
          </p:cNvSpPr>
          <p:nvPr/>
        </p:nvSpPr>
        <p:spPr bwMode="auto">
          <a:xfrm>
            <a:off x="6523038" y="5640388"/>
            <a:ext cx="765175" cy="509587"/>
          </a:xfrm>
          <a:custGeom>
            <a:avLst/>
            <a:gdLst>
              <a:gd name="T0" fmla="*/ 657225 w 482"/>
              <a:gd name="T1" fmla="*/ 509587 h 321"/>
              <a:gd name="T2" fmla="*/ 685800 w 482"/>
              <a:gd name="T3" fmla="*/ 508000 h 321"/>
              <a:gd name="T4" fmla="*/ 712788 w 482"/>
              <a:gd name="T5" fmla="*/ 495300 h 321"/>
              <a:gd name="T6" fmla="*/ 735013 w 482"/>
              <a:gd name="T7" fmla="*/ 477837 h 321"/>
              <a:gd name="T8" fmla="*/ 750888 w 482"/>
              <a:gd name="T9" fmla="*/ 455612 h 321"/>
              <a:gd name="T10" fmla="*/ 763588 w 482"/>
              <a:gd name="T11" fmla="*/ 430212 h 321"/>
              <a:gd name="T12" fmla="*/ 765175 w 482"/>
              <a:gd name="T13" fmla="*/ 400050 h 321"/>
              <a:gd name="T14" fmla="*/ 765175 w 482"/>
              <a:gd name="T15" fmla="*/ 109537 h 321"/>
              <a:gd name="T16" fmla="*/ 763588 w 482"/>
              <a:gd name="T17" fmla="*/ 79375 h 321"/>
              <a:gd name="T18" fmla="*/ 750888 w 482"/>
              <a:gd name="T19" fmla="*/ 55562 h 321"/>
              <a:gd name="T20" fmla="*/ 735013 w 482"/>
              <a:gd name="T21" fmla="*/ 31750 h 321"/>
              <a:gd name="T22" fmla="*/ 712788 w 482"/>
              <a:gd name="T23" fmla="*/ 14287 h 321"/>
              <a:gd name="T24" fmla="*/ 685800 w 482"/>
              <a:gd name="T25" fmla="*/ 4762 h 321"/>
              <a:gd name="T26" fmla="*/ 657225 w 482"/>
              <a:gd name="T27" fmla="*/ 0 h 321"/>
              <a:gd name="T28" fmla="*/ 109538 w 482"/>
              <a:gd name="T29" fmla="*/ 0 h 321"/>
              <a:gd name="T30" fmla="*/ 79375 w 482"/>
              <a:gd name="T31" fmla="*/ 4762 h 321"/>
              <a:gd name="T32" fmla="*/ 55563 w 482"/>
              <a:gd name="T33" fmla="*/ 14287 h 321"/>
              <a:gd name="T34" fmla="*/ 31750 w 482"/>
              <a:gd name="T35" fmla="*/ 31750 h 321"/>
              <a:gd name="T36" fmla="*/ 14288 w 482"/>
              <a:gd name="T37" fmla="*/ 55562 h 321"/>
              <a:gd name="T38" fmla="*/ 4763 w 482"/>
              <a:gd name="T39" fmla="*/ 79375 h 321"/>
              <a:gd name="T40" fmla="*/ 0 w 482"/>
              <a:gd name="T41" fmla="*/ 109537 h 321"/>
              <a:gd name="T42" fmla="*/ 0 w 482"/>
              <a:gd name="T43" fmla="*/ 400050 h 321"/>
              <a:gd name="T44" fmla="*/ 4763 w 482"/>
              <a:gd name="T45" fmla="*/ 430212 h 321"/>
              <a:gd name="T46" fmla="*/ 14288 w 482"/>
              <a:gd name="T47" fmla="*/ 455612 h 321"/>
              <a:gd name="T48" fmla="*/ 31750 w 482"/>
              <a:gd name="T49" fmla="*/ 477837 h 321"/>
              <a:gd name="T50" fmla="*/ 55563 w 482"/>
              <a:gd name="T51" fmla="*/ 495300 h 321"/>
              <a:gd name="T52" fmla="*/ 79375 w 482"/>
              <a:gd name="T53" fmla="*/ 508000 h 321"/>
              <a:gd name="T54" fmla="*/ 109538 w 482"/>
              <a:gd name="T55" fmla="*/ 509587 h 321"/>
              <a:gd name="T56" fmla="*/ 657225 w 482"/>
              <a:gd name="T57" fmla="*/ 509587 h 32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82"/>
              <a:gd name="T88" fmla="*/ 0 h 321"/>
              <a:gd name="T89" fmla="*/ 482 w 482"/>
              <a:gd name="T90" fmla="*/ 321 h 32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82" h="321">
                <a:moveTo>
                  <a:pt x="414" y="321"/>
                </a:moveTo>
                <a:lnTo>
                  <a:pt x="432" y="320"/>
                </a:lnTo>
                <a:lnTo>
                  <a:pt x="449" y="312"/>
                </a:lnTo>
                <a:lnTo>
                  <a:pt x="463" y="301"/>
                </a:lnTo>
                <a:lnTo>
                  <a:pt x="473" y="287"/>
                </a:lnTo>
                <a:lnTo>
                  <a:pt x="481" y="271"/>
                </a:lnTo>
                <a:lnTo>
                  <a:pt x="482" y="252"/>
                </a:lnTo>
                <a:lnTo>
                  <a:pt x="482" y="69"/>
                </a:lnTo>
                <a:lnTo>
                  <a:pt x="481" y="50"/>
                </a:lnTo>
                <a:lnTo>
                  <a:pt x="473" y="35"/>
                </a:lnTo>
                <a:lnTo>
                  <a:pt x="463" y="20"/>
                </a:lnTo>
                <a:lnTo>
                  <a:pt x="449" y="9"/>
                </a:lnTo>
                <a:lnTo>
                  <a:pt x="432" y="3"/>
                </a:lnTo>
                <a:lnTo>
                  <a:pt x="414" y="0"/>
                </a:lnTo>
                <a:lnTo>
                  <a:pt x="69" y="0"/>
                </a:lnTo>
                <a:lnTo>
                  <a:pt x="50" y="3"/>
                </a:lnTo>
                <a:lnTo>
                  <a:pt x="35" y="9"/>
                </a:lnTo>
                <a:lnTo>
                  <a:pt x="20" y="20"/>
                </a:lnTo>
                <a:lnTo>
                  <a:pt x="9" y="35"/>
                </a:lnTo>
                <a:lnTo>
                  <a:pt x="3" y="50"/>
                </a:lnTo>
                <a:lnTo>
                  <a:pt x="0" y="69"/>
                </a:lnTo>
                <a:lnTo>
                  <a:pt x="0" y="252"/>
                </a:lnTo>
                <a:lnTo>
                  <a:pt x="3" y="271"/>
                </a:lnTo>
                <a:lnTo>
                  <a:pt x="9" y="287"/>
                </a:lnTo>
                <a:lnTo>
                  <a:pt x="20" y="301"/>
                </a:lnTo>
                <a:lnTo>
                  <a:pt x="35" y="312"/>
                </a:lnTo>
                <a:lnTo>
                  <a:pt x="50" y="320"/>
                </a:lnTo>
                <a:lnTo>
                  <a:pt x="69" y="321"/>
                </a:lnTo>
                <a:lnTo>
                  <a:pt x="414" y="321"/>
                </a:lnTo>
                <a:close/>
              </a:path>
            </a:pathLst>
          </a:custGeom>
          <a:solidFill>
            <a:srgbClr val="FFFFFF"/>
          </a:solidFill>
          <a:ln w="3175">
            <a:solidFill>
              <a:srgbClr val="000000"/>
            </a:solidFill>
            <a:round/>
            <a:headEnd/>
            <a:tailEnd/>
          </a:ln>
        </p:spPr>
        <p:txBody>
          <a:bodyPr/>
          <a:lstStyle/>
          <a:p>
            <a:endParaRPr lang="en-US" dirty="0"/>
          </a:p>
        </p:txBody>
      </p:sp>
      <p:sp>
        <p:nvSpPr>
          <p:cNvPr id="17436" name="Rectangle 27"/>
          <p:cNvSpPr>
            <a:spLocks noChangeArrowheads="1"/>
          </p:cNvSpPr>
          <p:nvPr/>
        </p:nvSpPr>
        <p:spPr bwMode="auto">
          <a:xfrm>
            <a:off x="6700838" y="5827713"/>
            <a:ext cx="485775" cy="160337"/>
          </a:xfrm>
          <a:prstGeom prst="rect">
            <a:avLst/>
          </a:prstGeom>
          <a:noFill/>
          <a:ln w="9525">
            <a:noFill/>
            <a:miter lim="800000"/>
            <a:headEnd/>
            <a:tailEnd/>
          </a:ln>
        </p:spPr>
        <p:txBody>
          <a:bodyPr wrap="none" lIns="0" tIns="0" rIns="0" bIns="0">
            <a:spAutoFit/>
          </a:bodyPr>
          <a:lstStyle/>
          <a:p>
            <a:r>
              <a:rPr lang="en-US" sz="900" b="1" dirty="0">
                <a:solidFill>
                  <a:srgbClr val="000000"/>
                </a:solidFill>
                <a:latin typeface="Arial" charset="0"/>
              </a:rPr>
              <a:t>Product</a:t>
            </a:r>
            <a:endParaRPr lang="en-US" dirty="0"/>
          </a:p>
        </p:txBody>
      </p:sp>
      <p:sp>
        <p:nvSpPr>
          <p:cNvPr id="17437" name="Rectangle 28"/>
          <p:cNvSpPr>
            <a:spLocks noChangeArrowheads="1"/>
          </p:cNvSpPr>
          <p:nvPr/>
        </p:nvSpPr>
        <p:spPr bwMode="auto">
          <a:xfrm>
            <a:off x="5722938" y="5675313"/>
            <a:ext cx="469900"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Output</a:t>
            </a:r>
            <a:endParaRPr lang="en-US" dirty="0"/>
          </a:p>
        </p:txBody>
      </p:sp>
      <p:sp>
        <p:nvSpPr>
          <p:cNvPr id="17438" name="Rectangle 29"/>
          <p:cNvSpPr>
            <a:spLocks noChangeArrowheads="1"/>
          </p:cNvSpPr>
          <p:nvPr/>
        </p:nvSpPr>
        <p:spPr bwMode="auto">
          <a:xfrm>
            <a:off x="3038475" y="5675313"/>
            <a:ext cx="365125" cy="174625"/>
          </a:xfrm>
          <a:prstGeom prst="rect">
            <a:avLst/>
          </a:prstGeom>
          <a:noFill/>
          <a:ln w="9525">
            <a:noFill/>
            <a:miter lim="800000"/>
            <a:headEnd/>
            <a:tailEnd/>
          </a:ln>
        </p:spPr>
        <p:txBody>
          <a:bodyPr wrap="none" lIns="0" tIns="0" rIns="0" bIns="0">
            <a:spAutoFit/>
          </a:bodyPr>
          <a:lstStyle/>
          <a:p>
            <a:r>
              <a:rPr lang="en-US" sz="1000" b="1" dirty="0">
                <a:solidFill>
                  <a:srgbClr val="000000"/>
                </a:solidFill>
                <a:latin typeface="Arial" charset="0"/>
              </a:rPr>
              <a:t>Input</a:t>
            </a:r>
            <a:endParaRPr lang="en-US" dirty="0"/>
          </a:p>
        </p:txBody>
      </p:sp>
      <p:sp>
        <p:nvSpPr>
          <p:cNvPr id="17439" name="Freeform 30"/>
          <p:cNvSpPr>
            <a:spLocks/>
          </p:cNvSpPr>
          <p:nvPr/>
        </p:nvSpPr>
        <p:spPr bwMode="auto">
          <a:xfrm>
            <a:off x="5243513" y="2146300"/>
            <a:ext cx="1006475" cy="1636713"/>
          </a:xfrm>
          <a:custGeom>
            <a:avLst/>
            <a:gdLst>
              <a:gd name="T0" fmla="*/ 241300 w 634"/>
              <a:gd name="T1" fmla="*/ 0 h 1031"/>
              <a:gd name="T2" fmla="*/ 674687 w 634"/>
              <a:gd name="T3" fmla="*/ 50800 h 1031"/>
              <a:gd name="T4" fmla="*/ 430213 w 634"/>
              <a:gd name="T5" fmla="*/ 149225 h 1031"/>
              <a:gd name="T6" fmla="*/ 1006475 w 634"/>
              <a:gd name="T7" fmla="*/ 1636713 h 1031"/>
              <a:gd name="T8" fmla="*/ 233363 w 634"/>
              <a:gd name="T9" fmla="*/ 244475 h 1031"/>
              <a:gd name="T10" fmla="*/ 0 w 634"/>
              <a:gd name="T11" fmla="*/ 363538 h 1031"/>
              <a:gd name="T12" fmla="*/ 241300 w 634"/>
              <a:gd name="T13" fmla="*/ 0 h 1031"/>
              <a:gd name="T14" fmla="*/ 0 60000 65536"/>
              <a:gd name="T15" fmla="*/ 0 60000 65536"/>
              <a:gd name="T16" fmla="*/ 0 60000 65536"/>
              <a:gd name="T17" fmla="*/ 0 60000 65536"/>
              <a:gd name="T18" fmla="*/ 0 60000 65536"/>
              <a:gd name="T19" fmla="*/ 0 60000 65536"/>
              <a:gd name="T20" fmla="*/ 0 60000 65536"/>
              <a:gd name="T21" fmla="*/ 0 w 634"/>
              <a:gd name="T22" fmla="*/ 0 h 1031"/>
              <a:gd name="T23" fmla="*/ 634 w 634"/>
              <a:gd name="T24" fmla="*/ 1031 h 10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4" h="1031">
                <a:moveTo>
                  <a:pt x="152" y="0"/>
                </a:moveTo>
                <a:lnTo>
                  <a:pt x="425" y="32"/>
                </a:lnTo>
                <a:lnTo>
                  <a:pt x="271" y="94"/>
                </a:lnTo>
                <a:lnTo>
                  <a:pt x="634" y="1031"/>
                </a:lnTo>
                <a:lnTo>
                  <a:pt x="147" y="154"/>
                </a:lnTo>
                <a:lnTo>
                  <a:pt x="0" y="229"/>
                </a:lnTo>
                <a:lnTo>
                  <a:pt x="152" y="0"/>
                </a:lnTo>
                <a:close/>
              </a:path>
            </a:pathLst>
          </a:custGeom>
          <a:solidFill>
            <a:srgbClr val="1A1A1A"/>
          </a:solidFill>
          <a:ln w="3175">
            <a:solidFill>
              <a:srgbClr val="000000"/>
            </a:solidFill>
            <a:round/>
            <a:headEnd/>
            <a:tailEnd/>
          </a:ln>
        </p:spPr>
        <p:txBody>
          <a:bodyPr/>
          <a:lstStyle/>
          <a:p>
            <a:endParaRPr lang="en-US" dirty="0"/>
          </a:p>
        </p:txBody>
      </p:sp>
      <p:sp>
        <p:nvSpPr>
          <p:cNvPr id="17440" name="Freeform 31"/>
          <p:cNvSpPr>
            <a:spLocks/>
          </p:cNvSpPr>
          <p:nvPr/>
        </p:nvSpPr>
        <p:spPr bwMode="auto">
          <a:xfrm>
            <a:off x="3021013" y="1927225"/>
            <a:ext cx="2792412" cy="109538"/>
          </a:xfrm>
          <a:custGeom>
            <a:avLst/>
            <a:gdLst>
              <a:gd name="T0" fmla="*/ 2682875 w 1759"/>
              <a:gd name="T1" fmla="*/ 0 h 69"/>
              <a:gd name="T2" fmla="*/ 0 w 1759"/>
              <a:gd name="T3" fmla="*/ 0 h 69"/>
              <a:gd name="T4" fmla="*/ 109537 w 1759"/>
              <a:gd name="T5" fmla="*/ 109538 h 69"/>
              <a:gd name="T6" fmla="*/ 2792412 w 1759"/>
              <a:gd name="T7" fmla="*/ 109538 h 69"/>
              <a:gd name="T8" fmla="*/ 2682875 w 1759"/>
              <a:gd name="T9" fmla="*/ 0 h 69"/>
              <a:gd name="T10" fmla="*/ 0 60000 65536"/>
              <a:gd name="T11" fmla="*/ 0 60000 65536"/>
              <a:gd name="T12" fmla="*/ 0 60000 65536"/>
              <a:gd name="T13" fmla="*/ 0 60000 65536"/>
              <a:gd name="T14" fmla="*/ 0 60000 65536"/>
              <a:gd name="T15" fmla="*/ 0 w 1759"/>
              <a:gd name="T16" fmla="*/ 0 h 69"/>
              <a:gd name="T17" fmla="*/ 1759 w 1759"/>
              <a:gd name="T18" fmla="*/ 69 h 69"/>
            </a:gdLst>
            <a:ahLst/>
            <a:cxnLst>
              <a:cxn ang="T10">
                <a:pos x="T0" y="T1"/>
              </a:cxn>
              <a:cxn ang="T11">
                <a:pos x="T2" y="T3"/>
              </a:cxn>
              <a:cxn ang="T12">
                <a:pos x="T4" y="T5"/>
              </a:cxn>
              <a:cxn ang="T13">
                <a:pos x="T6" y="T7"/>
              </a:cxn>
              <a:cxn ang="T14">
                <a:pos x="T8" y="T9"/>
              </a:cxn>
            </a:cxnLst>
            <a:rect l="T15" t="T16" r="T17" b="T18"/>
            <a:pathLst>
              <a:path w="1759" h="69">
                <a:moveTo>
                  <a:pt x="1690" y="0"/>
                </a:moveTo>
                <a:lnTo>
                  <a:pt x="0" y="0"/>
                </a:lnTo>
                <a:lnTo>
                  <a:pt x="69" y="69"/>
                </a:lnTo>
                <a:lnTo>
                  <a:pt x="1759" y="69"/>
                </a:lnTo>
                <a:lnTo>
                  <a:pt x="1690" y="0"/>
                </a:lnTo>
                <a:close/>
              </a:path>
            </a:pathLst>
          </a:custGeom>
          <a:solidFill>
            <a:srgbClr val="C0C0C0"/>
          </a:solidFill>
          <a:ln w="3175">
            <a:solidFill>
              <a:srgbClr val="000000"/>
            </a:solidFill>
            <a:round/>
            <a:headEnd/>
            <a:tailEnd/>
          </a:ln>
        </p:spPr>
        <p:txBody>
          <a:bodyPr/>
          <a:lstStyle/>
          <a:p>
            <a:endParaRPr lang="en-US" dirty="0"/>
          </a:p>
        </p:txBody>
      </p:sp>
      <p:sp>
        <p:nvSpPr>
          <p:cNvPr id="17441" name="Freeform 32"/>
          <p:cNvSpPr>
            <a:spLocks/>
          </p:cNvSpPr>
          <p:nvPr/>
        </p:nvSpPr>
        <p:spPr bwMode="auto">
          <a:xfrm>
            <a:off x="5703888" y="1490663"/>
            <a:ext cx="109537" cy="546100"/>
          </a:xfrm>
          <a:custGeom>
            <a:avLst/>
            <a:gdLst>
              <a:gd name="T0" fmla="*/ 109537 w 69"/>
              <a:gd name="T1" fmla="*/ 546100 h 344"/>
              <a:gd name="T2" fmla="*/ 0 w 69"/>
              <a:gd name="T3" fmla="*/ 436563 h 344"/>
              <a:gd name="T4" fmla="*/ 0 w 69"/>
              <a:gd name="T5" fmla="*/ 0 h 344"/>
              <a:gd name="T6" fmla="*/ 109537 w 69"/>
              <a:gd name="T7" fmla="*/ 109538 h 344"/>
              <a:gd name="T8" fmla="*/ 109537 w 69"/>
              <a:gd name="T9" fmla="*/ 546100 h 344"/>
              <a:gd name="T10" fmla="*/ 0 60000 65536"/>
              <a:gd name="T11" fmla="*/ 0 60000 65536"/>
              <a:gd name="T12" fmla="*/ 0 60000 65536"/>
              <a:gd name="T13" fmla="*/ 0 60000 65536"/>
              <a:gd name="T14" fmla="*/ 0 60000 65536"/>
              <a:gd name="T15" fmla="*/ 0 w 69"/>
              <a:gd name="T16" fmla="*/ 0 h 344"/>
              <a:gd name="T17" fmla="*/ 69 w 69"/>
              <a:gd name="T18" fmla="*/ 344 h 344"/>
            </a:gdLst>
            <a:ahLst/>
            <a:cxnLst>
              <a:cxn ang="T10">
                <a:pos x="T0" y="T1"/>
              </a:cxn>
              <a:cxn ang="T11">
                <a:pos x="T2" y="T3"/>
              </a:cxn>
              <a:cxn ang="T12">
                <a:pos x="T4" y="T5"/>
              </a:cxn>
              <a:cxn ang="T13">
                <a:pos x="T6" y="T7"/>
              </a:cxn>
              <a:cxn ang="T14">
                <a:pos x="T8" y="T9"/>
              </a:cxn>
            </a:cxnLst>
            <a:rect l="T15" t="T16" r="T17" b="T18"/>
            <a:pathLst>
              <a:path w="69" h="344">
                <a:moveTo>
                  <a:pt x="69" y="344"/>
                </a:moveTo>
                <a:lnTo>
                  <a:pt x="0" y="275"/>
                </a:lnTo>
                <a:lnTo>
                  <a:pt x="0" y="0"/>
                </a:lnTo>
                <a:lnTo>
                  <a:pt x="69" y="69"/>
                </a:lnTo>
                <a:lnTo>
                  <a:pt x="69" y="344"/>
                </a:lnTo>
                <a:close/>
              </a:path>
            </a:pathLst>
          </a:custGeom>
          <a:solidFill>
            <a:srgbClr val="C0C0C0"/>
          </a:solidFill>
          <a:ln w="3175">
            <a:solidFill>
              <a:srgbClr val="000000"/>
            </a:solidFill>
            <a:round/>
            <a:headEnd/>
            <a:tailEnd/>
          </a:ln>
        </p:spPr>
        <p:txBody>
          <a:bodyPr/>
          <a:lstStyle/>
          <a:p>
            <a:endParaRPr lang="en-US" dirty="0"/>
          </a:p>
        </p:txBody>
      </p:sp>
      <p:sp>
        <p:nvSpPr>
          <p:cNvPr id="17442" name="Rectangle 33"/>
          <p:cNvSpPr>
            <a:spLocks noChangeArrowheads="1"/>
          </p:cNvSpPr>
          <p:nvPr/>
        </p:nvSpPr>
        <p:spPr bwMode="auto">
          <a:xfrm>
            <a:off x="3021013" y="1490663"/>
            <a:ext cx="2682875" cy="436562"/>
          </a:xfrm>
          <a:prstGeom prst="rect">
            <a:avLst/>
          </a:prstGeom>
          <a:solidFill>
            <a:srgbClr val="FFFFFF"/>
          </a:solidFill>
          <a:ln w="3175">
            <a:solidFill>
              <a:srgbClr val="000000"/>
            </a:solidFill>
            <a:miter lim="800000"/>
            <a:headEnd/>
            <a:tailEnd/>
          </a:ln>
        </p:spPr>
        <p:txBody>
          <a:bodyPr/>
          <a:lstStyle/>
          <a:p>
            <a:endParaRPr lang="en-US" dirty="0"/>
          </a:p>
        </p:txBody>
      </p:sp>
      <p:sp>
        <p:nvSpPr>
          <p:cNvPr id="17443" name="Rectangle 34"/>
          <p:cNvSpPr>
            <a:spLocks noChangeArrowheads="1"/>
          </p:cNvSpPr>
          <p:nvPr/>
        </p:nvSpPr>
        <p:spPr bwMode="auto">
          <a:xfrm>
            <a:off x="3079750" y="1528763"/>
            <a:ext cx="2735263" cy="214312"/>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CONTINUAL IMPROVEMENT OF THE</a:t>
            </a:r>
            <a:endParaRPr lang="en-US" dirty="0"/>
          </a:p>
        </p:txBody>
      </p:sp>
      <p:sp>
        <p:nvSpPr>
          <p:cNvPr id="17444" name="Rectangle 35"/>
          <p:cNvSpPr>
            <a:spLocks noChangeArrowheads="1"/>
          </p:cNvSpPr>
          <p:nvPr/>
        </p:nvSpPr>
        <p:spPr bwMode="auto">
          <a:xfrm>
            <a:off x="3171825" y="1703388"/>
            <a:ext cx="2536825" cy="214312"/>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QUALITY MANAGEMENT SYSTEM</a:t>
            </a:r>
            <a:endParaRPr lang="en-US" dirty="0"/>
          </a:p>
        </p:txBody>
      </p:sp>
      <p:sp>
        <p:nvSpPr>
          <p:cNvPr id="17445" name="Rectangle 36"/>
          <p:cNvSpPr>
            <a:spLocks noChangeArrowheads="1"/>
          </p:cNvSpPr>
          <p:nvPr/>
        </p:nvSpPr>
        <p:spPr bwMode="auto">
          <a:xfrm>
            <a:off x="776288" y="2800350"/>
            <a:ext cx="1095375" cy="3495675"/>
          </a:xfrm>
          <a:prstGeom prst="rect">
            <a:avLst/>
          </a:prstGeom>
          <a:solidFill>
            <a:srgbClr val="FFFFFF"/>
          </a:solidFill>
          <a:ln w="3175">
            <a:solidFill>
              <a:srgbClr val="000000"/>
            </a:solidFill>
            <a:miter lim="800000"/>
            <a:headEnd/>
            <a:tailEnd/>
          </a:ln>
        </p:spPr>
        <p:txBody>
          <a:bodyPr/>
          <a:lstStyle/>
          <a:p>
            <a:endParaRPr lang="en-US" dirty="0"/>
          </a:p>
        </p:txBody>
      </p:sp>
      <p:sp>
        <p:nvSpPr>
          <p:cNvPr id="17446" name="Rectangle 37"/>
          <p:cNvSpPr>
            <a:spLocks noChangeArrowheads="1"/>
          </p:cNvSpPr>
          <p:nvPr/>
        </p:nvSpPr>
        <p:spPr bwMode="auto">
          <a:xfrm>
            <a:off x="879475" y="4441825"/>
            <a:ext cx="1011238" cy="242888"/>
          </a:xfrm>
          <a:prstGeom prst="rect">
            <a:avLst/>
          </a:prstGeom>
          <a:noFill/>
          <a:ln w="9525">
            <a:noFill/>
            <a:miter lim="800000"/>
            <a:headEnd/>
            <a:tailEnd/>
          </a:ln>
        </p:spPr>
        <p:txBody>
          <a:bodyPr wrap="none" lIns="0" tIns="0" rIns="0" bIns="0">
            <a:spAutoFit/>
          </a:bodyPr>
          <a:lstStyle/>
          <a:p>
            <a:r>
              <a:rPr lang="en-US" sz="1300" b="1" dirty="0">
                <a:solidFill>
                  <a:srgbClr val="000000"/>
                </a:solidFill>
                <a:latin typeface="Arial" charset="0"/>
              </a:rPr>
              <a:t>Customers</a:t>
            </a:r>
            <a:endParaRPr lang="en-US" dirty="0"/>
          </a:p>
        </p:txBody>
      </p:sp>
      <p:sp>
        <p:nvSpPr>
          <p:cNvPr id="17447" name="Rectangle 38"/>
          <p:cNvSpPr>
            <a:spLocks noChangeArrowheads="1"/>
          </p:cNvSpPr>
          <p:nvPr/>
        </p:nvSpPr>
        <p:spPr bwMode="auto">
          <a:xfrm>
            <a:off x="885825" y="5478463"/>
            <a:ext cx="876300" cy="763587"/>
          </a:xfrm>
          <a:prstGeom prst="rect">
            <a:avLst/>
          </a:prstGeom>
          <a:solidFill>
            <a:srgbClr val="FFFFFF"/>
          </a:solidFill>
          <a:ln w="3175">
            <a:solidFill>
              <a:srgbClr val="000000"/>
            </a:solidFill>
            <a:miter lim="800000"/>
            <a:headEnd/>
            <a:tailEnd/>
          </a:ln>
        </p:spPr>
        <p:txBody>
          <a:bodyPr/>
          <a:lstStyle/>
          <a:p>
            <a:endParaRPr lang="en-US" dirty="0"/>
          </a:p>
        </p:txBody>
      </p:sp>
      <p:sp>
        <p:nvSpPr>
          <p:cNvPr id="17448" name="Rectangle 39"/>
          <p:cNvSpPr>
            <a:spLocks noChangeArrowheads="1"/>
          </p:cNvSpPr>
          <p:nvPr/>
        </p:nvSpPr>
        <p:spPr bwMode="auto">
          <a:xfrm>
            <a:off x="962025" y="5791200"/>
            <a:ext cx="814388" cy="160338"/>
          </a:xfrm>
          <a:prstGeom prst="rect">
            <a:avLst/>
          </a:prstGeom>
          <a:noFill/>
          <a:ln w="9525">
            <a:noFill/>
            <a:miter lim="800000"/>
            <a:headEnd/>
            <a:tailEnd/>
          </a:ln>
        </p:spPr>
        <p:txBody>
          <a:bodyPr wrap="none" lIns="0" tIns="0" rIns="0" bIns="0">
            <a:spAutoFit/>
          </a:bodyPr>
          <a:lstStyle/>
          <a:p>
            <a:r>
              <a:rPr lang="en-US" sz="900" b="1" dirty="0">
                <a:solidFill>
                  <a:srgbClr val="000000"/>
                </a:solidFill>
                <a:latin typeface="Arial" charset="0"/>
              </a:rPr>
              <a:t>Requirements</a:t>
            </a:r>
            <a:endParaRPr lang="en-US" dirty="0"/>
          </a:p>
        </p:txBody>
      </p:sp>
      <p:sp>
        <p:nvSpPr>
          <p:cNvPr id="17449" name="Freeform 40"/>
          <p:cNvSpPr>
            <a:spLocks/>
          </p:cNvSpPr>
          <p:nvPr/>
        </p:nvSpPr>
        <p:spPr bwMode="auto">
          <a:xfrm>
            <a:off x="1762125" y="5805488"/>
            <a:ext cx="1968500" cy="109537"/>
          </a:xfrm>
          <a:custGeom>
            <a:avLst/>
            <a:gdLst>
              <a:gd name="T0" fmla="*/ 1968500 w 1240"/>
              <a:gd name="T1" fmla="*/ 53975 h 69"/>
              <a:gd name="T2" fmla="*/ 1916113 w 1240"/>
              <a:gd name="T3" fmla="*/ 0 h 69"/>
              <a:gd name="T4" fmla="*/ 1916113 w 1240"/>
              <a:gd name="T5" fmla="*/ 33337 h 69"/>
              <a:gd name="T6" fmla="*/ 0 w 1240"/>
              <a:gd name="T7" fmla="*/ 33337 h 69"/>
              <a:gd name="T8" fmla="*/ 0 w 1240"/>
              <a:gd name="T9" fmla="*/ 73025 h 69"/>
              <a:gd name="T10" fmla="*/ 1916113 w 1240"/>
              <a:gd name="T11" fmla="*/ 73025 h 69"/>
              <a:gd name="T12" fmla="*/ 1916113 w 1240"/>
              <a:gd name="T13" fmla="*/ 109537 h 69"/>
              <a:gd name="T14" fmla="*/ 1968500 w 1240"/>
              <a:gd name="T15" fmla="*/ 53975 h 69"/>
              <a:gd name="T16" fmla="*/ 0 60000 65536"/>
              <a:gd name="T17" fmla="*/ 0 60000 65536"/>
              <a:gd name="T18" fmla="*/ 0 60000 65536"/>
              <a:gd name="T19" fmla="*/ 0 60000 65536"/>
              <a:gd name="T20" fmla="*/ 0 60000 65536"/>
              <a:gd name="T21" fmla="*/ 0 60000 65536"/>
              <a:gd name="T22" fmla="*/ 0 60000 65536"/>
              <a:gd name="T23" fmla="*/ 0 60000 65536"/>
              <a:gd name="T24" fmla="*/ 0 w 1240"/>
              <a:gd name="T25" fmla="*/ 0 h 69"/>
              <a:gd name="T26" fmla="*/ 1240 w 1240"/>
              <a:gd name="T27" fmla="*/ 69 h 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0" h="69">
                <a:moveTo>
                  <a:pt x="1240" y="34"/>
                </a:moveTo>
                <a:lnTo>
                  <a:pt x="1207" y="0"/>
                </a:lnTo>
                <a:lnTo>
                  <a:pt x="1207" y="21"/>
                </a:lnTo>
                <a:lnTo>
                  <a:pt x="0" y="21"/>
                </a:lnTo>
                <a:lnTo>
                  <a:pt x="0" y="46"/>
                </a:lnTo>
                <a:lnTo>
                  <a:pt x="1207" y="46"/>
                </a:lnTo>
                <a:lnTo>
                  <a:pt x="1207" y="69"/>
                </a:lnTo>
                <a:lnTo>
                  <a:pt x="1240" y="34"/>
                </a:lnTo>
                <a:close/>
              </a:path>
            </a:pathLst>
          </a:custGeom>
          <a:solidFill>
            <a:srgbClr val="1A1A1A"/>
          </a:solidFill>
          <a:ln w="3175">
            <a:solidFill>
              <a:srgbClr val="000000"/>
            </a:solidFill>
            <a:round/>
            <a:headEnd/>
            <a:tailEnd/>
          </a:ln>
        </p:spPr>
        <p:txBody>
          <a:bodyPr/>
          <a:lstStyle/>
          <a:p>
            <a:endParaRPr lang="en-US" dirty="0"/>
          </a:p>
        </p:txBody>
      </p:sp>
      <p:sp>
        <p:nvSpPr>
          <p:cNvPr id="17450" name="Rectangle 41"/>
          <p:cNvSpPr>
            <a:spLocks noChangeArrowheads="1"/>
          </p:cNvSpPr>
          <p:nvPr/>
        </p:nvSpPr>
        <p:spPr bwMode="auto">
          <a:xfrm>
            <a:off x="7454900" y="3019425"/>
            <a:ext cx="1093788" cy="3494088"/>
          </a:xfrm>
          <a:prstGeom prst="rect">
            <a:avLst/>
          </a:prstGeom>
          <a:solidFill>
            <a:srgbClr val="FFFFFF"/>
          </a:solidFill>
          <a:ln w="3175">
            <a:solidFill>
              <a:srgbClr val="000000"/>
            </a:solidFill>
            <a:miter lim="800000"/>
            <a:headEnd/>
            <a:tailEnd/>
          </a:ln>
        </p:spPr>
        <p:txBody>
          <a:bodyPr/>
          <a:lstStyle/>
          <a:p>
            <a:endParaRPr lang="en-US" dirty="0"/>
          </a:p>
        </p:txBody>
      </p:sp>
      <p:sp>
        <p:nvSpPr>
          <p:cNvPr id="17451" name="Rectangle 42"/>
          <p:cNvSpPr>
            <a:spLocks noChangeArrowheads="1"/>
          </p:cNvSpPr>
          <p:nvPr/>
        </p:nvSpPr>
        <p:spPr bwMode="auto">
          <a:xfrm>
            <a:off x="7556500" y="3297238"/>
            <a:ext cx="1011238" cy="242887"/>
          </a:xfrm>
          <a:prstGeom prst="rect">
            <a:avLst/>
          </a:prstGeom>
          <a:noFill/>
          <a:ln w="9525">
            <a:noFill/>
            <a:miter lim="800000"/>
            <a:headEnd/>
            <a:tailEnd/>
          </a:ln>
        </p:spPr>
        <p:txBody>
          <a:bodyPr wrap="none" lIns="0" tIns="0" rIns="0" bIns="0">
            <a:spAutoFit/>
          </a:bodyPr>
          <a:lstStyle/>
          <a:p>
            <a:r>
              <a:rPr lang="en-US" sz="1300" b="1" dirty="0">
                <a:solidFill>
                  <a:srgbClr val="000000"/>
                </a:solidFill>
                <a:latin typeface="Arial" charset="0"/>
              </a:rPr>
              <a:t>Customers</a:t>
            </a:r>
            <a:endParaRPr lang="en-US" dirty="0"/>
          </a:p>
        </p:txBody>
      </p:sp>
      <p:sp>
        <p:nvSpPr>
          <p:cNvPr id="17452" name="Rectangle 43"/>
          <p:cNvSpPr>
            <a:spLocks noChangeArrowheads="1"/>
          </p:cNvSpPr>
          <p:nvPr/>
        </p:nvSpPr>
        <p:spPr bwMode="auto">
          <a:xfrm>
            <a:off x="7564438" y="4221163"/>
            <a:ext cx="874712" cy="763587"/>
          </a:xfrm>
          <a:prstGeom prst="rect">
            <a:avLst/>
          </a:prstGeom>
          <a:solidFill>
            <a:srgbClr val="FFFFFF"/>
          </a:solidFill>
          <a:ln w="3175">
            <a:solidFill>
              <a:srgbClr val="000000"/>
            </a:solidFill>
            <a:miter lim="800000"/>
            <a:headEnd/>
            <a:tailEnd/>
          </a:ln>
        </p:spPr>
        <p:txBody>
          <a:bodyPr/>
          <a:lstStyle/>
          <a:p>
            <a:endParaRPr lang="en-US" dirty="0"/>
          </a:p>
        </p:txBody>
      </p:sp>
      <p:sp>
        <p:nvSpPr>
          <p:cNvPr id="17453" name="Rectangle 44"/>
          <p:cNvSpPr>
            <a:spLocks noChangeArrowheads="1"/>
          </p:cNvSpPr>
          <p:nvPr/>
        </p:nvSpPr>
        <p:spPr bwMode="auto">
          <a:xfrm>
            <a:off x="7693025" y="4533900"/>
            <a:ext cx="700088" cy="160338"/>
          </a:xfrm>
          <a:prstGeom prst="rect">
            <a:avLst/>
          </a:prstGeom>
          <a:noFill/>
          <a:ln w="9525">
            <a:noFill/>
            <a:miter lim="800000"/>
            <a:headEnd/>
            <a:tailEnd/>
          </a:ln>
        </p:spPr>
        <p:txBody>
          <a:bodyPr wrap="none" lIns="0" tIns="0" rIns="0" bIns="0">
            <a:spAutoFit/>
          </a:bodyPr>
          <a:lstStyle/>
          <a:p>
            <a:r>
              <a:rPr lang="en-US" sz="900" b="1" dirty="0">
                <a:solidFill>
                  <a:srgbClr val="000000"/>
                </a:solidFill>
                <a:latin typeface="Arial" charset="0"/>
              </a:rPr>
              <a:t>Satisfaction</a:t>
            </a:r>
            <a:endParaRPr lang="en-US" dirty="0"/>
          </a:p>
        </p:txBody>
      </p:sp>
      <p:sp>
        <p:nvSpPr>
          <p:cNvPr id="17454" name="Freeform 45"/>
          <p:cNvSpPr>
            <a:spLocks/>
          </p:cNvSpPr>
          <p:nvPr/>
        </p:nvSpPr>
        <p:spPr bwMode="auto">
          <a:xfrm>
            <a:off x="6578600" y="4548188"/>
            <a:ext cx="985838" cy="109537"/>
          </a:xfrm>
          <a:custGeom>
            <a:avLst/>
            <a:gdLst>
              <a:gd name="T0" fmla="*/ 0 w 621"/>
              <a:gd name="T1" fmla="*/ 55562 h 69"/>
              <a:gd name="T2" fmla="*/ 53975 w 621"/>
              <a:gd name="T3" fmla="*/ 0 h 69"/>
              <a:gd name="T4" fmla="*/ 53975 w 621"/>
              <a:gd name="T5" fmla="*/ 36512 h 69"/>
              <a:gd name="T6" fmla="*/ 928688 w 621"/>
              <a:gd name="T7" fmla="*/ 36512 h 69"/>
              <a:gd name="T8" fmla="*/ 928688 w 621"/>
              <a:gd name="T9" fmla="*/ 0 h 69"/>
              <a:gd name="T10" fmla="*/ 985838 w 621"/>
              <a:gd name="T11" fmla="*/ 55562 h 69"/>
              <a:gd name="T12" fmla="*/ 928688 w 621"/>
              <a:gd name="T13" fmla="*/ 109537 h 69"/>
              <a:gd name="T14" fmla="*/ 928688 w 621"/>
              <a:gd name="T15" fmla="*/ 73025 h 69"/>
              <a:gd name="T16" fmla="*/ 53975 w 621"/>
              <a:gd name="T17" fmla="*/ 73025 h 69"/>
              <a:gd name="T18" fmla="*/ 53975 w 621"/>
              <a:gd name="T19" fmla="*/ 109537 h 69"/>
              <a:gd name="T20" fmla="*/ 0 w 621"/>
              <a:gd name="T21" fmla="*/ 55562 h 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1"/>
              <a:gd name="T34" fmla="*/ 0 h 69"/>
              <a:gd name="T35" fmla="*/ 621 w 621"/>
              <a:gd name="T36" fmla="*/ 69 h 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1" h="69">
                <a:moveTo>
                  <a:pt x="0" y="35"/>
                </a:moveTo>
                <a:lnTo>
                  <a:pt x="34" y="0"/>
                </a:lnTo>
                <a:lnTo>
                  <a:pt x="34" y="23"/>
                </a:lnTo>
                <a:lnTo>
                  <a:pt x="585" y="23"/>
                </a:lnTo>
                <a:lnTo>
                  <a:pt x="585" y="0"/>
                </a:lnTo>
                <a:lnTo>
                  <a:pt x="621" y="35"/>
                </a:lnTo>
                <a:lnTo>
                  <a:pt x="585" y="69"/>
                </a:lnTo>
                <a:lnTo>
                  <a:pt x="585" y="46"/>
                </a:lnTo>
                <a:lnTo>
                  <a:pt x="34" y="46"/>
                </a:lnTo>
                <a:lnTo>
                  <a:pt x="34" y="69"/>
                </a:lnTo>
                <a:lnTo>
                  <a:pt x="0" y="35"/>
                </a:lnTo>
                <a:close/>
              </a:path>
            </a:pathLst>
          </a:custGeom>
          <a:solidFill>
            <a:srgbClr val="FFFFFF"/>
          </a:solidFill>
          <a:ln w="9525">
            <a:noFill/>
            <a:round/>
            <a:headEnd/>
            <a:tailEnd/>
          </a:ln>
        </p:spPr>
        <p:txBody>
          <a:bodyPr/>
          <a:lstStyle/>
          <a:p>
            <a:endParaRPr lang="en-US" dirty="0"/>
          </a:p>
        </p:txBody>
      </p:sp>
      <p:sp>
        <p:nvSpPr>
          <p:cNvPr id="17455" name="Freeform 46"/>
          <p:cNvSpPr>
            <a:spLocks/>
          </p:cNvSpPr>
          <p:nvPr/>
        </p:nvSpPr>
        <p:spPr bwMode="auto">
          <a:xfrm>
            <a:off x="6578600" y="4548188"/>
            <a:ext cx="985838" cy="109537"/>
          </a:xfrm>
          <a:custGeom>
            <a:avLst/>
            <a:gdLst>
              <a:gd name="T0" fmla="*/ 0 w 621"/>
              <a:gd name="T1" fmla="*/ 55562 h 69"/>
              <a:gd name="T2" fmla="*/ 53975 w 621"/>
              <a:gd name="T3" fmla="*/ 0 h 69"/>
              <a:gd name="T4" fmla="*/ 53975 w 621"/>
              <a:gd name="T5" fmla="*/ 36512 h 69"/>
              <a:gd name="T6" fmla="*/ 928688 w 621"/>
              <a:gd name="T7" fmla="*/ 36512 h 69"/>
              <a:gd name="T8" fmla="*/ 928688 w 621"/>
              <a:gd name="T9" fmla="*/ 0 h 69"/>
              <a:gd name="T10" fmla="*/ 985838 w 621"/>
              <a:gd name="T11" fmla="*/ 55562 h 69"/>
              <a:gd name="T12" fmla="*/ 928688 w 621"/>
              <a:gd name="T13" fmla="*/ 109537 h 69"/>
              <a:gd name="T14" fmla="*/ 928688 w 621"/>
              <a:gd name="T15" fmla="*/ 73025 h 69"/>
              <a:gd name="T16" fmla="*/ 53975 w 621"/>
              <a:gd name="T17" fmla="*/ 73025 h 69"/>
              <a:gd name="T18" fmla="*/ 53975 w 621"/>
              <a:gd name="T19" fmla="*/ 109537 h 69"/>
              <a:gd name="T20" fmla="*/ 0 w 621"/>
              <a:gd name="T21" fmla="*/ 55562 h 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1"/>
              <a:gd name="T34" fmla="*/ 0 h 69"/>
              <a:gd name="T35" fmla="*/ 621 w 621"/>
              <a:gd name="T36" fmla="*/ 69 h 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1" h="69">
                <a:moveTo>
                  <a:pt x="0" y="35"/>
                </a:moveTo>
                <a:lnTo>
                  <a:pt x="34" y="0"/>
                </a:lnTo>
                <a:lnTo>
                  <a:pt x="34" y="23"/>
                </a:lnTo>
                <a:lnTo>
                  <a:pt x="585" y="23"/>
                </a:lnTo>
                <a:lnTo>
                  <a:pt x="585" y="0"/>
                </a:lnTo>
                <a:lnTo>
                  <a:pt x="621" y="35"/>
                </a:lnTo>
                <a:lnTo>
                  <a:pt x="585" y="69"/>
                </a:lnTo>
                <a:lnTo>
                  <a:pt x="585" y="46"/>
                </a:lnTo>
                <a:lnTo>
                  <a:pt x="34" y="46"/>
                </a:lnTo>
                <a:lnTo>
                  <a:pt x="34" y="69"/>
                </a:lnTo>
                <a:lnTo>
                  <a:pt x="0" y="35"/>
                </a:lnTo>
              </a:path>
            </a:pathLst>
          </a:custGeom>
          <a:noFill/>
          <a:ln w="3175">
            <a:solidFill>
              <a:srgbClr val="000000"/>
            </a:solidFill>
            <a:prstDash val="sysDash"/>
            <a:round/>
            <a:headEnd/>
            <a:tailEnd/>
          </a:ln>
        </p:spPr>
        <p:txBody>
          <a:bodyPr/>
          <a:lstStyle/>
          <a:p>
            <a:endParaRPr lang="en-US" dirty="0"/>
          </a:p>
        </p:txBody>
      </p:sp>
      <p:sp>
        <p:nvSpPr>
          <p:cNvPr id="17456" name="Freeform 47"/>
          <p:cNvSpPr>
            <a:spLocks/>
          </p:cNvSpPr>
          <p:nvPr/>
        </p:nvSpPr>
        <p:spPr bwMode="auto">
          <a:xfrm>
            <a:off x="1871663" y="2963863"/>
            <a:ext cx="1858962" cy="109537"/>
          </a:xfrm>
          <a:custGeom>
            <a:avLst/>
            <a:gdLst>
              <a:gd name="T0" fmla="*/ 0 w 1171"/>
              <a:gd name="T1" fmla="*/ 55562 h 69"/>
              <a:gd name="T2" fmla="*/ 55562 w 1171"/>
              <a:gd name="T3" fmla="*/ 0 h 69"/>
              <a:gd name="T4" fmla="*/ 55562 w 1171"/>
              <a:gd name="T5" fmla="*/ 36512 h 69"/>
              <a:gd name="T6" fmla="*/ 1806575 w 1171"/>
              <a:gd name="T7" fmla="*/ 36512 h 69"/>
              <a:gd name="T8" fmla="*/ 1806575 w 1171"/>
              <a:gd name="T9" fmla="*/ 0 h 69"/>
              <a:gd name="T10" fmla="*/ 1858962 w 1171"/>
              <a:gd name="T11" fmla="*/ 55562 h 69"/>
              <a:gd name="T12" fmla="*/ 1806575 w 1171"/>
              <a:gd name="T13" fmla="*/ 109537 h 69"/>
              <a:gd name="T14" fmla="*/ 1806575 w 1171"/>
              <a:gd name="T15" fmla="*/ 74612 h 69"/>
              <a:gd name="T16" fmla="*/ 55562 w 1171"/>
              <a:gd name="T17" fmla="*/ 74612 h 69"/>
              <a:gd name="T18" fmla="*/ 55562 w 1171"/>
              <a:gd name="T19" fmla="*/ 109537 h 69"/>
              <a:gd name="T20" fmla="*/ 0 w 1171"/>
              <a:gd name="T21" fmla="*/ 55562 h 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71"/>
              <a:gd name="T34" fmla="*/ 0 h 69"/>
              <a:gd name="T35" fmla="*/ 1171 w 1171"/>
              <a:gd name="T36" fmla="*/ 69 h 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71" h="69">
                <a:moveTo>
                  <a:pt x="0" y="35"/>
                </a:moveTo>
                <a:lnTo>
                  <a:pt x="35" y="0"/>
                </a:lnTo>
                <a:lnTo>
                  <a:pt x="35" y="23"/>
                </a:lnTo>
                <a:lnTo>
                  <a:pt x="1138" y="23"/>
                </a:lnTo>
                <a:lnTo>
                  <a:pt x="1138" y="0"/>
                </a:lnTo>
                <a:lnTo>
                  <a:pt x="1171" y="35"/>
                </a:lnTo>
                <a:lnTo>
                  <a:pt x="1138" y="69"/>
                </a:lnTo>
                <a:lnTo>
                  <a:pt x="1138" y="47"/>
                </a:lnTo>
                <a:lnTo>
                  <a:pt x="35" y="47"/>
                </a:lnTo>
                <a:lnTo>
                  <a:pt x="35" y="69"/>
                </a:lnTo>
                <a:lnTo>
                  <a:pt x="0" y="35"/>
                </a:lnTo>
                <a:close/>
              </a:path>
            </a:pathLst>
          </a:custGeom>
          <a:solidFill>
            <a:srgbClr val="FFFFFF"/>
          </a:solidFill>
          <a:ln w="9525">
            <a:noFill/>
            <a:round/>
            <a:headEnd/>
            <a:tailEnd/>
          </a:ln>
        </p:spPr>
        <p:txBody>
          <a:bodyPr/>
          <a:lstStyle/>
          <a:p>
            <a:endParaRPr lang="en-US" dirty="0"/>
          </a:p>
        </p:txBody>
      </p:sp>
      <p:sp>
        <p:nvSpPr>
          <p:cNvPr id="17457" name="Freeform 48"/>
          <p:cNvSpPr>
            <a:spLocks/>
          </p:cNvSpPr>
          <p:nvPr/>
        </p:nvSpPr>
        <p:spPr bwMode="auto">
          <a:xfrm>
            <a:off x="1871663" y="2963863"/>
            <a:ext cx="1858962" cy="109537"/>
          </a:xfrm>
          <a:custGeom>
            <a:avLst/>
            <a:gdLst>
              <a:gd name="T0" fmla="*/ 0 w 1171"/>
              <a:gd name="T1" fmla="*/ 55562 h 69"/>
              <a:gd name="T2" fmla="*/ 55562 w 1171"/>
              <a:gd name="T3" fmla="*/ 0 h 69"/>
              <a:gd name="T4" fmla="*/ 55562 w 1171"/>
              <a:gd name="T5" fmla="*/ 36512 h 69"/>
              <a:gd name="T6" fmla="*/ 1806575 w 1171"/>
              <a:gd name="T7" fmla="*/ 36512 h 69"/>
              <a:gd name="T8" fmla="*/ 1806575 w 1171"/>
              <a:gd name="T9" fmla="*/ 0 h 69"/>
              <a:gd name="T10" fmla="*/ 1858962 w 1171"/>
              <a:gd name="T11" fmla="*/ 55562 h 69"/>
              <a:gd name="T12" fmla="*/ 1806575 w 1171"/>
              <a:gd name="T13" fmla="*/ 109537 h 69"/>
              <a:gd name="T14" fmla="*/ 1806575 w 1171"/>
              <a:gd name="T15" fmla="*/ 74612 h 69"/>
              <a:gd name="T16" fmla="*/ 55562 w 1171"/>
              <a:gd name="T17" fmla="*/ 74612 h 69"/>
              <a:gd name="T18" fmla="*/ 55562 w 1171"/>
              <a:gd name="T19" fmla="*/ 109537 h 69"/>
              <a:gd name="T20" fmla="*/ 0 w 1171"/>
              <a:gd name="T21" fmla="*/ 55562 h 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71"/>
              <a:gd name="T34" fmla="*/ 0 h 69"/>
              <a:gd name="T35" fmla="*/ 1171 w 1171"/>
              <a:gd name="T36" fmla="*/ 69 h 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71" h="69">
                <a:moveTo>
                  <a:pt x="0" y="35"/>
                </a:moveTo>
                <a:lnTo>
                  <a:pt x="35" y="0"/>
                </a:lnTo>
                <a:lnTo>
                  <a:pt x="35" y="23"/>
                </a:lnTo>
                <a:lnTo>
                  <a:pt x="1138" y="23"/>
                </a:lnTo>
                <a:lnTo>
                  <a:pt x="1138" y="0"/>
                </a:lnTo>
                <a:lnTo>
                  <a:pt x="1171" y="35"/>
                </a:lnTo>
                <a:lnTo>
                  <a:pt x="1138" y="69"/>
                </a:lnTo>
                <a:lnTo>
                  <a:pt x="1138" y="47"/>
                </a:lnTo>
                <a:lnTo>
                  <a:pt x="35" y="47"/>
                </a:lnTo>
                <a:lnTo>
                  <a:pt x="35" y="69"/>
                </a:lnTo>
                <a:lnTo>
                  <a:pt x="0" y="35"/>
                </a:lnTo>
              </a:path>
            </a:pathLst>
          </a:custGeom>
          <a:noFill/>
          <a:ln w="3175">
            <a:solidFill>
              <a:srgbClr val="000000"/>
            </a:solidFill>
            <a:prstDash val="sysDash"/>
            <a:round/>
            <a:headEnd/>
            <a:tailEnd/>
          </a:ln>
        </p:spPr>
        <p:txBody>
          <a:bodyPr/>
          <a:lstStyle/>
          <a:p>
            <a:endParaRPr lang="en-US" dirty="0"/>
          </a:p>
        </p:txBody>
      </p:sp>
      <p:sp>
        <p:nvSpPr>
          <p:cNvPr id="17458" name="Rectangle 49"/>
          <p:cNvSpPr>
            <a:spLocks noChangeArrowheads="1"/>
          </p:cNvSpPr>
          <p:nvPr/>
        </p:nvSpPr>
        <p:spPr bwMode="auto">
          <a:xfrm>
            <a:off x="4089400" y="3471863"/>
            <a:ext cx="698500" cy="214312"/>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Clause 5</a:t>
            </a:r>
            <a:endParaRPr lang="en-US" dirty="0"/>
          </a:p>
        </p:txBody>
      </p:sp>
      <p:sp>
        <p:nvSpPr>
          <p:cNvPr id="17459" name="Rectangle 50"/>
          <p:cNvSpPr>
            <a:spLocks noChangeArrowheads="1"/>
          </p:cNvSpPr>
          <p:nvPr/>
        </p:nvSpPr>
        <p:spPr bwMode="auto">
          <a:xfrm>
            <a:off x="3560763" y="4456113"/>
            <a:ext cx="698500" cy="214312"/>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Clause 6</a:t>
            </a:r>
            <a:endParaRPr lang="en-US" dirty="0"/>
          </a:p>
        </p:txBody>
      </p:sp>
      <p:sp>
        <p:nvSpPr>
          <p:cNvPr id="17460" name="Rectangle 51"/>
          <p:cNvSpPr>
            <a:spLocks noChangeArrowheads="1"/>
          </p:cNvSpPr>
          <p:nvPr/>
        </p:nvSpPr>
        <p:spPr bwMode="auto">
          <a:xfrm>
            <a:off x="4062413" y="5329238"/>
            <a:ext cx="698500" cy="214312"/>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Clause 7</a:t>
            </a:r>
            <a:endParaRPr lang="en-US" dirty="0"/>
          </a:p>
        </p:txBody>
      </p:sp>
      <p:sp>
        <p:nvSpPr>
          <p:cNvPr id="17461" name="Rectangle 52"/>
          <p:cNvSpPr>
            <a:spLocks noChangeArrowheads="1"/>
          </p:cNvSpPr>
          <p:nvPr/>
        </p:nvSpPr>
        <p:spPr bwMode="auto">
          <a:xfrm>
            <a:off x="4616450" y="4511675"/>
            <a:ext cx="698500" cy="214313"/>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rPr>
              <a:t>Clause 8</a:t>
            </a:r>
            <a:endParaRPr lang="en-US" dirty="0"/>
          </a:p>
        </p:txBody>
      </p:sp>
      <p:sp>
        <p:nvSpPr>
          <p:cNvPr id="17462" name="Rectangle 53"/>
          <p:cNvSpPr>
            <a:spLocks noChangeArrowheads="1"/>
          </p:cNvSpPr>
          <p:nvPr/>
        </p:nvSpPr>
        <p:spPr bwMode="auto">
          <a:xfrm>
            <a:off x="2057400" y="2438400"/>
            <a:ext cx="1143000" cy="365125"/>
          </a:xfrm>
          <a:prstGeom prst="rect">
            <a:avLst/>
          </a:prstGeom>
          <a:noFill/>
          <a:ln w="9525">
            <a:noFill/>
            <a:miter lim="800000"/>
            <a:headEnd/>
            <a:tailEnd/>
          </a:ln>
        </p:spPr>
        <p:txBody>
          <a:bodyPr lIns="0" tIns="0" rIns="0" bIns="0">
            <a:spAutoFit/>
          </a:bodyPr>
          <a:lstStyle/>
          <a:p>
            <a:r>
              <a:rPr lang="en-US" sz="1200" b="1" dirty="0">
                <a:latin typeface="Arial" charset="0"/>
              </a:rPr>
              <a:t>Clause 4 - Documentation</a:t>
            </a:r>
            <a:endParaRPr lang="en-US" dirty="0"/>
          </a:p>
        </p:txBody>
      </p:sp>
      <p:sp>
        <p:nvSpPr>
          <p:cNvPr id="17463" name="Line 54"/>
          <p:cNvSpPr>
            <a:spLocks noChangeShapeType="1"/>
          </p:cNvSpPr>
          <p:nvPr/>
        </p:nvSpPr>
        <p:spPr bwMode="auto">
          <a:xfrm>
            <a:off x="2971800" y="2590800"/>
            <a:ext cx="381000" cy="152400"/>
          </a:xfrm>
          <a:prstGeom prst="line">
            <a:avLst/>
          </a:prstGeom>
          <a:noFill/>
          <a:ln w="12700">
            <a:solidFill>
              <a:schemeClr val="tx1"/>
            </a:solidFill>
            <a:round/>
            <a:headEnd type="none" w="sm" len="sm"/>
            <a:tailEnd type="triangle" w="sm" len="sm"/>
          </a:ln>
        </p:spPr>
        <p:txBody>
          <a:bodyPr/>
          <a:lstStyle/>
          <a:p>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r>
              <a:rPr lang="en-US" sz="3600" b="1" dirty="0" smtClean="0">
                <a:latin typeface="+mn-lt"/>
                <a:cs typeface="Tahoma" pitchFamily="34" charset="0"/>
              </a:rPr>
              <a:t>Benefits of Implementing ISO 9001</a:t>
            </a:r>
          </a:p>
        </p:txBody>
      </p:sp>
      <p:sp>
        <p:nvSpPr>
          <p:cNvPr id="61443" name="Rectangle 3"/>
          <p:cNvSpPr>
            <a:spLocks noGrp="1" noChangeArrowheads="1"/>
          </p:cNvSpPr>
          <p:nvPr>
            <p:ph type="body" idx="1"/>
          </p:nvPr>
        </p:nvSpPr>
        <p:spPr>
          <a:noFill/>
          <a:ln/>
        </p:spPr>
        <p:txBody>
          <a:bodyPr>
            <a:noAutofit/>
          </a:bodyPr>
          <a:lstStyle/>
          <a:p>
            <a:pPr>
              <a:lnSpc>
                <a:spcPct val="80000"/>
              </a:lnSpc>
            </a:pPr>
            <a:r>
              <a:rPr lang="en-US" sz="2400" dirty="0" smtClean="0">
                <a:effectLst/>
                <a:latin typeface="Tahoma" pitchFamily="34" charset="0"/>
                <a:cs typeface="Tahoma" pitchFamily="34" charset="0"/>
              </a:rPr>
              <a:t>Competitive advantages in marketing an improved “quality” image</a:t>
            </a:r>
          </a:p>
          <a:p>
            <a:pPr>
              <a:lnSpc>
                <a:spcPct val="80000"/>
              </a:lnSpc>
            </a:pPr>
            <a:r>
              <a:rPr lang="en-US" sz="2400" dirty="0" smtClean="0">
                <a:effectLst/>
                <a:latin typeface="Tahoma" pitchFamily="34" charset="0"/>
                <a:cs typeface="Tahoma" pitchFamily="34" charset="0"/>
              </a:rPr>
              <a:t>Better performance of internal operations (less scrap / rework)</a:t>
            </a:r>
          </a:p>
          <a:p>
            <a:pPr>
              <a:lnSpc>
                <a:spcPct val="80000"/>
              </a:lnSpc>
            </a:pPr>
            <a:r>
              <a:rPr lang="en-US" sz="2400" dirty="0" smtClean="0">
                <a:effectLst/>
                <a:latin typeface="Tahoma" pitchFamily="34" charset="0"/>
                <a:cs typeface="Tahoma" pitchFamily="34" charset="0"/>
              </a:rPr>
              <a:t>Better quality</a:t>
            </a:r>
          </a:p>
          <a:p>
            <a:pPr>
              <a:lnSpc>
                <a:spcPct val="80000"/>
              </a:lnSpc>
            </a:pPr>
            <a:r>
              <a:rPr lang="en-US" sz="2400" dirty="0" smtClean="0">
                <a:effectLst/>
                <a:latin typeface="Tahoma" pitchFamily="34" charset="0"/>
                <a:cs typeface="Tahoma" pitchFamily="34" charset="0"/>
              </a:rPr>
              <a:t>Fewer customer audits</a:t>
            </a:r>
          </a:p>
          <a:p>
            <a:pPr>
              <a:lnSpc>
                <a:spcPct val="80000"/>
              </a:lnSpc>
            </a:pPr>
            <a:r>
              <a:rPr lang="en-US" sz="2400" dirty="0" smtClean="0">
                <a:effectLst/>
                <a:latin typeface="Tahoma" pitchFamily="34" charset="0"/>
                <a:cs typeface="Tahoma" pitchFamily="34" charset="0"/>
              </a:rPr>
              <a:t>A stronger focus on customer satisfaction and continual improvement</a:t>
            </a:r>
          </a:p>
          <a:p>
            <a:pPr>
              <a:lnSpc>
                <a:spcPct val="80000"/>
              </a:lnSpc>
            </a:pPr>
            <a:r>
              <a:rPr lang="en-US" sz="2400" dirty="0" smtClean="0">
                <a:effectLst/>
                <a:latin typeface="Tahoma" pitchFamily="34" charset="0"/>
                <a:cs typeface="Tahoma" pitchFamily="34" charset="0"/>
              </a:rPr>
              <a:t>Better company-wide communication</a:t>
            </a:r>
          </a:p>
          <a:p>
            <a:pPr>
              <a:lnSpc>
                <a:spcPct val="80000"/>
              </a:lnSpc>
            </a:pPr>
            <a:r>
              <a:rPr lang="en-US" sz="2400" dirty="0" smtClean="0">
                <a:effectLst/>
                <a:latin typeface="Tahoma" pitchFamily="34" charset="0"/>
                <a:cs typeface="Tahoma" pitchFamily="34" charset="0"/>
              </a:rPr>
              <a:t>Reduced costs</a:t>
            </a:r>
          </a:p>
          <a:p>
            <a:pPr>
              <a:lnSpc>
                <a:spcPct val="80000"/>
              </a:lnSpc>
            </a:pPr>
            <a:r>
              <a:rPr lang="en-US" sz="2400" dirty="0" smtClean="0">
                <a:effectLst/>
                <a:latin typeface="Tahoma" pitchFamily="34" charset="0"/>
                <a:cs typeface="Tahoma" pitchFamily="34" charset="0"/>
              </a:rPr>
              <a:t>Better documentation (see “What’s the value of all this documentation?”)</a:t>
            </a:r>
          </a:p>
          <a:p>
            <a:pPr>
              <a:lnSpc>
                <a:spcPct val="80000"/>
              </a:lnSpc>
              <a:buFont typeface="Monotype Sorts" pitchFamily="2" charset="2"/>
              <a:buNone/>
            </a:pPr>
            <a:endParaRPr lang="en-US" sz="2400" dirty="0" smtClean="0">
              <a:effectLst/>
              <a:latin typeface="Tahoma" pitchFamily="34" charset="0"/>
              <a:cs typeface="Tahoma" pitchFamily="34" charset="0"/>
            </a:endParaRPr>
          </a:p>
          <a:p>
            <a:pPr>
              <a:lnSpc>
                <a:spcPct val="80000"/>
              </a:lnSpc>
              <a:buFont typeface="Monotype Sorts" pitchFamily="2" charset="2"/>
              <a:buNone/>
            </a:pPr>
            <a:r>
              <a:rPr lang="en-US" sz="2400" dirty="0" smtClean="0">
                <a:effectLst/>
                <a:latin typeface="Tahoma" pitchFamily="34" charset="0"/>
                <a:cs typeface="Tahoma" pitchFamily="34" charset="0"/>
              </a:rPr>
              <a:t>	And all of the above changes can lead to higher levels of financial security for the company and its employees.</a:t>
            </a:r>
          </a:p>
        </p:txBody>
      </p:sp>
    </p:spTree>
  </p:cSld>
  <p:clrMapOvr>
    <a:masterClrMapping/>
  </p:clrMapOvr>
  <p:transition advTm="4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en-US" sz="3200" b="1" dirty="0" smtClean="0">
                <a:latin typeface="Tahoma" pitchFamily="34" charset="0"/>
                <a:cs typeface="Tahoma" pitchFamily="34" charset="0"/>
              </a:rPr>
              <a:t>Z1.4 and Z1.9 Inspection Standards *</a:t>
            </a:r>
          </a:p>
        </p:txBody>
      </p:sp>
      <p:sp>
        <p:nvSpPr>
          <p:cNvPr id="63491" name="Rectangle 3"/>
          <p:cNvSpPr>
            <a:spLocks noGrp="1" noChangeArrowheads="1"/>
          </p:cNvSpPr>
          <p:nvPr>
            <p:ph type="body" idx="1"/>
          </p:nvPr>
        </p:nvSpPr>
        <p:spPr>
          <a:xfrm>
            <a:off x="457200" y="1600200"/>
            <a:ext cx="8229600" cy="4953000"/>
          </a:xfrm>
          <a:noFill/>
          <a:ln/>
        </p:spPr>
        <p:txBody>
          <a:bodyPr>
            <a:normAutofit lnSpcReduction="10000"/>
          </a:bodyPr>
          <a:lstStyle/>
          <a:p>
            <a:r>
              <a:rPr lang="en-US" sz="2800" dirty="0" smtClean="0">
                <a:effectLst/>
                <a:latin typeface="Tahoma" pitchFamily="34" charset="0"/>
                <a:cs typeface="Tahoma" pitchFamily="34" charset="0"/>
              </a:rPr>
              <a:t>Define standardized inspection plans (sample size, acceptance and rejection numbers) at agreed upon acceptable quality levels for various batch/lot sizes.</a:t>
            </a:r>
          </a:p>
          <a:p>
            <a:endParaRPr lang="en-US" sz="2800" dirty="0" smtClean="0">
              <a:effectLst/>
              <a:latin typeface="Tahoma" pitchFamily="34" charset="0"/>
              <a:cs typeface="Tahoma" pitchFamily="34" charset="0"/>
            </a:endParaRPr>
          </a:p>
          <a:p>
            <a:r>
              <a:rPr lang="en-US" sz="2800" dirty="0" smtClean="0">
                <a:effectLst/>
                <a:latin typeface="Tahoma" pitchFamily="34" charset="0"/>
                <a:cs typeface="Tahoma" pitchFamily="34" charset="0"/>
              </a:rPr>
              <a:t>Protect the supplier from having good lots or product rejected based on an inspection of a limited sample if the defects are within specified limits.</a:t>
            </a:r>
          </a:p>
          <a:p>
            <a:endParaRPr lang="en-US" sz="2800" dirty="0" smtClean="0">
              <a:effectLst/>
              <a:latin typeface="Tahoma" pitchFamily="34" charset="0"/>
              <a:cs typeface="Tahoma" pitchFamily="34" charset="0"/>
            </a:endParaRPr>
          </a:p>
          <a:p>
            <a:pPr>
              <a:buFont typeface="Monotype Sorts" pitchFamily="2" charset="2"/>
              <a:buNone/>
            </a:pPr>
            <a:r>
              <a:rPr lang="en-US" sz="2800" dirty="0" smtClean="0">
                <a:effectLst/>
                <a:latin typeface="Tahoma" pitchFamily="34" charset="0"/>
                <a:cs typeface="Tahoma" pitchFamily="34" charset="0"/>
              </a:rPr>
              <a:t>* </a:t>
            </a:r>
            <a:r>
              <a:rPr lang="en-US" sz="2400" dirty="0" smtClean="0">
                <a:effectLst/>
                <a:latin typeface="Tahoma" pitchFamily="34" charset="0"/>
                <a:cs typeface="Tahoma" pitchFamily="34" charset="0"/>
              </a:rPr>
              <a:t>Taught in ISyE 315 and ISyE 512</a:t>
            </a:r>
          </a:p>
        </p:txBody>
      </p:sp>
    </p:spTree>
  </p:cSld>
  <p:clrMapOvr>
    <a:masterClrMapping/>
  </p:clrMapOvr>
  <p:transition advTm="4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en-US" sz="3200" b="1" dirty="0" smtClean="0">
                <a:latin typeface="+mn-lt"/>
                <a:cs typeface="Tahoma" pitchFamily="34" charset="0"/>
              </a:rPr>
              <a:t>Z1.4 Example</a:t>
            </a:r>
          </a:p>
        </p:txBody>
      </p:sp>
      <p:sp>
        <p:nvSpPr>
          <p:cNvPr id="63491" name="Rectangle 3"/>
          <p:cNvSpPr>
            <a:spLocks noGrp="1" noChangeArrowheads="1"/>
          </p:cNvSpPr>
          <p:nvPr>
            <p:ph type="body" idx="1"/>
          </p:nvPr>
        </p:nvSpPr>
        <p:spPr>
          <a:xfrm>
            <a:off x="457200" y="1600200"/>
            <a:ext cx="8229600" cy="4953000"/>
          </a:xfrm>
          <a:noFill/>
          <a:ln/>
        </p:spPr>
        <p:txBody>
          <a:bodyPr>
            <a:normAutofit fontScale="85000" lnSpcReduction="20000"/>
          </a:bodyPr>
          <a:lstStyle/>
          <a:p>
            <a:r>
              <a:rPr lang="en-US" sz="2800" dirty="0" smtClean="0">
                <a:effectLst/>
                <a:latin typeface="Tahoma" pitchFamily="34" charset="0"/>
                <a:cs typeface="Tahoma" pitchFamily="34" charset="0"/>
              </a:rPr>
              <a:t>Suppose a batch of 1000 parts arrive at receiving from a vendor and need to be inspected prior to acceptance and use. The acceptable quality level has been agreed upon as 2.5 (maximum percent defective), and a normal level II attribute sample plan will be used.</a:t>
            </a:r>
          </a:p>
          <a:p>
            <a:endParaRPr lang="en-US" sz="2800" dirty="0" smtClean="0">
              <a:effectLst/>
              <a:latin typeface="Tahoma" pitchFamily="34" charset="0"/>
              <a:cs typeface="Tahoma" pitchFamily="34" charset="0"/>
            </a:endParaRPr>
          </a:p>
          <a:p>
            <a:endParaRPr lang="en-US" sz="2800" dirty="0" smtClean="0">
              <a:effectLst/>
              <a:latin typeface="Tahoma" pitchFamily="34" charset="0"/>
              <a:cs typeface="Tahoma" pitchFamily="34" charset="0"/>
            </a:endParaRPr>
          </a:p>
          <a:p>
            <a:r>
              <a:rPr lang="en-US" sz="2800" dirty="0" smtClean="0">
                <a:effectLst/>
                <a:latin typeface="Tahoma" pitchFamily="34" charset="0"/>
                <a:cs typeface="Tahoma" pitchFamily="34" charset="0"/>
              </a:rPr>
              <a:t>The standard would then specify that 80 parts be sampled and inspected, and the entire lot would be accepted if 7 or less parts were found to be defective. Likewise the lot would be rejected if 8 or more parts were found to be defective.</a:t>
            </a:r>
          </a:p>
          <a:p>
            <a:endParaRPr lang="en-US" sz="2800" dirty="0" smtClean="0">
              <a:latin typeface="Tahoma" pitchFamily="34" charset="0"/>
              <a:cs typeface="Tahoma" pitchFamily="34" charset="0"/>
            </a:endParaRPr>
          </a:p>
          <a:p>
            <a:r>
              <a:rPr lang="en-US" sz="2800" dirty="0" smtClean="0">
                <a:effectLst/>
                <a:latin typeface="Tahoma" pitchFamily="34" charset="0"/>
                <a:cs typeface="Tahoma" pitchFamily="34" charset="0"/>
              </a:rPr>
              <a:t>These standards are voluntary, but often specified as required per contract specifications. </a:t>
            </a:r>
          </a:p>
          <a:p>
            <a:endParaRPr lang="en-US" sz="2800" dirty="0" smtClean="0">
              <a:effectLst/>
              <a:latin typeface="Tahoma" pitchFamily="34" charset="0"/>
              <a:cs typeface="Tahoma" pitchFamily="34" charset="0"/>
            </a:endParaRPr>
          </a:p>
          <a:p>
            <a:pPr>
              <a:buFont typeface="Monotype Sorts" pitchFamily="2" charset="2"/>
              <a:buNone/>
            </a:pPr>
            <a:endParaRPr lang="en-US" sz="2400" dirty="0" smtClean="0">
              <a:effectLst/>
              <a:latin typeface="Tahoma" pitchFamily="34" charset="0"/>
              <a:cs typeface="Tahoma" pitchFamily="34" charset="0"/>
            </a:endParaRPr>
          </a:p>
        </p:txBody>
      </p:sp>
    </p:spTree>
  </p:cSld>
  <p:clrMapOvr>
    <a:masterClrMapping/>
  </p:clrMapOvr>
  <p:transition advTm="4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4200"/>
            <a:ext cx="7772400" cy="1362075"/>
          </a:xfrm>
        </p:spPr>
        <p:txBody>
          <a:bodyPr/>
          <a:lstStyle/>
          <a:p>
            <a:pPr algn="ctr"/>
            <a:r>
              <a:rPr lang="en-US" dirty="0" smtClean="0"/>
              <a:t>Ergonomics and safety Standards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25</a:t>
            </a:fld>
            <a:endParaRPr lang="en-US" dirty="0"/>
          </a:p>
        </p:txBody>
      </p:sp>
      <p:sp>
        <p:nvSpPr>
          <p:cNvPr id="6" name="TextBox 5"/>
          <p:cNvSpPr txBox="1"/>
          <p:nvPr/>
        </p:nvSpPr>
        <p:spPr>
          <a:xfrm>
            <a:off x="2743200" y="5715000"/>
            <a:ext cx="3373937" cy="369332"/>
          </a:xfrm>
          <a:prstGeom prst="rect">
            <a:avLst/>
          </a:prstGeom>
          <a:noFill/>
        </p:spPr>
        <p:txBody>
          <a:bodyPr wrap="none" rtlCol="0">
            <a:spAutoFit/>
          </a:bodyPr>
          <a:lstStyle/>
          <a:p>
            <a:r>
              <a:rPr lang="en-US" dirty="0" smtClean="0"/>
              <a:t>Covered in ISyE 349 and ISyE 564</a:t>
            </a:r>
            <a:endParaRPr lang="en-US" dirty="0"/>
          </a:p>
        </p:txBody>
      </p:sp>
    </p:spTree>
    <p:extLst>
      <p:ext uri="{BB962C8B-B14F-4D97-AF65-F5344CB8AC3E}">
        <p14:creationId xmlns:p14="http://schemas.microsoft.com/office/powerpoint/2010/main" val="4276870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Ergonomic standards in the workplace promote worker productivity, safety and health. The standards outline practices for improving accessibility, and visibility. They provide standardized procedures and practices for measuring and reducing physical stress and mental fatigue from motion, vibration, shock, sounds. </a:t>
            </a:r>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26</a:t>
            </a:fld>
            <a:endParaRPr lang="en-US" dirty="0"/>
          </a:p>
        </p:txBody>
      </p:sp>
    </p:spTree>
    <p:extLst>
      <p:ext uri="{BB962C8B-B14F-4D97-AF65-F5344CB8AC3E}">
        <p14:creationId xmlns:p14="http://schemas.microsoft.com/office/powerpoint/2010/main" val="2902467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5105400"/>
          </a:xfrm>
        </p:spPr>
        <p:txBody>
          <a:bodyPr>
            <a:normAutofit fontScale="92500"/>
          </a:bodyPr>
          <a:lstStyle/>
          <a:p>
            <a:pPr marL="0" indent="0">
              <a:buNone/>
            </a:pPr>
            <a:r>
              <a:rPr lang="en-US" dirty="0" smtClean="0"/>
              <a:t>Representative standards for ergonomics include</a:t>
            </a:r>
          </a:p>
          <a:p>
            <a:r>
              <a:rPr lang="en-US" sz="2600" dirty="0" smtClean="0"/>
              <a:t>Hand </a:t>
            </a:r>
            <a:r>
              <a:rPr lang="en-US" sz="2600" dirty="0"/>
              <a:t>Held Tool Ergonomics</a:t>
            </a:r>
          </a:p>
          <a:p>
            <a:r>
              <a:rPr lang="en-US" sz="2600" dirty="0"/>
              <a:t>Office Ergonomics</a:t>
            </a:r>
          </a:p>
          <a:p>
            <a:r>
              <a:rPr lang="en-US" sz="2600" dirty="0"/>
              <a:t>Vehicle Ergonomics</a:t>
            </a:r>
          </a:p>
          <a:p>
            <a:r>
              <a:rPr lang="en-US" sz="2600" dirty="0"/>
              <a:t>Thermal Ergonomics</a:t>
            </a:r>
          </a:p>
          <a:p>
            <a:r>
              <a:rPr lang="en-US" sz="2600" dirty="0"/>
              <a:t>Machine Ergonomics</a:t>
            </a:r>
          </a:p>
          <a:p>
            <a:r>
              <a:rPr lang="en-US" sz="2600" dirty="0"/>
              <a:t>Human System Interaction Ergonomics</a:t>
            </a:r>
          </a:p>
          <a:p>
            <a:r>
              <a:rPr lang="en-US" sz="2600" dirty="0"/>
              <a:t>Control </a:t>
            </a:r>
            <a:r>
              <a:rPr lang="en-US" sz="2600" dirty="0" err="1"/>
              <a:t>Centres</a:t>
            </a:r>
            <a:r>
              <a:rPr lang="en-US" sz="2600" dirty="0"/>
              <a:t> Ergonomics</a:t>
            </a:r>
          </a:p>
          <a:p>
            <a:r>
              <a:rPr lang="en-US" sz="2600" dirty="0"/>
              <a:t>Accessibility Ergonomics</a:t>
            </a:r>
          </a:p>
          <a:p>
            <a:r>
              <a:rPr lang="en-US" sz="2600" dirty="0"/>
              <a:t>Software Ergonomics</a:t>
            </a:r>
          </a:p>
          <a:p>
            <a:r>
              <a:rPr lang="en-US" sz="2600" dirty="0"/>
              <a:t>General Ergonomics</a:t>
            </a:r>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27</a:t>
            </a:fld>
            <a:endParaRPr lang="en-US" dirty="0"/>
          </a:p>
        </p:txBody>
      </p:sp>
      <p:sp>
        <p:nvSpPr>
          <p:cNvPr id="6" name="Rectangle 5"/>
          <p:cNvSpPr/>
          <p:nvPr/>
        </p:nvSpPr>
        <p:spPr>
          <a:xfrm>
            <a:off x="2637430" y="6276414"/>
            <a:ext cx="6553200" cy="338554"/>
          </a:xfrm>
          <a:prstGeom prst="rect">
            <a:avLst/>
          </a:prstGeom>
        </p:spPr>
        <p:txBody>
          <a:bodyPr wrap="square">
            <a:spAutoFit/>
          </a:bodyPr>
          <a:lstStyle/>
          <a:p>
            <a:r>
              <a:rPr lang="en-US" sz="1600" dirty="0"/>
              <a:t>http://webstore.ansi.org/ergonomics/Default.aspx#.USlrEB3Whlc</a:t>
            </a:r>
          </a:p>
        </p:txBody>
      </p:sp>
    </p:spTree>
    <p:extLst>
      <p:ext uri="{BB962C8B-B14F-4D97-AF65-F5344CB8AC3E}">
        <p14:creationId xmlns:p14="http://schemas.microsoft.com/office/powerpoint/2010/main" val="101954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228600"/>
            <a:ext cx="7772400" cy="1143000"/>
          </a:xfrm>
          <a:prstGeom prst="rect">
            <a:avLst/>
          </a:prstGeom>
        </p:spPr>
        <p:txBody>
          <a:bodyPr/>
          <a:lstStyle>
            <a:lvl1pPr algn="ctr" defTabSz="457200" rtl="0" eaLnBrk="1" fontAlgn="base" hangingPunct="1">
              <a:spcBef>
                <a:spcPct val="0"/>
              </a:spcBef>
              <a:spcAft>
                <a:spcPct val="0"/>
              </a:spcAft>
              <a:defRPr sz="4400" kern="1200">
                <a:solidFill>
                  <a:schemeClr val="tx1"/>
                </a:solidFill>
                <a:latin typeface="+mj-lt"/>
                <a:ea typeface="ＭＳ Ｐゴシック" pitchFamily="1" charset="-128"/>
                <a:cs typeface="ＭＳ Ｐゴシック" pitchFamily="1" charset="-128"/>
              </a:defRPr>
            </a:lvl1pPr>
            <a:lvl2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2pPr>
            <a:lvl3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3pPr>
            <a:lvl4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4pPr>
            <a:lvl5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9pPr>
          </a:lstStyle>
          <a:p>
            <a:r>
              <a:rPr lang="en-US" sz="3200" dirty="0">
                <a:solidFill>
                  <a:srgbClr val="C00000"/>
                </a:solidFill>
              </a:rPr>
              <a:t>OSHA Standard </a:t>
            </a:r>
            <a:r>
              <a:rPr lang="en-US" sz="3200" dirty="0" smtClean="0">
                <a:solidFill>
                  <a:srgbClr val="C00000"/>
                </a:solidFill>
              </a:rPr>
              <a:t>for </a:t>
            </a:r>
            <a:r>
              <a:rPr lang="en-US" sz="3200" dirty="0">
                <a:solidFill>
                  <a:srgbClr val="C00000"/>
                </a:solidFill>
              </a:rPr>
              <a:t>Protection against the effects of noise </a:t>
            </a:r>
            <a:r>
              <a:rPr lang="en-US" sz="3200" dirty="0" smtClean="0">
                <a:solidFill>
                  <a:srgbClr val="C00000"/>
                </a:solidFill>
              </a:rPr>
              <a:t>exposure</a:t>
            </a:r>
            <a:r>
              <a:rPr lang="en-US" sz="2400" dirty="0" smtClean="0"/>
              <a:t/>
            </a:r>
            <a:br>
              <a:rPr lang="en-US" sz="2400" dirty="0" smtClean="0"/>
            </a:br>
            <a:endParaRPr lang="en-US" sz="2400" dirty="0"/>
          </a:p>
        </p:txBody>
      </p:sp>
      <p:sp>
        <p:nvSpPr>
          <p:cNvPr id="4" name="Rectangle 3"/>
          <p:cNvSpPr txBox="1">
            <a:spLocks noChangeArrowheads="1"/>
          </p:cNvSpPr>
          <p:nvPr/>
        </p:nvSpPr>
        <p:spPr>
          <a:xfrm>
            <a:off x="304800" y="1524000"/>
            <a:ext cx="4495800" cy="4848698"/>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 charset="-128"/>
                <a:cs typeface="ＭＳ Ｐゴシック" pitchFamily="1"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OSHA requires hearing protectors for workers exposed to 8-hour TWA noise levels of 85 dB </a:t>
            </a:r>
            <a:r>
              <a:rPr lang="en-US" sz="2400" dirty="0" smtClean="0"/>
              <a:t>or above </a:t>
            </a:r>
          </a:p>
          <a:p>
            <a:r>
              <a:rPr lang="en-US" sz="2400" dirty="0" smtClean="0"/>
              <a:t>If they have incurred standard threshold shifts that demonstrate they are susceptible to noise</a:t>
            </a:r>
          </a:p>
          <a:p>
            <a:r>
              <a:rPr lang="en-US" sz="2400" dirty="0" smtClean="0"/>
              <a:t>If they are exposed to noise over the permissible exposure limit of 90 dB over an 8-hour TWA</a:t>
            </a:r>
          </a:p>
          <a:p>
            <a:r>
              <a:rPr lang="en-US" sz="2400" dirty="0"/>
              <a:t>Mandatory </a:t>
            </a:r>
            <a:r>
              <a:rPr lang="en-US" sz="2400" dirty="0" smtClean="0"/>
              <a:t>standard</a:t>
            </a:r>
            <a:r>
              <a:rPr lang="en-US" sz="2400" dirty="0">
                <a:hlinkClick r:id="rId3"/>
              </a:rPr>
              <a:t> 1910.95</a:t>
            </a:r>
            <a:r>
              <a:rPr lang="en-US" sz="2400" dirty="0"/>
              <a:t> </a:t>
            </a:r>
            <a:endParaRPr lang="en-US" sz="2400" dirty="0" smtClean="0"/>
          </a:p>
          <a:p>
            <a:endParaRPr lang="en-US" sz="2400" dirty="0" smtClean="0"/>
          </a:p>
          <a:p>
            <a:endParaRPr lang="en-US" sz="2400" dirty="0"/>
          </a:p>
        </p:txBody>
      </p:sp>
      <p:pic>
        <p:nvPicPr>
          <p:cNvPr id="1026" name="Picture 2" descr="FIGURE G-9 - Equivalent A-Weighted Sound Lev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993755"/>
            <a:ext cx="4208360" cy="437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062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7"/>
          <p:cNvSpPr txBox="1">
            <a:spLocks noChangeArrowheads="1"/>
          </p:cNvSpPr>
          <p:nvPr/>
        </p:nvSpPr>
        <p:spPr>
          <a:xfrm>
            <a:off x="723900" y="228600"/>
            <a:ext cx="7772400" cy="1143000"/>
          </a:xfrm>
          <a:prstGeom prst="rect">
            <a:avLst/>
          </a:prstGeom>
        </p:spPr>
        <p:txBody>
          <a:bodyPr/>
          <a:lstStyle>
            <a:lvl1pPr algn="ctr" defTabSz="457200" rtl="0" eaLnBrk="1" fontAlgn="base" hangingPunct="1">
              <a:spcBef>
                <a:spcPct val="0"/>
              </a:spcBef>
              <a:spcAft>
                <a:spcPct val="0"/>
              </a:spcAft>
              <a:defRPr sz="4400" kern="1200">
                <a:solidFill>
                  <a:schemeClr val="tx1"/>
                </a:solidFill>
                <a:latin typeface="+mj-lt"/>
                <a:ea typeface="ＭＳ Ｐゴシック" pitchFamily="1" charset="-128"/>
                <a:cs typeface="ＭＳ Ｐゴシック" pitchFamily="1" charset="-128"/>
              </a:defRPr>
            </a:lvl1pPr>
            <a:lvl2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2pPr>
            <a:lvl3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3pPr>
            <a:lvl4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4pPr>
            <a:lvl5pPr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Arial" pitchFamily="1" charset="0"/>
                <a:ea typeface="ＭＳ Ｐゴシック" pitchFamily="1" charset="-128"/>
                <a:cs typeface="ＭＳ Ｐゴシック" pitchFamily="1" charset="-128"/>
              </a:defRPr>
            </a:lvl9pPr>
          </a:lstStyle>
          <a:p>
            <a:r>
              <a:rPr lang="en-US" sz="3200" dirty="0" smtClean="0">
                <a:solidFill>
                  <a:srgbClr val="C00000"/>
                </a:solidFill>
              </a:rPr>
              <a:t>ACGIH Threshold Limit Value for heat stress</a:t>
            </a:r>
            <a:endParaRPr lang="en-US" sz="3200" dirty="0">
              <a:solidFill>
                <a:srgbClr val="C00000"/>
              </a:solidFill>
            </a:endParaRPr>
          </a:p>
        </p:txBody>
      </p:sp>
      <p:sp>
        <p:nvSpPr>
          <p:cNvPr id="3" name="TextBox 2"/>
          <p:cNvSpPr txBox="1"/>
          <p:nvPr/>
        </p:nvSpPr>
        <p:spPr>
          <a:xfrm>
            <a:off x="910904" y="6248400"/>
            <a:ext cx="7585396" cy="369332"/>
          </a:xfrm>
          <a:prstGeom prst="rect">
            <a:avLst/>
          </a:prstGeom>
          <a:noFill/>
        </p:spPr>
        <p:txBody>
          <a:bodyPr wrap="square" rtlCol="0">
            <a:spAutoFit/>
          </a:bodyPr>
          <a:lstStyle/>
          <a:p>
            <a:r>
              <a:rPr lang="en-US" sz="1800" dirty="0" smtClean="0">
                <a:solidFill>
                  <a:srgbClr val="000000"/>
                </a:solidFill>
              </a:rPr>
              <a:t>Work below the Action Limit is presumptively low stress for any healthy worker</a:t>
            </a:r>
            <a:endParaRPr lang="en-US" sz="1800" dirty="0">
              <a:solidFill>
                <a:srgbClr val="000000"/>
              </a:solidFill>
            </a:endParaRPr>
          </a:p>
        </p:txBody>
      </p:sp>
      <p:sp>
        <p:nvSpPr>
          <p:cNvPr id="4" name="TextBox 3"/>
          <p:cNvSpPr txBox="1"/>
          <p:nvPr/>
        </p:nvSpPr>
        <p:spPr>
          <a:xfrm>
            <a:off x="7101504" y="4886481"/>
            <a:ext cx="1334020" cy="338554"/>
          </a:xfrm>
          <a:prstGeom prst="rect">
            <a:avLst/>
          </a:prstGeom>
          <a:noFill/>
        </p:spPr>
        <p:txBody>
          <a:bodyPr wrap="none" rtlCol="0">
            <a:spAutoFit/>
          </a:bodyPr>
          <a:lstStyle/>
          <a:p>
            <a:r>
              <a:rPr lang="en-US" dirty="0" smtClean="0">
                <a:solidFill>
                  <a:srgbClr val="000000"/>
                </a:solidFill>
              </a:rPr>
              <a:t>Acclimatized</a:t>
            </a:r>
            <a:endParaRPr lang="en-US" dirty="0">
              <a:solidFill>
                <a:srgbClr val="000000"/>
              </a:solidFill>
            </a:endParaRPr>
          </a:p>
        </p:txBody>
      </p:sp>
      <p:sp>
        <p:nvSpPr>
          <p:cNvPr id="5" name="TextBox 4"/>
          <p:cNvSpPr txBox="1"/>
          <p:nvPr/>
        </p:nvSpPr>
        <p:spPr>
          <a:xfrm>
            <a:off x="6970292" y="5421556"/>
            <a:ext cx="1641796" cy="338554"/>
          </a:xfrm>
          <a:prstGeom prst="rect">
            <a:avLst/>
          </a:prstGeom>
          <a:noFill/>
        </p:spPr>
        <p:txBody>
          <a:bodyPr wrap="none" rtlCol="0">
            <a:spAutoFit/>
          </a:bodyPr>
          <a:lstStyle/>
          <a:p>
            <a:r>
              <a:rPr lang="en-US" dirty="0" smtClean="0">
                <a:solidFill>
                  <a:srgbClr val="000000"/>
                </a:solidFill>
              </a:rPr>
              <a:t>Un-acclimatized</a:t>
            </a:r>
            <a:endParaRPr lang="en-US" dirty="0">
              <a:solidFill>
                <a:srgbClr val="000000"/>
              </a:solidFill>
            </a:endParaRPr>
          </a:p>
        </p:txBody>
      </p:sp>
      <p:grpSp>
        <p:nvGrpSpPr>
          <p:cNvPr id="6" name="Group 5"/>
          <p:cNvGrpSpPr/>
          <p:nvPr/>
        </p:nvGrpSpPr>
        <p:grpSpPr>
          <a:xfrm>
            <a:off x="1934622" y="2670363"/>
            <a:ext cx="5330825" cy="3733800"/>
            <a:chOff x="1387475" y="1089025"/>
            <a:chExt cx="5504280" cy="4114800"/>
          </a:xfrm>
        </p:grpSpPr>
        <p:pic>
          <p:nvPicPr>
            <p:cNvPr id="7" name="Picture 1"/>
            <p:cNvPicPr>
              <a:picLocks noChangeAspect="1" noChangeArrowheads="1"/>
            </p:cNvPicPr>
            <p:nvPr/>
          </p:nvPicPr>
          <p:blipFill>
            <a:blip r:embed="rId3" cstate="print"/>
            <a:srcRect/>
            <a:stretch>
              <a:fillRect/>
            </a:stretch>
          </p:blipFill>
          <p:spPr bwMode="auto">
            <a:xfrm>
              <a:off x="1387475" y="1089025"/>
              <a:ext cx="4991100" cy="4114800"/>
            </a:xfrm>
            <a:prstGeom prst="rect">
              <a:avLst/>
            </a:prstGeom>
            <a:noFill/>
            <a:ln w="9525">
              <a:noFill/>
              <a:miter lim="800000"/>
              <a:headEnd/>
              <a:tailEnd/>
            </a:ln>
          </p:spPr>
        </p:pic>
        <p:sp>
          <p:nvSpPr>
            <p:cNvPr id="8" name="TextBox 7"/>
            <p:cNvSpPr txBox="1"/>
            <p:nvPr/>
          </p:nvSpPr>
          <p:spPr>
            <a:xfrm>
              <a:off x="6163121" y="109537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97</a:t>
              </a:r>
              <a:endParaRPr kumimoji="0" lang="en-US" sz="1400" b="0" i="0" u="none" strike="noStrike" kern="0" cap="none" spc="0" normalizeH="0" baseline="0" noProof="0" dirty="0">
                <a:ln>
                  <a:noFill/>
                </a:ln>
                <a:solidFill>
                  <a:sysClr val="windowText" lastClr="000000"/>
                </a:solidFill>
                <a:effectLst/>
                <a:uLnTx/>
                <a:uFillTx/>
              </a:endParaRPr>
            </a:p>
          </p:txBody>
        </p:sp>
        <p:sp>
          <p:nvSpPr>
            <p:cNvPr id="9" name="TextBox 8"/>
            <p:cNvSpPr txBox="1"/>
            <p:nvPr/>
          </p:nvSpPr>
          <p:spPr>
            <a:xfrm>
              <a:off x="6172200" y="149542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93</a:t>
              </a:r>
              <a:endParaRPr kumimoji="0" lang="en-US" sz="1400" b="0" i="0" u="none" strike="noStrike" kern="0" cap="none" spc="0" normalizeH="0" baseline="0" noProof="0" dirty="0">
                <a:ln>
                  <a:noFill/>
                </a:ln>
                <a:solidFill>
                  <a:sysClr val="windowText" lastClr="000000"/>
                </a:solidFill>
                <a:effectLst/>
                <a:uLnTx/>
                <a:uFillTx/>
              </a:endParaRPr>
            </a:p>
          </p:txBody>
        </p:sp>
        <p:sp>
          <p:nvSpPr>
            <p:cNvPr id="10" name="TextBox 9"/>
            <p:cNvSpPr txBox="1"/>
            <p:nvPr/>
          </p:nvSpPr>
          <p:spPr>
            <a:xfrm>
              <a:off x="6172200" y="191452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90</a:t>
              </a:r>
              <a:endParaRPr kumimoji="0" lang="en-US" sz="1400" b="0" i="0" u="none" strike="noStrike" kern="0" cap="none" spc="0" normalizeH="0" baseline="0" noProof="0" dirty="0">
                <a:ln>
                  <a:noFill/>
                </a:ln>
                <a:solidFill>
                  <a:sysClr val="windowText" lastClr="000000"/>
                </a:solidFill>
                <a:effectLst/>
                <a:uLnTx/>
                <a:uFillTx/>
              </a:endParaRPr>
            </a:p>
          </p:txBody>
        </p:sp>
        <p:sp>
          <p:nvSpPr>
            <p:cNvPr id="11" name="TextBox 10"/>
            <p:cNvSpPr txBox="1"/>
            <p:nvPr/>
          </p:nvSpPr>
          <p:spPr>
            <a:xfrm>
              <a:off x="6172200" y="231457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86</a:t>
              </a:r>
              <a:endParaRPr kumimoji="0" lang="en-US" sz="1400" b="0" i="0" u="none" strike="noStrike" kern="0" cap="none" spc="0" normalizeH="0" baseline="0" noProof="0" dirty="0">
                <a:ln>
                  <a:noFill/>
                </a:ln>
                <a:solidFill>
                  <a:sysClr val="windowText" lastClr="000000"/>
                </a:solidFill>
                <a:effectLst/>
                <a:uLnTx/>
                <a:uFillTx/>
              </a:endParaRPr>
            </a:p>
          </p:txBody>
        </p:sp>
        <p:sp>
          <p:nvSpPr>
            <p:cNvPr id="12" name="TextBox 11"/>
            <p:cNvSpPr txBox="1"/>
            <p:nvPr/>
          </p:nvSpPr>
          <p:spPr>
            <a:xfrm>
              <a:off x="6172200" y="269557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82</a:t>
              </a:r>
              <a:endParaRPr kumimoji="0" lang="en-US" sz="1400" b="0" i="0" u="none" strike="noStrike" kern="0" cap="none" spc="0" normalizeH="0" baseline="0" noProof="0" dirty="0">
                <a:ln>
                  <a:noFill/>
                </a:ln>
                <a:solidFill>
                  <a:sysClr val="windowText" lastClr="000000"/>
                </a:solidFill>
                <a:effectLst/>
                <a:uLnTx/>
                <a:uFillTx/>
              </a:endParaRPr>
            </a:p>
          </p:txBody>
        </p:sp>
        <p:sp>
          <p:nvSpPr>
            <p:cNvPr id="13" name="TextBox 12"/>
            <p:cNvSpPr txBox="1"/>
            <p:nvPr/>
          </p:nvSpPr>
          <p:spPr>
            <a:xfrm>
              <a:off x="6172200" y="3105150"/>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79</a:t>
              </a:r>
              <a:endParaRPr kumimoji="0" lang="en-US" sz="1400" b="0" i="0" u="none" strike="noStrike" kern="0" cap="none" spc="0" normalizeH="0" baseline="0" noProof="0" dirty="0">
                <a:ln>
                  <a:noFill/>
                </a:ln>
                <a:solidFill>
                  <a:sysClr val="windowText" lastClr="000000"/>
                </a:solidFill>
                <a:effectLst/>
                <a:uLnTx/>
                <a:uFillTx/>
              </a:endParaRPr>
            </a:p>
          </p:txBody>
        </p:sp>
        <p:sp>
          <p:nvSpPr>
            <p:cNvPr id="14" name="TextBox 13"/>
            <p:cNvSpPr txBox="1"/>
            <p:nvPr/>
          </p:nvSpPr>
          <p:spPr>
            <a:xfrm>
              <a:off x="6172200" y="3514725"/>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75</a:t>
              </a:r>
              <a:endParaRPr kumimoji="0" lang="en-US" sz="1400" b="0" i="0" u="none" strike="noStrike" kern="0" cap="none" spc="0" normalizeH="0" baseline="0" noProof="0" dirty="0">
                <a:ln>
                  <a:noFill/>
                </a:ln>
                <a:solidFill>
                  <a:sysClr val="windowText" lastClr="000000"/>
                </a:solidFill>
                <a:effectLst/>
                <a:uLnTx/>
                <a:uFillTx/>
              </a:endParaRPr>
            </a:p>
          </p:txBody>
        </p:sp>
        <p:sp>
          <p:nvSpPr>
            <p:cNvPr id="15" name="TextBox 14"/>
            <p:cNvSpPr txBox="1"/>
            <p:nvPr/>
          </p:nvSpPr>
          <p:spPr>
            <a:xfrm>
              <a:off x="6162675" y="3905250"/>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72</a:t>
              </a:r>
              <a:endParaRPr kumimoji="0" lang="en-US" sz="1400" b="0" i="0" u="none" strike="noStrike" kern="0" cap="none" spc="0" normalizeH="0" baseline="0" noProof="0" dirty="0">
                <a:ln>
                  <a:noFill/>
                </a:ln>
                <a:solidFill>
                  <a:sysClr val="windowText" lastClr="000000"/>
                </a:solidFill>
                <a:effectLst/>
                <a:uLnTx/>
                <a:uFillTx/>
              </a:endParaRPr>
            </a:p>
          </p:txBody>
        </p:sp>
        <p:sp>
          <p:nvSpPr>
            <p:cNvPr id="16" name="TextBox 15"/>
            <p:cNvSpPr txBox="1"/>
            <p:nvPr/>
          </p:nvSpPr>
          <p:spPr>
            <a:xfrm>
              <a:off x="6163121" y="4307502"/>
              <a:ext cx="3674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68</a:t>
              </a:r>
              <a:endParaRPr kumimoji="0" lang="en-US" sz="1400" b="0" i="0" u="none" strike="noStrike" kern="0" cap="none" spc="0" normalizeH="0" baseline="0" noProof="0" dirty="0">
                <a:ln>
                  <a:noFill/>
                </a:ln>
                <a:solidFill>
                  <a:sysClr val="windowText" lastClr="000000"/>
                </a:solidFill>
                <a:effectLst/>
                <a:uLnTx/>
                <a:uFillTx/>
              </a:endParaRPr>
            </a:p>
          </p:txBody>
        </p:sp>
        <p:sp>
          <p:nvSpPr>
            <p:cNvPr id="17" name="TextBox 16"/>
            <p:cNvSpPr txBox="1"/>
            <p:nvPr/>
          </p:nvSpPr>
          <p:spPr>
            <a:xfrm rot="16200000">
              <a:off x="6099839" y="2739361"/>
              <a:ext cx="1245277"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smtClean="0">
                  <a:ln>
                    <a:noFill/>
                  </a:ln>
                  <a:solidFill>
                    <a:sysClr val="windowText" lastClr="000000"/>
                  </a:solidFill>
                  <a:effectLst/>
                  <a:uLnTx/>
                  <a:uFillTx/>
                </a:rPr>
                <a:t>WBGTeff</a:t>
              </a:r>
              <a:r>
                <a:rPr kumimoji="0" lang="en-US" sz="1600" b="0" i="0" u="none" strike="noStrike" kern="0" cap="none" spc="0" normalizeH="0" baseline="0" noProof="0" dirty="0" smtClean="0">
                  <a:ln>
                    <a:noFill/>
                  </a:ln>
                  <a:solidFill>
                    <a:sysClr val="windowText" lastClr="000000"/>
                  </a:solidFill>
                  <a:effectLst/>
                  <a:uLnTx/>
                  <a:uFillTx/>
                </a:rPr>
                <a:t> [˚F]</a:t>
              </a:r>
              <a:endParaRPr kumimoji="0" lang="en-US" sz="1600" b="0" i="0" u="none" strike="noStrike" kern="0" cap="none" spc="0" normalizeH="0" baseline="0" noProof="0" dirty="0">
                <a:ln>
                  <a:noFill/>
                </a:ln>
                <a:solidFill>
                  <a:sysClr val="windowText" lastClr="000000"/>
                </a:solidFill>
                <a:effectLst/>
                <a:uLnTx/>
                <a:uFillTx/>
              </a:endParaRPr>
            </a:p>
          </p:txBody>
        </p:sp>
      </p:grpSp>
      <p:sp>
        <p:nvSpPr>
          <p:cNvPr id="18" name="Rectangle 17"/>
          <p:cNvSpPr/>
          <p:nvPr/>
        </p:nvSpPr>
        <p:spPr>
          <a:xfrm>
            <a:off x="415604" y="1480270"/>
            <a:ext cx="8042596" cy="646331"/>
          </a:xfrm>
          <a:prstGeom prst="rect">
            <a:avLst/>
          </a:prstGeom>
        </p:spPr>
        <p:txBody>
          <a:bodyPr wrap="square">
            <a:spAutoFit/>
          </a:bodyPr>
          <a:lstStyle/>
          <a:p>
            <a:r>
              <a:rPr lang="en-US" dirty="0"/>
              <a:t>American Conference of Government Industrial Hygienists TLV Voluntary standard for environmental exposure in the workplace</a:t>
            </a:r>
          </a:p>
        </p:txBody>
      </p:sp>
    </p:spTree>
    <p:extLst>
      <p:ext uri="{BB962C8B-B14F-4D97-AF65-F5344CB8AC3E}">
        <p14:creationId xmlns:p14="http://schemas.microsoft.com/office/powerpoint/2010/main" val="84037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standard?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National </a:t>
            </a:r>
            <a:r>
              <a:rPr lang="en-US" dirty="0"/>
              <a:t>Standards Policy Advisory Committee </a:t>
            </a:r>
            <a:r>
              <a:rPr lang="en-US" dirty="0" smtClean="0"/>
              <a:t>defines standards as</a:t>
            </a:r>
            <a:r>
              <a:rPr lang="en-US" dirty="0"/>
              <a:t>: </a:t>
            </a:r>
          </a:p>
          <a:p>
            <a:pPr marL="0" indent="0">
              <a:buNone/>
            </a:pPr>
            <a:r>
              <a:rPr lang="en-US" dirty="0" smtClean="0"/>
              <a:t>"</a:t>
            </a:r>
            <a:r>
              <a:rPr lang="en-US" i="1" dirty="0"/>
              <a:t>A prescribed set of rules, conditions, or requirements concerning definitions of terms; classification of components; specification of materials, performance, or operations; delineation of procedures; or measurement of quantity and quality in describing materials, products, systems, services, or practices</a:t>
            </a:r>
            <a:r>
              <a:rPr lang="en-US" dirty="0"/>
              <a:t>."</a:t>
            </a:r>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a:t>
            </a:fld>
            <a:endParaRPr lang="en-US" dirty="0"/>
          </a:p>
        </p:txBody>
      </p:sp>
    </p:spTree>
    <p:extLst>
      <p:ext uri="{BB962C8B-B14F-4D97-AF65-F5344CB8AC3E}">
        <p14:creationId xmlns:p14="http://schemas.microsoft.com/office/powerpoint/2010/main" val="2701966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auto0"/>
          <p:cNvPicPr>
            <a:picLocks noChangeAspect="1" noChangeArrowheads="1"/>
          </p:cNvPicPr>
          <p:nvPr/>
        </p:nvPicPr>
        <p:blipFill>
          <a:blip r:embed="rId3" cstate="print"/>
          <a:srcRect/>
          <a:stretch>
            <a:fillRect/>
          </a:stretch>
        </p:blipFill>
        <p:spPr bwMode="auto">
          <a:xfrm>
            <a:off x="4876800" y="1565751"/>
            <a:ext cx="3907931" cy="5203825"/>
          </a:xfrm>
          <a:prstGeom prst="rect">
            <a:avLst/>
          </a:prstGeom>
          <a:noFill/>
          <a:ln w="12700">
            <a:noFill/>
            <a:miter lim="800000"/>
            <a:headEnd/>
            <a:tailEnd/>
          </a:ln>
          <a:effectLst/>
        </p:spPr>
      </p:pic>
      <p:sp>
        <p:nvSpPr>
          <p:cNvPr id="37891" name="Rectangle 3"/>
          <p:cNvSpPr>
            <a:spLocks noGrp="1" noChangeArrowheads="1"/>
          </p:cNvSpPr>
          <p:nvPr>
            <p:ph type="title"/>
          </p:nvPr>
        </p:nvSpPr>
        <p:spPr>
          <a:xfrm>
            <a:off x="723900" y="304800"/>
            <a:ext cx="8458200" cy="1143000"/>
          </a:xfrm>
        </p:spPr>
        <p:txBody>
          <a:bodyPr>
            <a:noAutofit/>
          </a:bodyPr>
          <a:lstStyle/>
          <a:p>
            <a:r>
              <a:rPr lang="en-US" sz="3200" dirty="0"/>
              <a:t>MIL Standard for thermal environments while appropriately dressed and doing light seated work </a:t>
            </a:r>
            <a:br>
              <a:rPr lang="en-US" sz="3200" dirty="0"/>
            </a:br>
            <a:endParaRPr lang="en-US" sz="3200" dirty="0"/>
          </a:p>
        </p:txBody>
      </p:sp>
      <p:sp>
        <p:nvSpPr>
          <p:cNvPr id="2" name="Rectangle 1"/>
          <p:cNvSpPr/>
          <p:nvPr/>
        </p:nvSpPr>
        <p:spPr>
          <a:xfrm>
            <a:off x="152400" y="2133600"/>
            <a:ext cx="4800600" cy="3416320"/>
          </a:xfrm>
          <a:prstGeom prst="rect">
            <a:avLst/>
          </a:prstGeom>
        </p:spPr>
        <p:txBody>
          <a:bodyPr wrap="square">
            <a:spAutoFit/>
          </a:bodyPr>
          <a:lstStyle/>
          <a:p>
            <a:pPr marL="342900" indent="-342900">
              <a:buFont typeface="Arial" pitchFamily="34" charset="0"/>
              <a:buChar char="•"/>
            </a:pPr>
            <a:r>
              <a:rPr lang="en-US" sz="2400" dirty="0"/>
              <a:t>Indoor summer and winter comfort zones and thermal tolerance for appropriately dressed, sitting persons doing light </a:t>
            </a:r>
            <a:r>
              <a:rPr lang="en-US" sz="2400" dirty="0" smtClean="0"/>
              <a:t>work</a:t>
            </a:r>
          </a:p>
          <a:p>
            <a:pPr marL="342900" indent="-342900">
              <a:buFont typeface="Arial" pitchFamily="34" charset="0"/>
              <a:buChar char="•"/>
            </a:pPr>
            <a:endParaRPr lang="en-US" sz="2400" dirty="0"/>
          </a:p>
          <a:p>
            <a:pPr marL="342900" indent="-342900">
              <a:buFont typeface="Arial" pitchFamily="34" charset="0"/>
              <a:buChar char="•"/>
            </a:pPr>
            <a:r>
              <a:rPr lang="en-US" sz="2400" dirty="0" smtClean="0"/>
              <a:t>MIL-HDBK </a:t>
            </a:r>
            <a:r>
              <a:rPr lang="en-US" sz="2400" dirty="0"/>
              <a:t>759 </a:t>
            </a:r>
            <a:r>
              <a:rPr lang="en-US" sz="2400" dirty="0" smtClean="0"/>
              <a:t>Military </a:t>
            </a:r>
            <a:r>
              <a:rPr lang="en-US" sz="2400" dirty="0"/>
              <a:t>standard mandated by US Government contracts. </a:t>
            </a:r>
          </a:p>
        </p:txBody>
      </p:sp>
    </p:spTree>
    <p:extLst>
      <p:ext uri="{BB962C8B-B14F-4D97-AF65-F5344CB8AC3E}">
        <p14:creationId xmlns:p14="http://schemas.microsoft.com/office/powerpoint/2010/main" val="364155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410200"/>
          </a:xfrm>
        </p:spPr>
        <p:txBody>
          <a:bodyPr>
            <a:normAutofit fontScale="77500" lnSpcReduction="20000"/>
          </a:bodyPr>
          <a:lstStyle/>
          <a:p>
            <a:r>
              <a:rPr lang="en-US" dirty="0" smtClean="0"/>
              <a:t>Various standards and guidelines exist for addressing occupational </a:t>
            </a:r>
            <a:r>
              <a:rPr lang="en-US" dirty="0"/>
              <a:t>h</a:t>
            </a:r>
            <a:r>
              <a:rPr lang="en-US" dirty="0" smtClean="0"/>
              <a:t>azards and risks and safety considerations in designing systems and processes.</a:t>
            </a:r>
          </a:p>
          <a:p>
            <a:r>
              <a:rPr lang="en-US" dirty="0" smtClean="0"/>
              <a:t>An example is the </a:t>
            </a:r>
            <a:r>
              <a:rPr lang="en-US" i="1" dirty="0"/>
              <a:t>ANSI/ASSE Z590.3 </a:t>
            </a:r>
            <a:r>
              <a:rPr lang="en-US" dirty="0" smtClean="0"/>
              <a:t>standard developed by the American Society of Safety Engineers</a:t>
            </a:r>
            <a:endParaRPr lang="en-US" i="1" dirty="0" smtClean="0"/>
          </a:p>
          <a:p>
            <a:r>
              <a:rPr lang="en-US" dirty="0"/>
              <a:t>The Z590.3 standard focuses specifically on the avoidance, elimination, reduction and control of occupational safety and health hazards and risks in the design and redesign process. Through the application of the concepts presented in the standard, decisions about occupational hazards and risks can be incorporated into the process of design and redesign of work areas, tools, equipment, machinery, substances and work processes.  Design and redesign also includes construction, manufacture, use, maintenance and disposal of reuse of equipment used on-the-job</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31</a:t>
            </a:fld>
            <a:endParaRPr lang="en-US" dirty="0"/>
          </a:p>
        </p:txBody>
      </p:sp>
    </p:spTree>
    <p:extLst>
      <p:ext uri="{BB962C8B-B14F-4D97-AF65-F5344CB8AC3E}">
        <p14:creationId xmlns:p14="http://schemas.microsoft.com/office/powerpoint/2010/main" val="1962542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4200"/>
            <a:ext cx="7772400" cy="1362075"/>
          </a:xfrm>
        </p:spPr>
        <p:txBody>
          <a:bodyPr/>
          <a:lstStyle/>
          <a:p>
            <a:pPr algn="ctr"/>
            <a:r>
              <a:rPr lang="en-US" dirty="0" smtClean="0"/>
              <a:t>Accessibility Standards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32</a:t>
            </a:fld>
            <a:endParaRPr lang="en-US" dirty="0"/>
          </a:p>
        </p:txBody>
      </p:sp>
      <p:sp>
        <p:nvSpPr>
          <p:cNvPr id="6" name="TextBox 5"/>
          <p:cNvSpPr txBox="1"/>
          <p:nvPr/>
        </p:nvSpPr>
        <p:spPr>
          <a:xfrm>
            <a:off x="2743200" y="5715000"/>
            <a:ext cx="3263329" cy="369332"/>
          </a:xfrm>
          <a:prstGeom prst="rect">
            <a:avLst/>
          </a:prstGeom>
          <a:noFill/>
        </p:spPr>
        <p:txBody>
          <a:bodyPr wrap="none" rtlCol="0">
            <a:spAutoFit/>
          </a:bodyPr>
          <a:lstStyle/>
          <a:p>
            <a:r>
              <a:rPr lang="en-US" dirty="0" smtClean="0"/>
              <a:t>Covered in ISyE 349 and ISyE 662</a:t>
            </a:r>
            <a:endParaRPr lang="en-US" dirty="0"/>
          </a:p>
        </p:txBody>
      </p:sp>
    </p:spTree>
    <p:extLst>
      <p:ext uri="{BB962C8B-B14F-4D97-AF65-F5344CB8AC3E}">
        <p14:creationId xmlns:p14="http://schemas.microsoft.com/office/powerpoint/2010/main" val="287312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Accessibility Standards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American Disabilities Act standards for accessible design set </a:t>
            </a:r>
            <a:r>
              <a:rPr lang="en-US" dirty="0"/>
              <a:t>minimum requirements </a:t>
            </a:r>
            <a:r>
              <a:rPr lang="en-US" dirty="0" smtClean="0"/>
              <a:t>for </a:t>
            </a:r>
            <a:r>
              <a:rPr lang="en-US" dirty="0"/>
              <a:t>newly designed and constructed or altered State and local government facilities, public accommodations, and commercial facilities to be readily accessible to and usable by individuals with disabilities</a:t>
            </a:r>
            <a:r>
              <a:rPr lang="en-US" dirty="0" smtClean="0"/>
              <a:t>.</a:t>
            </a:r>
          </a:p>
          <a:p>
            <a:endParaRPr lang="en-US" dirty="0"/>
          </a:p>
          <a:p>
            <a:r>
              <a:rPr lang="en-US" dirty="0" smtClean="0"/>
              <a:t>They include requirements for </a:t>
            </a:r>
          </a:p>
          <a:p>
            <a:pPr lvl="1"/>
            <a:r>
              <a:rPr lang="en-US" dirty="0"/>
              <a:t>C</a:t>
            </a:r>
            <a:r>
              <a:rPr lang="en-US" dirty="0" smtClean="0"/>
              <a:t>urb ramps</a:t>
            </a:r>
          </a:p>
          <a:p>
            <a:pPr lvl="1"/>
            <a:r>
              <a:rPr lang="en-US" dirty="0" smtClean="0"/>
              <a:t>Accessible Routes</a:t>
            </a:r>
          </a:p>
          <a:p>
            <a:pPr lvl="1"/>
            <a:r>
              <a:rPr lang="en-US" dirty="0" smtClean="0"/>
              <a:t>General </a:t>
            </a:r>
            <a:r>
              <a:rPr lang="en-US" dirty="0"/>
              <a:t>Site And Building </a:t>
            </a:r>
            <a:r>
              <a:rPr lang="en-US" dirty="0" smtClean="0"/>
              <a:t>Elements</a:t>
            </a:r>
          </a:p>
          <a:p>
            <a:pPr lvl="1"/>
            <a:r>
              <a:rPr lang="en-US" dirty="0" smtClean="0"/>
              <a:t>Plumbing </a:t>
            </a:r>
            <a:r>
              <a:rPr lang="en-US" dirty="0"/>
              <a:t>Elements And </a:t>
            </a:r>
            <a:r>
              <a:rPr lang="en-US" dirty="0" smtClean="0"/>
              <a:t>Facilities</a:t>
            </a:r>
          </a:p>
          <a:p>
            <a:pPr lvl="1"/>
            <a:r>
              <a:rPr lang="en-US" dirty="0" smtClean="0"/>
              <a:t>Communication </a:t>
            </a:r>
            <a:r>
              <a:rPr lang="en-US" dirty="0"/>
              <a:t>Elements And </a:t>
            </a:r>
            <a:r>
              <a:rPr lang="en-US" dirty="0" smtClean="0"/>
              <a:t>Features</a:t>
            </a:r>
          </a:p>
          <a:p>
            <a:pPr lvl="1"/>
            <a:r>
              <a:rPr lang="en-US" dirty="0" smtClean="0"/>
              <a:t>Built-In Elements</a:t>
            </a:r>
          </a:p>
          <a:p>
            <a:pPr lvl="1"/>
            <a:r>
              <a:rPr lang="en-US" dirty="0" smtClean="0"/>
              <a:t>Etc.</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33</a:t>
            </a:fld>
            <a:endParaRPr lang="en-US" dirty="0"/>
          </a:p>
        </p:txBody>
      </p:sp>
      <p:sp>
        <p:nvSpPr>
          <p:cNvPr id="7" name="Rectangle 6"/>
          <p:cNvSpPr/>
          <p:nvPr/>
        </p:nvSpPr>
        <p:spPr>
          <a:xfrm>
            <a:off x="381000" y="5791200"/>
            <a:ext cx="8610600" cy="923330"/>
          </a:xfrm>
          <a:prstGeom prst="rect">
            <a:avLst/>
          </a:prstGeom>
        </p:spPr>
        <p:txBody>
          <a:bodyPr wrap="square">
            <a:spAutoFit/>
          </a:bodyPr>
          <a:lstStyle/>
          <a:p>
            <a:r>
              <a:rPr lang="en-US" dirty="0"/>
              <a:t>http://</a:t>
            </a:r>
            <a:r>
              <a:rPr lang="en-US" dirty="0" smtClean="0"/>
              <a:t>www.access-board.gov/adaag/html/adaag.htm</a:t>
            </a:r>
          </a:p>
          <a:p>
            <a:r>
              <a:rPr lang="en-US" dirty="0"/>
              <a:t>http://www.access-board.gov/adaag/checklist/a16.html</a:t>
            </a:r>
          </a:p>
          <a:p>
            <a:r>
              <a:rPr lang="en-US" dirty="0" smtClean="0"/>
              <a:t>http</a:t>
            </a:r>
            <a:r>
              <a:rPr lang="en-US" dirty="0"/>
              <a:t>://www.ada.gov/regs2010/2010ADAStandards/2010ADAstandards.htm</a:t>
            </a:r>
          </a:p>
        </p:txBody>
      </p:sp>
    </p:spTree>
    <p:extLst>
      <p:ext uri="{BB962C8B-B14F-4D97-AF65-F5344CB8AC3E}">
        <p14:creationId xmlns:p14="http://schemas.microsoft.com/office/powerpoint/2010/main" val="1500933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and Communication Technology Accessibility Standards</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Section 508 requires that all Web site content be equally accessible to </a:t>
            </a:r>
            <a:r>
              <a:rPr lang="en-US" dirty="0" smtClean="0"/>
              <a:t>people.</a:t>
            </a:r>
            <a:r>
              <a:rPr lang="en-US" dirty="0"/>
              <a:t>  This applies to Web applications, Web pages and all attached files.  It applies to intranet as well as public-facing Web pages</a:t>
            </a:r>
            <a:r>
              <a:rPr lang="en-US" dirty="0" smtClean="0"/>
              <a:t>. </a:t>
            </a:r>
            <a:r>
              <a:rPr lang="en-US" dirty="0"/>
              <a:t>The law covers all types of electronic and information technology in the Federal sector and is not limited to assistive technologies used by people with disabilities. It applies to all Federal agencies when they develop, procure, maintain, or use such technology. </a:t>
            </a:r>
            <a:r>
              <a:rPr lang="en-US" dirty="0" smtClean="0"/>
              <a:t> </a:t>
            </a:r>
          </a:p>
          <a:p>
            <a:endParaRPr lang="en-US" dirty="0" smtClean="0"/>
          </a:p>
          <a:p>
            <a:endParaRPr lang="en-US" dirty="0"/>
          </a:p>
          <a:p>
            <a:r>
              <a:rPr lang="en-US" dirty="0" smtClean="0"/>
              <a:t>Section </a:t>
            </a:r>
            <a:r>
              <a:rPr lang="en-US" dirty="0"/>
              <a:t>255 of the </a:t>
            </a:r>
            <a:r>
              <a:rPr lang="en-US" dirty="0" smtClean="0"/>
              <a:t>Telecommunications Act of 1996  </a:t>
            </a:r>
            <a:r>
              <a:rPr lang="en-US" dirty="0"/>
              <a:t>requires telecommunications products and services to be accessible to people with disabilities. </a:t>
            </a:r>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34</a:t>
            </a:fld>
            <a:endParaRPr lang="en-US" dirty="0"/>
          </a:p>
        </p:txBody>
      </p:sp>
      <p:sp>
        <p:nvSpPr>
          <p:cNvPr id="6" name="Rectangle 5"/>
          <p:cNvSpPr/>
          <p:nvPr/>
        </p:nvSpPr>
        <p:spPr>
          <a:xfrm>
            <a:off x="2819399" y="5943600"/>
            <a:ext cx="5592493" cy="646331"/>
          </a:xfrm>
          <a:prstGeom prst="rect">
            <a:avLst/>
          </a:prstGeom>
        </p:spPr>
        <p:txBody>
          <a:bodyPr wrap="none">
            <a:spAutoFit/>
          </a:bodyPr>
          <a:lstStyle/>
          <a:p>
            <a:r>
              <a:rPr lang="en-US" dirty="0"/>
              <a:t>http://</a:t>
            </a:r>
            <a:r>
              <a:rPr lang="en-US" dirty="0" smtClean="0"/>
              <a:t>www.access-board.gov/about/laws/telecomm.htm</a:t>
            </a:r>
          </a:p>
          <a:p>
            <a:r>
              <a:rPr lang="en-US" dirty="0"/>
              <a:t>http://www.access-board.gov/telecomm/rule.htm</a:t>
            </a:r>
          </a:p>
        </p:txBody>
      </p:sp>
      <p:sp>
        <p:nvSpPr>
          <p:cNvPr id="7" name="Rectangle 6"/>
          <p:cNvSpPr/>
          <p:nvPr/>
        </p:nvSpPr>
        <p:spPr>
          <a:xfrm>
            <a:off x="2893803" y="4205617"/>
            <a:ext cx="3034036" cy="369332"/>
          </a:xfrm>
          <a:prstGeom prst="rect">
            <a:avLst/>
          </a:prstGeom>
        </p:spPr>
        <p:txBody>
          <a:bodyPr wrap="none">
            <a:spAutoFit/>
          </a:bodyPr>
          <a:lstStyle/>
          <a:p>
            <a:r>
              <a:rPr lang="en-US" dirty="0"/>
              <a:t>https://www.section508.gov/</a:t>
            </a:r>
          </a:p>
        </p:txBody>
      </p:sp>
    </p:spTree>
    <p:extLst>
      <p:ext uri="{BB962C8B-B14F-4D97-AF65-F5344CB8AC3E}">
        <p14:creationId xmlns:p14="http://schemas.microsoft.com/office/powerpoint/2010/main" val="1872311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534400" cy="1143000"/>
          </a:xfrm>
        </p:spPr>
        <p:txBody>
          <a:bodyPr>
            <a:normAutofit fontScale="90000"/>
          </a:bodyPr>
          <a:lstStyle/>
          <a:p>
            <a:r>
              <a:rPr lang="en-US" dirty="0" smtClean="0"/>
              <a:t>Information and Communication Technology Accessibility Standards </a:t>
            </a:r>
            <a:r>
              <a:rPr lang="en-US" sz="3100" dirty="0" smtClean="0"/>
              <a:t>(contd.)</a:t>
            </a:r>
            <a:endParaRPr lang="en-US" sz="3100"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smtClean="0"/>
              <a:t>W3C </a:t>
            </a:r>
            <a:r>
              <a:rPr lang="en-US" dirty="0"/>
              <a:t>standards define an </a:t>
            </a:r>
            <a:r>
              <a:rPr lang="en-US" b="1" dirty="0"/>
              <a:t>Open Web Platform</a:t>
            </a:r>
            <a:r>
              <a:rPr lang="en-US" dirty="0"/>
              <a:t> for application development that has the unprecedented potential to enable developers to build rich interactive experiences, powered by vast data stores, that are available on any device. </a:t>
            </a:r>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35</a:t>
            </a:fld>
            <a:endParaRPr lang="en-US" dirty="0"/>
          </a:p>
        </p:txBody>
      </p:sp>
      <p:sp>
        <p:nvSpPr>
          <p:cNvPr id="6" name="Rectangle 5"/>
          <p:cNvSpPr/>
          <p:nvPr/>
        </p:nvSpPr>
        <p:spPr>
          <a:xfrm>
            <a:off x="2819400" y="5779532"/>
            <a:ext cx="3097066" cy="369332"/>
          </a:xfrm>
          <a:prstGeom prst="rect">
            <a:avLst/>
          </a:prstGeom>
        </p:spPr>
        <p:txBody>
          <a:bodyPr wrap="none">
            <a:spAutoFit/>
          </a:bodyPr>
          <a:lstStyle/>
          <a:p>
            <a:r>
              <a:rPr lang="en-US" dirty="0"/>
              <a:t>http://www.w3.org/standards/</a:t>
            </a:r>
          </a:p>
        </p:txBody>
      </p:sp>
    </p:spTree>
    <p:extLst>
      <p:ext uri="{BB962C8B-B14F-4D97-AF65-F5344CB8AC3E}">
        <p14:creationId xmlns:p14="http://schemas.microsoft.com/office/powerpoint/2010/main" val="636714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Human-Computer Interaction and Usability Standards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variety of standards exist that are related to software engineering, interface design, and usability.</a:t>
            </a:r>
          </a:p>
          <a:p>
            <a:r>
              <a:rPr lang="en-US" dirty="0"/>
              <a:t>Standards </a:t>
            </a:r>
            <a:r>
              <a:rPr lang="en-US" dirty="0" smtClean="0"/>
              <a:t>in this category are primarily </a:t>
            </a:r>
            <a:r>
              <a:rPr lang="en-US" dirty="0"/>
              <a:t>concerned with:</a:t>
            </a:r>
          </a:p>
          <a:p>
            <a:pPr lvl="1"/>
            <a:r>
              <a:rPr lang="en-US" dirty="0"/>
              <a:t>the use of the product (effectiveness, efficiency and satisfaction in a particular context of use)</a:t>
            </a:r>
          </a:p>
          <a:p>
            <a:pPr lvl="1"/>
            <a:r>
              <a:rPr lang="en-US" dirty="0"/>
              <a:t>the user interface and interaction</a:t>
            </a:r>
          </a:p>
          <a:p>
            <a:pPr lvl="1"/>
            <a:r>
              <a:rPr lang="en-US" dirty="0"/>
              <a:t>the process used to develop the product</a:t>
            </a:r>
          </a:p>
          <a:p>
            <a:pPr lvl="1"/>
            <a:r>
              <a:rPr lang="en-US" dirty="0"/>
              <a:t>u</a:t>
            </a:r>
            <a:r>
              <a:rPr lang="en-US" dirty="0" smtClean="0"/>
              <a:t>ser-centered design</a:t>
            </a:r>
            <a:endParaRPr lang="en-US" dirty="0"/>
          </a:p>
          <a:p>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36</a:t>
            </a:fld>
            <a:endParaRPr lang="en-US" dirty="0"/>
          </a:p>
        </p:txBody>
      </p:sp>
      <p:sp>
        <p:nvSpPr>
          <p:cNvPr id="6" name="Rectangle 5"/>
          <p:cNvSpPr/>
          <p:nvPr/>
        </p:nvSpPr>
        <p:spPr>
          <a:xfrm>
            <a:off x="1143000" y="6160532"/>
            <a:ext cx="6248400" cy="369332"/>
          </a:xfrm>
          <a:prstGeom prst="rect">
            <a:avLst/>
          </a:prstGeom>
        </p:spPr>
        <p:txBody>
          <a:bodyPr wrap="square">
            <a:spAutoFit/>
          </a:bodyPr>
          <a:lstStyle/>
          <a:p>
            <a:r>
              <a:rPr lang="en-US" dirty="0"/>
              <a:t>http://www.usabilitynet.org/tools/r_international.htm</a:t>
            </a:r>
          </a:p>
        </p:txBody>
      </p:sp>
    </p:spTree>
    <p:extLst>
      <p:ext uri="{BB962C8B-B14F-4D97-AF65-F5344CB8AC3E}">
        <p14:creationId xmlns:p14="http://schemas.microsoft.com/office/powerpoint/2010/main" val="28220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Standards Matter?</a:t>
            </a:r>
            <a:endParaRPr lang="en-US" dirty="0"/>
          </a:p>
        </p:txBody>
      </p:sp>
      <p:sp>
        <p:nvSpPr>
          <p:cNvPr id="3" name="Content Placeholder 2"/>
          <p:cNvSpPr>
            <a:spLocks noGrp="1"/>
          </p:cNvSpPr>
          <p:nvPr>
            <p:ph idx="1"/>
          </p:nvPr>
        </p:nvSpPr>
        <p:spPr/>
        <p:txBody>
          <a:bodyPr>
            <a:normAutofit fontScale="92500"/>
          </a:bodyPr>
          <a:lstStyle/>
          <a:p>
            <a:r>
              <a:rPr lang="en-US" dirty="0" smtClean="0"/>
              <a:t>Standards play a critical role in industrial practice and commerce, and in our daily lives.</a:t>
            </a:r>
          </a:p>
          <a:p>
            <a:r>
              <a:rPr lang="en-US" dirty="0" smtClean="0"/>
              <a:t>Without standards, most things that we take for granted, such as electronic communications and interoperability of devices, would not be possible.</a:t>
            </a:r>
          </a:p>
          <a:p>
            <a:r>
              <a:rPr lang="en-US" dirty="0" smtClean="0"/>
              <a:t>Adherence to standards results in several benefits such as safety</a:t>
            </a:r>
            <a:r>
              <a:rPr lang="en-US" dirty="0"/>
              <a:t>, quality, interchangeability of parts or systems, and consistency </a:t>
            </a:r>
            <a:r>
              <a:rPr lang="en-US" dirty="0" smtClean="0"/>
              <a:t>in products and processes across </a:t>
            </a:r>
            <a:r>
              <a:rPr lang="en-US" dirty="0"/>
              <a:t>international </a:t>
            </a:r>
            <a:r>
              <a:rPr lang="en-US" dirty="0" smtClean="0"/>
              <a:t>borders.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4</a:t>
            </a:fld>
            <a:endParaRPr lang="en-US" dirty="0"/>
          </a:p>
        </p:txBody>
      </p:sp>
    </p:spTree>
    <p:extLst>
      <p:ext uri="{BB962C8B-B14F-4D97-AF65-F5344CB8AC3E}">
        <p14:creationId xmlns:p14="http://schemas.microsoft.com/office/powerpoint/2010/main" val="1073687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Standards</a:t>
            </a:r>
            <a:endParaRPr lang="en-US" dirty="0"/>
          </a:p>
        </p:txBody>
      </p:sp>
      <p:sp>
        <p:nvSpPr>
          <p:cNvPr id="3" name="Content Placeholder 2"/>
          <p:cNvSpPr>
            <a:spLocks noGrp="1"/>
          </p:cNvSpPr>
          <p:nvPr>
            <p:ph idx="1"/>
          </p:nvPr>
        </p:nvSpPr>
        <p:spPr>
          <a:xfrm>
            <a:off x="228600" y="1828800"/>
            <a:ext cx="8686800" cy="4525963"/>
          </a:xfrm>
        </p:spPr>
        <p:txBody>
          <a:bodyPr>
            <a:normAutofit fontScale="92500" lnSpcReduction="10000"/>
          </a:bodyPr>
          <a:lstStyle/>
          <a:p>
            <a:r>
              <a:rPr lang="en-US" dirty="0" smtClean="0"/>
              <a:t>Mandatory Standards – set by government agencies e.g., FDA and OSHA safety regulation standards and codes</a:t>
            </a:r>
          </a:p>
          <a:p>
            <a:pPr marL="0" indent="0">
              <a:buNone/>
            </a:pPr>
            <a:endParaRPr lang="en-US" dirty="0" smtClean="0"/>
          </a:p>
          <a:p>
            <a:r>
              <a:rPr lang="en-US" dirty="0" smtClean="0"/>
              <a:t>Voluntary Standards – established by consensus by industry, consortia or other stakeholders.</a:t>
            </a:r>
          </a:p>
          <a:p>
            <a:endParaRPr lang="en-US" dirty="0"/>
          </a:p>
          <a:p>
            <a:pPr marL="0" indent="0">
              <a:buNone/>
            </a:pPr>
            <a:r>
              <a:rPr lang="en-US" dirty="0" smtClean="0"/>
              <a:t>In the US alone, there are more than 30,000 voluntary standards.  </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5</a:t>
            </a:fld>
            <a:endParaRPr lang="en-US" dirty="0"/>
          </a:p>
        </p:txBody>
      </p:sp>
    </p:spTree>
    <p:extLst>
      <p:ext uri="{BB962C8B-B14F-4D97-AF65-F5344CB8AC3E}">
        <p14:creationId xmlns:p14="http://schemas.microsoft.com/office/powerpoint/2010/main" val="274446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Standards </a:t>
            </a:r>
            <a:r>
              <a:rPr lang="en-US" sz="3600" dirty="0" smtClean="0"/>
              <a:t>(contd.)</a:t>
            </a:r>
            <a:endParaRPr lang="en-US" sz="3600" dirty="0"/>
          </a:p>
        </p:txBody>
      </p:sp>
      <p:sp>
        <p:nvSpPr>
          <p:cNvPr id="3" name="Content Placeholder 2"/>
          <p:cNvSpPr>
            <a:spLocks noGrp="1"/>
          </p:cNvSpPr>
          <p:nvPr>
            <p:ph idx="1"/>
          </p:nvPr>
        </p:nvSpPr>
        <p:spPr>
          <a:xfrm>
            <a:off x="457200" y="1447800"/>
            <a:ext cx="8686800" cy="5181600"/>
          </a:xfrm>
        </p:spPr>
        <p:txBody>
          <a:bodyPr>
            <a:normAutofit fontScale="92500" lnSpcReduction="10000"/>
          </a:bodyPr>
          <a:lstStyle/>
          <a:p>
            <a:pPr marL="0" indent="0">
              <a:buNone/>
            </a:pPr>
            <a:r>
              <a:rPr lang="en-US" dirty="0" smtClean="0"/>
              <a:t>Standards can be of various types including:</a:t>
            </a:r>
          </a:p>
          <a:p>
            <a:r>
              <a:rPr lang="en-US" b="1" dirty="0" smtClean="0"/>
              <a:t>Product / Design-based standards</a:t>
            </a:r>
            <a:r>
              <a:rPr lang="en-US" dirty="0" smtClean="0"/>
              <a:t>, e.g., Base of electric lamps, Photo film speed, etc.</a:t>
            </a:r>
          </a:p>
          <a:p>
            <a:r>
              <a:rPr lang="en-US" b="1" dirty="0" smtClean="0"/>
              <a:t>Performance-based standards</a:t>
            </a:r>
            <a:r>
              <a:rPr lang="en-US" dirty="0" smtClean="0"/>
              <a:t>, e.g., functional capabilities of appliances</a:t>
            </a:r>
          </a:p>
          <a:p>
            <a:r>
              <a:rPr lang="en-US" b="1" dirty="0" smtClean="0"/>
              <a:t>Process-based standards</a:t>
            </a:r>
            <a:r>
              <a:rPr lang="en-US" dirty="0" smtClean="0"/>
              <a:t>, e.g., welding process standards, test and measurement process standards</a:t>
            </a:r>
          </a:p>
          <a:p>
            <a:r>
              <a:rPr lang="en-US" b="1" dirty="0" smtClean="0"/>
              <a:t>Management system standards</a:t>
            </a:r>
            <a:r>
              <a:rPr lang="en-US" dirty="0" smtClean="0"/>
              <a:t>, e.g., ISO 9001 quality management system.</a:t>
            </a:r>
          </a:p>
          <a:p>
            <a:r>
              <a:rPr lang="en-US" b="1" dirty="0" smtClean="0"/>
              <a:t>Personnel certification standards</a:t>
            </a:r>
            <a:r>
              <a:rPr lang="en-US" dirty="0" smtClean="0"/>
              <a:t>, e.g., Fire service professionals qualifications</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6</a:t>
            </a:fld>
            <a:endParaRPr lang="en-US" dirty="0"/>
          </a:p>
        </p:txBody>
      </p:sp>
    </p:spTree>
    <p:extLst>
      <p:ext uri="{BB962C8B-B14F-4D97-AF65-F5344CB8AC3E}">
        <p14:creationId xmlns:p14="http://schemas.microsoft.com/office/powerpoint/2010/main" val="292327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68" y="76200"/>
            <a:ext cx="8229600" cy="1143000"/>
          </a:xfrm>
        </p:spPr>
        <p:txBody>
          <a:bodyPr>
            <a:normAutofit fontScale="90000"/>
          </a:bodyPr>
          <a:lstStyle/>
          <a:p>
            <a:r>
              <a:rPr lang="en-US" dirty="0" smtClean="0"/>
              <a:t>Standards Development Organizations</a:t>
            </a:r>
            <a:endParaRPr lang="en-US" dirty="0"/>
          </a:p>
        </p:txBody>
      </p:sp>
      <p:sp>
        <p:nvSpPr>
          <p:cNvPr id="3" name="Content Placeholder 2"/>
          <p:cNvSpPr>
            <a:spLocks noGrp="1"/>
          </p:cNvSpPr>
          <p:nvPr>
            <p:ph idx="1"/>
          </p:nvPr>
        </p:nvSpPr>
        <p:spPr>
          <a:xfrm>
            <a:off x="171736" y="1418232"/>
            <a:ext cx="9067800" cy="5867400"/>
          </a:xfrm>
        </p:spPr>
        <p:txBody>
          <a:bodyPr>
            <a:normAutofit fontScale="77500" lnSpcReduction="20000"/>
          </a:bodyPr>
          <a:lstStyle/>
          <a:p>
            <a:pPr marL="0" indent="0">
              <a:buNone/>
            </a:pPr>
            <a:r>
              <a:rPr lang="en-US" dirty="0" smtClean="0"/>
              <a:t>There are several organizations that play a key role in the development and promotion of standards in the US and internationally. </a:t>
            </a:r>
          </a:p>
          <a:p>
            <a:pPr marL="0" indent="0">
              <a:buNone/>
            </a:pPr>
            <a:endParaRPr lang="en-US" dirty="0" smtClean="0"/>
          </a:p>
          <a:p>
            <a:pPr marL="0" indent="0">
              <a:buNone/>
            </a:pPr>
            <a:r>
              <a:rPr lang="en-US" u="sng" dirty="0" smtClean="0"/>
              <a:t>ANSI: American National Standards Institute (</a:t>
            </a:r>
            <a:r>
              <a:rPr lang="en-US" u="sng" dirty="0" smtClean="0">
                <a:hlinkClick r:id="rId2"/>
              </a:rPr>
              <a:t>www.ansi.org</a:t>
            </a:r>
            <a:r>
              <a:rPr lang="en-US" u="sng" dirty="0" smtClean="0"/>
              <a:t>)</a:t>
            </a:r>
          </a:p>
          <a:p>
            <a:pPr marL="0" indent="0">
              <a:buNone/>
            </a:pPr>
            <a:r>
              <a:rPr lang="en-US" dirty="0"/>
              <a:t>ANSI is a non-profit, non-government private-sector membership organization that is the central focal point for voluntary standards development in the United States</a:t>
            </a:r>
            <a:r>
              <a:rPr lang="en-US" dirty="0" smtClean="0"/>
              <a:t>. ANSI </a:t>
            </a:r>
            <a:r>
              <a:rPr lang="en-US" dirty="0"/>
              <a:t>facilitates the development of American National Standards (ANS) by accrediting the procedures of standards developing organizations (SDOs). </a:t>
            </a:r>
            <a:r>
              <a:rPr lang="en-US" dirty="0" smtClean="0"/>
              <a:t>These </a:t>
            </a:r>
            <a:r>
              <a:rPr lang="en-US" dirty="0"/>
              <a:t>groups work cooperatively to develop voluntary national consensus standards</a:t>
            </a:r>
            <a:r>
              <a:rPr lang="en-US" dirty="0" smtClean="0"/>
              <a:t>. </a:t>
            </a:r>
            <a:r>
              <a:rPr lang="en-US" dirty="0"/>
              <a:t>ANSI promotes the use of U.S. standards </a:t>
            </a:r>
            <a:r>
              <a:rPr lang="en-US" dirty="0" smtClean="0"/>
              <a:t>internationally. ANSI is </a:t>
            </a:r>
            <a:r>
              <a:rPr lang="en-US" dirty="0"/>
              <a:t>the sole U.S. representative </a:t>
            </a:r>
            <a:r>
              <a:rPr lang="en-US" dirty="0" smtClean="0"/>
              <a:t>of </a:t>
            </a:r>
            <a:r>
              <a:rPr lang="en-US" dirty="0"/>
              <a:t>the two major </a:t>
            </a:r>
            <a:r>
              <a:rPr lang="en-US" dirty="0" smtClean="0"/>
              <a:t>international </a:t>
            </a:r>
            <a:r>
              <a:rPr lang="en-US" dirty="0"/>
              <a:t>standards organizations, the International Organization for Standardization (ISO), </a:t>
            </a:r>
            <a:r>
              <a:rPr lang="en-US" dirty="0" smtClean="0"/>
              <a:t>and the </a:t>
            </a:r>
            <a:r>
              <a:rPr lang="en-US" dirty="0"/>
              <a:t>International </a:t>
            </a:r>
            <a:r>
              <a:rPr lang="en-US" dirty="0" err="1"/>
              <a:t>Electrotechnical</a:t>
            </a:r>
            <a:r>
              <a:rPr lang="en-US" dirty="0"/>
              <a:t> Commission (IEC).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7</a:t>
            </a:fld>
            <a:endParaRPr lang="en-US" dirty="0"/>
          </a:p>
        </p:txBody>
      </p:sp>
    </p:spTree>
    <p:extLst>
      <p:ext uri="{BB962C8B-B14F-4D97-AF65-F5344CB8AC3E}">
        <p14:creationId xmlns:p14="http://schemas.microsoft.com/office/powerpoint/2010/main" val="147929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143" y="68240"/>
            <a:ext cx="8229600" cy="1143000"/>
          </a:xfrm>
        </p:spPr>
        <p:txBody>
          <a:bodyPr>
            <a:normAutofit fontScale="90000"/>
          </a:bodyPr>
          <a:lstStyle/>
          <a:p>
            <a:r>
              <a:rPr lang="en-US" dirty="0" smtClean="0"/>
              <a:t>Standards Development Organizations </a:t>
            </a:r>
            <a:r>
              <a:rPr lang="en-US" sz="2700" dirty="0" smtClean="0"/>
              <a:t>(contd.)</a:t>
            </a:r>
            <a:endParaRPr lang="en-US" sz="2700" dirty="0"/>
          </a:p>
        </p:txBody>
      </p:sp>
      <p:sp>
        <p:nvSpPr>
          <p:cNvPr id="3" name="Content Placeholder 2"/>
          <p:cNvSpPr>
            <a:spLocks noGrp="1"/>
          </p:cNvSpPr>
          <p:nvPr>
            <p:ph idx="1"/>
          </p:nvPr>
        </p:nvSpPr>
        <p:spPr>
          <a:xfrm>
            <a:off x="457200" y="1600200"/>
            <a:ext cx="8229600" cy="5257800"/>
          </a:xfrm>
        </p:spPr>
        <p:txBody>
          <a:bodyPr>
            <a:normAutofit fontScale="92500"/>
          </a:bodyPr>
          <a:lstStyle/>
          <a:p>
            <a:r>
              <a:rPr lang="en-US" sz="3000" dirty="0" smtClean="0"/>
              <a:t>SDOs </a:t>
            </a:r>
            <a:r>
              <a:rPr lang="en-US" sz="3000" dirty="0"/>
              <a:t>in the United States include professional societies, industry and trade associations and membership organizations that develop standards within their area of </a:t>
            </a:r>
            <a:r>
              <a:rPr lang="en-US" sz="3000" dirty="0" smtClean="0"/>
              <a:t>expertise.  </a:t>
            </a:r>
          </a:p>
          <a:p>
            <a:r>
              <a:rPr lang="en-US" sz="3000" dirty="0" smtClean="0"/>
              <a:t>Some of the major SDOs are </a:t>
            </a:r>
            <a:r>
              <a:rPr lang="en-US" sz="3000" dirty="0" smtClean="0">
                <a:hlinkClick r:id="rId2"/>
              </a:rPr>
              <a:t>ASTM International</a:t>
            </a:r>
            <a:r>
              <a:rPr lang="en-US" sz="3000" dirty="0" smtClean="0"/>
              <a:t>, </a:t>
            </a:r>
            <a:r>
              <a:rPr lang="en-US" sz="3000" dirty="0" smtClean="0">
                <a:hlinkClick r:id="rId3"/>
              </a:rPr>
              <a:t>IEEE</a:t>
            </a:r>
            <a:r>
              <a:rPr lang="en-US" sz="3000" dirty="0" smtClean="0"/>
              <a:t>, </a:t>
            </a:r>
            <a:r>
              <a:rPr lang="en-US" sz="3000" dirty="0" smtClean="0">
                <a:hlinkClick r:id="rId4"/>
              </a:rPr>
              <a:t>SAE International</a:t>
            </a:r>
            <a:r>
              <a:rPr lang="en-US" sz="3000" dirty="0" smtClean="0"/>
              <a:t>, and </a:t>
            </a:r>
            <a:r>
              <a:rPr lang="en-US" sz="3000" dirty="0" smtClean="0">
                <a:hlinkClick r:id="rId5"/>
              </a:rPr>
              <a:t>ASME</a:t>
            </a:r>
            <a:r>
              <a:rPr lang="en-US" sz="3000" dirty="0" smtClean="0"/>
              <a:t>. </a:t>
            </a:r>
            <a:r>
              <a:rPr lang="en-US" sz="3000" dirty="0"/>
              <a:t>For </a:t>
            </a:r>
            <a:r>
              <a:rPr lang="en-US" sz="3000" dirty="0" smtClean="0"/>
              <a:t>list of other SDOs</a:t>
            </a:r>
            <a:r>
              <a:rPr lang="en-US" sz="3000" dirty="0"/>
              <a:t>, see </a:t>
            </a:r>
            <a:r>
              <a:rPr lang="en-US" sz="2600" dirty="0">
                <a:hlinkClick r:id="rId6"/>
              </a:rPr>
              <a:t>http://webstore.ansi.org/sdo.aspx#.</a:t>
            </a:r>
            <a:r>
              <a:rPr lang="en-US" sz="2600" dirty="0" smtClean="0">
                <a:hlinkClick r:id="rId6"/>
              </a:rPr>
              <a:t>USl-dB3Whlc</a:t>
            </a:r>
            <a:r>
              <a:rPr lang="en-US" sz="2600" dirty="0" smtClean="0"/>
              <a:t> </a:t>
            </a:r>
            <a:endParaRPr lang="en-US" sz="2600" dirty="0"/>
          </a:p>
          <a:p>
            <a:r>
              <a:rPr lang="en-US" sz="3000" dirty="0"/>
              <a:t>SDOs may choose to develop standards that are submitted to ANSI for approval as American National Standards (ANS). SDOs may also develop standards outside the ANSI accreditation and approval process.</a:t>
            </a:r>
          </a:p>
          <a:p>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8</a:t>
            </a:fld>
            <a:endParaRPr lang="en-US" dirty="0"/>
          </a:p>
        </p:txBody>
      </p:sp>
    </p:spTree>
    <p:extLst>
      <p:ext uri="{BB962C8B-B14F-4D97-AF65-F5344CB8AC3E}">
        <p14:creationId xmlns:p14="http://schemas.microsoft.com/office/powerpoint/2010/main" val="331026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143" y="68240"/>
            <a:ext cx="8229600" cy="1143000"/>
          </a:xfrm>
        </p:spPr>
        <p:txBody>
          <a:bodyPr>
            <a:normAutofit fontScale="90000"/>
          </a:bodyPr>
          <a:lstStyle/>
          <a:p>
            <a:r>
              <a:rPr lang="en-US" dirty="0" smtClean="0"/>
              <a:t>Standards Development Organizations </a:t>
            </a:r>
            <a:r>
              <a:rPr lang="en-US" sz="2700" dirty="0" smtClean="0"/>
              <a:t>(contd.)</a:t>
            </a:r>
            <a:endParaRPr lang="en-US" sz="2700" dirty="0"/>
          </a:p>
        </p:txBody>
      </p:sp>
      <p:sp>
        <p:nvSpPr>
          <p:cNvPr id="3" name="Content Placeholder 2"/>
          <p:cNvSpPr>
            <a:spLocks noGrp="1"/>
          </p:cNvSpPr>
          <p:nvPr>
            <p:ph idx="1"/>
          </p:nvPr>
        </p:nvSpPr>
        <p:spPr>
          <a:xfrm>
            <a:off x="228600" y="1447800"/>
            <a:ext cx="8839200" cy="5257800"/>
          </a:xfrm>
        </p:spPr>
        <p:txBody>
          <a:bodyPr>
            <a:normAutofit/>
          </a:bodyPr>
          <a:lstStyle/>
          <a:p>
            <a:pPr marL="0" indent="0">
              <a:buNone/>
            </a:pPr>
            <a:r>
              <a:rPr lang="en-US" sz="2800" u="sng" dirty="0" smtClean="0"/>
              <a:t>NIST – National Institute of Standards and Technology </a:t>
            </a:r>
            <a:r>
              <a:rPr lang="en-US" sz="2800" dirty="0" smtClean="0"/>
              <a:t>(</a:t>
            </a:r>
            <a:r>
              <a:rPr lang="en-US" sz="2800" dirty="0" smtClean="0">
                <a:hlinkClick r:id="rId2"/>
              </a:rPr>
              <a:t>www.nist.gov</a:t>
            </a:r>
            <a:r>
              <a:rPr lang="en-US" sz="2800" dirty="0" smtClean="0"/>
              <a:t>)</a:t>
            </a:r>
          </a:p>
          <a:p>
            <a:pPr>
              <a:lnSpc>
                <a:spcPts val="3000"/>
              </a:lnSpc>
              <a:spcBef>
                <a:spcPts val="1200"/>
              </a:spcBef>
            </a:pPr>
            <a:r>
              <a:rPr lang="en-US" sz="2800" dirty="0" smtClean="0"/>
              <a:t>NIST </a:t>
            </a:r>
            <a:r>
              <a:rPr lang="en-US" sz="2800" dirty="0"/>
              <a:t>is a non-regulatory federal agency within the U.S. Commerce Department's Technology Administration. NIST's mission is to promote U.S. innovation and industrial competitiveness by advancing measurement science, standards, and technology in ways that enhance economic security and improve our quality of life</a:t>
            </a:r>
            <a:r>
              <a:rPr lang="en-US" sz="2800" dirty="0" smtClean="0"/>
              <a:t>. </a:t>
            </a:r>
          </a:p>
          <a:p>
            <a:pPr>
              <a:lnSpc>
                <a:spcPts val="3000"/>
              </a:lnSpc>
              <a:spcBef>
                <a:spcPts val="1200"/>
              </a:spcBef>
            </a:pPr>
            <a:r>
              <a:rPr lang="en-US" sz="2800" dirty="0" smtClean="0"/>
              <a:t>NIST </a:t>
            </a:r>
            <a:r>
              <a:rPr lang="en-US" sz="2800" dirty="0"/>
              <a:t>is also responsible for coordinating federal, state and local activities in voluntary standards and to work with industry and government to develop and apply technology, measurements and standards.</a:t>
            </a:r>
          </a:p>
          <a:p>
            <a:endParaRPr lang="en-US" dirty="0"/>
          </a:p>
        </p:txBody>
      </p:sp>
      <p:sp>
        <p:nvSpPr>
          <p:cNvPr id="4" name="Footer Placeholder 3"/>
          <p:cNvSpPr>
            <a:spLocks noGrp="1"/>
          </p:cNvSpPr>
          <p:nvPr>
            <p:ph type="ftr" sz="quarter" idx="11"/>
          </p:nvPr>
        </p:nvSpPr>
        <p:spPr/>
        <p:txBody>
          <a:bodyPr/>
          <a:lstStyle/>
          <a:p>
            <a:r>
              <a:rPr lang="en-US" smtClean="0"/>
              <a:t>© University of Wisconsin-Madison</a:t>
            </a:r>
            <a:endParaRPr lang="en-US" dirty="0"/>
          </a:p>
        </p:txBody>
      </p:sp>
      <p:sp>
        <p:nvSpPr>
          <p:cNvPr id="5" name="Slide Number Placeholder 4"/>
          <p:cNvSpPr>
            <a:spLocks noGrp="1"/>
          </p:cNvSpPr>
          <p:nvPr>
            <p:ph type="sldNum" sz="quarter" idx="12"/>
          </p:nvPr>
        </p:nvSpPr>
        <p:spPr/>
        <p:txBody>
          <a:bodyPr/>
          <a:lstStyle/>
          <a:p>
            <a:fld id="{3EA69550-0584-42D6-AC7F-BCE3809F5FCB}" type="slidenum">
              <a:rPr lang="en-US" smtClean="0"/>
              <a:pPr/>
              <a:t>9</a:t>
            </a:fld>
            <a:endParaRPr lang="en-US" dirty="0"/>
          </a:p>
        </p:txBody>
      </p:sp>
    </p:spTree>
    <p:extLst>
      <p:ext uri="{BB962C8B-B14F-4D97-AF65-F5344CB8AC3E}">
        <p14:creationId xmlns:p14="http://schemas.microsoft.com/office/powerpoint/2010/main" val="1667313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4234</TotalTime>
  <Words>2260</Words>
  <Application>Microsoft Office PowerPoint</Application>
  <PresentationFormat>On-screen Show (4:3)</PresentationFormat>
  <Paragraphs>274</Paragraphs>
  <Slides>36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ＭＳ Ｐゴシック</vt:lpstr>
      <vt:lpstr>Arial</vt:lpstr>
      <vt:lpstr>Calibri</vt:lpstr>
      <vt:lpstr>Monotype Sorts</vt:lpstr>
      <vt:lpstr>Tahoma</vt:lpstr>
      <vt:lpstr>Times New Roman</vt:lpstr>
      <vt:lpstr>Office Theme</vt:lpstr>
      <vt:lpstr>Overview of  Engineering Standards</vt:lpstr>
      <vt:lpstr>Agenda</vt:lpstr>
      <vt:lpstr>What is a standard?</vt:lpstr>
      <vt:lpstr>Why Standards Matter?</vt:lpstr>
      <vt:lpstr>Types of Standards</vt:lpstr>
      <vt:lpstr>Types of Standards (contd.)</vt:lpstr>
      <vt:lpstr>Standards Development Organizations</vt:lpstr>
      <vt:lpstr>Standards Development Organizations (contd.)</vt:lpstr>
      <vt:lpstr>Standards Development Organizations (contd.)</vt:lpstr>
      <vt:lpstr>Standards Development Organizations (contd.)</vt:lpstr>
      <vt:lpstr>Consideration of standards in process and system design</vt:lpstr>
      <vt:lpstr>Geometric Dimensioning &amp; tolerancing Standards</vt:lpstr>
      <vt:lpstr>Geometric Dimensioning &amp; Tolerancing</vt:lpstr>
      <vt:lpstr>PowerPoint Presentation</vt:lpstr>
      <vt:lpstr>PowerPoint Presentation</vt:lpstr>
      <vt:lpstr>PowerPoint Presentation</vt:lpstr>
      <vt:lpstr>PowerPoint Presentation</vt:lpstr>
      <vt:lpstr>QUAlity Standards</vt:lpstr>
      <vt:lpstr>Common Quality Standards</vt:lpstr>
      <vt:lpstr>The ISO 9001 Standard </vt:lpstr>
      <vt:lpstr>The QMS Process Model</vt:lpstr>
      <vt:lpstr>Benefits of Implementing ISO 9001</vt:lpstr>
      <vt:lpstr>Z1.4 and Z1.9 Inspection Standards *</vt:lpstr>
      <vt:lpstr>Z1.4 Example</vt:lpstr>
      <vt:lpstr>Ergonomics and safety Standards</vt:lpstr>
      <vt:lpstr>PowerPoint Presentation</vt:lpstr>
      <vt:lpstr>PowerPoint Presentation</vt:lpstr>
      <vt:lpstr>PowerPoint Presentation</vt:lpstr>
      <vt:lpstr>PowerPoint Presentation</vt:lpstr>
      <vt:lpstr>MIL Standard for thermal environments while appropriately dressed and doing light seated work  </vt:lpstr>
      <vt:lpstr>PowerPoint Presentation</vt:lpstr>
      <vt:lpstr>Accessibility Standards</vt:lpstr>
      <vt:lpstr>Physical Accessibility Standards</vt:lpstr>
      <vt:lpstr>Information and Communication Technology Accessibility Standards</vt:lpstr>
      <vt:lpstr>Information and Communication Technology Accessibility Standards (contd.)</vt:lpstr>
      <vt:lpstr>Human-Computer Interaction and Usability Standards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Engineering Standards</dc:title>
  <cp:lastModifiedBy>Syed Zeeshan Hussain Shah/Sales &amp; Distribution/Sargodha</cp:lastModifiedBy>
  <cp:revision>496</cp:revision>
  <dcterms:created xsi:type="dcterms:W3CDTF">2011-01-12T04:59:20Z</dcterms:created>
  <dcterms:modified xsi:type="dcterms:W3CDTF">2020-05-05T21:35:33Z</dcterms:modified>
</cp:coreProperties>
</file>