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3" r:id="rId1"/>
  </p:sldMasterIdLst>
  <p:sldIdLst>
    <p:sldId id="256" r:id="rId2"/>
    <p:sldId id="257" r:id="rId3"/>
    <p:sldId id="291" r:id="rId4"/>
    <p:sldId id="292" r:id="rId5"/>
    <p:sldId id="293" r:id="rId6"/>
    <p:sldId id="294" r:id="rId7"/>
    <p:sldId id="295" r:id="rId8"/>
    <p:sldId id="296"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90" r:id="rId24"/>
    <p:sldId id="272" r:id="rId25"/>
    <p:sldId id="288" r:id="rId26"/>
    <p:sldId id="273" r:id="rId27"/>
    <p:sldId id="274" r:id="rId28"/>
    <p:sldId id="275" r:id="rId29"/>
    <p:sldId id="276" r:id="rId30"/>
    <p:sldId id="277" r:id="rId31"/>
    <p:sldId id="278" r:id="rId32"/>
    <p:sldId id="279" r:id="rId33"/>
    <p:sldId id="280" r:id="rId34"/>
    <p:sldId id="289" r:id="rId35"/>
    <p:sldId id="281" r:id="rId36"/>
    <p:sldId id="282" r:id="rId37"/>
    <p:sldId id="283" r:id="rId38"/>
    <p:sldId id="284" r:id="rId39"/>
    <p:sldId id="285" r:id="rId40"/>
    <p:sldId id="286"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288" y="-7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2192" y="6053328"/>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3145536" y="6044184"/>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3149600" y="4038600"/>
            <a:ext cx="8636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3149600" y="6050037"/>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01600" y="6068699"/>
            <a:ext cx="2743200" cy="685800"/>
          </a:xfrm>
        </p:spPr>
        <p:txBody>
          <a:bodyPr>
            <a:noAutofit/>
          </a:bodyPr>
          <a:lstStyle>
            <a:lvl1pPr algn="ctr">
              <a:defRPr sz="2000">
                <a:solidFill>
                  <a:srgbClr val="FFFFFF"/>
                </a:solidFill>
              </a:defRPr>
            </a:lvl1pPr>
          </a:lstStyle>
          <a:p>
            <a:fld id="{5923F103-BC34-4FE4-A40E-EDDEECFDA5D0}" type="datetimeFigureOut">
              <a:rPr lang="en-US" smtClean="0"/>
              <a:pPr/>
              <a:t>5/2/2020</a:t>
            </a:fld>
            <a:endParaRPr lang="en-US" dirty="0"/>
          </a:p>
        </p:txBody>
      </p:sp>
      <p:sp>
        <p:nvSpPr>
          <p:cNvPr id="17" name="Footer Placeholder 16"/>
          <p:cNvSpPr>
            <a:spLocks noGrp="1"/>
          </p:cNvSpPr>
          <p:nvPr>
            <p:ph type="ftr" sz="quarter" idx="11"/>
          </p:nvPr>
        </p:nvSpPr>
        <p:spPr>
          <a:xfrm>
            <a:off x="2780524" y="236539"/>
            <a:ext cx="7823200" cy="365125"/>
          </a:xfrm>
        </p:spPr>
        <p:txBody>
          <a:bodyPr/>
          <a:lstStyle>
            <a:lvl1pPr algn="r">
              <a:defRPr>
                <a:solidFill>
                  <a:schemeClr val="tx2"/>
                </a:solidFill>
              </a:defRPr>
            </a:lvl1pPr>
          </a:lstStyle>
          <a:p>
            <a:r>
              <a:rPr lang="en-US" smtClean="0"/>
              <a:t>
              </a:t>
            </a:r>
            <a:endParaRPr lang="en-US" dirty="0"/>
          </a:p>
        </p:txBody>
      </p:sp>
      <p:sp>
        <p:nvSpPr>
          <p:cNvPr id="29" name="Slide Number Placeholder 28"/>
          <p:cNvSpPr>
            <a:spLocks noGrp="1"/>
          </p:cNvSpPr>
          <p:nvPr>
            <p:ph type="sldNum" sz="quarter" idx="12"/>
          </p:nvPr>
        </p:nvSpPr>
        <p:spPr>
          <a:xfrm>
            <a:off x="10668000" y="228600"/>
            <a:ext cx="1117600" cy="381000"/>
          </a:xfrm>
        </p:spPr>
        <p:txBody>
          <a:bodyPr/>
          <a:lstStyle>
            <a:lvl1pPr>
              <a:defRPr>
                <a:solidFill>
                  <a:schemeClr val="tx2"/>
                </a:solidFill>
              </a:defRPr>
            </a:lvl1pPr>
          </a:lstStyle>
          <a:p>
            <a:fld id="{D57F1E4F-1CFF-5643-939E-217C01CDF56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086D93-FCAC-47E0-A2EE-787E62CA814C}" type="datetimeFigureOut">
              <a:rPr lang="en-US" smtClean="0"/>
              <a:pPr/>
              <a:t>5/2/2020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609601"/>
            <a:ext cx="27432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609600"/>
            <a:ext cx="74168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8737600" y="6248403"/>
            <a:ext cx="2946400" cy="365125"/>
          </a:xfrm>
        </p:spPr>
        <p:txBody>
          <a:bodyPr/>
          <a:lstStyle/>
          <a:p>
            <a:fld id="{CDA879A6-0FD0-4734-A311-86BFCA472E6E}" type="datetimeFigureOut">
              <a:rPr lang="en-US" smtClean="0"/>
              <a:pPr/>
              <a:t>5/2/2020</a:t>
            </a:fld>
            <a:endParaRPr lang="en-US" dirty="0"/>
          </a:p>
        </p:txBody>
      </p:sp>
      <p:sp>
        <p:nvSpPr>
          <p:cNvPr id="5" name="Footer Placeholder 4"/>
          <p:cNvSpPr>
            <a:spLocks noGrp="1"/>
          </p:cNvSpPr>
          <p:nvPr>
            <p:ph type="ftr" sz="quarter" idx="11"/>
          </p:nvPr>
        </p:nvSpPr>
        <p:spPr>
          <a:xfrm>
            <a:off x="609602" y="6248208"/>
            <a:ext cx="7431311" cy="365125"/>
          </a:xfrm>
        </p:spPr>
        <p:txBody>
          <a:bodyPr/>
          <a:lstStyle/>
          <a:p>
            <a:r>
              <a:rPr lang="en-US" smtClean="0"/>
              <a:t>
              </a:t>
            </a:r>
            <a:endParaRPr lang="en-US" dirty="0"/>
          </a:p>
        </p:txBody>
      </p:sp>
      <p:sp>
        <p:nvSpPr>
          <p:cNvPr id="7" name="Rectangle 6"/>
          <p:cNvSpPr/>
          <p:nvPr/>
        </p:nvSpPr>
        <p:spPr bwMode="white">
          <a:xfrm>
            <a:off x="8128424" y="0"/>
            <a:ext cx="42672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8075084" y="103716"/>
            <a:ext cx="533400" cy="325968"/>
          </a:xfrm>
        </p:spPr>
        <p:txBody>
          <a:bodyPr/>
          <a:lstStyle/>
          <a:p>
            <a:fld id="{D57F1E4F-1CFF-5643-939E-217C01CDF56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9C9CA7B-DFD4-44B5-8C60-D14B8CD1FB59}" type="datetimeFigureOut">
              <a:rPr lang="en-US" smtClean="0"/>
              <a:pPr/>
              <a:t>5/2/2020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57F1E4F-1CFF-5643-939E-217C01CDF565}" type="slidenum">
              <a:rPr lang="en-US" smtClean="0"/>
              <a:pPr/>
              <a:t>‹#›</a:t>
            </a:fld>
            <a:endParaRPr lang="en-US" dirty="0"/>
          </a:p>
        </p:txBody>
      </p:sp>
      <p:sp>
        <p:nvSpPr>
          <p:cNvPr id="8" name="Content Placeholder 7"/>
          <p:cNvSpPr>
            <a:spLocks noGrp="1"/>
          </p:cNvSpPr>
          <p:nvPr>
            <p:ph sz="quarter" idx="1"/>
          </p:nvPr>
        </p:nvSpPr>
        <p:spPr>
          <a:xfrm>
            <a:off x="816864" y="1600200"/>
            <a:ext cx="108712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28801" y="2743200"/>
            <a:ext cx="9497484"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828800" y="1600200"/>
            <a:ext cx="1016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34E6425-0181-43F2-84FC-787E803FD2F8}" type="datetimeFigureOut">
              <a:rPr lang="en-US" smtClean="0"/>
              <a:pPr/>
              <a:t>5/2/2020</a:t>
            </a:fld>
            <a:endParaRPr lang="en-US" dirty="0"/>
          </a:p>
        </p:txBody>
      </p:sp>
      <p:sp>
        <p:nvSpPr>
          <p:cNvPr id="13" name="Slide Number Placeholder 12"/>
          <p:cNvSpPr>
            <a:spLocks noGrp="1"/>
          </p:cNvSpPr>
          <p:nvPr>
            <p:ph type="sldNum" sz="quarter" idx="11"/>
          </p:nvPr>
        </p:nvSpPr>
        <p:spPr>
          <a:xfrm>
            <a:off x="0" y="1752600"/>
            <a:ext cx="1727200" cy="701676"/>
          </a:xfrm>
        </p:spPr>
        <p:txBody>
          <a:bodyPr>
            <a:noAutofit/>
          </a:bodyPr>
          <a:lstStyle>
            <a:lvl1pPr>
              <a:defRPr sz="2400">
                <a:solidFill>
                  <a:srgbClr val="FFFFFF"/>
                </a:solidFill>
              </a:defRPr>
            </a:lvl1pPr>
          </a:lstStyle>
          <a:p>
            <a:fld id="{D57F1E4F-1CFF-5643-939E-217C01CDF565}" type="slidenum">
              <a:rPr lang="en-US" smtClean="0"/>
              <a:pPr/>
              <a:t>‹#›</a:t>
            </a:fld>
            <a:endParaRPr lang="en-US" dirty="0"/>
          </a:p>
        </p:txBody>
      </p:sp>
      <p:sp>
        <p:nvSpPr>
          <p:cNvPr id="14" name="Footer Placeholder 13"/>
          <p:cNvSpPr>
            <a:spLocks noGrp="1"/>
          </p:cNvSpPr>
          <p:nvPr>
            <p:ph type="ftr" sz="quarter" idx="12"/>
          </p:nvPr>
        </p:nvSpPr>
        <p:spPr/>
        <p:txBody>
          <a:bodyPr/>
          <a:lstStyle/>
          <a:p>
            <a:r>
              <a:rPr lang="en-US" smtClean="0"/>
              <a:t>
              </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812800" y="1589567"/>
            <a:ext cx="5181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459868" y="1589567"/>
            <a:ext cx="5181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3BDB8791-F1B0-41E7-B7FD-A781E65C4266}" type="datetimeFigureOut">
              <a:rPr lang="en-US" smtClean="0"/>
              <a:pPr/>
              <a:t>5/2/2020</a:t>
            </a:fld>
            <a:endParaRPr lang="en-US" dirty="0"/>
          </a:p>
        </p:txBody>
      </p:sp>
      <p:sp>
        <p:nvSpPr>
          <p:cNvPr id="10" name="Slide Number Placeholder 9"/>
          <p:cNvSpPr>
            <a:spLocks noGrp="1"/>
          </p:cNvSpPr>
          <p:nvPr>
            <p:ph type="sldNum" sz="quarter" idx="16"/>
          </p:nvPr>
        </p:nvSpPr>
        <p:spPr/>
        <p:txBody>
          <a:bodyPr rtlCol="0"/>
          <a:lstStyle/>
          <a:p>
            <a:fld id="{D57F1E4F-1CFF-5643-939E-217C01CDF565}" type="slidenum">
              <a:rPr lang="en-US" smtClean="0"/>
              <a:pPr/>
              <a:t>‹#›</a:t>
            </a:fld>
            <a:endParaRPr lang="en-US" dirty="0"/>
          </a:p>
        </p:txBody>
      </p:sp>
      <p:sp>
        <p:nvSpPr>
          <p:cNvPr id="12" name="Footer Placeholder 11"/>
          <p:cNvSpPr>
            <a:spLocks noGrp="1"/>
          </p:cNvSpPr>
          <p:nvPr>
            <p:ph type="ftr" sz="quarter" idx="17"/>
          </p:nvPr>
        </p:nvSpPr>
        <p:spPr/>
        <p:txBody>
          <a:bodyPr rtlCol="0"/>
          <a:lstStyle/>
          <a:p>
            <a:r>
              <a:rPr lang="en-US" smtClean="0"/>
              <a:t>
              </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1200" y="273050"/>
            <a:ext cx="108712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812800" y="2438400"/>
            <a:ext cx="51816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6400800" y="2438400"/>
            <a:ext cx="51816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5FDD63B2-E120-4ED8-B27B-C685F510A5FE}" type="datetimeFigureOut">
              <a:rPr lang="en-US" smtClean="0"/>
              <a:pPr/>
              <a:t>5/2/2020</a:t>
            </a:fld>
            <a:endParaRPr lang="en-US" dirty="0"/>
          </a:p>
        </p:txBody>
      </p:sp>
      <p:sp>
        <p:nvSpPr>
          <p:cNvPr id="12" name="Slide Number Placeholder 11"/>
          <p:cNvSpPr>
            <a:spLocks noGrp="1"/>
          </p:cNvSpPr>
          <p:nvPr>
            <p:ph type="sldNum" sz="quarter" idx="16"/>
          </p:nvPr>
        </p:nvSpPr>
        <p:spPr/>
        <p:txBody>
          <a:bodyPr rtlCol="0"/>
          <a:lstStyle/>
          <a:p>
            <a:fld id="{D57F1E4F-1CFF-5643-939E-217C01CDF565}" type="slidenum">
              <a:rPr lang="en-US" smtClean="0"/>
              <a:pPr/>
              <a:t>‹#›</a:t>
            </a:fld>
            <a:endParaRPr lang="en-US" dirty="0"/>
          </a:p>
        </p:txBody>
      </p:sp>
      <p:sp>
        <p:nvSpPr>
          <p:cNvPr id="14" name="Footer Placeholder 13"/>
          <p:cNvSpPr>
            <a:spLocks noGrp="1"/>
          </p:cNvSpPr>
          <p:nvPr>
            <p:ph type="ftr" sz="quarter" idx="17"/>
          </p:nvPr>
        </p:nvSpPr>
        <p:spPr/>
        <p:txBody>
          <a:bodyPr rtlCol="0"/>
          <a:lstStyle/>
          <a:p>
            <a:r>
              <a:rPr lang="en-US" smtClean="0"/>
              <a:t>
              </a:t>
            </a:r>
            <a:endParaRPr lang="en-US" dirty="0"/>
          </a:p>
        </p:txBody>
      </p:sp>
      <p:sp>
        <p:nvSpPr>
          <p:cNvPr id="16" name="Text Placeholder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A18ACC-A947-437B-A130-35BD54FDF1E9}" type="datetimeFigureOut">
              <a:rPr lang="en-US" smtClean="0"/>
              <a:pPr/>
              <a:t>5/2/2020</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pPr/>
              <a:t>5/2/2020</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a:xfrm>
            <a:off x="0" y="6248400"/>
            <a:ext cx="711200" cy="381000"/>
          </a:xfrm>
        </p:spPr>
        <p:txBody>
          <a:bodyPr/>
          <a:lstStyle>
            <a:lvl1pPr>
              <a:defRPr>
                <a:solidFill>
                  <a:schemeClr val="tx2"/>
                </a:solidFill>
              </a:defRPr>
            </a:lvl1p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273050"/>
            <a:ext cx="107696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6E86A4C-8E40-4F87-A4F0-01A0687C5742}" type="datetimeFigureOut">
              <a:rPr lang="en-US" smtClean="0"/>
              <a:pPr/>
              <a:t>5/2/2020</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57F1E4F-1CFF-5643-939E-217C01CDF565}" type="slidenum">
              <a:rPr lang="en-US" smtClean="0"/>
              <a:pPr/>
              <a:t>‹#›</a:t>
            </a:fld>
            <a:endParaRPr lang="en-US" dirty="0"/>
          </a:p>
        </p:txBody>
      </p:sp>
      <p:sp>
        <p:nvSpPr>
          <p:cNvPr id="3" name="Text Placeholder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3149600" y="1752600"/>
            <a:ext cx="85344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133600" y="5486400"/>
            <a:ext cx="9753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12192" y="4572000"/>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2192" y="4663440"/>
            <a:ext cx="195072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060448" y="4654296"/>
            <a:ext cx="10131552"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133600" y="4648200"/>
            <a:ext cx="97536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930400" y="0"/>
            <a:ext cx="134112"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8331200" y="6248401"/>
            <a:ext cx="3556000" cy="365125"/>
          </a:xfrm>
        </p:spPr>
        <p:txBody>
          <a:bodyPr rtlCol="0"/>
          <a:lstStyle/>
          <a:p>
            <a:fld id="{35E72C73-2D91-4E12-BA25-F0AA0C03599B}" type="datetimeFigureOut">
              <a:rPr lang="en-US" smtClean="0"/>
              <a:pPr/>
              <a:t>5/2/2020</a:t>
            </a:fld>
            <a:endParaRPr lang="en-US" dirty="0"/>
          </a:p>
        </p:txBody>
      </p:sp>
      <p:sp>
        <p:nvSpPr>
          <p:cNvPr id="13" name="Slide Number Placeholder 12"/>
          <p:cNvSpPr>
            <a:spLocks noGrp="1"/>
          </p:cNvSpPr>
          <p:nvPr>
            <p:ph type="sldNum" sz="quarter" idx="11"/>
          </p:nvPr>
        </p:nvSpPr>
        <p:spPr>
          <a:xfrm>
            <a:off x="0" y="4667249"/>
            <a:ext cx="1930400" cy="663578"/>
          </a:xfrm>
        </p:spPr>
        <p:txBody>
          <a:bodyPr rtlCol="0"/>
          <a:lstStyle>
            <a:lvl1pPr>
              <a:defRPr sz="2800"/>
            </a:lvl1pPr>
          </a:lstStyle>
          <a:p>
            <a:fld id="{D57F1E4F-1CFF-5643-939E-217C01CDF565}" type="slidenum">
              <a:rPr lang="en-US" smtClean="0"/>
              <a:pPr/>
              <a:t>‹#›</a:t>
            </a:fld>
            <a:endParaRPr lang="en-US" dirty="0"/>
          </a:p>
        </p:txBody>
      </p:sp>
      <p:sp>
        <p:nvSpPr>
          <p:cNvPr id="14" name="Footer Placeholder 13"/>
          <p:cNvSpPr>
            <a:spLocks noGrp="1"/>
          </p:cNvSpPr>
          <p:nvPr>
            <p:ph type="ftr" sz="quarter" idx="12"/>
          </p:nvPr>
        </p:nvSpPr>
        <p:spPr>
          <a:xfrm>
            <a:off x="2133600" y="6248207"/>
            <a:ext cx="6096000" cy="365125"/>
          </a:xfrm>
        </p:spPr>
        <p:txBody>
          <a:bodyPr rtlCol="0"/>
          <a:lstStyle/>
          <a:p>
            <a:r>
              <a:rPr lang="en-US" smtClean="0"/>
              <a:t>
              </a:t>
            </a:r>
            <a:endParaRPr lang="en-US" dirty="0"/>
          </a:p>
        </p:txBody>
      </p:sp>
      <p:sp>
        <p:nvSpPr>
          <p:cNvPr id="3" name="Picture Placeholder 2"/>
          <p:cNvSpPr>
            <a:spLocks noGrp="1"/>
          </p:cNvSpPr>
          <p:nvPr>
            <p:ph type="pic" idx="1"/>
          </p:nvPr>
        </p:nvSpPr>
        <p:spPr>
          <a:xfrm>
            <a:off x="2080768" y="0"/>
            <a:ext cx="10111232"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812800" y="228600"/>
            <a:ext cx="108712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816864" y="1600200"/>
            <a:ext cx="108712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128000" y="6248401"/>
            <a:ext cx="3556000" cy="365125"/>
          </a:xfrm>
          <a:prstGeom prst="rect">
            <a:avLst/>
          </a:prstGeom>
        </p:spPr>
        <p:txBody>
          <a:bodyPr vert="horz" anchor="ctr" anchorCtr="0"/>
          <a:lstStyle>
            <a:lvl1pPr algn="l" eaLnBrk="1" latinLnBrk="0" hangingPunct="1">
              <a:defRPr kumimoji="0" sz="1400">
                <a:solidFill>
                  <a:schemeClr val="tx2"/>
                </a:solidFill>
              </a:defRPr>
            </a:lvl1pPr>
          </a:lstStyle>
          <a:p>
            <a:fld id="{2BE451C3-0FF4-47C4-B829-773ADF60F88C}" type="datetimeFigureOut">
              <a:rPr lang="en-US" smtClean="0"/>
              <a:pPr/>
              <a:t>5/2/2020</a:t>
            </a:fld>
            <a:endParaRPr lang="en-US" dirty="0"/>
          </a:p>
        </p:txBody>
      </p:sp>
      <p:sp>
        <p:nvSpPr>
          <p:cNvPr id="3" name="Footer Placeholder 2"/>
          <p:cNvSpPr>
            <a:spLocks noGrp="1"/>
          </p:cNvSpPr>
          <p:nvPr>
            <p:ph type="ftr" sz="quarter" idx="3"/>
          </p:nvPr>
        </p:nvSpPr>
        <p:spPr>
          <a:xfrm>
            <a:off x="812801" y="6248207"/>
            <a:ext cx="7228111" cy="365125"/>
          </a:xfrm>
          <a:prstGeom prst="rect">
            <a:avLst/>
          </a:prstGeom>
        </p:spPr>
        <p:txBody>
          <a:bodyPr vert="horz" anchor="ctr"/>
          <a:lstStyle>
            <a:lvl1pPr algn="r" eaLnBrk="1" latinLnBrk="0" hangingPunct="1">
              <a:defRPr kumimoji="0" sz="1400">
                <a:solidFill>
                  <a:schemeClr val="tx2"/>
                </a:solidFill>
              </a:defRPr>
            </a:lvl1pPr>
          </a:lstStyle>
          <a:p>
            <a:r>
              <a:rPr lang="en-US" smtClean="0"/>
              <a:t>
              </a:t>
            </a:r>
            <a:endParaRPr lang="en-US" dirty="0"/>
          </a:p>
        </p:txBody>
      </p:sp>
      <p:sp>
        <p:nvSpPr>
          <p:cNvPr id="7" name="Rectangle 6"/>
          <p:cNvSpPr/>
          <p:nvPr/>
        </p:nvSpPr>
        <p:spPr bwMode="white">
          <a:xfrm>
            <a:off x="0"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7112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Lst>
  <p:hf sldNum="0"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4657" y="1455312"/>
            <a:ext cx="8825658" cy="1763725"/>
          </a:xfrm>
        </p:spPr>
        <p:txBody>
          <a:bodyPr>
            <a:normAutofit/>
          </a:bodyPr>
          <a:lstStyle/>
          <a:p>
            <a:pPr algn="ctr"/>
            <a:r>
              <a:rPr lang="en-US" b="1" dirty="0" smtClean="0">
                <a:ln w="22225">
                  <a:solidFill>
                    <a:schemeClr val="accent2"/>
                  </a:solidFill>
                  <a:prstDash val="solid"/>
                </a:ln>
                <a:solidFill>
                  <a:schemeClr val="accent2">
                    <a:lumMod val="40000"/>
                    <a:lumOff val="60000"/>
                  </a:schemeClr>
                </a:solidFill>
                <a:latin typeface="Times New Roman" pitchFamily="18" charset="0"/>
                <a:cs typeface="Times New Roman" pitchFamily="18" charset="0"/>
              </a:rPr>
              <a:t>METHODS OF DRUG ADMINISTRATION </a:t>
            </a:r>
            <a:endParaRPr lang="en-US" b="1" dirty="0">
              <a:ln w="22225">
                <a:solidFill>
                  <a:schemeClr val="accent2"/>
                </a:solidFill>
                <a:prstDash val="solid"/>
              </a:ln>
              <a:solidFill>
                <a:schemeClr val="accent2">
                  <a:lumMod val="40000"/>
                  <a:lumOff val="60000"/>
                </a:schemeClr>
              </a:solidFill>
              <a:latin typeface="Times New Roman" pitchFamily="18" charset="0"/>
              <a:cs typeface="Times New Roman" pitchFamily="18" charset="0"/>
            </a:endParaRPr>
          </a:p>
        </p:txBody>
      </p:sp>
      <p:sp>
        <p:nvSpPr>
          <p:cNvPr id="3" name="Subtitle 2"/>
          <p:cNvSpPr>
            <a:spLocks noGrp="1"/>
          </p:cNvSpPr>
          <p:nvPr>
            <p:ph type="subTitle" idx="1"/>
          </p:nvPr>
        </p:nvSpPr>
        <p:spPr>
          <a:xfrm>
            <a:off x="4560141" y="3631162"/>
            <a:ext cx="2453168" cy="2421910"/>
          </a:xfrm>
        </p:spPr>
        <p:txBody>
          <a:bodyPr>
            <a:normAutofit/>
          </a:bodyPr>
          <a:lstStyle/>
          <a:p>
            <a:endParaRPr lang="en-US" sz="2000" b="1" cap="none" spc="50" dirty="0" smtClean="0">
              <a:ln w="9525" cmpd="sng">
                <a:solidFill>
                  <a:schemeClr val="accent1"/>
                </a:solidFill>
                <a:prstDash val="solid"/>
              </a:ln>
              <a:solidFill>
                <a:schemeClr val="tx1"/>
              </a:solidFill>
              <a:effectLst>
                <a:glow rad="38100">
                  <a:schemeClr val="accent1">
                    <a:alpha val="40000"/>
                  </a:schemeClr>
                </a:glow>
              </a:effectLst>
              <a:latin typeface="Times New Roman" pitchFamily="18" charset="0"/>
              <a:cs typeface="Times New Roman" pitchFamily="18" charset="0"/>
            </a:endParaRPr>
          </a:p>
          <a:p>
            <a:r>
              <a:rPr lang="en-US" dirty="0">
                <a:solidFill>
                  <a:schemeClr val="tx1"/>
                </a:solidFill>
                <a:latin typeface="Times New Roman" pitchFamily="18" charset="0"/>
                <a:cs typeface="Times New Roman" pitchFamily="18" charset="0"/>
              </a:rPr>
              <a:t> </a:t>
            </a:r>
            <a:r>
              <a:rPr lang="en-US" dirty="0" smtClean="0">
                <a:solidFill>
                  <a:schemeClr val="tx1"/>
                </a:solidFill>
                <a:latin typeface="Times New Roman" pitchFamily="18" charset="0"/>
                <a:cs typeface="Times New Roman" pitchFamily="18" charset="0"/>
              </a:rPr>
              <a:t>                        </a:t>
            </a:r>
            <a:endParaRPr lang="en-US" dirty="0">
              <a:solidFill>
                <a:schemeClr val="tx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78801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Advantages of Oral medication</a:t>
            </a:r>
          </a:p>
        </p:txBody>
      </p:sp>
      <p:sp>
        <p:nvSpPr>
          <p:cNvPr id="3" name="Content Placeholder 2"/>
          <p:cNvSpPr>
            <a:spLocks noGrp="1"/>
          </p:cNvSpPr>
          <p:nvPr>
            <p:ph sz="quarter" idx="1"/>
          </p:nvPr>
        </p:nvSpPr>
        <p:spPr/>
        <p:txBody>
          <a:bodyPr>
            <a:normAutofit/>
          </a:bodyPr>
          <a:lstStyle/>
          <a:p>
            <a:pPr algn="just"/>
            <a:r>
              <a:rPr lang="en-US" sz="2400" dirty="0" smtClean="0">
                <a:latin typeface="Times New Roman" pitchFamily="18" charset="0"/>
                <a:cs typeface="Times New Roman" pitchFamily="18" charset="0"/>
              </a:rPr>
              <a:t>Usually </a:t>
            </a:r>
            <a:r>
              <a:rPr lang="en-US" sz="2400" dirty="0">
                <a:latin typeface="Times New Roman" pitchFamily="18" charset="0"/>
                <a:cs typeface="Times New Roman" pitchFamily="18" charset="0"/>
              </a:rPr>
              <a:t>least painful </a:t>
            </a:r>
          </a:p>
          <a:p>
            <a:pPr algn="just"/>
            <a:r>
              <a:rPr lang="en-US" sz="2400" dirty="0" smtClean="0">
                <a:latin typeface="Times New Roman" pitchFamily="18" charset="0"/>
                <a:cs typeface="Times New Roman" pitchFamily="18" charset="0"/>
              </a:rPr>
              <a:t>Can </a:t>
            </a:r>
            <a:r>
              <a:rPr lang="en-US" sz="2400" dirty="0">
                <a:latin typeface="Times New Roman" pitchFamily="18" charset="0"/>
                <a:cs typeface="Times New Roman" pitchFamily="18" charset="0"/>
              </a:rPr>
              <a:t>be administered by </a:t>
            </a:r>
            <a:r>
              <a:rPr lang="en-US" sz="2400" dirty="0" smtClean="0">
                <a:latin typeface="Times New Roman" pitchFamily="18" charset="0"/>
                <a:cs typeface="Times New Roman" pitchFamily="18" charset="0"/>
              </a:rPr>
              <a:t>client</a:t>
            </a:r>
          </a:p>
          <a:p>
            <a:pPr algn="just"/>
            <a:r>
              <a:rPr lang="en-US" sz="2400" dirty="0" smtClean="0">
                <a:latin typeface="Times New Roman" pitchFamily="18" charset="0"/>
                <a:cs typeface="Times New Roman" pitchFamily="18" charset="0"/>
              </a:rPr>
              <a:t>Skin </a:t>
            </a:r>
            <a:r>
              <a:rPr lang="en-US" sz="2400" dirty="0">
                <a:latin typeface="Times New Roman" pitchFamily="18" charset="0"/>
                <a:cs typeface="Times New Roman" pitchFamily="18" charset="0"/>
              </a:rPr>
              <a:t>not penetrated, less risk of introducing infection</a:t>
            </a:r>
          </a:p>
        </p:txBody>
      </p:sp>
    </p:spTree>
    <p:extLst>
      <p:ext uri="{BB962C8B-B14F-4D97-AF65-F5344CB8AC3E}">
        <p14:creationId xmlns="" xmlns:p14="http://schemas.microsoft.com/office/powerpoint/2010/main" val="2408348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b="1" dirty="0" smtClean="0">
                <a:latin typeface="Times New Roman" pitchFamily="18" charset="0"/>
                <a:cs typeface="Times New Roman" pitchFamily="18" charset="0"/>
              </a:rPr>
              <a:t>Disadvantages of Oral medication</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r>
              <a:rPr lang="en-US" sz="2400" dirty="0" smtClean="0">
                <a:latin typeface="Times New Roman" pitchFamily="18" charset="0"/>
                <a:cs typeface="Times New Roman" pitchFamily="18" charset="0"/>
              </a:rPr>
              <a:t>Aspiration </a:t>
            </a:r>
            <a:r>
              <a:rPr lang="en-US" sz="2400" dirty="0">
                <a:latin typeface="Times New Roman" pitchFamily="18" charset="0"/>
                <a:cs typeface="Times New Roman" pitchFamily="18" charset="0"/>
              </a:rPr>
              <a:t>of medication - choking, pneumonia (</a:t>
            </a:r>
            <a:r>
              <a:rPr lang="en-US" sz="2400" dirty="0" err="1">
                <a:latin typeface="Times New Roman" pitchFamily="18" charset="0"/>
                <a:cs typeface="Times New Roman" pitchFamily="18" charset="0"/>
              </a:rPr>
              <a:t>eg</a:t>
            </a:r>
            <a:r>
              <a:rPr lang="en-US" sz="2400" dirty="0">
                <a:latin typeface="Times New Roman" pitchFamily="18" charset="0"/>
                <a:cs typeface="Times New Roman" pitchFamily="18" charset="0"/>
              </a:rPr>
              <a:t> paraffin to cats)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Variable </a:t>
            </a:r>
            <a:r>
              <a:rPr lang="en-US" sz="2400" dirty="0">
                <a:latin typeface="Times New Roman" pitchFamily="18" charset="0"/>
                <a:cs typeface="Times New Roman" pitchFamily="18" charset="0"/>
              </a:rPr>
              <a:t>rate of absorption depending on patient, contents of gut, etc.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Vomiting</a:t>
            </a:r>
            <a:r>
              <a:rPr lang="en-US" sz="2400" dirty="0">
                <a:latin typeface="Times New Roman" pitchFamily="18" charset="0"/>
                <a:cs typeface="Times New Roman" pitchFamily="18" charset="0"/>
              </a:rPr>
              <a:t>, irritation of gut (</a:t>
            </a:r>
            <a:r>
              <a:rPr lang="en-US" sz="2400" dirty="0" err="1">
                <a:latin typeface="Times New Roman" pitchFamily="18" charset="0"/>
                <a:cs typeface="Times New Roman" pitchFamily="18" charset="0"/>
              </a:rPr>
              <a:t>eg</a:t>
            </a:r>
            <a:r>
              <a:rPr lang="en-US" sz="2400" dirty="0">
                <a:latin typeface="Times New Roman" pitchFamily="18" charset="0"/>
                <a:cs typeface="Times New Roman" pitchFamily="18" charset="0"/>
              </a:rPr>
              <a:t> aspirin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Patients </a:t>
            </a:r>
            <a:r>
              <a:rPr lang="en-US" sz="2400" dirty="0">
                <a:latin typeface="Times New Roman" pitchFamily="18" charset="0"/>
                <a:cs typeface="Times New Roman" pitchFamily="18" charset="0"/>
              </a:rPr>
              <a:t>may not tolerate administration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May </a:t>
            </a:r>
            <a:r>
              <a:rPr lang="en-US" sz="2400" dirty="0">
                <a:latin typeface="Times New Roman" pitchFamily="18" charset="0"/>
                <a:cs typeface="Times New Roman" pitchFamily="18" charset="0"/>
              </a:rPr>
              <a:t>be difficult to ensure correct dosage</a:t>
            </a:r>
          </a:p>
        </p:txBody>
      </p:sp>
    </p:spTree>
    <p:extLst>
      <p:ext uri="{BB962C8B-B14F-4D97-AF65-F5344CB8AC3E}">
        <p14:creationId xmlns="" xmlns:p14="http://schemas.microsoft.com/office/powerpoint/2010/main" val="230856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b="1" dirty="0">
                <a:latin typeface="Times New Roman" pitchFamily="18" charset="0"/>
                <a:cs typeface="Times New Roman" pitchFamily="18" charset="0"/>
              </a:rPr>
              <a:t>Oral medications </a:t>
            </a:r>
          </a:p>
        </p:txBody>
      </p:sp>
      <p:sp>
        <p:nvSpPr>
          <p:cNvPr id="3" name="Content Placeholder 2"/>
          <p:cNvSpPr>
            <a:spLocks noGrp="1"/>
          </p:cNvSpPr>
          <p:nvPr>
            <p:ph sz="quarter" idx="1"/>
          </p:nvPr>
        </p:nvSpPr>
        <p:spPr/>
        <p:txBody>
          <a:bodyPr>
            <a:normAutofit/>
          </a:bodyPr>
          <a:lstStyle/>
          <a:p>
            <a:pPr algn="just"/>
            <a:r>
              <a:rPr lang="en-US" sz="2400" dirty="0" smtClean="0">
                <a:latin typeface="Times New Roman" pitchFamily="18" charset="0"/>
                <a:cs typeface="Times New Roman" pitchFamily="18" charset="0"/>
              </a:rPr>
              <a:t>Tablet </a:t>
            </a:r>
          </a:p>
          <a:p>
            <a:pPr algn="just"/>
            <a:r>
              <a:rPr lang="en-US" sz="2400" dirty="0" smtClean="0">
                <a:latin typeface="Times New Roman" pitchFamily="18" charset="0"/>
                <a:cs typeface="Times New Roman" pitchFamily="18" charset="0"/>
              </a:rPr>
              <a:t>Capsule </a:t>
            </a:r>
          </a:p>
          <a:p>
            <a:pPr algn="just"/>
            <a:r>
              <a:rPr lang="en-US" sz="2400" dirty="0" smtClean="0">
                <a:latin typeface="Times New Roman" pitchFamily="18" charset="0"/>
                <a:cs typeface="Times New Roman" pitchFamily="18" charset="0"/>
              </a:rPr>
              <a:t>Granule </a:t>
            </a:r>
          </a:p>
          <a:p>
            <a:pPr algn="just"/>
            <a:r>
              <a:rPr lang="en-US" sz="2400" dirty="0" smtClean="0">
                <a:latin typeface="Times New Roman" pitchFamily="18" charset="0"/>
                <a:cs typeface="Times New Roman" pitchFamily="18" charset="0"/>
              </a:rPr>
              <a:t>Powder </a:t>
            </a:r>
          </a:p>
          <a:p>
            <a:pPr algn="just"/>
            <a:r>
              <a:rPr lang="en-US" sz="2400" dirty="0" smtClean="0">
                <a:latin typeface="Times New Roman" pitchFamily="18" charset="0"/>
                <a:cs typeface="Times New Roman" pitchFamily="18" charset="0"/>
              </a:rPr>
              <a:t>Paste </a:t>
            </a:r>
          </a:p>
          <a:p>
            <a:pPr algn="just"/>
            <a:r>
              <a:rPr lang="en-US" sz="2400" dirty="0" smtClean="0">
                <a:latin typeface="Times New Roman" pitchFamily="18" charset="0"/>
                <a:cs typeface="Times New Roman" pitchFamily="18" charset="0"/>
              </a:rPr>
              <a:t>Liquid</a:t>
            </a: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2389932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0892" y="624110"/>
            <a:ext cx="9933720" cy="1280890"/>
          </a:xfrm>
        </p:spPr>
        <p:txBody>
          <a:bodyPr/>
          <a:lstStyle/>
          <a:p>
            <a:r>
              <a:rPr lang="en-US" b="1" dirty="0"/>
              <a:t>Tablet</a:t>
            </a:r>
          </a:p>
        </p:txBody>
      </p:sp>
      <p:sp>
        <p:nvSpPr>
          <p:cNvPr id="3" name="Content Placeholder 2"/>
          <p:cNvSpPr>
            <a:spLocks noGrp="1"/>
          </p:cNvSpPr>
          <p:nvPr>
            <p:ph sz="quarter" idx="1"/>
          </p:nvPr>
        </p:nvSpPr>
        <p:spPr>
          <a:xfrm>
            <a:off x="1559168" y="1547447"/>
            <a:ext cx="9091659" cy="5039024"/>
          </a:xfrm>
        </p:spPr>
        <p:txBody>
          <a:bodyPr>
            <a:normAutofit lnSpcReduction="10000"/>
          </a:bodyPr>
          <a:lstStyle/>
          <a:p>
            <a:pPr algn="just"/>
            <a:r>
              <a:rPr lang="en-US" sz="2400" dirty="0" smtClean="0">
                <a:latin typeface="Times New Roman" pitchFamily="18" charset="0"/>
                <a:cs typeface="Times New Roman" pitchFamily="18" charset="0"/>
              </a:rPr>
              <a:t>Compressed </a:t>
            </a:r>
            <a:r>
              <a:rPr lang="en-US" sz="2400" dirty="0">
                <a:latin typeface="Times New Roman" pitchFamily="18" charset="0"/>
                <a:cs typeface="Times New Roman" pitchFamily="18" charset="0"/>
              </a:rPr>
              <a:t>drug in a carrier such as chalk or sugar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Often </a:t>
            </a:r>
            <a:r>
              <a:rPr lang="en-US" sz="2400" dirty="0">
                <a:latin typeface="Times New Roman" pitchFamily="18" charset="0"/>
                <a:cs typeface="Times New Roman" pitchFamily="18" charset="0"/>
              </a:rPr>
              <a:t>coated </a:t>
            </a:r>
            <a:endParaRPr lang="en-US" sz="2400" dirty="0" smtClean="0">
              <a:latin typeface="Times New Roman" pitchFamily="18" charset="0"/>
              <a:cs typeface="Times New Roman" pitchFamily="18" charset="0"/>
            </a:endParaRPr>
          </a:p>
          <a:p>
            <a:pPr lvl="1" algn="just"/>
            <a:r>
              <a:rPr lang="en-US" sz="2400" dirty="0" smtClean="0">
                <a:latin typeface="Times New Roman" pitchFamily="18" charset="0"/>
                <a:cs typeface="Times New Roman" pitchFamily="18" charset="0"/>
              </a:rPr>
              <a:t>to </a:t>
            </a:r>
            <a:r>
              <a:rPr lang="en-US" sz="2400" dirty="0">
                <a:latin typeface="Times New Roman" pitchFamily="18" charset="0"/>
                <a:cs typeface="Times New Roman" pitchFamily="18" charset="0"/>
              </a:rPr>
              <a:t>protect drug inside from moisture </a:t>
            </a:r>
            <a:endParaRPr lang="en-US" sz="2400" dirty="0" smtClean="0">
              <a:latin typeface="Times New Roman" pitchFamily="18" charset="0"/>
              <a:cs typeface="Times New Roman" pitchFamily="18" charset="0"/>
            </a:endParaRPr>
          </a:p>
          <a:p>
            <a:pPr lvl="1" algn="just"/>
            <a:r>
              <a:rPr lang="en-US" sz="2400" dirty="0" smtClean="0">
                <a:latin typeface="Times New Roman" pitchFamily="18" charset="0"/>
                <a:cs typeface="Times New Roman" pitchFamily="18" charset="0"/>
              </a:rPr>
              <a:t>to </a:t>
            </a:r>
            <a:r>
              <a:rPr lang="en-US" sz="2400" dirty="0">
                <a:latin typeface="Times New Roman" pitchFamily="18" charset="0"/>
                <a:cs typeface="Times New Roman" pitchFamily="18" charset="0"/>
              </a:rPr>
              <a:t>disguise unpleasant tastes </a:t>
            </a:r>
            <a:endParaRPr lang="en-US" sz="2400" dirty="0" smtClean="0">
              <a:latin typeface="Times New Roman" pitchFamily="18" charset="0"/>
              <a:cs typeface="Times New Roman" pitchFamily="18" charset="0"/>
            </a:endParaRPr>
          </a:p>
          <a:p>
            <a:pPr lvl="1" algn="just"/>
            <a:r>
              <a:rPr lang="en-US" sz="2400" dirty="0" smtClean="0">
                <a:latin typeface="Times New Roman" pitchFamily="18" charset="0"/>
                <a:cs typeface="Times New Roman" pitchFamily="18" charset="0"/>
              </a:rPr>
              <a:t>to </a:t>
            </a:r>
            <a:r>
              <a:rPr lang="en-US" sz="2400" dirty="0">
                <a:latin typeface="Times New Roman" pitchFamily="18" charset="0"/>
                <a:cs typeface="Times New Roman" pitchFamily="18" charset="0"/>
              </a:rPr>
              <a:t>protect from gastric juices, slow down the breakdown of the drug for a slower release </a:t>
            </a:r>
            <a:endParaRPr lang="en-US" sz="2400" dirty="0" smtClean="0">
              <a:latin typeface="Times New Roman" pitchFamily="18" charset="0"/>
              <a:cs typeface="Times New Roman" pitchFamily="18" charset="0"/>
            </a:endParaRPr>
          </a:p>
          <a:p>
            <a:pPr lvl="1" algn="just"/>
            <a:r>
              <a:rPr lang="en-US" sz="2400" dirty="0" smtClean="0">
                <a:latin typeface="Times New Roman" pitchFamily="18" charset="0"/>
                <a:cs typeface="Times New Roman" pitchFamily="18" charset="0"/>
              </a:rPr>
              <a:t>to </a:t>
            </a:r>
            <a:r>
              <a:rPr lang="en-US" sz="2400" dirty="0">
                <a:latin typeface="Times New Roman" pitchFamily="18" charset="0"/>
                <a:cs typeface="Times New Roman" pitchFamily="18" charset="0"/>
              </a:rPr>
              <a:t>avoid </a:t>
            </a:r>
            <a:r>
              <a:rPr lang="en-US" sz="2400" dirty="0" smtClean="0">
                <a:latin typeface="Times New Roman" pitchFamily="18" charset="0"/>
                <a:cs typeface="Times New Roman" pitchFamily="18" charset="0"/>
              </a:rPr>
              <a:t>irritation</a:t>
            </a:r>
          </a:p>
          <a:p>
            <a:pPr lvl="1" algn="just"/>
            <a:r>
              <a:rPr lang="en-US" sz="2400" dirty="0" smtClean="0">
                <a:latin typeface="Times New Roman" pitchFamily="18" charset="0"/>
                <a:cs typeface="Times New Roman" pitchFamily="18" charset="0"/>
              </a:rPr>
              <a:t>to </a:t>
            </a:r>
            <a:r>
              <a:rPr lang="en-US" sz="2400" dirty="0">
                <a:latin typeface="Times New Roman" pitchFamily="18" charset="0"/>
                <a:cs typeface="Times New Roman" pitchFamily="18" charset="0"/>
              </a:rPr>
              <a:t>give the tablet a recognizable </a:t>
            </a:r>
            <a:r>
              <a:rPr lang="en-US" sz="2400" dirty="0" err="1" smtClean="0">
                <a:latin typeface="Times New Roman" pitchFamily="18" charset="0"/>
                <a:cs typeface="Times New Roman" pitchFamily="18" charset="0"/>
              </a:rPr>
              <a:t>colour</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Usually </a:t>
            </a:r>
            <a:r>
              <a:rPr lang="en-US" sz="2400" dirty="0">
                <a:latin typeface="Times New Roman" pitchFamily="18" charset="0"/>
                <a:cs typeface="Times New Roman" pitchFamily="18" charset="0"/>
              </a:rPr>
              <a:t>scored into halves or quarters for ease of breakage for more accurate dosing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Most </a:t>
            </a:r>
            <a:r>
              <a:rPr lang="en-US" sz="2400" dirty="0">
                <a:latin typeface="Times New Roman" pitchFamily="18" charset="0"/>
                <a:cs typeface="Times New Roman" pitchFamily="18" charset="0"/>
              </a:rPr>
              <a:t>common form of medication</a:t>
            </a:r>
          </a:p>
        </p:txBody>
      </p:sp>
    </p:spTree>
    <p:extLst>
      <p:ext uri="{BB962C8B-B14F-4D97-AF65-F5344CB8AC3E}">
        <p14:creationId xmlns="" xmlns:p14="http://schemas.microsoft.com/office/powerpoint/2010/main" val="234127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Tablet </a:t>
            </a:r>
            <a:r>
              <a:rPr lang="en-US" b="1" dirty="0">
                <a:latin typeface="Times New Roman" pitchFamily="18" charset="0"/>
                <a:cs typeface="Times New Roman" pitchFamily="18" charset="0"/>
              </a:rPr>
              <a:t>Administration</a:t>
            </a:r>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3700012" y="2725961"/>
            <a:ext cx="3905768" cy="3185442"/>
          </a:xfrm>
          <a:prstGeom prst="rect">
            <a:avLst/>
          </a:prstGeom>
        </p:spPr>
      </p:pic>
    </p:spTree>
    <p:extLst>
      <p:ext uri="{BB962C8B-B14F-4D97-AF65-F5344CB8AC3E}">
        <p14:creationId xmlns="" xmlns:p14="http://schemas.microsoft.com/office/powerpoint/2010/main" val="2678088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b="1" dirty="0">
                <a:latin typeface="Times New Roman" pitchFamily="18" charset="0"/>
                <a:cs typeface="Times New Roman" pitchFamily="18" charset="0"/>
              </a:rPr>
              <a:t>Capsule</a:t>
            </a:r>
          </a:p>
        </p:txBody>
      </p:sp>
      <p:sp>
        <p:nvSpPr>
          <p:cNvPr id="3" name="Content Placeholder 2"/>
          <p:cNvSpPr>
            <a:spLocks noGrp="1"/>
          </p:cNvSpPr>
          <p:nvPr>
            <p:ph sz="quarter" idx="1"/>
          </p:nvPr>
        </p:nvSpPr>
        <p:spPr/>
        <p:txBody>
          <a:bodyPr>
            <a:normAutofit/>
          </a:bodyPr>
          <a:lstStyle/>
          <a:p>
            <a:pPr algn="just"/>
            <a:r>
              <a:rPr lang="en-US" sz="2400" dirty="0" smtClean="0">
                <a:latin typeface="Times New Roman" pitchFamily="18" charset="0"/>
                <a:cs typeface="Times New Roman" pitchFamily="18" charset="0"/>
              </a:rPr>
              <a:t>Bullet-shaped</a:t>
            </a:r>
            <a:r>
              <a:rPr lang="en-US" sz="2400" dirty="0">
                <a:latin typeface="Times New Roman" pitchFamily="18" charset="0"/>
                <a:cs typeface="Times New Roman" pitchFamily="18" charset="0"/>
              </a:rPr>
              <a:t>, gelatin </a:t>
            </a:r>
            <a:r>
              <a:rPr lang="en-US" sz="2400" dirty="0" smtClean="0">
                <a:latin typeface="Times New Roman" pitchFamily="18" charset="0"/>
                <a:cs typeface="Times New Roman" pitchFamily="18" charset="0"/>
              </a:rPr>
              <a:t>container</a:t>
            </a:r>
          </a:p>
          <a:p>
            <a:pPr lvl="1" algn="just"/>
            <a:r>
              <a:rPr lang="en-US" sz="2400" dirty="0" smtClean="0">
                <a:latin typeface="Times New Roman" pitchFamily="18" charset="0"/>
                <a:cs typeface="Times New Roman" pitchFamily="18" charset="0"/>
              </a:rPr>
              <a:t>Contains </a:t>
            </a:r>
            <a:r>
              <a:rPr lang="en-US" sz="2400" dirty="0">
                <a:latin typeface="Times New Roman" pitchFamily="18" charset="0"/>
                <a:cs typeface="Times New Roman" pitchFamily="18" charset="0"/>
              </a:rPr>
              <a:t>powder, granules or liquid </a:t>
            </a:r>
            <a:endParaRPr lang="en-US" sz="2400" dirty="0" smtClean="0">
              <a:latin typeface="Times New Roman" pitchFamily="18" charset="0"/>
              <a:cs typeface="Times New Roman" pitchFamily="18" charset="0"/>
            </a:endParaRPr>
          </a:p>
          <a:p>
            <a:pPr lvl="1" algn="just"/>
            <a:r>
              <a:rPr lang="en-US" sz="2400" dirty="0" smtClean="0">
                <a:latin typeface="Times New Roman" pitchFamily="18" charset="0"/>
                <a:cs typeface="Times New Roman" pitchFamily="18" charset="0"/>
              </a:rPr>
              <a:t>Easier </a:t>
            </a:r>
            <a:r>
              <a:rPr lang="en-US" sz="2400" dirty="0">
                <a:latin typeface="Times New Roman" pitchFamily="18" charset="0"/>
                <a:cs typeface="Times New Roman" pitchFamily="18" charset="0"/>
              </a:rPr>
              <a:t>to swallow (smooth) </a:t>
            </a:r>
            <a:endParaRPr lang="en-US" sz="2400" dirty="0" smtClean="0">
              <a:latin typeface="Times New Roman" pitchFamily="18" charset="0"/>
              <a:cs typeface="Times New Roman" pitchFamily="18" charset="0"/>
            </a:endParaRPr>
          </a:p>
          <a:p>
            <a:pPr lvl="1" algn="just"/>
            <a:r>
              <a:rPr lang="en-US" sz="2400" dirty="0" smtClean="0">
                <a:latin typeface="Times New Roman" pitchFamily="18" charset="0"/>
                <a:cs typeface="Times New Roman" pitchFamily="18" charset="0"/>
              </a:rPr>
              <a:t>No </a:t>
            </a:r>
            <a:r>
              <a:rPr lang="en-US" sz="2400" dirty="0">
                <a:latin typeface="Times New Roman" pitchFamily="18" charset="0"/>
                <a:cs typeface="Times New Roman" pitchFamily="18" charset="0"/>
              </a:rPr>
              <a:t>need for </a:t>
            </a:r>
            <a:r>
              <a:rPr lang="en-US" sz="2400" dirty="0" smtClean="0">
                <a:latin typeface="Times New Roman" pitchFamily="18" charset="0"/>
                <a:cs typeface="Times New Roman" pitchFamily="18" charset="0"/>
              </a:rPr>
              <a:t>'carrier' </a:t>
            </a:r>
          </a:p>
          <a:p>
            <a:pPr lvl="1" algn="just"/>
            <a:r>
              <a:rPr lang="en-US" sz="2400" dirty="0" smtClean="0">
                <a:latin typeface="Times New Roman" pitchFamily="18" charset="0"/>
                <a:cs typeface="Times New Roman" pitchFamily="18" charset="0"/>
              </a:rPr>
              <a:t>Gelatin </a:t>
            </a:r>
            <a:r>
              <a:rPr lang="en-US" sz="2400" dirty="0">
                <a:latin typeface="Times New Roman" pitchFamily="18" charset="0"/>
                <a:cs typeface="Times New Roman" pitchFamily="18" charset="0"/>
              </a:rPr>
              <a:t>dissolves in stomach</a:t>
            </a:r>
          </a:p>
        </p:txBody>
      </p:sp>
    </p:spTree>
    <p:extLst>
      <p:ext uri="{BB962C8B-B14F-4D97-AF65-F5344CB8AC3E}">
        <p14:creationId xmlns="" xmlns:p14="http://schemas.microsoft.com/office/powerpoint/2010/main" val="1485723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b="1" dirty="0">
                <a:latin typeface="Times New Roman" pitchFamily="18" charset="0"/>
                <a:cs typeface="Times New Roman" pitchFamily="18" charset="0"/>
              </a:rPr>
              <a:t>Granules/Powder</a:t>
            </a:r>
          </a:p>
        </p:txBody>
      </p:sp>
      <p:sp>
        <p:nvSpPr>
          <p:cNvPr id="3" name="Content Placeholder 2"/>
          <p:cNvSpPr>
            <a:spLocks noGrp="1"/>
          </p:cNvSpPr>
          <p:nvPr>
            <p:ph sz="quarter" idx="1"/>
          </p:nvPr>
        </p:nvSpPr>
        <p:spPr/>
        <p:txBody>
          <a:bodyPr/>
          <a:lstStyle/>
          <a:p>
            <a:pPr algn="just"/>
            <a:r>
              <a:rPr lang="en-US" sz="2400" dirty="0" smtClean="0">
                <a:latin typeface="Times New Roman" pitchFamily="18" charset="0"/>
                <a:cs typeface="Times New Roman" pitchFamily="18" charset="0"/>
              </a:rPr>
              <a:t>Solid preparations</a:t>
            </a:r>
          </a:p>
          <a:p>
            <a:pPr algn="just"/>
            <a:r>
              <a:rPr lang="en-US" sz="2400" dirty="0" smtClean="0">
                <a:latin typeface="Times New Roman" pitchFamily="18" charset="0"/>
                <a:cs typeface="Times New Roman" pitchFamily="18" charset="0"/>
              </a:rPr>
              <a:t>Dissolved </a:t>
            </a:r>
            <a:r>
              <a:rPr lang="en-US" sz="2400" dirty="0">
                <a:latin typeface="Times New Roman" pitchFamily="18" charset="0"/>
                <a:cs typeface="Times New Roman" pitchFamily="18" charset="0"/>
              </a:rPr>
              <a:t>in water </a:t>
            </a:r>
            <a:endParaRPr lang="en-US" sz="2400" dirty="0" smtClean="0">
              <a:latin typeface="Times New Roman" pitchFamily="18" charset="0"/>
              <a:cs typeface="Times New Roman" pitchFamily="18" charset="0"/>
            </a:endParaRPr>
          </a:p>
          <a:p>
            <a:pPr lvl="1" algn="just"/>
            <a:r>
              <a:rPr lang="en-US" sz="2400" dirty="0" err="1" smtClean="0">
                <a:latin typeface="Times New Roman" pitchFamily="18" charset="0"/>
                <a:cs typeface="Times New Roman" pitchFamily="18" charset="0"/>
              </a:rPr>
              <a:t>eg</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Vytrate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Lectade</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Mixed </a:t>
            </a:r>
            <a:r>
              <a:rPr lang="en-US" sz="2400" dirty="0">
                <a:latin typeface="Times New Roman" pitchFamily="18" charset="0"/>
                <a:cs typeface="Times New Roman" pitchFamily="18" charset="0"/>
              </a:rPr>
              <a:t>with feed</a:t>
            </a:r>
          </a:p>
        </p:txBody>
      </p:sp>
    </p:spTree>
    <p:extLst>
      <p:ext uri="{BB962C8B-B14F-4D97-AF65-F5344CB8AC3E}">
        <p14:creationId xmlns="" xmlns:p14="http://schemas.microsoft.com/office/powerpoint/2010/main" val="2773446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Paste </a:t>
            </a:r>
          </a:p>
        </p:txBody>
      </p:sp>
      <p:sp>
        <p:nvSpPr>
          <p:cNvPr id="3" name="Content Placeholder 2"/>
          <p:cNvSpPr>
            <a:spLocks noGrp="1"/>
          </p:cNvSpPr>
          <p:nvPr>
            <p:ph sz="quarter" idx="1"/>
          </p:nvPr>
        </p:nvSpPr>
        <p:spPr/>
        <p:txBody>
          <a:bodyPr/>
          <a:lstStyle/>
          <a:p>
            <a:pPr algn="just"/>
            <a:r>
              <a:rPr lang="en-US" sz="2400" dirty="0" smtClean="0">
                <a:latin typeface="Times New Roman" pitchFamily="18" charset="0"/>
                <a:cs typeface="Times New Roman" pitchFamily="18" charset="0"/>
              </a:rPr>
              <a:t>Semi </a:t>
            </a:r>
            <a:r>
              <a:rPr lang="en-US" sz="2400" dirty="0">
                <a:latin typeface="Times New Roman" pitchFamily="18" charset="0"/>
                <a:cs typeface="Times New Roman" pitchFamily="18" charset="0"/>
              </a:rPr>
              <a:t>solid preparation </a:t>
            </a:r>
            <a:endParaRPr lang="en-US" sz="2400" dirty="0" smtClean="0">
              <a:latin typeface="Times New Roman" pitchFamily="18" charset="0"/>
              <a:cs typeface="Times New Roman" pitchFamily="18" charset="0"/>
            </a:endParaRPr>
          </a:p>
          <a:p>
            <a:pPr lvl="1" algn="just"/>
            <a:r>
              <a:rPr lang="en-US" sz="2400" dirty="0" smtClean="0">
                <a:latin typeface="Times New Roman" pitchFamily="18" charset="0"/>
                <a:cs typeface="Times New Roman" pitchFamily="18" charset="0"/>
              </a:rPr>
              <a:t>Usually </a:t>
            </a:r>
            <a:r>
              <a:rPr lang="en-US" sz="2400" dirty="0">
                <a:latin typeface="Times New Roman" pitchFamily="18" charset="0"/>
                <a:cs typeface="Times New Roman" pitchFamily="18" charset="0"/>
              </a:rPr>
              <a:t>in a water soluble base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Via </a:t>
            </a:r>
            <a:r>
              <a:rPr lang="en-US" sz="2400" dirty="0">
                <a:latin typeface="Times New Roman" pitchFamily="18" charset="0"/>
                <a:cs typeface="Times New Roman" pitchFamily="18" charset="0"/>
              </a:rPr>
              <a:t>syringe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Easy </a:t>
            </a:r>
            <a:r>
              <a:rPr lang="en-US" sz="2400" dirty="0">
                <a:latin typeface="Times New Roman" pitchFamily="18" charset="0"/>
                <a:cs typeface="Times New Roman" pitchFamily="18" charset="0"/>
              </a:rPr>
              <a:t>for owner to use </a:t>
            </a:r>
            <a:endParaRPr lang="en-US" sz="2400" dirty="0" smtClean="0">
              <a:latin typeface="Times New Roman" pitchFamily="18" charset="0"/>
              <a:cs typeface="Times New Roman" pitchFamily="18" charset="0"/>
            </a:endParaRPr>
          </a:p>
          <a:p>
            <a:pPr lvl="1" algn="just"/>
            <a:r>
              <a:rPr lang="en-US" sz="2400" dirty="0" smtClean="0">
                <a:latin typeface="Times New Roman" pitchFamily="18" charset="0"/>
                <a:cs typeface="Times New Roman" pitchFamily="18" charset="0"/>
              </a:rPr>
              <a:t>Rabbit</a:t>
            </a:r>
            <a:r>
              <a:rPr lang="en-US" sz="2400" dirty="0">
                <a:latin typeface="Times New Roman" pitchFamily="18" charset="0"/>
                <a:cs typeface="Times New Roman" pitchFamily="18" charset="0"/>
              </a:rPr>
              <a:t>, guinea pig </a:t>
            </a:r>
            <a:endParaRPr lang="en-US" sz="2400" dirty="0" smtClean="0">
              <a:latin typeface="Times New Roman" pitchFamily="18" charset="0"/>
              <a:cs typeface="Times New Roman" pitchFamily="18" charset="0"/>
            </a:endParaRPr>
          </a:p>
          <a:p>
            <a:pPr lvl="1" algn="just"/>
            <a:r>
              <a:rPr lang="en-US" sz="2400" dirty="0" smtClean="0">
                <a:latin typeface="Times New Roman" pitchFamily="18" charset="0"/>
                <a:cs typeface="Times New Roman" pitchFamily="18" charset="0"/>
              </a:rPr>
              <a:t>Horse </a:t>
            </a:r>
            <a:r>
              <a:rPr lang="en-US" sz="2400" dirty="0">
                <a:latin typeface="Times New Roman" pitchFamily="18" charset="0"/>
                <a:cs typeface="Times New Roman" pitchFamily="18" charset="0"/>
              </a:rPr>
              <a:t>(worming paste</a:t>
            </a:r>
            <a:r>
              <a:rPr lang="en-US" sz="2400" dirty="0" smtClean="0">
                <a:latin typeface="Times New Roman" pitchFamily="18" charset="0"/>
                <a:cs typeface="Times New Roman" pitchFamily="18" charset="0"/>
              </a:rPr>
              <a:t>)</a:t>
            </a:r>
          </a:p>
          <a:p>
            <a:pPr lvl="1" algn="just"/>
            <a:r>
              <a:rPr lang="en-US" sz="2400" dirty="0" smtClean="0">
                <a:latin typeface="Times New Roman" pitchFamily="18" charset="0"/>
                <a:cs typeface="Times New Roman" pitchFamily="18" charset="0"/>
              </a:rPr>
              <a:t>Cat </a:t>
            </a:r>
            <a:r>
              <a:rPr lang="en-US" sz="2400" dirty="0">
                <a:latin typeface="Times New Roman" pitchFamily="18" charset="0"/>
                <a:cs typeface="Times New Roman" pitchFamily="18" charset="0"/>
              </a:rPr>
              <a:t>(worming paste)</a:t>
            </a:r>
          </a:p>
        </p:txBody>
      </p:sp>
    </p:spTree>
    <p:extLst>
      <p:ext uri="{BB962C8B-B14F-4D97-AF65-F5344CB8AC3E}">
        <p14:creationId xmlns="" xmlns:p14="http://schemas.microsoft.com/office/powerpoint/2010/main" val="3423688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Liquid</a:t>
            </a:r>
          </a:p>
        </p:txBody>
      </p:sp>
      <p:sp>
        <p:nvSpPr>
          <p:cNvPr id="3" name="Content Placeholder 2"/>
          <p:cNvSpPr>
            <a:spLocks noGrp="1"/>
          </p:cNvSpPr>
          <p:nvPr>
            <p:ph sz="quarter" idx="1"/>
          </p:nvPr>
        </p:nvSpPr>
        <p:spPr>
          <a:xfrm>
            <a:off x="2589212" y="1406769"/>
            <a:ext cx="8915400" cy="4794739"/>
          </a:xfrm>
        </p:spPr>
        <p:txBody>
          <a:bodyPr>
            <a:normAutofit fontScale="92500" lnSpcReduction="10000"/>
          </a:bodyPr>
          <a:lstStyle/>
          <a:p>
            <a:pPr algn="just"/>
            <a:r>
              <a:rPr lang="en-US" sz="2600" b="1" dirty="0" smtClean="0">
                <a:latin typeface="Times New Roman" pitchFamily="18" charset="0"/>
                <a:cs typeface="Times New Roman" pitchFamily="18" charset="0"/>
              </a:rPr>
              <a:t>Syrup </a:t>
            </a:r>
          </a:p>
          <a:p>
            <a:pPr lvl="1" algn="just"/>
            <a:r>
              <a:rPr lang="en-US" sz="2600" dirty="0" smtClean="0">
                <a:latin typeface="Times New Roman" pitchFamily="18" charset="0"/>
                <a:cs typeface="Times New Roman" pitchFamily="18" charset="0"/>
              </a:rPr>
              <a:t>Drugs </a:t>
            </a:r>
            <a:r>
              <a:rPr lang="en-US" sz="2600" dirty="0">
                <a:latin typeface="Times New Roman" pitchFamily="18" charset="0"/>
                <a:cs typeface="Times New Roman" pitchFamily="18" charset="0"/>
              </a:rPr>
              <a:t>contained in a concentrated sugar solution</a:t>
            </a:r>
            <a:r>
              <a:rPr lang="en-US" sz="3000" dirty="0">
                <a:latin typeface="Times New Roman" pitchFamily="18" charset="0"/>
                <a:cs typeface="Times New Roman" pitchFamily="18" charset="0"/>
              </a:rPr>
              <a:t>.</a:t>
            </a:r>
            <a:r>
              <a:rPr lang="en-US" sz="3100" dirty="0">
                <a:latin typeface="Times New Roman" pitchFamily="18" charset="0"/>
                <a:cs typeface="Times New Roman" pitchFamily="18" charset="0"/>
              </a:rPr>
              <a:t> </a:t>
            </a:r>
            <a:endParaRPr lang="en-US" sz="3100" dirty="0" smtClean="0">
              <a:latin typeface="Times New Roman" pitchFamily="18" charset="0"/>
              <a:cs typeface="Times New Roman" pitchFamily="18" charset="0"/>
            </a:endParaRPr>
          </a:p>
          <a:p>
            <a:pPr lvl="1" algn="just"/>
            <a:r>
              <a:rPr lang="en-US" sz="2600" dirty="0" smtClean="0">
                <a:latin typeface="Times New Roman" pitchFamily="18" charset="0"/>
                <a:cs typeface="Times New Roman" pitchFamily="18" charset="0"/>
              </a:rPr>
              <a:t>Good </a:t>
            </a:r>
            <a:r>
              <a:rPr lang="en-US" sz="2600" dirty="0">
                <a:latin typeface="Times New Roman" pitchFamily="18" charset="0"/>
                <a:cs typeface="Times New Roman" pitchFamily="18" charset="0"/>
              </a:rPr>
              <a:t>for young animals/small doses (</a:t>
            </a:r>
            <a:r>
              <a:rPr lang="en-US" sz="2600" dirty="0" err="1">
                <a:latin typeface="Times New Roman" pitchFamily="18" charset="0"/>
                <a:cs typeface="Times New Roman" pitchFamily="18" charset="0"/>
              </a:rPr>
              <a:t>eg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Clavulox</a:t>
            </a:r>
            <a:r>
              <a:rPr lang="en-US" sz="2600" dirty="0">
                <a:latin typeface="Times New Roman" pitchFamily="18" charset="0"/>
                <a:cs typeface="Times New Roman" pitchFamily="18" charset="0"/>
              </a:rPr>
              <a:t> drops</a:t>
            </a:r>
            <a:r>
              <a:rPr lang="en-US" sz="2600" dirty="0" smtClean="0">
                <a:latin typeface="Times New Roman" pitchFamily="18" charset="0"/>
                <a:cs typeface="Times New Roman" pitchFamily="18" charset="0"/>
              </a:rPr>
              <a:t>).</a:t>
            </a:r>
          </a:p>
          <a:p>
            <a:pPr algn="just"/>
            <a:r>
              <a:rPr lang="en-US" sz="2800" b="1" dirty="0" smtClean="0">
                <a:latin typeface="Times New Roman" pitchFamily="18" charset="0"/>
                <a:cs typeface="Times New Roman" pitchFamily="18" charset="0"/>
              </a:rPr>
              <a:t>Solution </a:t>
            </a:r>
          </a:p>
          <a:p>
            <a:pPr lvl="1" algn="just"/>
            <a:r>
              <a:rPr lang="en-US" sz="2600" dirty="0" smtClean="0">
                <a:latin typeface="Times New Roman" pitchFamily="18" charset="0"/>
                <a:cs typeface="Times New Roman" pitchFamily="18" charset="0"/>
              </a:rPr>
              <a:t>Drug </a:t>
            </a:r>
            <a:r>
              <a:rPr lang="en-US" sz="2600" dirty="0">
                <a:latin typeface="Times New Roman" pitchFamily="18" charset="0"/>
                <a:cs typeface="Times New Roman" pitchFamily="18" charset="0"/>
              </a:rPr>
              <a:t>in liquid form or dissolved in water (</a:t>
            </a:r>
            <a:r>
              <a:rPr lang="en-US" sz="2600" dirty="0" err="1">
                <a:latin typeface="Times New Roman" pitchFamily="18" charset="0"/>
                <a:cs typeface="Times New Roman" pitchFamily="18" charset="0"/>
              </a:rPr>
              <a:t>eg</a:t>
            </a:r>
            <a:r>
              <a:rPr lang="en-US" sz="2600" dirty="0">
                <a:latin typeface="Times New Roman" pitchFamily="18" charset="0"/>
                <a:cs typeface="Times New Roman" pitchFamily="18" charset="0"/>
              </a:rPr>
              <a:t> glucose solution</a:t>
            </a:r>
            <a:r>
              <a:rPr lang="en-US" sz="2600" dirty="0" smtClean="0">
                <a:latin typeface="Times New Roman" pitchFamily="18" charset="0"/>
                <a:cs typeface="Times New Roman" pitchFamily="18" charset="0"/>
              </a:rPr>
              <a:t>).</a:t>
            </a:r>
          </a:p>
          <a:p>
            <a:pPr algn="just"/>
            <a:r>
              <a:rPr lang="en-US" sz="2600" b="1" dirty="0" smtClean="0">
                <a:latin typeface="Times New Roman" pitchFamily="18" charset="0"/>
                <a:cs typeface="Times New Roman" pitchFamily="18" charset="0"/>
              </a:rPr>
              <a:t>Suspension </a:t>
            </a:r>
          </a:p>
          <a:p>
            <a:pPr lvl="1" algn="just"/>
            <a:r>
              <a:rPr lang="en-US" sz="2800" dirty="0" smtClean="0">
                <a:latin typeface="Times New Roman" pitchFamily="18" charset="0"/>
                <a:cs typeface="Times New Roman" pitchFamily="18" charset="0"/>
              </a:rPr>
              <a:t>Insoluble </a:t>
            </a:r>
            <a:r>
              <a:rPr lang="en-US" sz="2800" dirty="0">
                <a:latin typeface="Times New Roman" pitchFamily="18" charset="0"/>
                <a:cs typeface="Times New Roman" pitchFamily="18" charset="0"/>
              </a:rPr>
              <a:t>particles float in liquid but settle when standing </a:t>
            </a:r>
            <a:endParaRPr lang="en-US" sz="2800" dirty="0" smtClean="0">
              <a:latin typeface="Times New Roman" pitchFamily="18" charset="0"/>
              <a:cs typeface="Times New Roman" pitchFamily="18" charset="0"/>
            </a:endParaRPr>
          </a:p>
          <a:p>
            <a:pPr lvl="1" algn="just"/>
            <a:r>
              <a:rPr lang="en-US" sz="2800" dirty="0" smtClean="0">
                <a:latin typeface="Times New Roman" pitchFamily="18" charset="0"/>
                <a:cs typeface="Times New Roman" pitchFamily="18" charset="0"/>
              </a:rPr>
              <a:t>Needs </a:t>
            </a:r>
            <a:r>
              <a:rPr lang="en-US" sz="2800" dirty="0">
                <a:latin typeface="Times New Roman" pitchFamily="18" charset="0"/>
                <a:cs typeface="Times New Roman" pitchFamily="18" charset="0"/>
              </a:rPr>
              <a:t>to be mixed before use (shaken) </a:t>
            </a:r>
            <a:endParaRPr lang="en-US" sz="2800" dirty="0" smtClean="0">
              <a:latin typeface="Times New Roman" pitchFamily="18" charset="0"/>
              <a:cs typeface="Times New Roman" pitchFamily="18" charset="0"/>
            </a:endParaRPr>
          </a:p>
          <a:p>
            <a:pPr algn="just"/>
            <a:r>
              <a:rPr lang="en-US" sz="2800" b="1" dirty="0" smtClean="0">
                <a:latin typeface="Times New Roman" pitchFamily="18" charset="0"/>
                <a:cs typeface="Times New Roman" pitchFamily="18" charset="0"/>
              </a:rPr>
              <a:t>Emulsion</a:t>
            </a:r>
            <a:r>
              <a:rPr lang="en-US" dirty="0" smtClean="0">
                <a:latin typeface="Times New Roman" pitchFamily="18" charset="0"/>
                <a:cs typeface="Times New Roman" pitchFamily="18" charset="0"/>
              </a:rPr>
              <a:t> </a:t>
            </a:r>
          </a:p>
          <a:p>
            <a:pPr lvl="1" algn="just"/>
            <a:r>
              <a:rPr lang="en-US" sz="2800" dirty="0" smtClean="0">
                <a:latin typeface="Times New Roman" pitchFamily="18" charset="0"/>
                <a:cs typeface="Times New Roman" pitchFamily="18" charset="0"/>
              </a:rPr>
              <a:t>Two </a:t>
            </a:r>
            <a:r>
              <a:rPr lang="en-US" sz="2800" dirty="0">
                <a:latin typeface="Times New Roman" pitchFamily="18" charset="0"/>
                <a:cs typeface="Times New Roman" pitchFamily="18" charset="0"/>
              </a:rPr>
              <a:t>immiscible liquids (</a:t>
            </a:r>
            <a:r>
              <a:rPr lang="en-US" sz="2800" dirty="0" err="1">
                <a:latin typeface="Times New Roman" pitchFamily="18" charset="0"/>
                <a:cs typeface="Times New Roman" pitchFamily="18" charset="0"/>
              </a:rPr>
              <a:t>eg</a:t>
            </a:r>
            <a:r>
              <a:rPr lang="en-US" sz="2800" dirty="0">
                <a:latin typeface="Times New Roman" pitchFamily="18" charset="0"/>
                <a:cs typeface="Times New Roman" pitchFamily="18" charset="0"/>
              </a:rPr>
              <a:t> water and paraffin).</a:t>
            </a:r>
          </a:p>
        </p:txBody>
      </p:sp>
    </p:spTree>
    <p:extLst>
      <p:ext uri="{BB962C8B-B14F-4D97-AF65-F5344CB8AC3E}">
        <p14:creationId xmlns="" xmlns:p14="http://schemas.microsoft.com/office/powerpoint/2010/main" val="1239715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Routes of enteral liquids</a:t>
            </a:r>
          </a:p>
        </p:txBody>
      </p:sp>
      <p:sp>
        <p:nvSpPr>
          <p:cNvPr id="3" name="Content Placeholder 2"/>
          <p:cNvSpPr>
            <a:spLocks noGrp="1"/>
          </p:cNvSpPr>
          <p:nvPr>
            <p:ph sz="quarter" idx="1"/>
          </p:nvPr>
        </p:nvSpPr>
        <p:spPr/>
        <p:txBody>
          <a:bodyPr/>
          <a:lstStyle/>
          <a:p>
            <a:pPr algn="just"/>
            <a:r>
              <a:rPr lang="en-US" sz="2400" dirty="0" smtClean="0">
                <a:latin typeface="Times New Roman" pitchFamily="18" charset="0"/>
                <a:cs typeface="Times New Roman" pitchFamily="18" charset="0"/>
              </a:rPr>
              <a:t>Directly </a:t>
            </a:r>
            <a:r>
              <a:rPr lang="en-US" sz="2400" dirty="0">
                <a:latin typeface="Times New Roman" pitchFamily="18" charset="0"/>
                <a:cs typeface="Times New Roman" pitchFamily="18" charset="0"/>
              </a:rPr>
              <a:t>into the </a:t>
            </a:r>
            <a:r>
              <a:rPr lang="en-US" sz="2400" dirty="0" smtClean="0">
                <a:latin typeface="Times New Roman" pitchFamily="18" charset="0"/>
                <a:cs typeface="Times New Roman" pitchFamily="18" charset="0"/>
              </a:rPr>
              <a:t>mouth</a:t>
            </a:r>
          </a:p>
          <a:p>
            <a:pPr algn="just"/>
            <a:r>
              <a:rPr lang="en-US" sz="2400" dirty="0" smtClean="0">
                <a:latin typeface="Times New Roman" pitchFamily="18" charset="0"/>
                <a:cs typeface="Times New Roman" pitchFamily="18" charset="0"/>
              </a:rPr>
              <a:t>By </a:t>
            </a:r>
            <a:r>
              <a:rPr lang="en-US" sz="2400" dirty="0">
                <a:latin typeface="Times New Roman" pitchFamily="18" charset="0"/>
                <a:cs typeface="Times New Roman" pitchFamily="18" charset="0"/>
              </a:rPr>
              <a:t>crop needle (birds</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By </a:t>
            </a:r>
            <a:r>
              <a:rPr lang="en-US" sz="2400" dirty="0">
                <a:latin typeface="Times New Roman" pitchFamily="18" charset="0"/>
                <a:cs typeface="Times New Roman" pitchFamily="18" charset="0"/>
              </a:rPr>
              <a:t>stomach tube </a:t>
            </a:r>
            <a:endParaRPr lang="en-US" sz="2400" dirty="0" smtClean="0">
              <a:latin typeface="Times New Roman" pitchFamily="18" charset="0"/>
              <a:cs typeface="Times New Roman" pitchFamily="18" charset="0"/>
            </a:endParaRPr>
          </a:p>
          <a:p>
            <a:pPr lvl="1" algn="just"/>
            <a:r>
              <a:rPr lang="en-US" sz="2400" dirty="0" smtClean="0">
                <a:latin typeface="Times New Roman" pitchFamily="18" charset="0"/>
                <a:cs typeface="Times New Roman" pitchFamily="18" charset="0"/>
              </a:rPr>
              <a:t>Drugs </a:t>
            </a:r>
            <a:r>
              <a:rPr lang="en-US" sz="2400" dirty="0">
                <a:latin typeface="Times New Roman" pitchFamily="18" charset="0"/>
                <a:cs typeface="Times New Roman" pitchFamily="18" charset="0"/>
              </a:rPr>
              <a:t>which burn the mouth </a:t>
            </a:r>
            <a:endParaRPr lang="en-US" sz="2400" dirty="0" smtClean="0">
              <a:latin typeface="Times New Roman" pitchFamily="18" charset="0"/>
              <a:cs typeface="Times New Roman" pitchFamily="18" charset="0"/>
            </a:endParaRPr>
          </a:p>
          <a:p>
            <a:pPr lvl="1" algn="just"/>
            <a:r>
              <a:rPr lang="en-US" sz="2400" dirty="0" smtClean="0">
                <a:latin typeface="Times New Roman" pitchFamily="18" charset="0"/>
                <a:cs typeface="Times New Roman" pitchFamily="18" charset="0"/>
              </a:rPr>
              <a:t>Very </a:t>
            </a:r>
            <a:r>
              <a:rPr lang="en-US" sz="2400" dirty="0">
                <a:latin typeface="Times New Roman" pitchFamily="18" charset="0"/>
                <a:cs typeface="Times New Roman" pitchFamily="18" charset="0"/>
              </a:rPr>
              <a:t>young animals, to reduce the risk of </a:t>
            </a:r>
            <a:r>
              <a:rPr lang="en-US" sz="2400" dirty="0" smtClean="0">
                <a:latin typeface="Times New Roman" pitchFamily="18" charset="0"/>
                <a:cs typeface="Times New Roman" pitchFamily="18" charset="0"/>
              </a:rPr>
              <a:t>aspiration</a:t>
            </a:r>
          </a:p>
          <a:p>
            <a:pPr lvl="1" algn="just"/>
            <a:r>
              <a:rPr lang="en-US" sz="2400" dirty="0" smtClean="0">
                <a:latin typeface="Times New Roman" pitchFamily="18" charset="0"/>
                <a:cs typeface="Times New Roman" pitchFamily="18" charset="0"/>
              </a:rPr>
              <a:t>Large </a:t>
            </a:r>
            <a:r>
              <a:rPr lang="en-US" sz="2400" dirty="0">
                <a:latin typeface="Times New Roman" pitchFamily="18" charset="0"/>
                <a:cs typeface="Times New Roman" pitchFamily="18" charset="0"/>
              </a:rPr>
              <a:t>volumes of fluid.</a:t>
            </a:r>
          </a:p>
        </p:txBody>
      </p:sp>
    </p:spTree>
    <p:extLst>
      <p:ext uri="{BB962C8B-B14F-4D97-AF65-F5344CB8AC3E}">
        <p14:creationId xmlns="" xmlns:p14="http://schemas.microsoft.com/office/powerpoint/2010/main" val="3858215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Drug Routes</a:t>
            </a:r>
          </a:p>
        </p:txBody>
      </p:sp>
      <p:sp>
        <p:nvSpPr>
          <p:cNvPr id="3" name="Content Placeholder 2"/>
          <p:cNvSpPr>
            <a:spLocks noGrp="1"/>
          </p:cNvSpPr>
          <p:nvPr>
            <p:ph sz="quarter" idx="1"/>
          </p:nvPr>
        </p:nvSpPr>
        <p:spPr/>
        <p:txBody>
          <a:bodyPr>
            <a:normAutofit/>
          </a:bodyPr>
          <a:lstStyle/>
          <a:p>
            <a:pPr algn="just"/>
            <a:r>
              <a:rPr lang="en-US" sz="2400" dirty="0" smtClean="0">
                <a:latin typeface="Times New Roman" pitchFamily="18" charset="0"/>
                <a:cs typeface="Times New Roman" pitchFamily="18" charset="0"/>
              </a:rPr>
              <a:t>Drugs </a:t>
            </a:r>
            <a:r>
              <a:rPr lang="en-US" sz="2400" dirty="0">
                <a:latin typeface="Times New Roman" pitchFamily="18" charset="0"/>
                <a:cs typeface="Times New Roman" pitchFamily="18" charset="0"/>
              </a:rPr>
              <a:t>may be administered in various ways. The route chosen depends on the part of the body the drug needs to affect, how quickly the drug needs to work, and the ability of the owner to give the drug.</a:t>
            </a:r>
          </a:p>
        </p:txBody>
      </p:sp>
    </p:spTree>
    <p:extLst>
      <p:ext uri="{BB962C8B-B14F-4D97-AF65-F5344CB8AC3E}">
        <p14:creationId xmlns="" xmlns:p14="http://schemas.microsoft.com/office/powerpoint/2010/main" val="676625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Parenteral Preparations</a:t>
            </a:r>
          </a:p>
        </p:txBody>
      </p:sp>
      <p:sp>
        <p:nvSpPr>
          <p:cNvPr id="3" name="Content Placeholder 2"/>
          <p:cNvSpPr>
            <a:spLocks noGrp="1"/>
          </p:cNvSpPr>
          <p:nvPr>
            <p:ph sz="quarter" idx="1"/>
          </p:nvPr>
        </p:nvSpPr>
        <p:spPr/>
        <p:txBody>
          <a:bodyPr>
            <a:normAutofit/>
          </a:bodyPr>
          <a:lstStyle/>
          <a:p>
            <a:pPr algn="just"/>
            <a:r>
              <a:rPr lang="en-US" sz="2400" dirty="0" smtClean="0">
                <a:latin typeface="Times New Roman" pitchFamily="18" charset="0"/>
                <a:cs typeface="Times New Roman" pitchFamily="18" charset="0"/>
              </a:rPr>
              <a:t>These </a:t>
            </a:r>
            <a:r>
              <a:rPr lang="en-US" sz="2400" dirty="0">
                <a:latin typeface="Times New Roman" pitchFamily="18" charset="0"/>
                <a:cs typeface="Times New Roman" pitchFamily="18" charset="0"/>
              </a:rPr>
              <a:t>are drugs that can be given by injection. All drugs in this form must be sterile. The most common routes of injection of drugs in small animal practice are iv ,</a:t>
            </a:r>
            <a:r>
              <a:rPr lang="en-US" sz="2400" dirty="0" err="1">
                <a:latin typeface="Times New Roman" pitchFamily="18" charset="0"/>
                <a:cs typeface="Times New Roman" pitchFamily="18" charset="0"/>
              </a:rPr>
              <a:t>im,ip,sc,ic</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Usually </a:t>
            </a:r>
            <a:r>
              <a:rPr lang="en-US" sz="2400" dirty="0">
                <a:latin typeface="Times New Roman" pitchFamily="18" charset="0"/>
                <a:cs typeface="Times New Roman" pitchFamily="18" charset="0"/>
              </a:rPr>
              <a:t>taken to mean ‘by injection’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Strictly</a:t>
            </a:r>
            <a:r>
              <a:rPr lang="en-US" sz="2400" dirty="0">
                <a:latin typeface="Times New Roman" pitchFamily="18" charset="0"/>
                <a:cs typeface="Times New Roman" pitchFamily="18" charset="0"/>
              </a:rPr>
              <a:t>, par-enteral = ‘adjacent the gut’</a:t>
            </a:r>
          </a:p>
        </p:txBody>
      </p:sp>
    </p:spTree>
    <p:extLst>
      <p:ext uri="{BB962C8B-B14F-4D97-AF65-F5344CB8AC3E}">
        <p14:creationId xmlns="" xmlns:p14="http://schemas.microsoft.com/office/powerpoint/2010/main" val="28587282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Injection Route depends on</a:t>
            </a:r>
          </a:p>
        </p:txBody>
      </p:sp>
      <p:sp>
        <p:nvSpPr>
          <p:cNvPr id="3" name="Content Placeholder 2"/>
          <p:cNvSpPr>
            <a:spLocks noGrp="1"/>
          </p:cNvSpPr>
          <p:nvPr>
            <p:ph sz="quarter" idx="1"/>
          </p:nvPr>
        </p:nvSpPr>
        <p:spPr/>
        <p:txBody>
          <a:bodyPr>
            <a:normAutofit/>
          </a:bodyPr>
          <a:lstStyle/>
          <a:p>
            <a:r>
              <a:rPr lang="en-US" sz="2400" dirty="0" smtClean="0">
                <a:latin typeface="Times New Roman" pitchFamily="18" charset="0"/>
                <a:cs typeface="Times New Roman" pitchFamily="18" charset="0"/>
              </a:rPr>
              <a:t>Type </a:t>
            </a:r>
            <a:r>
              <a:rPr lang="en-US" sz="2400" dirty="0">
                <a:latin typeface="Times New Roman" pitchFamily="18" charset="0"/>
                <a:cs typeface="Times New Roman" pitchFamily="18" charset="0"/>
              </a:rPr>
              <a:t>of drug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Condition </a:t>
            </a:r>
            <a:r>
              <a:rPr lang="en-US" sz="2400" dirty="0">
                <a:latin typeface="Times New Roman" pitchFamily="18" charset="0"/>
                <a:cs typeface="Times New Roman" pitchFamily="18" charset="0"/>
              </a:rPr>
              <a:t>and temperament of </a:t>
            </a:r>
            <a:r>
              <a:rPr lang="en-US" sz="2400" dirty="0" smtClean="0">
                <a:latin typeface="Times New Roman" pitchFamily="18" charset="0"/>
                <a:cs typeface="Times New Roman" pitchFamily="18" charset="0"/>
              </a:rPr>
              <a:t>patient</a:t>
            </a:r>
          </a:p>
          <a:p>
            <a:r>
              <a:rPr lang="en-US" sz="2400" dirty="0" smtClean="0">
                <a:latin typeface="Times New Roman" pitchFamily="18" charset="0"/>
                <a:cs typeface="Times New Roman" pitchFamily="18" charset="0"/>
              </a:rPr>
              <a:t>Volume </a:t>
            </a:r>
            <a:r>
              <a:rPr lang="en-US" sz="2400" dirty="0">
                <a:latin typeface="Times New Roman" pitchFamily="18" charset="0"/>
                <a:cs typeface="Times New Roman" pitchFamily="18" charset="0"/>
              </a:rPr>
              <a:t>of the drug,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Required </a:t>
            </a:r>
            <a:r>
              <a:rPr lang="en-US" sz="2400" dirty="0">
                <a:latin typeface="Times New Roman" pitchFamily="18" charset="0"/>
                <a:cs typeface="Times New Roman" pitchFamily="18" charset="0"/>
              </a:rPr>
              <a:t>speed of action</a:t>
            </a:r>
          </a:p>
        </p:txBody>
      </p:sp>
    </p:spTree>
    <p:extLst>
      <p:ext uri="{BB962C8B-B14F-4D97-AF65-F5344CB8AC3E}">
        <p14:creationId xmlns="" xmlns:p14="http://schemas.microsoft.com/office/powerpoint/2010/main" val="2025001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Systemic Drugs</a:t>
            </a:r>
          </a:p>
        </p:txBody>
      </p:sp>
      <p:sp>
        <p:nvSpPr>
          <p:cNvPr id="3" name="Content Placeholder 2"/>
          <p:cNvSpPr>
            <a:spLocks noGrp="1"/>
          </p:cNvSpPr>
          <p:nvPr>
            <p:ph sz="quarter" idx="1"/>
          </p:nvPr>
        </p:nvSpPr>
        <p:spPr/>
        <p:txBody>
          <a:bodyPr>
            <a:normAutofit/>
          </a:bodyPr>
          <a:lstStyle/>
          <a:p>
            <a:pPr algn="just"/>
            <a:r>
              <a:rPr lang="en-US" sz="2400" dirty="0" smtClean="0">
                <a:latin typeface="Times New Roman" pitchFamily="18" charset="0"/>
                <a:cs typeface="Times New Roman" pitchFamily="18" charset="0"/>
              </a:rPr>
              <a:t>Some </a:t>
            </a:r>
            <a:r>
              <a:rPr lang="en-US" sz="2400" dirty="0">
                <a:latin typeface="Times New Roman" pitchFamily="18" charset="0"/>
                <a:cs typeface="Times New Roman" pitchFamily="18" charset="0"/>
              </a:rPr>
              <a:t>drugs cannot be applied directly where they are needed. Instead they need to travel through the animal’s system until they get to where they are needed. These drugs are said to be given SYSTEMICALLY.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Examples </a:t>
            </a:r>
            <a:r>
              <a:rPr lang="en-US" sz="2400" dirty="0">
                <a:latin typeface="Times New Roman" pitchFamily="18" charset="0"/>
                <a:cs typeface="Times New Roman" pitchFamily="18" charset="0"/>
              </a:rPr>
              <a:t>include oral preparations and injections</a:t>
            </a:r>
          </a:p>
        </p:txBody>
      </p:sp>
    </p:spTree>
    <p:extLst>
      <p:ext uri="{BB962C8B-B14F-4D97-AF65-F5344CB8AC3E}">
        <p14:creationId xmlns="" xmlns:p14="http://schemas.microsoft.com/office/powerpoint/2010/main" val="31745583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Injection Sites</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589212" y="1395047"/>
            <a:ext cx="8915400" cy="4516176"/>
          </a:xfrm>
        </p:spPr>
        <p:txBody>
          <a:bodyPr>
            <a:noAutofit/>
          </a:bodyPr>
          <a:lstStyle/>
          <a:p>
            <a:pPr algn="just"/>
            <a:r>
              <a:rPr lang="en-US" sz="2000" b="1" dirty="0" smtClean="0">
                <a:latin typeface="Times New Roman" pitchFamily="18" charset="0"/>
                <a:cs typeface="Times New Roman" pitchFamily="18" charset="0"/>
              </a:rPr>
              <a:t>Jugular vein </a:t>
            </a:r>
          </a:p>
          <a:p>
            <a:pPr marL="0" indent="0" algn="just">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Rabbit, Horse, </a:t>
            </a:r>
            <a:r>
              <a:rPr lang="en-US" sz="2400" dirty="0" smtClean="0">
                <a:latin typeface="Times New Roman" pitchFamily="18" charset="0"/>
                <a:cs typeface="Times New Roman" pitchFamily="18" charset="0"/>
              </a:rPr>
              <a:t>Cow</a:t>
            </a:r>
          </a:p>
          <a:p>
            <a:pPr algn="just"/>
            <a:r>
              <a:rPr lang="en-US" sz="2000" b="1" dirty="0" smtClean="0">
                <a:latin typeface="Times New Roman" pitchFamily="18" charset="0"/>
                <a:cs typeface="Times New Roman" pitchFamily="18" charset="0"/>
              </a:rPr>
              <a:t>Cephalic vein (</a:t>
            </a:r>
            <a:r>
              <a:rPr lang="en-US" sz="2000" dirty="0" smtClean="0">
                <a:latin typeface="Times New Roman" pitchFamily="18" charset="0"/>
                <a:cs typeface="Times New Roman" pitchFamily="18" charset="0"/>
              </a:rPr>
              <a:t>Fore limb</a:t>
            </a:r>
            <a:r>
              <a:rPr lang="en-US" sz="2000" b="1" dirty="0" smtClean="0">
                <a:latin typeface="Times New Roman" pitchFamily="18" charset="0"/>
                <a:cs typeface="Times New Roman" pitchFamily="18" charset="0"/>
              </a:rPr>
              <a:t>)</a:t>
            </a:r>
          </a:p>
          <a:p>
            <a:pPr marL="0" indent="0" algn="just">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Dog, Cats, Large primates</a:t>
            </a:r>
          </a:p>
          <a:p>
            <a:pPr algn="just"/>
            <a:r>
              <a:rPr lang="en-US" sz="2000" b="1" dirty="0" smtClean="0">
                <a:latin typeface="Times New Roman" pitchFamily="18" charset="0"/>
                <a:cs typeface="Times New Roman" pitchFamily="18" charset="0"/>
              </a:rPr>
              <a:t>Saphenous vein (</a:t>
            </a:r>
            <a:r>
              <a:rPr lang="en-US" sz="2000" dirty="0" smtClean="0">
                <a:latin typeface="Times New Roman" pitchFamily="18" charset="0"/>
                <a:cs typeface="Times New Roman" pitchFamily="18" charset="0"/>
              </a:rPr>
              <a:t>Hind limb</a:t>
            </a:r>
            <a:r>
              <a:rPr lang="en-US" sz="2000" b="1" dirty="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pPr marL="0" indent="0" algn="just">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Monkey, Dog, Pig</a:t>
            </a:r>
          </a:p>
          <a:p>
            <a:pPr algn="just"/>
            <a:r>
              <a:rPr lang="en-US" sz="2000" b="1" dirty="0" smtClean="0">
                <a:latin typeface="Times New Roman" pitchFamily="18" charset="0"/>
                <a:cs typeface="Times New Roman" pitchFamily="18" charset="0"/>
              </a:rPr>
              <a:t>Tail vein</a:t>
            </a:r>
          </a:p>
          <a:p>
            <a:pPr marL="0" indent="0" algn="just">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Rat, Mouse</a:t>
            </a:r>
          </a:p>
          <a:p>
            <a:pPr algn="just"/>
            <a:r>
              <a:rPr lang="en-US" sz="2000" b="1" dirty="0" smtClean="0">
                <a:latin typeface="Times New Roman" pitchFamily="18" charset="0"/>
                <a:cs typeface="Times New Roman" pitchFamily="18" charset="0"/>
              </a:rPr>
              <a:t>Marginal ear vein</a:t>
            </a:r>
          </a:p>
          <a:p>
            <a:pPr marL="0" indent="0" algn="just">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Rabbit, Pig</a:t>
            </a:r>
          </a:p>
          <a:p>
            <a:pPr marL="0" indent="0" algn="just">
              <a:buNone/>
            </a:pPr>
            <a:endParaRPr lang="en-US" sz="2000" dirty="0" smtClean="0">
              <a:latin typeface="Times New Roman" pitchFamily="18" charset="0"/>
              <a:cs typeface="Times New Roman" pitchFamily="18" charset="0"/>
            </a:endParaRPr>
          </a:p>
          <a:p>
            <a:pPr marL="0" indent="0" algn="just">
              <a:buNone/>
            </a:pP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extLst>
      <p:ext uri="{BB962C8B-B14F-4D97-AF65-F5344CB8AC3E}">
        <p14:creationId xmlns="" xmlns:p14="http://schemas.microsoft.com/office/powerpoint/2010/main" val="23434099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Routes of injection</a:t>
            </a:r>
          </a:p>
        </p:txBody>
      </p:sp>
      <p:sp>
        <p:nvSpPr>
          <p:cNvPr id="3" name="Content Placeholder 2"/>
          <p:cNvSpPr>
            <a:spLocks noGrp="1"/>
          </p:cNvSpPr>
          <p:nvPr>
            <p:ph sz="quarter" idx="1"/>
          </p:nvPr>
        </p:nvSpPr>
        <p:spPr>
          <a:xfrm>
            <a:off x="2589212" y="1477108"/>
            <a:ext cx="8915400" cy="4434114"/>
          </a:xfrm>
        </p:spPr>
        <p:txBody>
          <a:bodyPr>
            <a:noAutofit/>
          </a:bodyPr>
          <a:lstStyle/>
          <a:p>
            <a:pPr algn="just"/>
            <a:r>
              <a:rPr lang="en-US" sz="2400" dirty="0" smtClean="0">
                <a:latin typeface="Times New Roman" pitchFamily="18" charset="0"/>
                <a:cs typeface="Times New Roman" pitchFamily="18" charset="0"/>
              </a:rPr>
              <a:t>Intradermal </a:t>
            </a:r>
          </a:p>
          <a:p>
            <a:pPr algn="just"/>
            <a:r>
              <a:rPr lang="en-US" sz="2400" dirty="0" smtClean="0">
                <a:latin typeface="Times New Roman" pitchFamily="18" charset="0"/>
                <a:cs typeface="Times New Roman" pitchFamily="18" charset="0"/>
              </a:rPr>
              <a:t>Intramuscular </a:t>
            </a:r>
          </a:p>
          <a:p>
            <a:pPr algn="just"/>
            <a:r>
              <a:rPr lang="en-US" sz="2400" dirty="0">
                <a:latin typeface="Times New Roman" pitchFamily="18" charset="0"/>
                <a:cs typeface="Times New Roman" pitchFamily="18" charset="0"/>
              </a:rPr>
              <a:t>I</a:t>
            </a:r>
            <a:r>
              <a:rPr lang="en-US" sz="2400" dirty="0" smtClean="0">
                <a:latin typeface="Times New Roman" pitchFamily="18" charset="0"/>
                <a:cs typeface="Times New Roman" pitchFamily="18" charset="0"/>
              </a:rPr>
              <a:t>ntravenous</a:t>
            </a:r>
          </a:p>
          <a:p>
            <a:pPr algn="just"/>
            <a:r>
              <a:rPr lang="en-US" sz="2400" dirty="0" err="1" smtClean="0">
                <a:latin typeface="Times New Roman" pitchFamily="18" charset="0"/>
                <a:cs typeface="Times New Roman" pitchFamily="18" charset="0"/>
              </a:rPr>
              <a:t>Intraperitoneal</a:t>
            </a:r>
            <a:endParaRPr lang="en-US"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Intracardiac</a:t>
            </a:r>
            <a:r>
              <a:rPr lang="en-US" sz="2400" dirty="0" smtClean="0">
                <a:latin typeface="Times New Roman" pitchFamily="18" charset="0"/>
                <a:cs typeface="Times New Roman" pitchFamily="18" charset="0"/>
              </a:rPr>
              <a:t> </a:t>
            </a:r>
          </a:p>
          <a:p>
            <a:pPr algn="just"/>
            <a:r>
              <a:rPr lang="en-US" sz="2400" dirty="0" err="1" smtClean="0">
                <a:latin typeface="Times New Roman" pitchFamily="18" charset="0"/>
                <a:cs typeface="Times New Roman" pitchFamily="18" charset="0"/>
              </a:rPr>
              <a:t>Intrapleural</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Intra-articular  </a:t>
            </a:r>
          </a:p>
          <a:p>
            <a:pPr algn="just"/>
            <a:r>
              <a:rPr lang="en-US" sz="2400" dirty="0" smtClean="0">
                <a:latin typeface="Times New Roman" pitchFamily="18" charset="0"/>
                <a:cs typeface="Times New Roman" pitchFamily="18" charset="0"/>
              </a:rPr>
              <a:t>Epidural </a:t>
            </a:r>
          </a:p>
          <a:p>
            <a:pPr algn="just"/>
            <a:r>
              <a:rPr lang="en-US" sz="2400" dirty="0" err="1" smtClean="0">
                <a:latin typeface="Times New Roman" pitchFamily="18" charset="0"/>
                <a:cs typeface="Times New Roman" pitchFamily="18" charset="0"/>
              </a:rPr>
              <a:t>Subconjunctival</a:t>
            </a: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3182992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
          </p:nvPr>
        </p:nvPicPr>
        <p:blipFill>
          <a:blip r:embed="rId2">
            <a:extLst>
              <a:ext uri="{28A0092B-C50C-407E-A947-70E740481C1C}">
                <a14:useLocalDpi xmlns="" xmlns:a14="http://schemas.microsoft.com/office/drawing/2010/main" val="0"/>
              </a:ext>
            </a:extLst>
          </a:blip>
          <a:stretch>
            <a:fillRect/>
          </a:stretch>
        </p:blipFill>
        <p:spPr>
          <a:xfrm>
            <a:off x="3155325" y="663453"/>
            <a:ext cx="6245508" cy="5144919"/>
          </a:xfrm>
        </p:spPr>
      </p:pic>
    </p:spTree>
    <p:extLst>
      <p:ext uri="{BB962C8B-B14F-4D97-AF65-F5344CB8AC3E}">
        <p14:creationId xmlns="" xmlns:p14="http://schemas.microsoft.com/office/powerpoint/2010/main" val="3209041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Intradermal (</a:t>
            </a:r>
            <a:r>
              <a:rPr lang="en-US" b="1" dirty="0" smtClean="0">
                <a:latin typeface="Times New Roman" pitchFamily="18" charset="0"/>
                <a:cs typeface="Times New Roman" pitchFamily="18" charset="0"/>
              </a:rPr>
              <a:t>ID)</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r>
              <a:rPr lang="en-US" sz="2400" dirty="0" smtClean="0">
                <a:latin typeface="Times New Roman" pitchFamily="18" charset="0"/>
                <a:cs typeface="Times New Roman" pitchFamily="18" charset="0"/>
              </a:rPr>
              <a:t>Into </a:t>
            </a:r>
            <a:r>
              <a:rPr lang="en-US" sz="2400" dirty="0">
                <a:latin typeface="Times New Roman" pitchFamily="18" charset="0"/>
                <a:cs typeface="Times New Roman" pitchFamily="18" charset="0"/>
              </a:rPr>
              <a:t>the dermis </a:t>
            </a:r>
            <a:r>
              <a:rPr lang="en-US" sz="2400" dirty="0" smtClean="0">
                <a:latin typeface="Times New Roman" pitchFamily="18" charset="0"/>
                <a:cs typeface="Times New Roman" pitchFamily="18" charset="0"/>
              </a:rPr>
              <a:t> </a:t>
            </a:r>
          </a:p>
          <a:p>
            <a:pPr lvl="1" algn="just"/>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living part of the surface layer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Needs </a:t>
            </a:r>
            <a:r>
              <a:rPr lang="en-US" sz="2400" dirty="0">
                <a:latin typeface="Times New Roman" pitchFamily="18" charset="0"/>
                <a:cs typeface="Times New Roman" pitchFamily="18" charset="0"/>
              </a:rPr>
              <a:t>a very fine needle </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Causes </a:t>
            </a:r>
            <a:r>
              <a:rPr lang="en-US" sz="2400" dirty="0">
                <a:latin typeface="Times New Roman" pitchFamily="18" charset="0"/>
                <a:cs typeface="Times New Roman" pitchFamily="18" charset="0"/>
              </a:rPr>
              <a:t>a blister like appearance (bleb) if performed correctly </a:t>
            </a:r>
            <a:endParaRPr lang="en-US" sz="2400" dirty="0" smtClean="0">
              <a:latin typeface="Times New Roman" pitchFamily="18" charset="0"/>
              <a:cs typeface="Times New Roman" pitchFamily="18" charset="0"/>
            </a:endParaRPr>
          </a:p>
          <a:p>
            <a:pPr lvl="1" algn="just"/>
            <a:r>
              <a:rPr lang="en-US" sz="2400" dirty="0" smtClean="0">
                <a:latin typeface="Times New Roman" pitchFamily="18" charset="0"/>
                <a:cs typeface="Times New Roman" pitchFamily="18" charset="0"/>
              </a:rPr>
              <a:t>allergy </a:t>
            </a:r>
            <a:r>
              <a:rPr lang="en-US" sz="2400" dirty="0">
                <a:latin typeface="Times New Roman" pitchFamily="18" charset="0"/>
                <a:cs typeface="Times New Roman" pitchFamily="18" charset="0"/>
              </a:rPr>
              <a:t>testing </a:t>
            </a:r>
            <a:endParaRPr lang="en-US" sz="2400" dirty="0" smtClean="0">
              <a:latin typeface="Times New Roman" pitchFamily="18" charset="0"/>
              <a:cs typeface="Times New Roman" pitchFamily="18" charset="0"/>
            </a:endParaRPr>
          </a:p>
          <a:p>
            <a:pPr lvl="1" algn="just"/>
            <a:r>
              <a:rPr lang="en-US" sz="2400" dirty="0" smtClean="0">
                <a:latin typeface="Times New Roman" pitchFamily="18" charset="0"/>
                <a:cs typeface="Times New Roman" pitchFamily="18" charset="0"/>
              </a:rPr>
              <a:t>tuberculin </a:t>
            </a:r>
            <a:r>
              <a:rPr lang="en-US" sz="2400" dirty="0">
                <a:latin typeface="Times New Roman" pitchFamily="18" charset="0"/>
                <a:cs typeface="Times New Roman" pitchFamily="18" charset="0"/>
              </a:rPr>
              <a:t>testing</a:t>
            </a:r>
          </a:p>
        </p:txBody>
      </p:sp>
    </p:spTree>
    <p:extLst>
      <p:ext uri="{BB962C8B-B14F-4D97-AF65-F5344CB8AC3E}">
        <p14:creationId xmlns="" xmlns:p14="http://schemas.microsoft.com/office/powerpoint/2010/main" val="1752964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Subcutaneous (SC)</a:t>
            </a:r>
          </a:p>
        </p:txBody>
      </p:sp>
      <p:sp>
        <p:nvSpPr>
          <p:cNvPr id="3" name="Content Placeholder 2"/>
          <p:cNvSpPr>
            <a:spLocks noGrp="1"/>
          </p:cNvSpPr>
          <p:nvPr>
            <p:ph sz="quarter" idx="1"/>
          </p:nvPr>
        </p:nvSpPr>
        <p:spPr/>
        <p:txBody>
          <a:bodyPr>
            <a:normAutofit/>
          </a:bodyPr>
          <a:lstStyle/>
          <a:p>
            <a:pPr algn="just"/>
            <a:r>
              <a:rPr lang="en-US" sz="2400" dirty="0" smtClean="0">
                <a:latin typeface="Times New Roman" pitchFamily="18" charset="0"/>
                <a:cs typeface="Times New Roman" pitchFamily="18" charset="0"/>
              </a:rPr>
              <a:t>Under </a:t>
            </a:r>
            <a:r>
              <a:rPr lang="en-US" sz="2400" dirty="0">
                <a:latin typeface="Times New Roman" pitchFamily="18" charset="0"/>
                <a:cs typeface="Times New Roman" pitchFamily="18" charset="0"/>
              </a:rPr>
              <a:t>the </a:t>
            </a:r>
            <a:r>
              <a:rPr lang="en-US" sz="2400" dirty="0" smtClean="0">
                <a:latin typeface="Times New Roman" pitchFamily="18" charset="0"/>
                <a:cs typeface="Times New Roman" pitchFamily="18" charset="0"/>
              </a:rPr>
              <a:t>skin</a:t>
            </a:r>
          </a:p>
          <a:p>
            <a:pPr algn="just"/>
            <a:r>
              <a:rPr lang="en-US" sz="2400" dirty="0" smtClean="0">
                <a:latin typeface="Times New Roman" pitchFamily="18" charset="0"/>
                <a:cs typeface="Times New Roman" pitchFamily="18" charset="0"/>
              </a:rPr>
              <a:t>Most </a:t>
            </a:r>
            <a:r>
              <a:rPr lang="en-US" sz="2400" dirty="0">
                <a:latin typeface="Times New Roman" pitchFamily="18" charset="0"/>
                <a:cs typeface="Times New Roman" pitchFamily="18" charset="0"/>
              </a:rPr>
              <a:t>common site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Loose </a:t>
            </a:r>
            <a:r>
              <a:rPr lang="en-US" sz="2400" dirty="0">
                <a:latin typeface="Times New Roman" pitchFamily="18" charset="0"/>
                <a:cs typeface="Times New Roman" pitchFamily="18" charset="0"/>
              </a:rPr>
              <a:t>skin over shoulder blades a good </a:t>
            </a:r>
            <a:r>
              <a:rPr lang="en-US" sz="2400" dirty="0" smtClean="0">
                <a:latin typeface="Times New Roman" pitchFamily="18" charset="0"/>
                <a:cs typeface="Times New Roman" pitchFamily="18" charset="0"/>
              </a:rPr>
              <a:t>site</a:t>
            </a:r>
          </a:p>
          <a:p>
            <a:pPr algn="just"/>
            <a:r>
              <a:rPr lang="en-US" sz="2400" dirty="0" smtClean="0">
                <a:latin typeface="Times New Roman" pitchFamily="18" charset="0"/>
                <a:cs typeface="Times New Roman" pitchFamily="18" charset="0"/>
              </a:rPr>
              <a:t>Less </a:t>
            </a:r>
            <a:r>
              <a:rPr lang="en-US" sz="2400" dirty="0">
                <a:latin typeface="Times New Roman" pitchFamily="18" charset="0"/>
                <a:cs typeface="Times New Roman" pitchFamily="18" charset="0"/>
              </a:rPr>
              <a:t>painful than intramuscular </a:t>
            </a:r>
            <a:r>
              <a:rPr lang="en-US" sz="2400" dirty="0" smtClean="0">
                <a:latin typeface="Times New Roman" pitchFamily="18" charset="0"/>
                <a:cs typeface="Times New Roman" pitchFamily="18" charset="0"/>
              </a:rPr>
              <a:t>injections</a:t>
            </a:r>
          </a:p>
          <a:p>
            <a:pPr algn="just"/>
            <a:r>
              <a:rPr lang="en-US" sz="2400" dirty="0" smtClean="0">
                <a:latin typeface="Times New Roman" pitchFamily="18" charset="0"/>
                <a:cs typeface="Times New Roman" pitchFamily="18" charset="0"/>
              </a:rPr>
              <a:t>Only </a:t>
            </a:r>
            <a:r>
              <a:rPr lang="en-US" sz="2400" dirty="0">
                <a:latin typeface="Times New Roman" pitchFamily="18" charset="0"/>
                <a:cs typeface="Times New Roman" pitchFamily="18" charset="0"/>
              </a:rPr>
              <a:t>for low irritant drugs </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Slow </a:t>
            </a:r>
            <a:r>
              <a:rPr lang="en-US" sz="2400" dirty="0">
                <a:latin typeface="Times New Roman" pitchFamily="18" charset="0"/>
                <a:cs typeface="Times New Roman" pitchFamily="18" charset="0"/>
              </a:rPr>
              <a:t>absorption if dehydrated </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Used </a:t>
            </a:r>
            <a:r>
              <a:rPr lang="en-US" sz="2400" dirty="0">
                <a:latin typeface="Times New Roman" pitchFamily="18" charset="0"/>
                <a:cs typeface="Times New Roman" pitchFamily="18" charset="0"/>
              </a:rPr>
              <a:t>for most vaccines</a:t>
            </a:r>
          </a:p>
        </p:txBody>
      </p:sp>
    </p:spTree>
    <p:extLst>
      <p:ext uri="{BB962C8B-B14F-4D97-AF65-F5344CB8AC3E}">
        <p14:creationId xmlns="" xmlns:p14="http://schemas.microsoft.com/office/powerpoint/2010/main" val="7963891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12387"/>
            <a:ext cx="8911687" cy="1280890"/>
          </a:xfrm>
        </p:spPr>
        <p:txBody>
          <a:bodyPr/>
          <a:lstStyle/>
          <a:p>
            <a:r>
              <a:rPr lang="en-US" b="1" dirty="0">
                <a:latin typeface="Times New Roman" pitchFamily="18" charset="0"/>
                <a:cs typeface="Times New Roman" pitchFamily="18" charset="0"/>
              </a:rPr>
              <a:t>Intramuscular</a:t>
            </a:r>
          </a:p>
        </p:txBody>
      </p:sp>
      <p:sp>
        <p:nvSpPr>
          <p:cNvPr id="3" name="Content Placeholder 2"/>
          <p:cNvSpPr>
            <a:spLocks noGrp="1"/>
          </p:cNvSpPr>
          <p:nvPr>
            <p:ph sz="quarter" idx="1"/>
          </p:nvPr>
        </p:nvSpPr>
        <p:spPr/>
        <p:txBody>
          <a:bodyPr>
            <a:normAutofit/>
          </a:bodyPr>
          <a:lstStyle/>
          <a:p>
            <a:pPr algn="just"/>
            <a:r>
              <a:rPr lang="en-US" sz="2400" dirty="0" smtClean="0">
                <a:latin typeface="Times New Roman" pitchFamily="18" charset="0"/>
                <a:cs typeface="Times New Roman" pitchFamily="18" charset="0"/>
              </a:rPr>
              <a:t>Injected </a:t>
            </a:r>
            <a:r>
              <a:rPr lang="en-US" sz="2400" dirty="0">
                <a:latin typeface="Times New Roman" pitchFamily="18" charset="0"/>
                <a:cs typeface="Times New Roman" pitchFamily="18" charset="0"/>
              </a:rPr>
              <a:t>deep into the body of a </a:t>
            </a:r>
            <a:r>
              <a:rPr lang="en-US" sz="2400" dirty="0" smtClean="0">
                <a:latin typeface="Times New Roman" pitchFamily="18" charset="0"/>
                <a:cs typeface="Times New Roman" pitchFamily="18" charset="0"/>
              </a:rPr>
              <a:t>muscle</a:t>
            </a:r>
          </a:p>
          <a:p>
            <a:pPr algn="just"/>
            <a:r>
              <a:rPr lang="en-US" sz="2400" dirty="0" smtClean="0">
                <a:latin typeface="Times New Roman" pitchFamily="18" charset="0"/>
                <a:cs typeface="Times New Roman" pitchFamily="18" charset="0"/>
              </a:rPr>
              <a:t>Less </a:t>
            </a:r>
            <a:r>
              <a:rPr lang="en-US" sz="2400" dirty="0">
                <a:latin typeface="Times New Roman" pitchFamily="18" charset="0"/>
                <a:cs typeface="Times New Roman" pitchFamily="18" charset="0"/>
              </a:rPr>
              <a:t>likely to cause an overt tissue reaction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Insert </a:t>
            </a:r>
            <a:r>
              <a:rPr lang="en-US" sz="2400" dirty="0">
                <a:latin typeface="Times New Roman" pitchFamily="18" charset="0"/>
                <a:cs typeface="Times New Roman" pitchFamily="18" charset="0"/>
              </a:rPr>
              <a:t>needle at right angles to the skin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Larger </a:t>
            </a:r>
            <a:r>
              <a:rPr lang="en-US" sz="2400" dirty="0">
                <a:latin typeface="Times New Roman" pitchFamily="18" charset="0"/>
                <a:cs typeface="Times New Roman" pitchFamily="18" charset="0"/>
              </a:rPr>
              <a:t>volumes may be injected in the one site than with other </a:t>
            </a:r>
            <a:r>
              <a:rPr lang="en-US" sz="2400" dirty="0" smtClean="0">
                <a:latin typeface="Times New Roman" pitchFamily="18" charset="0"/>
                <a:cs typeface="Times New Roman" pitchFamily="18" charset="0"/>
              </a:rPr>
              <a:t>routes</a:t>
            </a:r>
          </a:p>
          <a:p>
            <a:pPr algn="just"/>
            <a:r>
              <a:rPr lang="en-US" sz="2400" dirty="0" smtClean="0">
                <a:latin typeface="Times New Roman" pitchFamily="18" charset="0"/>
                <a:cs typeface="Times New Roman" pitchFamily="18" charset="0"/>
              </a:rPr>
              <a:t>Faster </a:t>
            </a:r>
            <a:r>
              <a:rPr lang="en-US" sz="2400" dirty="0">
                <a:latin typeface="Times New Roman" pitchFamily="18" charset="0"/>
                <a:cs typeface="Times New Roman" pitchFamily="18" charset="0"/>
              </a:rPr>
              <a:t>absorption than s/c</a:t>
            </a:r>
          </a:p>
        </p:txBody>
      </p:sp>
    </p:spTree>
    <p:extLst>
      <p:ext uri="{BB962C8B-B14F-4D97-AF65-F5344CB8AC3E}">
        <p14:creationId xmlns="" xmlns:p14="http://schemas.microsoft.com/office/powerpoint/2010/main" val="39054267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9285" y="624110"/>
            <a:ext cx="8911687" cy="1280890"/>
          </a:xfrm>
        </p:spPr>
        <p:txBody>
          <a:bodyPr/>
          <a:lstStyle/>
          <a:p>
            <a:pPr algn="ctr"/>
            <a:r>
              <a:rPr lang="en-US" b="1" dirty="0" smtClean="0"/>
              <a:t>IM SITES</a:t>
            </a:r>
            <a:endParaRPr lang="en-US" b="1" dirty="0"/>
          </a:p>
        </p:txBody>
      </p:sp>
      <p:pic>
        <p:nvPicPr>
          <p:cNvPr id="4" name="Content Placeholder 3"/>
          <p:cNvPicPr>
            <a:picLocks noGrp="1" noChangeAspect="1"/>
          </p:cNvPicPr>
          <p:nvPr>
            <p:ph sz="quarter" idx="1"/>
          </p:nvPr>
        </p:nvPicPr>
        <p:blipFill>
          <a:blip r:embed="rId2">
            <a:extLst>
              <a:ext uri="{28A0092B-C50C-407E-A947-70E740481C1C}">
                <a14:useLocalDpi xmlns="" xmlns:a14="http://schemas.microsoft.com/office/drawing/2010/main" val="0"/>
              </a:ext>
            </a:extLst>
          </a:blip>
          <a:stretch>
            <a:fillRect/>
          </a:stretch>
        </p:blipFill>
        <p:spPr>
          <a:xfrm>
            <a:off x="3388240" y="1778334"/>
            <a:ext cx="5588526" cy="4004279"/>
          </a:xfrm>
        </p:spPr>
      </p:pic>
    </p:spTree>
    <p:extLst>
      <p:ext uri="{BB962C8B-B14F-4D97-AF65-F5344CB8AC3E}">
        <p14:creationId xmlns="" xmlns:p14="http://schemas.microsoft.com/office/powerpoint/2010/main" val="792400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b="1" dirty="0" smtClean="0">
                <a:latin typeface="Times New Roman" pitchFamily="18" charset="0"/>
                <a:cs typeface="Times New Roman" pitchFamily="18" charset="0"/>
              </a:rPr>
              <a:t>Factors effecting the route of drug administration</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Autofit/>
          </a:bodyPr>
          <a:lstStyle/>
          <a:p>
            <a:pPr algn="just"/>
            <a:r>
              <a:rPr lang="en-US" sz="2400" dirty="0" smtClean="0">
                <a:latin typeface="Times New Roman" pitchFamily="18" charset="0"/>
                <a:cs typeface="Times New Roman" pitchFamily="18" charset="0"/>
              </a:rPr>
              <a:t>Physicochemical properties of drug</a:t>
            </a:r>
          </a:p>
          <a:p>
            <a:pPr algn="just"/>
            <a:r>
              <a:rPr lang="en-US" sz="2400" dirty="0" smtClean="0">
                <a:latin typeface="Times New Roman" pitchFamily="18" charset="0"/>
                <a:cs typeface="Times New Roman" pitchFamily="18" charset="0"/>
              </a:rPr>
              <a:t>Onset of action required</a:t>
            </a:r>
          </a:p>
          <a:p>
            <a:pPr algn="just"/>
            <a:r>
              <a:rPr lang="en-US" sz="2400" dirty="0" smtClean="0">
                <a:latin typeface="Times New Roman" pitchFamily="18" charset="0"/>
                <a:cs typeface="Times New Roman" pitchFamily="18" charset="0"/>
              </a:rPr>
              <a:t>Type of response required</a:t>
            </a:r>
          </a:p>
          <a:p>
            <a:pPr algn="just"/>
            <a:r>
              <a:rPr lang="en-US" sz="2400" dirty="0" smtClean="0">
                <a:latin typeface="Times New Roman" pitchFamily="18" charset="0"/>
                <a:cs typeface="Times New Roman" pitchFamily="18" charset="0"/>
              </a:rPr>
              <a:t>Site of desired reaction</a:t>
            </a:r>
          </a:p>
          <a:p>
            <a:pPr algn="just"/>
            <a:r>
              <a:rPr lang="en-US" sz="2400" dirty="0" smtClean="0">
                <a:latin typeface="Times New Roman" pitchFamily="18" charset="0"/>
                <a:cs typeface="Times New Roman" pitchFamily="18" charset="0"/>
              </a:rPr>
              <a:t>Nature and formulation of drug</a:t>
            </a:r>
          </a:p>
          <a:p>
            <a:pPr algn="just"/>
            <a:r>
              <a:rPr lang="en-US" sz="2400" dirty="0" smtClean="0">
                <a:latin typeface="Times New Roman" pitchFamily="18" charset="0"/>
                <a:cs typeface="Times New Roman" pitchFamily="18" charset="0"/>
              </a:rPr>
              <a:t>Circulation at the site of absorption</a:t>
            </a:r>
          </a:p>
          <a:p>
            <a:pPr algn="just"/>
            <a:r>
              <a:rPr lang="en-US" sz="2400" dirty="0" smtClean="0">
                <a:latin typeface="Times New Roman" pitchFamily="18" charset="0"/>
                <a:cs typeface="Times New Roman" pitchFamily="18" charset="0"/>
              </a:rPr>
              <a:t>Biotransformation</a:t>
            </a:r>
          </a:p>
          <a:p>
            <a:pPr algn="just"/>
            <a:r>
              <a:rPr lang="en-US" sz="2400" dirty="0" smtClean="0">
                <a:latin typeface="Times New Roman" pitchFamily="18" charset="0"/>
                <a:cs typeface="Times New Roman" pitchFamily="18" charset="0"/>
              </a:rPr>
              <a:t>Condition of patient</a:t>
            </a: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29055776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Intravenous (IV)</a:t>
            </a:r>
          </a:p>
        </p:txBody>
      </p:sp>
      <p:sp>
        <p:nvSpPr>
          <p:cNvPr id="3" name="Content Placeholder 2"/>
          <p:cNvSpPr>
            <a:spLocks noGrp="1"/>
          </p:cNvSpPr>
          <p:nvPr>
            <p:ph sz="quarter" idx="1"/>
          </p:nvPr>
        </p:nvSpPr>
        <p:spPr/>
        <p:txBody>
          <a:bodyPr/>
          <a:lstStyle/>
          <a:p>
            <a:pPr algn="just"/>
            <a:r>
              <a:rPr lang="en-US" sz="2400" dirty="0" smtClean="0">
                <a:latin typeface="Times New Roman" pitchFamily="18" charset="0"/>
                <a:cs typeface="Times New Roman" pitchFamily="18" charset="0"/>
              </a:rPr>
              <a:t>Into </a:t>
            </a:r>
            <a:r>
              <a:rPr lang="en-US" sz="2400" dirty="0">
                <a:latin typeface="Times New Roman" pitchFamily="18" charset="0"/>
                <a:cs typeface="Times New Roman" pitchFamily="18" charset="0"/>
              </a:rPr>
              <a:t>the vein </a:t>
            </a:r>
            <a:r>
              <a:rPr lang="en-US" sz="2400" dirty="0" smtClean="0">
                <a:latin typeface="Times New Roman" pitchFamily="18" charset="0"/>
                <a:cs typeface="Times New Roman" pitchFamily="18" charset="0"/>
              </a:rPr>
              <a:t>directly</a:t>
            </a:r>
          </a:p>
          <a:p>
            <a:pPr algn="just"/>
            <a:r>
              <a:rPr lang="en-US" sz="2400" dirty="0" smtClean="0">
                <a:latin typeface="Times New Roman" pitchFamily="18" charset="0"/>
                <a:cs typeface="Times New Roman" pitchFamily="18" charset="0"/>
              </a:rPr>
              <a:t>Fastest </a:t>
            </a:r>
            <a:r>
              <a:rPr lang="en-US" sz="2400" dirty="0">
                <a:latin typeface="Times New Roman" pitchFamily="18" charset="0"/>
                <a:cs typeface="Times New Roman" pitchFamily="18" charset="0"/>
              </a:rPr>
              <a:t>onset of action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Can </a:t>
            </a:r>
            <a:r>
              <a:rPr lang="en-US" sz="2400" dirty="0">
                <a:latin typeface="Times New Roman" pitchFamily="18" charset="0"/>
                <a:cs typeface="Times New Roman" pitchFamily="18" charset="0"/>
              </a:rPr>
              <a:t>give irritant solutions into the vein which cannot be given IM or SC </a:t>
            </a:r>
          </a:p>
          <a:p>
            <a:pPr lvl="1" algn="just"/>
            <a:r>
              <a:rPr lang="en-US" sz="2400" dirty="0" smtClean="0">
                <a:latin typeface="Times New Roman" pitchFamily="18" charset="0"/>
                <a:cs typeface="Times New Roman" pitchFamily="18" charset="0"/>
              </a:rPr>
              <a:t>Irritant </a:t>
            </a:r>
            <a:r>
              <a:rPr lang="en-US" sz="2400" dirty="0">
                <a:latin typeface="Times New Roman" pitchFamily="18" charset="0"/>
                <a:cs typeface="Times New Roman" pitchFamily="18" charset="0"/>
              </a:rPr>
              <a:t>drugs should be given via an intravenous catheter, (</a:t>
            </a:r>
            <a:r>
              <a:rPr lang="en-US" sz="2400" dirty="0" err="1">
                <a:latin typeface="Times New Roman" pitchFamily="18" charset="0"/>
                <a:cs typeface="Times New Roman" pitchFamily="18" charset="0"/>
              </a:rPr>
              <a:t>caparsolate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thiopentone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guifenasin</a:t>
            </a:r>
            <a:r>
              <a:rPr lang="en-US" sz="2400" dirty="0">
                <a:latin typeface="Times New Roman" pitchFamily="18" charset="0"/>
                <a:cs typeface="Times New Roman" pitchFamily="18" charset="0"/>
              </a:rPr>
              <a:t>)</a:t>
            </a:r>
          </a:p>
        </p:txBody>
      </p:sp>
    </p:spTree>
    <p:extLst>
      <p:ext uri="{BB962C8B-B14F-4D97-AF65-F5344CB8AC3E}">
        <p14:creationId xmlns="" xmlns:p14="http://schemas.microsoft.com/office/powerpoint/2010/main" val="20286248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Times New Roman" pitchFamily="18" charset="0"/>
                <a:cs typeface="Times New Roman" pitchFamily="18" charset="0"/>
              </a:rPr>
              <a:t>Peri</a:t>
            </a:r>
            <a:r>
              <a:rPr lang="en-US" b="1" dirty="0">
                <a:latin typeface="Times New Roman" pitchFamily="18" charset="0"/>
                <a:cs typeface="Times New Roman" pitchFamily="18" charset="0"/>
              </a:rPr>
              <a:t>-vascular Necrosis</a:t>
            </a:r>
          </a:p>
        </p:txBody>
      </p:sp>
      <p:sp>
        <p:nvSpPr>
          <p:cNvPr id="3" name="Content Placeholder 2"/>
          <p:cNvSpPr>
            <a:spLocks noGrp="1"/>
          </p:cNvSpPr>
          <p:nvPr>
            <p:ph sz="quarter" idx="1"/>
          </p:nvPr>
        </p:nvSpPr>
        <p:spPr>
          <a:xfrm>
            <a:off x="2099256" y="2133600"/>
            <a:ext cx="9405356" cy="3777622"/>
          </a:xfrm>
        </p:spPr>
        <p:txBody>
          <a:bodyPr>
            <a:normAutofit/>
          </a:bodyPr>
          <a:lstStyle/>
          <a:p>
            <a:pPr algn="just"/>
            <a:r>
              <a:rPr lang="en-US" sz="2400" dirty="0" smtClean="0">
                <a:latin typeface="Times New Roman" pitchFamily="18" charset="0"/>
                <a:cs typeface="Times New Roman" pitchFamily="18" charset="0"/>
              </a:rPr>
              <a:t>When </a:t>
            </a:r>
            <a:r>
              <a:rPr lang="en-US" sz="2400" dirty="0">
                <a:latin typeface="Times New Roman" pitchFamily="18" charset="0"/>
                <a:cs typeface="Times New Roman" pitchFamily="18" charset="0"/>
              </a:rPr>
              <a:t>irritant solution leaks from a vein and enters </a:t>
            </a:r>
            <a:endParaRPr lang="en-US" sz="2400" dirty="0" smtClean="0">
              <a:latin typeface="Times New Roman" pitchFamily="18" charset="0"/>
              <a:cs typeface="Times New Roman" pitchFamily="18" charset="0"/>
            </a:endParaRPr>
          </a:p>
          <a:p>
            <a:pPr lvl="1" algn="just"/>
            <a:r>
              <a:rPr lang="en-US" sz="2400" dirty="0" smtClean="0">
                <a:latin typeface="Times New Roman" pitchFamily="18" charset="0"/>
                <a:cs typeface="Times New Roman" pitchFamily="18" charset="0"/>
              </a:rPr>
              <a:t>area </a:t>
            </a:r>
            <a:r>
              <a:rPr lang="en-US" sz="2400" dirty="0">
                <a:latin typeface="Times New Roman" pitchFamily="18" charset="0"/>
                <a:cs typeface="Times New Roman" pitchFamily="18" charset="0"/>
              </a:rPr>
              <a:t>may 'slough‘</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lvl="2" algn="just"/>
            <a:r>
              <a:rPr lang="en-US" sz="2400" dirty="0" smtClean="0">
                <a:latin typeface="Times New Roman" pitchFamily="18" charset="0"/>
                <a:cs typeface="Times New Roman" pitchFamily="18" charset="0"/>
              </a:rPr>
              <a:t>Immediately </a:t>
            </a:r>
            <a:r>
              <a:rPr lang="en-US" sz="2400" dirty="0">
                <a:latin typeface="Times New Roman" pitchFamily="18" charset="0"/>
                <a:cs typeface="Times New Roman" pitchFamily="18" charset="0"/>
              </a:rPr>
              <a:t>inject the area with saline (isotonic i.e. 0.9% </a:t>
            </a:r>
            <a:r>
              <a:rPr lang="en-US" sz="2400" dirty="0" err="1">
                <a:latin typeface="Times New Roman" pitchFamily="18" charset="0"/>
                <a:cs typeface="Times New Roman" pitchFamily="18" charset="0"/>
              </a:rPr>
              <a:t>NaCl</a:t>
            </a:r>
            <a:r>
              <a:rPr lang="en-US" sz="2400" dirty="0">
                <a:latin typeface="Times New Roman" pitchFamily="18" charset="0"/>
                <a:cs typeface="Times New Roman" pitchFamily="18" charset="0"/>
              </a:rPr>
              <a:t>) to dilute the drug </a:t>
            </a:r>
            <a:r>
              <a:rPr lang="en-US" sz="1800" dirty="0">
                <a:latin typeface="Times New Roman" pitchFamily="18" charset="0"/>
                <a:cs typeface="Times New Roman" pitchFamily="18" charset="0"/>
              </a:rPr>
              <a:t> </a:t>
            </a:r>
          </a:p>
        </p:txBody>
      </p:sp>
    </p:spTree>
    <p:extLst>
      <p:ext uri="{BB962C8B-B14F-4D97-AF65-F5344CB8AC3E}">
        <p14:creationId xmlns="" xmlns:p14="http://schemas.microsoft.com/office/powerpoint/2010/main" val="32079482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Intra-peritoneal (IP)</a:t>
            </a:r>
          </a:p>
        </p:txBody>
      </p:sp>
      <p:sp>
        <p:nvSpPr>
          <p:cNvPr id="3" name="Content Placeholder 2"/>
          <p:cNvSpPr>
            <a:spLocks noGrp="1"/>
          </p:cNvSpPr>
          <p:nvPr>
            <p:ph sz="quarter" idx="1"/>
          </p:nvPr>
        </p:nvSpPr>
        <p:spPr/>
        <p:txBody>
          <a:bodyPr>
            <a:normAutofit/>
          </a:bodyPr>
          <a:lstStyle/>
          <a:p>
            <a:pPr algn="just"/>
            <a:r>
              <a:rPr lang="en-US" sz="2400" dirty="0" smtClean="0">
                <a:latin typeface="Times New Roman" pitchFamily="18" charset="0"/>
                <a:cs typeface="Times New Roman" pitchFamily="18" charset="0"/>
              </a:rPr>
              <a:t>Into </a:t>
            </a:r>
            <a:r>
              <a:rPr lang="en-US" sz="2400" dirty="0">
                <a:latin typeface="Times New Roman" pitchFamily="18" charset="0"/>
                <a:cs typeface="Times New Roman" pitchFamily="18" charset="0"/>
              </a:rPr>
              <a:t>peritoneal </a:t>
            </a:r>
            <a:r>
              <a:rPr lang="en-US" sz="2400" dirty="0" smtClean="0">
                <a:latin typeface="Times New Roman" pitchFamily="18" charset="0"/>
                <a:cs typeface="Times New Roman" pitchFamily="18" charset="0"/>
              </a:rPr>
              <a:t>cavity</a:t>
            </a:r>
          </a:p>
          <a:p>
            <a:pPr algn="just"/>
            <a:r>
              <a:rPr lang="en-US" sz="2400" dirty="0" smtClean="0">
                <a:latin typeface="Times New Roman" pitchFamily="18" charset="0"/>
                <a:cs typeface="Times New Roman" pitchFamily="18" charset="0"/>
              </a:rPr>
              <a:t>Usually </a:t>
            </a:r>
            <a:r>
              <a:rPr lang="en-US" sz="2400" dirty="0">
                <a:latin typeface="Times New Roman" pitchFamily="18" charset="0"/>
                <a:cs typeface="Times New Roman" pitchFamily="18" charset="0"/>
              </a:rPr>
              <a:t>near umbilicus </a:t>
            </a:r>
            <a:endParaRPr lang="en-US" sz="2400" dirty="0" smtClean="0">
              <a:latin typeface="Times New Roman" pitchFamily="18" charset="0"/>
              <a:cs typeface="Times New Roman" pitchFamily="18" charset="0"/>
            </a:endParaRPr>
          </a:p>
          <a:p>
            <a:pPr lvl="1" algn="just"/>
            <a:r>
              <a:rPr lang="en-US" sz="2400" dirty="0" smtClean="0">
                <a:latin typeface="Times New Roman" pitchFamily="18" charset="0"/>
                <a:cs typeface="Times New Roman" pitchFamily="18" charset="0"/>
              </a:rPr>
              <a:t>Or </a:t>
            </a:r>
            <a:r>
              <a:rPr lang="en-US" sz="2400" dirty="0">
                <a:latin typeface="Times New Roman" pitchFamily="18" charset="0"/>
                <a:cs typeface="Times New Roman" pitchFamily="18" charset="0"/>
              </a:rPr>
              <a:t>half way between umbilicus &amp; </a:t>
            </a:r>
            <a:r>
              <a:rPr lang="en-US" sz="2400" dirty="0" smtClean="0">
                <a:latin typeface="Times New Roman" pitchFamily="18" charset="0"/>
                <a:cs typeface="Times New Roman" pitchFamily="18" charset="0"/>
              </a:rPr>
              <a:t>pubis</a:t>
            </a:r>
          </a:p>
          <a:p>
            <a:pPr algn="just"/>
            <a:r>
              <a:rPr lang="en-US" sz="2400" dirty="0" smtClean="0">
                <a:latin typeface="Times New Roman" pitchFamily="18" charset="0"/>
                <a:cs typeface="Times New Roman" pitchFamily="18" charset="0"/>
              </a:rPr>
              <a:t>Used </a:t>
            </a:r>
            <a:r>
              <a:rPr lang="en-US" sz="2400" dirty="0">
                <a:latin typeface="Times New Roman" pitchFamily="18" charset="0"/>
                <a:cs typeface="Times New Roman" pitchFamily="18" charset="0"/>
              </a:rPr>
              <a:t>for </a:t>
            </a:r>
            <a:endParaRPr lang="en-US" sz="2400" dirty="0" smtClean="0">
              <a:latin typeface="Times New Roman" pitchFamily="18" charset="0"/>
              <a:cs typeface="Times New Roman" pitchFamily="18" charset="0"/>
            </a:endParaRPr>
          </a:p>
          <a:p>
            <a:pPr lvl="1" algn="just"/>
            <a:r>
              <a:rPr lang="en-US" sz="2400" dirty="0" smtClean="0">
                <a:latin typeface="Times New Roman" pitchFamily="18" charset="0"/>
                <a:cs typeface="Times New Roman" pitchFamily="18" charset="0"/>
              </a:rPr>
              <a:t>Rodents </a:t>
            </a:r>
          </a:p>
          <a:p>
            <a:pPr lvl="1" algn="just"/>
            <a:r>
              <a:rPr lang="en-US" sz="2400" dirty="0" smtClean="0">
                <a:latin typeface="Times New Roman" pitchFamily="18" charset="0"/>
                <a:cs typeface="Times New Roman" pitchFamily="18" charset="0"/>
              </a:rPr>
              <a:t>Birds</a:t>
            </a:r>
          </a:p>
          <a:p>
            <a:pPr lvl="1" algn="just"/>
            <a:r>
              <a:rPr lang="en-US" sz="2400" dirty="0" smtClean="0">
                <a:latin typeface="Times New Roman" pitchFamily="18" charset="0"/>
                <a:cs typeface="Times New Roman" pitchFamily="18" charset="0"/>
              </a:rPr>
              <a:t>Euthanasia </a:t>
            </a:r>
            <a:r>
              <a:rPr lang="en-US" sz="2400" dirty="0">
                <a:latin typeface="Times New Roman" pitchFamily="18" charset="0"/>
                <a:cs typeface="Times New Roman" pitchFamily="18" charset="0"/>
              </a:rPr>
              <a:t>of young difficult patients</a:t>
            </a:r>
          </a:p>
        </p:txBody>
      </p:sp>
    </p:spTree>
    <p:extLst>
      <p:ext uri="{BB962C8B-B14F-4D97-AF65-F5344CB8AC3E}">
        <p14:creationId xmlns="" xmlns:p14="http://schemas.microsoft.com/office/powerpoint/2010/main" val="440848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itchFamily="18" charset="0"/>
                <a:cs typeface="Times New Roman" pitchFamily="18" charset="0"/>
              </a:rPr>
              <a:t>Intra-cardiac (IC)</a:t>
            </a:r>
          </a:p>
        </p:txBody>
      </p:sp>
      <p:sp>
        <p:nvSpPr>
          <p:cNvPr id="3" name="Content Placeholder 2"/>
          <p:cNvSpPr>
            <a:spLocks noGrp="1"/>
          </p:cNvSpPr>
          <p:nvPr>
            <p:ph sz="quarter" idx="1"/>
          </p:nvPr>
        </p:nvSpPr>
        <p:spPr/>
        <p:txBody>
          <a:bodyPr>
            <a:normAutofit/>
          </a:bodyPr>
          <a:lstStyle/>
          <a:p>
            <a:pPr algn="just"/>
            <a:r>
              <a:rPr lang="en-US" sz="2400" dirty="0" smtClean="0">
                <a:latin typeface="Times New Roman" pitchFamily="18" charset="0"/>
                <a:cs typeface="Times New Roman" pitchFamily="18" charset="0"/>
              </a:rPr>
              <a:t>Injection </a:t>
            </a:r>
            <a:r>
              <a:rPr lang="en-US" sz="2400" dirty="0">
                <a:latin typeface="Times New Roman" pitchFamily="18" charset="0"/>
                <a:cs typeface="Times New Roman" pitchFamily="18" charset="0"/>
              </a:rPr>
              <a:t>through the chest wall into the heart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Emergency </a:t>
            </a:r>
            <a:r>
              <a:rPr lang="en-US" sz="2400" dirty="0">
                <a:latin typeface="Times New Roman" pitchFamily="18" charset="0"/>
                <a:cs typeface="Times New Roman" pitchFamily="18" charset="0"/>
              </a:rPr>
              <a:t>administration of drugs during cardiac resuscitation </a:t>
            </a:r>
            <a:endParaRPr lang="en-US" sz="2400" dirty="0" smtClean="0">
              <a:latin typeface="Times New Roman" pitchFamily="18" charset="0"/>
              <a:cs typeface="Times New Roman" pitchFamily="18" charset="0"/>
            </a:endParaRPr>
          </a:p>
          <a:p>
            <a:pPr lvl="1" algn="just"/>
            <a:r>
              <a:rPr lang="en-US" sz="2400" dirty="0" smtClean="0">
                <a:latin typeface="Times New Roman" pitchFamily="18" charset="0"/>
                <a:cs typeface="Times New Roman" pitchFamily="18" charset="0"/>
              </a:rPr>
              <a:t>e.g</a:t>
            </a:r>
            <a:r>
              <a:rPr lang="en-US" sz="2400" dirty="0">
                <a:latin typeface="Times New Roman" pitchFamily="18" charset="0"/>
                <a:cs typeface="Times New Roman" pitchFamily="18" charset="0"/>
              </a:rPr>
              <a:t>. adrenaline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Euthanasia  </a:t>
            </a:r>
          </a:p>
          <a:p>
            <a:pPr lvl="1" algn="just"/>
            <a:r>
              <a:rPr lang="en-US" sz="2400" dirty="0" smtClean="0">
                <a:latin typeface="Times New Roman" pitchFamily="18" charset="0"/>
                <a:cs typeface="Times New Roman" pitchFamily="18" charset="0"/>
              </a:rPr>
              <a:t>Moribund </a:t>
            </a:r>
            <a:r>
              <a:rPr lang="en-US" sz="2400" dirty="0">
                <a:latin typeface="Times New Roman" pitchFamily="18" charset="0"/>
                <a:cs typeface="Times New Roman" pitchFamily="18" charset="0"/>
              </a:rPr>
              <a:t>animals</a:t>
            </a:r>
          </a:p>
        </p:txBody>
      </p:sp>
    </p:spTree>
    <p:extLst>
      <p:ext uri="{BB962C8B-B14F-4D97-AF65-F5344CB8AC3E}">
        <p14:creationId xmlns="" xmlns:p14="http://schemas.microsoft.com/office/powerpoint/2010/main" val="613375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
          </p:nvPr>
        </p:nvPicPr>
        <p:blipFill rotWithShape="1">
          <a:blip r:embed="rId2">
            <a:extLst>
              <a:ext uri="{28A0092B-C50C-407E-A947-70E740481C1C}">
                <a14:useLocalDpi xmlns="" xmlns:a14="http://schemas.microsoft.com/office/drawing/2010/main" val="0"/>
              </a:ext>
            </a:extLst>
          </a:blip>
          <a:srcRect l="-1" r="1731"/>
          <a:stretch/>
        </p:blipFill>
        <p:spPr>
          <a:xfrm>
            <a:off x="3168203" y="798491"/>
            <a:ext cx="6402048" cy="5539078"/>
          </a:xfrm>
        </p:spPr>
      </p:pic>
    </p:spTree>
    <p:extLst>
      <p:ext uri="{BB962C8B-B14F-4D97-AF65-F5344CB8AC3E}">
        <p14:creationId xmlns="" xmlns:p14="http://schemas.microsoft.com/office/powerpoint/2010/main" val="26562708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Times New Roman" pitchFamily="18" charset="0"/>
                <a:cs typeface="Times New Roman" pitchFamily="18" charset="0"/>
              </a:rPr>
              <a:t>Intrapleural</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r>
              <a:rPr lang="en-US" sz="2400" dirty="0" smtClean="0">
                <a:latin typeface="Times New Roman" pitchFamily="18" charset="0"/>
                <a:cs typeface="Times New Roman" pitchFamily="18" charset="0"/>
              </a:rPr>
              <a:t>Injection </a:t>
            </a:r>
            <a:r>
              <a:rPr lang="en-US" sz="2400" dirty="0">
                <a:latin typeface="Times New Roman" pitchFamily="18" charset="0"/>
                <a:cs typeface="Times New Roman" pitchFamily="18" charset="0"/>
              </a:rPr>
              <a:t>into the pleural space through the chest wall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Not </a:t>
            </a:r>
            <a:r>
              <a:rPr lang="en-US" sz="2400" dirty="0">
                <a:latin typeface="Times New Roman" pitchFamily="18" charset="0"/>
                <a:cs typeface="Times New Roman" pitchFamily="18" charset="0"/>
              </a:rPr>
              <a:t>commonly used</a:t>
            </a:r>
          </a:p>
        </p:txBody>
      </p:sp>
    </p:spTree>
    <p:extLst>
      <p:ext uri="{BB962C8B-B14F-4D97-AF65-F5344CB8AC3E}">
        <p14:creationId xmlns="" xmlns:p14="http://schemas.microsoft.com/office/powerpoint/2010/main" val="4183948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Intra-articular</a:t>
            </a:r>
          </a:p>
        </p:txBody>
      </p:sp>
      <p:sp>
        <p:nvSpPr>
          <p:cNvPr id="3" name="Content Placeholder 2"/>
          <p:cNvSpPr>
            <a:spLocks noGrp="1"/>
          </p:cNvSpPr>
          <p:nvPr>
            <p:ph sz="quarter" idx="1"/>
          </p:nvPr>
        </p:nvSpPr>
        <p:spPr/>
        <p:txBody>
          <a:bodyPr/>
          <a:lstStyle/>
          <a:p>
            <a:pPr algn="just"/>
            <a:r>
              <a:rPr lang="en-US" sz="2400" dirty="0" smtClean="0">
                <a:latin typeface="Times New Roman" pitchFamily="18" charset="0"/>
                <a:cs typeface="Times New Roman" pitchFamily="18" charset="0"/>
              </a:rPr>
              <a:t>Injection </a:t>
            </a:r>
            <a:r>
              <a:rPr lang="en-US" sz="2400" dirty="0">
                <a:latin typeface="Times New Roman" pitchFamily="18" charset="0"/>
                <a:cs typeface="Times New Roman" pitchFamily="18" charset="0"/>
              </a:rPr>
              <a:t>into the joint space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Needs </a:t>
            </a:r>
            <a:r>
              <a:rPr lang="en-US" sz="2400" dirty="0">
                <a:latin typeface="Times New Roman" pitchFamily="18" charset="0"/>
                <a:cs typeface="Times New Roman" pitchFamily="18" charset="0"/>
              </a:rPr>
              <a:t>full surgical preparation </a:t>
            </a:r>
            <a:r>
              <a:rPr lang="en-US" sz="2400" dirty="0" smtClean="0">
                <a:latin typeface="Times New Roman" pitchFamily="18" charset="0"/>
                <a:cs typeface="Times New Roman" pitchFamily="18" charset="0"/>
              </a:rPr>
              <a:t></a:t>
            </a:r>
          </a:p>
          <a:p>
            <a:pPr lvl="1" algn="just"/>
            <a:r>
              <a:rPr lang="en-US" sz="2400" dirty="0" smtClean="0">
                <a:latin typeface="Times New Roman" pitchFamily="18" charset="0"/>
                <a:cs typeface="Times New Roman" pitchFamily="18" charset="0"/>
              </a:rPr>
              <a:t>should </a:t>
            </a:r>
            <a:r>
              <a:rPr lang="en-US" sz="2400" dirty="0">
                <a:latin typeface="Times New Roman" pitchFamily="18" charset="0"/>
                <a:cs typeface="Times New Roman" pitchFamily="18" charset="0"/>
              </a:rPr>
              <a:t>also wear gloves and draw drug up in a sterile manner, new unused bottle, </a:t>
            </a:r>
            <a:r>
              <a:rPr lang="en-US" sz="2400" dirty="0" err="1">
                <a:latin typeface="Times New Roman" pitchFamily="18" charset="0"/>
                <a:cs typeface="Times New Roman" pitchFamily="18" charset="0"/>
              </a:rPr>
              <a:t>etc</a:t>
            </a:r>
            <a:r>
              <a:rPr lang="en-US" sz="2400" dirty="0">
                <a:latin typeface="Times New Roman" pitchFamily="18" charset="0"/>
                <a:cs typeface="Times New Roman" pitchFamily="18" charset="0"/>
              </a:rPr>
              <a:t>, to avoid introduction of infection.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Used for</a:t>
            </a:r>
          </a:p>
          <a:p>
            <a:pPr lvl="1" algn="just"/>
            <a:r>
              <a:rPr lang="en-US" sz="2400" dirty="0" smtClean="0">
                <a:latin typeface="Times New Roman" pitchFamily="18" charset="0"/>
                <a:cs typeface="Times New Roman" pitchFamily="18" charset="0"/>
              </a:rPr>
              <a:t>Dogs </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eg</a:t>
            </a:r>
            <a:r>
              <a:rPr lang="en-US" sz="2400" dirty="0">
                <a:latin typeface="Times New Roman" pitchFamily="18" charset="0"/>
                <a:cs typeface="Times New Roman" pitchFamily="18" charset="0"/>
              </a:rPr>
              <a:t> cortisone with greyhounds, </a:t>
            </a:r>
            <a:r>
              <a:rPr lang="en-US" sz="2400" dirty="0" err="1">
                <a:latin typeface="Times New Roman" pitchFamily="18" charset="0"/>
                <a:cs typeface="Times New Roman" pitchFamily="18" charset="0"/>
              </a:rPr>
              <a:t>Cartrophen</a:t>
            </a:r>
            <a:r>
              <a:rPr lang="en-US" sz="2400" dirty="0">
                <a:latin typeface="Times New Roman" pitchFamily="18" charset="0"/>
                <a:cs typeface="Times New Roman" pitchFamily="18" charset="0"/>
              </a:rPr>
              <a:t>)</a:t>
            </a:r>
          </a:p>
        </p:txBody>
      </p:sp>
    </p:spTree>
    <p:extLst>
      <p:ext uri="{BB962C8B-B14F-4D97-AF65-F5344CB8AC3E}">
        <p14:creationId xmlns="" xmlns:p14="http://schemas.microsoft.com/office/powerpoint/2010/main" val="41731646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Epidural</a:t>
            </a:r>
          </a:p>
        </p:txBody>
      </p:sp>
      <p:sp>
        <p:nvSpPr>
          <p:cNvPr id="3" name="Content Placeholder 2"/>
          <p:cNvSpPr>
            <a:spLocks noGrp="1"/>
          </p:cNvSpPr>
          <p:nvPr>
            <p:ph sz="quarter" idx="1"/>
          </p:nvPr>
        </p:nvSpPr>
        <p:spPr>
          <a:xfrm>
            <a:off x="2592925" y="1811628"/>
            <a:ext cx="8915400" cy="3777622"/>
          </a:xfrm>
        </p:spPr>
        <p:txBody>
          <a:bodyPr>
            <a:normAutofit fontScale="92500"/>
          </a:bodyPr>
          <a:lstStyle/>
          <a:p>
            <a:pPr algn="just"/>
            <a:r>
              <a:rPr lang="en-US" sz="2600" dirty="0" smtClean="0">
                <a:latin typeface="Times New Roman" pitchFamily="18" charset="0"/>
                <a:cs typeface="Times New Roman" pitchFamily="18" charset="0"/>
              </a:rPr>
              <a:t>Injection </a:t>
            </a:r>
            <a:r>
              <a:rPr lang="en-US" sz="2600" dirty="0">
                <a:latin typeface="Times New Roman" pitchFamily="18" charset="0"/>
                <a:cs typeface="Times New Roman" pitchFamily="18" charset="0"/>
              </a:rPr>
              <a:t>into the epidural space surrounding the spinal cord usually in the lumbar site </a:t>
            </a:r>
            <a:endParaRPr lang="en-US" sz="2600" dirty="0" smtClean="0">
              <a:latin typeface="Times New Roman" pitchFamily="18" charset="0"/>
              <a:cs typeface="Times New Roman" pitchFamily="18" charset="0"/>
            </a:endParaRPr>
          </a:p>
          <a:p>
            <a:pPr algn="just"/>
            <a:r>
              <a:rPr lang="en-US" sz="2600" dirty="0" smtClean="0">
                <a:latin typeface="Times New Roman" pitchFamily="18" charset="0"/>
                <a:cs typeface="Times New Roman" pitchFamily="18" charset="0"/>
              </a:rPr>
              <a:t>Full </a:t>
            </a:r>
            <a:r>
              <a:rPr lang="en-US" sz="2600" dirty="0">
                <a:latin typeface="Times New Roman" pitchFamily="18" charset="0"/>
                <a:cs typeface="Times New Roman" pitchFamily="18" charset="0"/>
              </a:rPr>
              <a:t>sterile prep needed </a:t>
            </a:r>
            <a:endParaRPr lang="en-US" sz="2600" dirty="0" smtClean="0">
              <a:latin typeface="Times New Roman" pitchFamily="18" charset="0"/>
              <a:cs typeface="Times New Roman" pitchFamily="18" charset="0"/>
            </a:endParaRPr>
          </a:p>
          <a:p>
            <a:pPr lvl="1" algn="just"/>
            <a:r>
              <a:rPr lang="en-US" sz="2600" dirty="0" smtClean="0">
                <a:latin typeface="Times New Roman" pitchFamily="18" charset="0"/>
                <a:cs typeface="Times New Roman" pitchFamily="18" charset="0"/>
              </a:rPr>
              <a:t>Animal </a:t>
            </a:r>
            <a:r>
              <a:rPr lang="en-US" sz="2600" dirty="0">
                <a:latin typeface="Times New Roman" pitchFamily="18" charset="0"/>
                <a:cs typeface="Times New Roman" pitchFamily="18" charset="0"/>
              </a:rPr>
              <a:t>positioned on sternum, with back legs drawn forwards </a:t>
            </a:r>
            <a:endParaRPr lang="en-US" sz="2600" dirty="0" smtClean="0">
              <a:latin typeface="Times New Roman" pitchFamily="18" charset="0"/>
              <a:cs typeface="Times New Roman" pitchFamily="18" charset="0"/>
            </a:endParaRPr>
          </a:p>
          <a:p>
            <a:pPr algn="just"/>
            <a:r>
              <a:rPr lang="en-US" sz="2600" dirty="0" smtClean="0">
                <a:latin typeface="Times New Roman" pitchFamily="18" charset="0"/>
                <a:cs typeface="Times New Roman" pitchFamily="18" charset="0"/>
              </a:rPr>
              <a:t>Used </a:t>
            </a:r>
            <a:r>
              <a:rPr lang="en-US" sz="2600" dirty="0">
                <a:latin typeface="Times New Roman" pitchFamily="18" charset="0"/>
                <a:cs typeface="Times New Roman" pitchFamily="18" charset="0"/>
              </a:rPr>
              <a:t>for </a:t>
            </a:r>
            <a:endParaRPr lang="en-US" sz="2600" dirty="0" smtClean="0">
              <a:latin typeface="Times New Roman" pitchFamily="18" charset="0"/>
              <a:cs typeface="Times New Roman" pitchFamily="18" charset="0"/>
            </a:endParaRPr>
          </a:p>
          <a:p>
            <a:pPr lvl="1" algn="just"/>
            <a:r>
              <a:rPr lang="en-US" sz="2600" dirty="0" smtClean="0">
                <a:latin typeface="Times New Roman" pitchFamily="18" charset="0"/>
                <a:cs typeface="Times New Roman" pitchFamily="18" charset="0"/>
              </a:rPr>
              <a:t>Before </a:t>
            </a:r>
            <a:r>
              <a:rPr lang="en-US" sz="2600" dirty="0">
                <a:latin typeface="Times New Roman" pitchFamily="18" charset="0"/>
                <a:cs typeface="Times New Roman" pitchFamily="18" charset="0"/>
              </a:rPr>
              <a:t>an </a:t>
            </a:r>
            <a:r>
              <a:rPr lang="en-US" sz="2600" dirty="0" err="1">
                <a:latin typeface="Times New Roman" pitchFamily="18" charset="0"/>
                <a:cs typeface="Times New Roman" pitchFamily="18" charset="0"/>
              </a:rPr>
              <a:t>orthopaedic</a:t>
            </a:r>
            <a:r>
              <a:rPr lang="en-US" sz="2600" dirty="0">
                <a:latin typeface="Times New Roman" pitchFamily="18" charset="0"/>
                <a:cs typeface="Times New Roman" pitchFamily="18" charset="0"/>
              </a:rPr>
              <a:t> procedure on spine or hindquarters</a:t>
            </a:r>
            <a:r>
              <a:rPr lang="en-US"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lvl="2" algn="just"/>
            <a:r>
              <a:rPr lang="en-US" sz="2600" dirty="0" smtClean="0">
                <a:latin typeface="Times New Roman" pitchFamily="18" charset="0"/>
                <a:cs typeface="Times New Roman" pitchFamily="18" charset="0"/>
              </a:rPr>
              <a:t>Pain </a:t>
            </a:r>
            <a:r>
              <a:rPr lang="en-US" sz="2600" dirty="0">
                <a:latin typeface="Times New Roman" pitchFamily="18" charset="0"/>
                <a:cs typeface="Times New Roman" pitchFamily="18" charset="0"/>
              </a:rPr>
              <a:t>relief (</a:t>
            </a:r>
            <a:r>
              <a:rPr lang="en-US" sz="2600" dirty="0" err="1">
                <a:latin typeface="Times New Roman" pitchFamily="18" charset="0"/>
                <a:cs typeface="Times New Roman" pitchFamily="18" charset="0"/>
              </a:rPr>
              <a:t>eg</a:t>
            </a:r>
            <a:r>
              <a:rPr lang="en-US" sz="2600" dirty="0">
                <a:latin typeface="Times New Roman" pitchFamily="18" charset="0"/>
                <a:cs typeface="Times New Roman" pitchFamily="18" charset="0"/>
              </a:rPr>
              <a:t> morphine, </a:t>
            </a:r>
            <a:r>
              <a:rPr lang="en-US" sz="2600" dirty="0" smtClean="0">
                <a:latin typeface="Times New Roman" pitchFamily="18" charset="0"/>
                <a:cs typeface="Times New Roman" pitchFamily="18" charset="0"/>
              </a:rPr>
              <a:t>local </a:t>
            </a:r>
            <a:r>
              <a:rPr lang="en-US" sz="2600" dirty="0" err="1">
                <a:latin typeface="Times New Roman" pitchFamily="18" charset="0"/>
                <a:cs typeface="Times New Roman" pitchFamily="18" charset="0"/>
              </a:rPr>
              <a:t>anaesthetic</a:t>
            </a:r>
            <a:r>
              <a:rPr lang="en-US" sz="2600" dirty="0">
                <a:latin typeface="Times New Roman" pitchFamily="18" charset="0"/>
                <a:cs typeface="Times New Roman" pitchFamily="18" charset="0"/>
              </a:rPr>
              <a:t> for dog) </a:t>
            </a:r>
            <a:endParaRPr lang="en-US" sz="2600" dirty="0" smtClean="0">
              <a:latin typeface="Times New Roman" pitchFamily="18" charset="0"/>
              <a:cs typeface="Times New Roman" pitchFamily="18" charset="0"/>
            </a:endParaRPr>
          </a:p>
          <a:p>
            <a:pPr lvl="2" algn="just"/>
            <a:r>
              <a:rPr lang="en-US" sz="2600" dirty="0" smtClean="0">
                <a:latin typeface="Times New Roman" pitchFamily="18" charset="0"/>
                <a:cs typeface="Times New Roman" pitchFamily="18" charset="0"/>
              </a:rPr>
              <a:t>Stops </a:t>
            </a:r>
            <a:r>
              <a:rPr lang="en-US" sz="2600" dirty="0">
                <a:latin typeface="Times New Roman" pitchFamily="18" charset="0"/>
                <a:cs typeface="Times New Roman" pitchFamily="18" charset="0"/>
              </a:rPr>
              <a:t>straining and gives pain relief, (lignocaine, </a:t>
            </a:r>
            <a:r>
              <a:rPr lang="en-US" sz="2600" dirty="0" err="1">
                <a:latin typeface="Times New Roman" pitchFamily="18" charset="0"/>
                <a:cs typeface="Times New Roman" pitchFamily="18" charset="0"/>
              </a:rPr>
              <a:t>xylazine</a:t>
            </a:r>
            <a:r>
              <a:rPr lang="en-US" sz="2600" dirty="0">
                <a:latin typeface="Times New Roman" pitchFamily="18" charset="0"/>
                <a:cs typeface="Times New Roman" pitchFamily="18" charset="0"/>
              </a:rPr>
              <a:t>).</a:t>
            </a:r>
          </a:p>
        </p:txBody>
      </p:sp>
    </p:spTree>
    <p:extLst>
      <p:ext uri="{BB962C8B-B14F-4D97-AF65-F5344CB8AC3E}">
        <p14:creationId xmlns="" xmlns:p14="http://schemas.microsoft.com/office/powerpoint/2010/main" val="34368101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b="1" dirty="0" err="1">
                <a:latin typeface="Times New Roman" pitchFamily="18" charset="0"/>
                <a:cs typeface="Times New Roman" pitchFamily="18" charset="0"/>
              </a:rPr>
              <a:t>Subconjunctival</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r>
              <a:rPr lang="en-US" sz="2400" dirty="0" smtClean="0">
                <a:latin typeface="Times New Roman" pitchFamily="18" charset="0"/>
                <a:cs typeface="Times New Roman" pitchFamily="18" charset="0"/>
              </a:rPr>
              <a:t>Into </a:t>
            </a:r>
            <a:r>
              <a:rPr lang="en-US" sz="2400" dirty="0">
                <a:latin typeface="Times New Roman" pitchFamily="18" charset="0"/>
                <a:cs typeface="Times New Roman" pitchFamily="18" charset="0"/>
              </a:rPr>
              <a:t>the conjunctiva of the eye </a:t>
            </a:r>
          </a:p>
          <a:p>
            <a:pPr algn="just"/>
            <a:r>
              <a:rPr lang="en-US" sz="2400" dirty="0" smtClean="0">
                <a:latin typeface="Times New Roman" pitchFamily="18" charset="0"/>
                <a:cs typeface="Times New Roman" pitchFamily="18" charset="0"/>
              </a:rPr>
              <a:t>Use </a:t>
            </a:r>
            <a:r>
              <a:rPr lang="en-US" sz="2400" dirty="0">
                <a:latin typeface="Times New Roman" pitchFamily="18" charset="0"/>
                <a:cs typeface="Times New Roman" pitchFamily="18" charset="0"/>
              </a:rPr>
              <a:t>a fine </a:t>
            </a:r>
            <a:r>
              <a:rPr lang="en-US" sz="2400" dirty="0" smtClean="0">
                <a:latin typeface="Times New Roman" pitchFamily="18" charset="0"/>
                <a:cs typeface="Times New Roman" pitchFamily="18" charset="0"/>
              </a:rPr>
              <a:t>needle</a:t>
            </a:r>
          </a:p>
          <a:p>
            <a:pPr algn="just"/>
            <a:r>
              <a:rPr lang="en-US" sz="2400" dirty="0" smtClean="0">
                <a:latin typeface="Times New Roman" pitchFamily="18" charset="0"/>
                <a:cs typeface="Times New Roman" pitchFamily="18" charset="0"/>
              </a:rPr>
              <a:t>Needs </a:t>
            </a:r>
            <a:r>
              <a:rPr lang="en-US" sz="2400" dirty="0">
                <a:latin typeface="Times New Roman" pitchFamily="18" charset="0"/>
                <a:cs typeface="Times New Roman" pitchFamily="18" charset="0"/>
              </a:rPr>
              <a:t>good restraint </a:t>
            </a:r>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Used </a:t>
            </a:r>
            <a:r>
              <a:rPr lang="en-US" sz="2400" dirty="0">
                <a:latin typeface="Times New Roman" pitchFamily="18" charset="0"/>
                <a:cs typeface="Times New Roman" pitchFamily="18" charset="0"/>
              </a:rPr>
              <a:t>for </a:t>
            </a:r>
          </a:p>
          <a:p>
            <a:pPr lvl="1" algn="just"/>
            <a:r>
              <a:rPr lang="en-US" sz="2400" dirty="0" smtClean="0">
                <a:latin typeface="Times New Roman" pitchFamily="18" charset="0"/>
                <a:cs typeface="Times New Roman" pitchFamily="18" charset="0"/>
              </a:rPr>
              <a:t>Ocular </a:t>
            </a:r>
            <a:r>
              <a:rPr lang="en-US" sz="2400" dirty="0">
                <a:latin typeface="Times New Roman" pitchFamily="18" charset="0"/>
                <a:cs typeface="Times New Roman" pitchFamily="18" charset="0"/>
              </a:rPr>
              <a:t>conditions</a:t>
            </a:r>
          </a:p>
        </p:txBody>
      </p:sp>
    </p:spTree>
    <p:extLst>
      <p:ext uri="{BB962C8B-B14F-4D97-AF65-F5344CB8AC3E}">
        <p14:creationId xmlns="" xmlns:p14="http://schemas.microsoft.com/office/powerpoint/2010/main" val="13461557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b="1" dirty="0">
                <a:latin typeface="Times New Roman" pitchFamily="18" charset="0"/>
                <a:cs typeface="Times New Roman" pitchFamily="18" charset="0"/>
              </a:rPr>
              <a:t>What are the risks to animals when administering medicines?</a:t>
            </a:r>
          </a:p>
        </p:txBody>
      </p:sp>
      <p:sp>
        <p:nvSpPr>
          <p:cNvPr id="3" name="Content Placeholder 2"/>
          <p:cNvSpPr>
            <a:spLocks noGrp="1"/>
          </p:cNvSpPr>
          <p:nvPr>
            <p:ph sz="quarter" idx="1"/>
          </p:nvPr>
        </p:nvSpPr>
        <p:spPr/>
        <p:txBody>
          <a:bodyPr>
            <a:normAutofit/>
          </a:bodyPr>
          <a:lstStyle/>
          <a:p>
            <a:r>
              <a:rPr lang="en-US" sz="2400" dirty="0" smtClean="0">
                <a:latin typeface="Times New Roman" pitchFamily="18" charset="0"/>
                <a:cs typeface="Times New Roman" pitchFamily="18" charset="0"/>
              </a:rPr>
              <a:t>Overdose</a:t>
            </a:r>
          </a:p>
          <a:p>
            <a:r>
              <a:rPr lang="en-US" sz="2400" dirty="0" smtClean="0">
                <a:latin typeface="Times New Roman" pitchFamily="18" charset="0"/>
                <a:cs typeface="Times New Roman" pitchFamily="18" charset="0"/>
              </a:rPr>
              <a:t>Allergic reaction</a:t>
            </a:r>
          </a:p>
          <a:p>
            <a:r>
              <a:rPr lang="en-US" sz="2400" dirty="0" smtClean="0">
                <a:latin typeface="Times New Roman" pitchFamily="18" charset="0"/>
                <a:cs typeface="Times New Roman" pitchFamily="18" charset="0"/>
              </a:rPr>
              <a:t>Wrong </a:t>
            </a:r>
            <a:r>
              <a:rPr lang="en-US" sz="2400" dirty="0">
                <a:latin typeface="Times New Roman" pitchFamily="18" charset="0"/>
                <a:cs typeface="Times New Roman" pitchFamily="18" charset="0"/>
              </a:rPr>
              <a:t>administration route </a:t>
            </a:r>
            <a:r>
              <a:rPr lang="en-US" sz="2400" dirty="0" smtClean="0">
                <a:latin typeface="Times New Roman" pitchFamily="18" charset="0"/>
                <a:cs typeface="Times New Roman" pitchFamily="18" charset="0"/>
              </a:rPr>
              <a:t>selected </a:t>
            </a:r>
          </a:p>
          <a:p>
            <a:r>
              <a:rPr lang="en-US" sz="2400" dirty="0" smtClean="0">
                <a:latin typeface="Times New Roman" pitchFamily="18" charset="0"/>
                <a:cs typeface="Times New Roman" pitchFamily="18" charset="0"/>
              </a:rPr>
              <a:t>Animal stressed</a:t>
            </a:r>
          </a:p>
          <a:p>
            <a:r>
              <a:rPr lang="en-US" sz="2400" dirty="0" smtClean="0">
                <a:latin typeface="Times New Roman" pitchFamily="18" charset="0"/>
                <a:cs typeface="Times New Roman" pitchFamily="18" charset="0"/>
              </a:rPr>
              <a:t>Animal </a:t>
            </a:r>
            <a:r>
              <a:rPr lang="en-US" sz="2400" dirty="0">
                <a:latin typeface="Times New Roman" pitchFamily="18" charset="0"/>
                <a:cs typeface="Times New Roman" pitchFamily="18" charset="0"/>
              </a:rPr>
              <a:t>gets injured</a:t>
            </a:r>
          </a:p>
        </p:txBody>
      </p:sp>
    </p:spTree>
    <p:extLst>
      <p:ext uri="{BB962C8B-B14F-4D97-AF65-F5344CB8AC3E}">
        <p14:creationId xmlns="" xmlns:p14="http://schemas.microsoft.com/office/powerpoint/2010/main" val="3131893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b="1" dirty="0" smtClean="0">
                <a:latin typeface="Times New Roman" pitchFamily="18" charset="0"/>
                <a:cs typeface="Times New Roman" pitchFamily="18" charset="0"/>
              </a:rPr>
              <a:t>Routes of drug administration</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lgn="just"/>
            <a:r>
              <a:rPr lang="en-US" sz="2400" dirty="0" smtClean="0">
                <a:latin typeface="Times New Roman" pitchFamily="18" charset="0"/>
                <a:cs typeface="Times New Roman" pitchFamily="18" charset="0"/>
              </a:rPr>
              <a:t>There are two classes</a:t>
            </a:r>
          </a:p>
          <a:p>
            <a:pPr lvl="1" algn="just"/>
            <a:r>
              <a:rPr lang="en-US"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Enteral</a:t>
            </a:r>
          </a:p>
          <a:p>
            <a:pPr lvl="1" algn="just"/>
            <a:r>
              <a:rPr lang="en-US" sz="2400" dirty="0" smtClean="0">
                <a:latin typeface="Times New Roman" pitchFamily="18" charset="0"/>
                <a:cs typeface="Times New Roman" pitchFamily="18" charset="0"/>
              </a:rPr>
              <a:t> Parenteral </a:t>
            </a: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19739456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b="1" dirty="0">
                <a:latin typeface="Times New Roman" pitchFamily="18" charset="0"/>
                <a:cs typeface="Times New Roman" pitchFamily="18" charset="0"/>
              </a:rPr>
              <a:t>How can these risks be </a:t>
            </a:r>
            <a:r>
              <a:rPr lang="en-US" b="1" dirty="0" err="1">
                <a:latin typeface="Times New Roman" pitchFamily="18" charset="0"/>
                <a:cs typeface="Times New Roman" pitchFamily="18" charset="0"/>
              </a:rPr>
              <a:t>minimised</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r>
              <a:rPr lang="en-US" sz="2400" dirty="0" smtClean="0">
                <a:latin typeface="Times New Roman" pitchFamily="18" charset="0"/>
                <a:cs typeface="Times New Roman" pitchFamily="18" charset="0"/>
              </a:rPr>
              <a:t>Follow </a:t>
            </a:r>
            <a:r>
              <a:rPr lang="en-US" sz="2400" dirty="0">
                <a:latin typeface="Times New Roman" pitchFamily="18" charset="0"/>
                <a:cs typeface="Times New Roman" pitchFamily="18" charset="0"/>
              </a:rPr>
              <a:t>instructions </a:t>
            </a:r>
            <a:r>
              <a:rPr lang="en-US" sz="2400" dirty="0" smtClean="0">
                <a:latin typeface="Times New Roman" pitchFamily="18" charset="0"/>
                <a:cs typeface="Times New Roman" pitchFamily="18" charset="0"/>
              </a:rPr>
              <a:t>carefully</a:t>
            </a:r>
          </a:p>
          <a:p>
            <a:pPr algn="just"/>
            <a:r>
              <a:rPr lang="en-US" sz="2400" dirty="0" smtClean="0">
                <a:latin typeface="Times New Roman" pitchFamily="18" charset="0"/>
                <a:cs typeface="Times New Roman" pitchFamily="18" charset="0"/>
              </a:rPr>
              <a:t>Make </a:t>
            </a:r>
            <a:r>
              <a:rPr lang="en-US" sz="2400" dirty="0">
                <a:latin typeface="Times New Roman" pitchFamily="18" charset="0"/>
                <a:cs typeface="Times New Roman" pitchFamily="18" charset="0"/>
              </a:rPr>
              <a:t>sure that the animal is adequately </a:t>
            </a:r>
            <a:r>
              <a:rPr lang="en-US" sz="2400" dirty="0" smtClean="0">
                <a:latin typeface="Times New Roman" pitchFamily="18" charset="0"/>
                <a:cs typeface="Times New Roman" pitchFamily="18" charset="0"/>
              </a:rPr>
              <a:t>restrained</a:t>
            </a:r>
          </a:p>
          <a:p>
            <a:pPr algn="just"/>
            <a:r>
              <a:rPr lang="en-US" sz="2400" dirty="0" smtClean="0">
                <a:latin typeface="Times New Roman" pitchFamily="18" charset="0"/>
                <a:cs typeface="Times New Roman" pitchFamily="18" charset="0"/>
              </a:rPr>
              <a:t>Use </a:t>
            </a:r>
            <a:r>
              <a:rPr lang="en-US" sz="2400" dirty="0">
                <a:latin typeface="Times New Roman" pitchFamily="18" charset="0"/>
                <a:cs typeface="Times New Roman" pitchFamily="18" charset="0"/>
              </a:rPr>
              <a:t>sprays in a well ventilated area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Wear </a:t>
            </a:r>
            <a:r>
              <a:rPr lang="en-US" sz="2400" dirty="0">
                <a:latin typeface="Times New Roman" pitchFamily="18" charset="0"/>
                <a:cs typeface="Times New Roman" pitchFamily="18" charset="0"/>
              </a:rPr>
              <a:t>appropriate PPEs (e.g. gloves, mask </a:t>
            </a:r>
            <a:r>
              <a:rPr lang="en-US" sz="2400" dirty="0" err="1">
                <a:latin typeface="Times New Roman" pitchFamily="18" charset="0"/>
                <a:cs typeface="Times New Roman" pitchFamily="18" charset="0"/>
              </a:rPr>
              <a:t>etc</a:t>
            </a:r>
            <a:r>
              <a:rPr lang="en-US" sz="2400" dirty="0">
                <a:latin typeface="Times New Roman" pitchFamily="18" charset="0"/>
                <a:cs typeface="Times New Roman" pitchFamily="18" charset="0"/>
              </a:rPr>
              <a:t>)</a:t>
            </a:r>
          </a:p>
        </p:txBody>
      </p:sp>
    </p:spTree>
    <p:extLst>
      <p:ext uri="{BB962C8B-B14F-4D97-AF65-F5344CB8AC3E}">
        <p14:creationId xmlns="" xmlns:p14="http://schemas.microsoft.com/office/powerpoint/2010/main" val="93951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b="1" dirty="0" smtClean="0">
                <a:latin typeface="Times New Roman" pitchFamily="18" charset="0"/>
                <a:cs typeface="Times New Roman" pitchFamily="18" charset="0"/>
              </a:rPr>
              <a:t>Enteral routes</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lgn="just"/>
            <a:r>
              <a:rPr lang="en-US" sz="2800" b="1" dirty="0" smtClean="0">
                <a:latin typeface="Times New Roman" pitchFamily="18" charset="0"/>
                <a:cs typeface="Times New Roman" pitchFamily="18" charset="0"/>
              </a:rPr>
              <a:t>Enteral </a:t>
            </a:r>
            <a:r>
              <a:rPr lang="en-US" sz="2800" dirty="0" smtClean="0">
                <a:latin typeface="Times New Roman" pitchFamily="18" charset="0"/>
                <a:cs typeface="Times New Roman" pitchFamily="18" charset="0"/>
              </a:rPr>
              <a:t>drug placed directly in the GI tract:</a:t>
            </a:r>
          </a:p>
          <a:p>
            <a:pPr lvl="1" algn="just"/>
            <a:r>
              <a:rPr lang="en-US" sz="2400" b="1" dirty="0" smtClean="0">
                <a:latin typeface="Times New Roman" pitchFamily="18" charset="0"/>
                <a:cs typeface="Times New Roman" pitchFamily="18" charset="0"/>
              </a:rPr>
              <a:t>Oral </a:t>
            </a:r>
            <a:r>
              <a:rPr lang="en-US" sz="2400" dirty="0" smtClean="0">
                <a:latin typeface="Times New Roman" pitchFamily="18" charset="0"/>
                <a:cs typeface="Times New Roman" pitchFamily="18" charset="0"/>
              </a:rPr>
              <a:t> swallowing</a:t>
            </a:r>
          </a:p>
          <a:p>
            <a:pPr lvl="1" algn="just"/>
            <a:r>
              <a:rPr lang="en-US" sz="2400" b="1" dirty="0" smtClean="0">
                <a:latin typeface="Times New Roman" pitchFamily="18" charset="0"/>
                <a:cs typeface="Times New Roman" pitchFamily="18" charset="0"/>
              </a:rPr>
              <a:t>Sublingual </a:t>
            </a:r>
            <a:r>
              <a:rPr lang="en-US" sz="2400" dirty="0" smtClean="0">
                <a:latin typeface="Times New Roman" pitchFamily="18" charset="0"/>
                <a:cs typeface="Times New Roman" pitchFamily="18" charset="0"/>
              </a:rPr>
              <a:t> placed under the tongue</a:t>
            </a:r>
          </a:p>
          <a:p>
            <a:pPr lvl="1" algn="just"/>
            <a:r>
              <a:rPr lang="en-US" sz="2400" b="1" dirty="0" smtClean="0">
                <a:latin typeface="Times New Roman" pitchFamily="18" charset="0"/>
                <a:cs typeface="Times New Roman" pitchFamily="18" charset="0"/>
              </a:rPr>
              <a:t>Rectum </a:t>
            </a:r>
            <a:r>
              <a:rPr lang="en-US" sz="2400" dirty="0" smtClean="0">
                <a:latin typeface="Times New Roman" pitchFamily="18" charset="0"/>
                <a:cs typeface="Times New Roman" pitchFamily="18" charset="0"/>
              </a:rPr>
              <a:t> Absorption through rectum.</a:t>
            </a:r>
            <a:endParaRPr lang="en-US" sz="24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3634293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Routes of enteral liquid</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r>
              <a:rPr lang="en-US" sz="2400" dirty="0" smtClean="0">
                <a:latin typeface="Times New Roman" pitchFamily="18" charset="0"/>
                <a:cs typeface="Times New Roman" pitchFamily="18" charset="0"/>
              </a:rPr>
              <a:t>Drenching method</a:t>
            </a:r>
          </a:p>
          <a:p>
            <a:pPr algn="just"/>
            <a:r>
              <a:rPr lang="en-US" sz="2400" dirty="0" smtClean="0">
                <a:latin typeface="Times New Roman" pitchFamily="18" charset="0"/>
                <a:cs typeface="Times New Roman" pitchFamily="18" charset="0"/>
              </a:rPr>
              <a:t>By stomach tube</a:t>
            </a: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1793715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b="1" dirty="0" smtClean="0">
                <a:latin typeface="Times New Roman" pitchFamily="18" charset="0"/>
                <a:cs typeface="Times New Roman" pitchFamily="18" charset="0"/>
              </a:rPr>
              <a:t>Drenching Method</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r>
              <a:rPr lang="en-US" sz="2400" dirty="0" smtClean="0">
                <a:latin typeface="Times New Roman" pitchFamily="18" charset="0"/>
                <a:cs typeface="Times New Roman" pitchFamily="18" charset="0"/>
              </a:rPr>
              <a:t>When the drug such as fluid applied in thick plastic bottle </a:t>
            </a:r>
            <a:r>
              <a:rPr lang="en-US" sz="2400" dirty="0" err="1" smtClean="0">
                <a:latin typeface="Times New Roman" pitchFamily="18" charset="0"/>
                <a:cs typeface="Times New Roman" pitchFamily="18" charset="0"/>
              </a:rPr>
              <a:t>oe</a:t>
            </a:r>
            <a:r>
              <a:rPr lang="en-US" sz="2400" dirty="0" smtClean="0">
                <a:latin typeface="Times New Roman" pitchFamily="18" charset="0"/>
                <a:cs typeface="Times New Roman" pitchFamily="18" charset="0"/>
              </a:rPr>
              <a:t> special drench machine or drench gun or drench injectors and given though mouth commeasure with avoided to make aspiration or drenching pneumonia</a:t>
            </a:r>
          </a:p>
          <a:p>
            <a:pPr algn="just"/>
            <a:r>
              <a:rPr lang="en-US" sz="2400" dirty="0" smtClean="0">
                <a:latin typeface="Times New Roman" pitchFamily="18" charset="0"/>
                <a:cs typeface="Times New Roman" pitchFamily="18" charset="0"/>
              </a:rPr>
              <a:t>Do not give drench drug to animals suffer from severe respiratory disease</a:t>
            </a: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3817343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b="1" dirty="0" smtClean="0">
                <a:latin typeface="Times New Roman" pitchFamily="18" charset="0"/>
                <a:cs typeface="Times New Roman" pitchFamily="18" charset="0"/>
              </a:rPr>
              <a:t>Stomach Tube Method</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r>
              <a:rPr lang="en-US" sz="2400" dirty="0" smtClean="0">
                <a:latin typeface="Times New Roman" pitchFamily="18" charset="0"/>
                <a:cs typeface="Times New Roman" pitchFamily="18" charset="0"/>
              </a:rPr>
              <a:t>If the medicines are irritant to the mouth cavity such as chloral hydrate</a:t>
            </a:r>
          </a:p>
          <a:p>
            <a:pPr algn="just"/>
            <a:r>
              <a:rPr lang="en-US" sz="2400" dirty="0" smtClean="0">
                <a:latin typeface="Times New Roman" pitchFamily="18" charset="0"/>
                <a:cs typeface="Times New Roman" pitchFamily="18" charset="0"/>
              </a:rPr>
              <a:t>When the administrated drugs are too much expensive</a:t>
            </a:r>
          </a:p>
          <a:p>
            <a:pPr algn="just"/>
            <a:endParaRPr lang="en-US" sz="2400" dirty="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Note: stomach tube will inserted through nose in horses because of long soft palate.</a:t>
            </a:r>
            <a:endParaRPr lang="en-US" sz="24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4047421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Routes of administration</a:t>
            </a:r>
          </a:p>
        </p:txBody>
      </p:sp>
      <p:sp>
        <p:nvSpPr>
          <p:cNvPr id="3" name="Content Placeholder 2"/>
          <p:cNvSpPr>
            <a:spLocks noGrp="1"/>
          </p:cNvSpPr>
          <p:nvPr>
            <p:ph sz="quarter" idx="1"/>
          </p:nvPr>
        </p:nvSpPr>
        <p:spPr/>
        <p:txBody>
          <a:bodyPr>
            <a:normAutofit/>
          </a:bodyPr>
          <a:lstStyle/>
          <a:p>
            <a:pPr algn="just"/>
            <a:r>
              <a:rPr lang="en-US" sz="2400" dirty="0" smtClean="0">
                <a:latin typeface="Times New Roman" pitchFamily="18" charset="0"/>
                <a:cs typeface="Times New Roman" pitchFamily="18" charset="0"/>
              </a:rPr>
              <a:t>Oral  </a:t>
            </a:r>
          </a:p>
          <a:p>
            <a:pPr algn="just"/>
            <a:r>
              <a:rPr lang="en-US" sz="2400" dirty="0" smtClean="0">
                <a:latin typeface="Times New Roman" pitchFamily="18" charset="0"/>
                <a:cs typeface="Times New Roman" pitchFamily="18" charset="0"/>
              </a:rPr>
              <a:t>Parenteral </a:t>
            </a:r>
          </a:p>
          <a:p>
            <a:pPr lvl="1" algn="just"/>
            <a:r>
              <a:rPr lang="en-US" sz="2400" dirty="0" smtClean="0">
                <a:latin typeface="Times New Roman" pitchFamily="18" charset="0"/>
                <a:cs typeface="Times New Roman" pitchFamily="18" charset="0"/>
              </a:rPr>
              <a:t>IV </a:t>
            </a:r>
            <a:r>
              <a:rPr lang="en-US" sz="2400" dirty="0">
                <a:latin typeface="Times New Roman" pitchFamily="18" charset="0"/>
                <a:cs typeface="Times New Roman" pitchFamily="18" charset="0"/>
              </a:rPr>
              <a:t>IM IP IC SC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Other </a:t>
            </a:r>
          </a:p>
          <a:p>
            <a:pPr lvl="1" algn="just"/>
            <a:r>
              <a:rPr lang="en-US" dirty="0" smtClean="0"/>
              <a:t> </a:t>
            </a:r>
            <a:r>
              <a:rPr lang="en-US" sz="2400" dirty="0" smtClean="0">
                <a:latin typeface="Times New Roman" pitchFamily="18" charset="0"/>
                <a:cs typeface="Times New Roman" pitchFamily="18" charset="0"/>
              </a:rPr>
              <a:t>Topical</a:t>
            </a:r>
          </a:p>
          <a:p>
            <a:pPr lvl="1" algn="just"/>
            <a:r>
              <a:rPr lang="en-US" sz="2400" dirty="0" smtClean="0">
                <a:latin typeface="Times New Roman" pitchFamily="18" charset="0"/>
                <a:cs typeface="Times New Roman" pitchFamily="18" charset="0"/>
              </a:rPr>
              <a:t> Rectal </a:t>
            </a:r>
          </a:p>
          <a:p>
            <a:pPr lvl="1" algn="just"/>
            <a:r>
              <a:rPr lang="en-US" sz="2400" dirty="0" smtClean="0">
                <a:latin typeface="Times New Roman" pitchFamily="18" charset="0"/>
                <a:cs typeface="Times New Roman" pitchFamily="18" charset="0"/>
              </a:rPr>
              <a:t> Intrauterine</a:t>
            </a:r>
          </a:p>
          <a:p>
            <a:pPr lvl="1"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Intramammary</a:t>
            </a: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45934435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216</TotalTime>
  <Words>1130</Words>
  <Application>Microsoft Office PowerPoint</Application>
  <PresentationFormat>Custom</PresentationFormat>
  <Paragraphs>223</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Median</vt:lpstr>
      <vt:lpstr>METHODS OF DRUG ADMINISTRATION </vt:lpstr>
      <vt:lpstr>Drug Routes</vt:lpstr>
      <vt:lpstr>Factors effecting the route of drug administration</vt:lpstr>
      <vt:lpstr>Routes of drug administration</vt:lpstr>
      <vt:lpstr>Enteral routes</vt:lpstr>
      <vt:lpstr>Routes of enteral liquid</vt:lpstr>
      <vt:lpstr>Drenching Method</vt:lpstr>
      <vt:lpstr>Stomach Tube Method</vt:lpstr>
      <vt:lpstr>Routes of administration</vt:lpstr>
      <vt:lpstr>Advantages of Oral medication</vt:lpstr>
      <vt:lpstr>Disadvantages of Oral medication</vt:lpstr>
      <vt:lpstr>Oral medications </vt:lpstr>
      <vt:lpstr>Tablet</vt:lpstr>
      <vt:lpstr>Tablet Administration</vt:lpstr>
      <vt:lpstr>Capsule</vt:lpstr>
      <vt:lpstr>Granules/Powder</vt:lpstr>
      <vt:lpstr>Paste </vt:lpstr>
      <vt:lpstr>Liquid</vt:lpstr>
      <vt:lpstr>Routes of enteral liquids</vt:lpstr>
      <vt:lpstr>Parenteral Preparations</vt:lpstr>
      <vt:lpstr>Injection Route depends on</vt:lpstr>
      <vt:lpstr>Systemic Drugs</vt:lpstr>
      <vt:lpstr>Injection Sites</vt:lpstr>
      <vt:lpstr>Routes of injection</vt:lpstr>
      <vt:lpstr>Slide 25</vt:lpstr>
      <vt:lpstr>Intradermal (ID)</vt:lpstr>
      <vt:lpstr>Subcutaneous (SC)</vt:lpstr>
      <vt:lpstr>Intramuscular</vt:lpstr>
      <vt:lpstr>IM SITES</vt:lpstr>
      <vt:lpstr>Intravenous (IV)</vt:lpstr>
      <vt:lpstr>Peri-vascular Necrosis</vt:lpstr>
      <vt:lpstr>Intra-peritoneal (IP)</vt:lpstr>
      <vt:lpstr>Intra-cardiac (IC)</vt:lpstr>
      <vt:lpstr>Slide 34</vt:lpstr>
      <vt:lpstr>Intrapleural</vt:lpstr>
      <vt:lpstr>Intra-articular</vt:lpstr>
      <vt:lpstr>Epidural</vt:lpstr>
      <vt:lpstr>Subconjunctival</vt:lpstr>
      <vt:lpstr>What are the risks to animals when administering medicines?</vt:lpstr>
      <vt:lpstr>How can these risks be minimised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METHODS OF DRUG ADMINISTRATION</dc:title>
  <dc:creator>MULTI.LAPTOP</dc:creator>
  <cp:lastModifiedBy>Dr.Sadaqat Munir</cp:lastModifiedBy>
  <cp:revision>26</cp:revision>
  <dcterms:created xsi:type="dcterms:W3CDTF">2020-03-01T16:17:13Z</dcterms:created>
  <dcterms:modified xsi:type="dcterms:W3CDTF">2020-05-02T18:38:09Z</dcterms:modified>
</cp:coreProperties>
</file>