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7C0D77-7917-4887-AB8F-F1D61F55319B}"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219490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C0D77-7917-4887-AB8F-F1D61F55319B}"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374917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C0D77-7917-4887-AB8F-F1D61F55319B}"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140298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C0D77-7917-4887-AB8F-F1D61F55319B}"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2086653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7C0D77-7917-4887-AB8F-F1D61F55319B}" type="datetimeFigureOut">
              <a:rPr lang="en-US" smtClean="0"/>
              <a:t>11/15/2020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54356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7C0D77-7917-4887-AB8F-F1D61F55319B}"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440217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7C0D77-7917-4887-AB8F-F1D61F55319B}" type="datetimeFigureOut">
              <a:rPr lang="en-US" smtClean="0"/>
              <a:t>11/15/2020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1543851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7C0D77-7917-4887-AB8F-F1D61F55319B}" type="datetimeFigureOut">
              <a:rPr lang="en-US" smtClean="0"/>
              <a:t>11/15/2020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159293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C0D77-7917-4887-AB8F-F1D61F55319B}" type="datetimeFigureOut">
              <a:rPr lang="en-US" smtClean="0"/>
              <a:t>11/15/2020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4054845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C0D77-7917-4887-AB8F-F1D61F55319B}"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40120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C0D77-7917-4887-AB8F-F1D61F55319B}" type="datetimeFigureOut">
              <a:rPr lang="en-US" smtClean="0"/>
              <a:t>11/15/2020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0974-738E-4969-BD47-CE7D105B567B}" type="slidenum">
              <a:rPr lang="en-US" smtClean="0"/>
              <a:t>‹#›</a:t>
            </a:fld>
            <a:endParaRPr lang="en-US"/>
          </a:p>
        </p:txBody>
      </p:sp>
    </p:spTree>
    <p:extLst>
      <p:ext uri="{BB962C8B-B14F-4D97-AF65-F5344CB8AC3E}">
        <p14:creationId xmlns:p14="http://schemas.microsoft.com/office/powerpoint/2010/main" val="10089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C0D77-7917-4887-AB8F-F1D61F55319B}" type="datetimeFigureOut">
              <a:rPr lang="en-US" smtClean="0"/>
              <a:t>11/15/2020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20974-738E-4969-BD47-CE7D105B567B}" type="slidenum">
              <a:rPr lang="en-US" smtClean="0"/>
              <a:t>‹#›</a:t>
            </a:fld>
            <a:endParaRPr lang="en-US"/>
          </a:p>
        </p:txBody>
      </p:sp>
    </p:spTree>
    <p:extLst>
      <p:ext uri="{BB962C8B-B14F-4D97-AF65-F5344CB8AC3E}">
        <p14:creationId xmlns:p14="http://schemas.microsoft.com/office/powerpoint/2010/main" val="844523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hatis.techtarget.com/definition/de-facto-standard" TargetMode="External"/><Relationship Id="rId7" Type="http://schemas.openxmlformats.org/officeDocument/2006/relationships/hyperlink" Target="https://searchdatacenter.techtarget.com/definition/Linux-operating-system" TargetMode="External"/><Relationship Id="rId2" Type="http://schemas.openxmlformats.org/officeDocument/2006/relationships/hyperlink" Target="https://searchwindowsserver.techtarget.com/definition/Windows" TargetMode="External"/><Relationship Id="rId1" Type="http://schemas.openxmlformats.org/officeDocument/2006/relationships/slideLayout" Target="../slideLayouts/slideLayout7.xml"/><Relationship Id="rId6" Type="http://schemas.openxmlformats.org/officeDocument/2006/relationships/hyperlink" Target="https://searchwindowsserver.techtarget.com/definition/C" TargetMode="External"/><Relationship Id="rId5" Type="http://schemas.openxmlformats.org/officeDocument/2006/relationships/hyperlink" Target="https://searchdatacenter.techtarget.com/definition/Unix" TargetMode="External"/><Relationship Id="rId4" Type="http://schemas.openxmlformats.org/officeDocument/2006/relationships/hyperlink" Target="https://whatis.techtarget.com/definition/Windows-9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hackr.io/blog/best-programming-languages-to-learn-2020-jobs-future" TargetMode="External"/><Relationship Id="rId2" Type="http://schemas.openxmlformats.org/officeDocument/2006/relationships/hyperlink" Target="https://hackr.io/blog/what-is-programming-languag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Operating Systems</a:t>
            </a:r>
            <a:endParaRPr lang="en-US" dirty="0"/>
          </a:p>
        </p:txBody>
      </p:sp>
      <p:sp>
        <p:nvSpPr>
          <p:cNvPr id="3" name="Subtitle 2"/>
          <p:cNvSpPr>
            <a:spLocks noGrp="1"/>
          </p:cNvSpPr>
          <p:nvPr>
            <p:ph type="subTitle" idx="1"/>
          </p:nvPr>
        </p:nvSpPr>
        <p:spPr/>
        <p:txBody>
          <a:bodyPr/>
          <a:lstStyle/>
          <a:p>
            <a:r>
              <a:rPr lang="en-US" dirty="0" smtClean="0"/>
              <a:t>And Programming</a:t>
            </a:r>
            <a:endParaRPr lang="en-US" dirty="0"/>
          </a:p>
        </p:txBody>
      </p:sp>
    </p:spTree>
    <p:extLst>
      <p:ext uri="{BB962C8B-B14F-4D97-AF65-F5344CB8AC3E}">
        <p14:creationId xmlns:p14="http://schemas.microsoft.com/office/powerpoint/2010/main" val="22616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624" y="153774"/>
            <a:ext cx="11221792" cy="1477328"/>
          </a:xfrm>
          <a:prstGeom prst="rect">
            <a:avLst/>
          </a:prstGeom>
        </p:spPr>
        <p:txBody>
          <a:bodyPr wrap="square">
            <a:spAutoFit/>
          </a:bodyPr>
          <a:lstStyle/>
          <a:p>
            <a:pPr algn="just"/>
            <a:r>
              <a:rPr lang="en-US" b="0" i="0" dirty="0" smtClean="0">
                <a:solidFill>
                  <a:srgbClr val="000000"/>
                </a:solidFill>
                <a:effectLst/>
                <a:latin typeface="Arial" panose="020B0604020202020204" pitchFamily="34" charset="0"/>
              </a:rPr>
              <a:t>An Operating System (OS) is an interface between a computer user and computer hardware. An operating system is a software which performs all the basic tasks like file management, memory management, process management, handling input and output, and controlling peripheral devices such as disk drives and printers.</a:t>
            </a:r>
          </a:p>
          <a:p>
            <a:pPr algn="just"/>
            <a:r>
              <a:rPr lang="en-US" b="0" i="0" dirty="0" smtClean="0">
                <a:solidFill>
                  <a:srgbClr val="000000"/>
                </a:solidFill>
                <a:effectLst/>
                <a:latin typeface="Arial" panose="020B0604020202020204" pitchFamily="34" charset="0"/>
              </a:rPr>
              <a:t>Some popular Operating Systems include Linux Operating System, Windows Operating System, VMS, OS/400, AIX, z/OS, </a:t>
            </a:r>
            <a:r>
              <a:rPr lang="en-US" b="0" i="0" dirty="0" err="1" smtClean="0">
                <a:solidFill>
                  <a:srgbClr val="000000"/>
                </a:solidFill>
                <a:effectLst/>
                <a:latin typeface="Arial" panose="020B0604020202020204" pitchFamily="34" charset="0"/>
              </a:rPr>
              <a:t>etc</a:t>
            </a:r>
            <a:endParaRPr lang="en-US" b="0" i="0" dirty="0">
              <a:solidFill>
                <a:srgbClr val="000000"/>
              </a:solidFill>
              <a:effectLst/>
              <a:latin typeface="Arial" panose="020B0604020202020204" pitchFamily="34" charset="0"/>
            </a:endParaRPr>
          </a:p>
        </p:txBody>
      </p:sp>
      <p:sp>
        <p:nvSpPr>
          <p:cNvPr id="3" name="Rectangle 2"/>
          <p:cNvSpPr/>
          <p:nvPr/>
        </p:nvSpPr>
        <p:spPr>
          <a:xfrm>
            <a:off x="243624" y="1665224"/>
            <a:ext cx="6398653" cy="1200329"/>
          </a:xfrm>
          <a:prstGeom prst="rect">
            <a:avLst/>
          </a:prstGeom>
        </p:spPr>
        <p:txBody>
          <a:bodyPr wrap="square">
            <a:spAutoFit/>
          </a:bodyPr>
          <a:lstStyle/>
          <a:p>
            <a:r>
              <a:rPr lang="en-US" b="1" i="0" u="sng" dirty="0" smtClean="0">
                <a:effectLst/>
                <a:latin typeface="Arial" panose="020B0604020202020204" pitchFamily="34" charset="0"/>
              </a:rPr>
              <a:t>Definition</a:t>
            </a:r>
          </a:p>
          <a:p>
            <a:pPr algn="just"/>
            <a:r>
              <a:rPr lang="en-US" b="0" i="0" dirty="0" smtClean="0">
                <a:solidFill>
                  <a:srgbClr val="000000"/>
                </a:solidFill>
                <a:effectLst/>
                <a:latin typeface="Arial" panose="020B0604020202020204" pitchFamily="34" charset="0"/>
              </a:rPr>
              <a:t>An operating system is a program that acts as an interface between the user and the computer hardware and controls the execution of all kinds of programs.</a:t>
            </a:r>
            <a:endParaRPr lang="en-US" b="0" i="0" dirty="0">
              <a:solidFill>
                <a:srgbClr val="000000"/>
              </a:solidFill>
              <a:effectLst/>
              <a:latin typeface="Arial" panose="020B0604020202020204" pitchFamily="34" charset="0"/>
            </a:endParaRPr>
          </a:p>
        </p:txBody>
      </p:sp>
      <p:pic>
        <p:nvPicPr>
          <p:cNvPr id="1026" name="Picture 2" descr="Conceptual view of an Operating 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4440" y="1939413"/>
            <a:ext cx="4324171" cy="447545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3624" y="3134348"/>
            <a:ext cx="6096000" cy="3139321"/>
          </a:xfrm>
          <a:prstGeom prst="rect">
            <a:avLst/>
          </a:prstGeom>
        </p:spPr>
        <p:txBody>
          <a:bodyPr>
            <a:spAutoFit/>
          </a:bodyPr>
          <a:lstStyle/>
          <a:p>
            <a:pPr algn="just"/>
            <a:r>
              <a:rPr lang="en-US" b="0" i="0" dirty="0" smtClean="0">
                <a:solidFill>
                  <a:srgbClr val="000000"/>
                </a:solidFill>
                <a:effectLst/>
                <a:latin typeface="Arial" panose="020B0604020202020204" pitchFamily="34" charset="0"/>
              </a:rPr>
              <a:t>Following are some of important functions of an operating System.</a:t>
            </a:r>
          </a:p>
          <a:p>
            <a:pPr>
              <a:buFont typeface="Arial" panose="020B0604020202020204" pitchFamily="34" charset="0"/>
              <a:buChar char="•"/>
            </a:pPr>
            <a:r>
              <a:rPr lang="en-US" b="0" i="0" dirty="0" smtClean="0">
                <a:effectLst/>
                <a:latin typeface="Arial" panose="020B0604020202020204" pitchFamily="34" charset="0"/>
              </a:rPr>
              <a:t>Memory Management</a:t>
            </a:r>
          </a:p>
          <a:p>
            <a:pPr>
              <a:buFont typeface="Arial" panose="020B0604020202020204" pitchFamily="34" charset="0"/>
              <a:buChar char="•"/>
            </a:pPr>
            <a:r>
              <a:rPr lang="en-US" b="0" i="0" dirty="0" smtClean="0">
                <a:effectLst/>
                <a:latin typeface="Arial" panose="020B0604020202020204" pitchFamily="34" charset="0"/>
              </a:rPr>
              <a:t>Processor Management</a:t>
            </a:r>
          </a:p>
          <a:p>
            <a:pPr>
              <a:buFont typeface="Arial" panose="020B0604020202020204" pitchFamily="34" charset="0"/>
              <a:buChar char="•"/>
            </a:pPr>
            <a:r>
              <a:rPr lang="en-US" b="0" i="0" dirty="0" smtClean="0">
                <a:effectLst/>
                <a:latin typeface="Arial" panose="020B0604020202020204" pitchFamily="34" charset="0"/>
              </a:rPr>
              <a:t>Device Management</a:t>
            </a:r>
          </a:p>
          <a:p>
            <a:pPr>
              <a:buFont typeface="Arial" panose="020B0604020202020204" pitchFamily="34" charset="0"/>
              <a:buChar char="•"/>
            </a:pPr>
            <a:r>
              <a:rPr lang="en-US" b="0" i="0" dirty="0" smtClean="0">
                <a:effectLst/>
                <a:latin typeface="Arial" panose="020B0604020202020204" pitchFamily="34" charset="0"/>
              </a:rPr>
              <a:t>File Management</a:t>
            </a:r>
          </a:p>
          <a:p>
            <a:pPr>
              <a:buFont typeface="Arial" panose="020B0604020202020204" pitchFamily="34" charset="0"/>
              <a:buChar char="•"/>
            </a:pPr>
            <a:r>
              <a:rPr lang="en-US" b="0" i="0" dirty="0" smtClean="0">
                <a:effectLst/>
                <a:latin typeface="Arial" panose="020B0604020202020204" pitchFamily="34" charset="0"/>
              </a:rPr>
              <a:t>Security</a:t>
            </a:r>
          </a:p>
          <a:p>
            <a:pPr>
              <a:buFont typeface="Arial" panose="020B0604020202020204" pitchFamily="34" charset="0"/>
              <a:buChar char="•"/>
            </a:pPr>
            <a:r>
              <a:rPr lang="en-US" b="0" i="0" dirty="0" smtClean="0">
                <a:effectLst/>
                <a:latin typeface="Arial" panose="020B0604020202020204" pitchFamily="34" charset="0"/>
              </a:rPr>
              <a:t>Control over system performance</a:t>
            </a:r>
          </a:p>
          <a:p>
            <a:pPr>
              <a:buFont typeface="Arial" panose="020B0604020202020204" pitchFamily="34" charset="0"/>
              <a:buChar char="•"/>
            </a:pPr>
            <a:r>
              <a:rPr lang="en-US" b="0" i="0" dirty="0" smtClean="0">
                <a:effectLst/>
                <a:latin typeface="Arial" panose="020B0604020202020204" pitchFamily="34" charset="0"/>
              </a:rPr>
              <a:t>Job accounting</a:t>
            </a:r>
          </a:p>
          <a:p>
            <a:pPr>
              <a:buFont typeface="Arial" panose="020B0604020202020204" pitchFamily="34" charset="0"/>
              <a:buChar char="•"/>
            </a:pPr>
            <a:r>
              <a:rPr lang="en-US" b="0" i="0" dirty="0" smtClean="0">
                <a:effectLst/>
                <a:latin typeface="Arial" panose="020B0604020202020204" pitchFamily="34" charset="0"/>
              </a:rPr>
              <a:t>Error detecting aids</a:t>
            </a:r>
          </a:p>
          <a:p>
            <a:pPr>
              <a:buFont typeface="Arial" panose="020B0604020202020204" pitchFamily="34" charset="0"/>
              <a:buChar char="•"/>
            </a:pPr>
            <a:r>
              <a:rPr lang="en-US" b="0" i="0" dirty="0" smtClean="0">
                <a:effectLst/>
                <a:latin typeface="Arial" panose="020B0604020202020204" pitchFamily="34" charset="0"/>
              </a:rPr>
              <a:t>Coordination between other software and users</a:t>
            </a:r>
            <a:endParaRPr lang="en-US" b="0" i="0" dirty="0">
              <a:effectLst/>
              <a:latin typeface="Arial" panose="020B0604020202020204" pitchFamily="34" charset="0"/>
            </a:endParaRPr>
          </a:p>
        </p:txBody>
      </p:sp>
    </p:spTree>
    <p:extLst>
      <p:ext uri="{BB962C8B-B14F-4D97-AF65-F5344CB8AC3E}">
        <p14:creationId xmlns:p14="http://schemas.microsoft.com/office/powerpoint/2010/main" val="1075318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698" y="284537"/>
            <a:ext cx="11230378" cy="3416320"/>
          </a:xfrm>
          <a:prstGeom prst="rect">
            <a:avLst/>
          </a:prstGeom>
        </p:spPr>
        <p:txBody>
          <a:bodyPr wrap="square">
            <a:spAutoFit/>
          </a:bodyPr>
          <a:lstStyle/>
          <a:p>
            <a:r>
              <a:rPr lang="en-US" b="1" i="0" u="sng" dirty="0" smtClean="0">
                <a:effectLst>
                  <a:outerShdw blurRad="38100" dist="38100" dir="2700000" algn="tl">
                    <a:srgbClr val="000000">
                      <a:alpha val="43137"/>
                    </a:srgbClr>
                  </a:outerShdw>
                </a:effectLst>
                <a:latin typeface="Arial" panose="020B0604020202020204" pitchFamily="34" charset="0"/>
              </a:rPr>
              <a:t>Memory Management:</a:t>
            </a:r>
          </a:p>
          <a:p>
            <a:endParaRPr lang="en-US" b="1" i="0" u="sng" dirty="0" smtClean="0">
              <a:effectLst>
                <a:outerShdw blurRad="38100" dist="38100" dir="2700000" algn="tl">
                  <a:srgbClr val="000000">
                    <a:alpha val="43137"/>
                  </a:srgbClr>
                </a:outerShdw>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Memory management refers to management of Primary Memory or Main Memory. Main memory is a large array of words or bytes where each word or byte has its own address.</a:t>
            </a:r>
          </a:p>
          <a:p>
            <a:pPr algn="just"/>
            <a:r>
              <a:rPr lang="en-US" b="0" i="0" dirty="0" smtClean="0">
                <a:solidFill>
                  <a:srgbClr val="000000"/>
                </a:solidFill>
                <a:effectLst/>
                <a:latin typeface="Arial" panose="020B0604020202020204" pitchFamily="34" charset="0"/>
              </a:rPr>
              <a:t>Main memory provides a fast storage that can be accessed directly by the CPU. For a program to be executed, it must in the main memory. An Operating System does the following activities for memory management −</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Keeps tracks of primary memory, i.e., what part of it are in use by whom, what part are not in use.</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In multiprogramming, the OS decides which process will get memory when and how much.</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Allocates the memory when a process requests it to do so.</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De-allocates the memory when a process no longer needs it or has been terminated.</a:t>
            </a:r>
            <a:endParaRPr lang="en-US" b="0" i="0" dirty="0">
              <a:solidFill>
                <a:srgbClr val="000000"/>
              </a:solidFill>
              <a:effectLst/>
              <a:latin typeface="Arial" panose="020B0604020202020204" pitchFamily="34" charset="0"/>
            </a:endParaRPr>
          </a:p>
        </p:txBody>
      </p:sp>
      <p:sp>
        <p:nvSpPr>
          <p:cNvPr id="3" name="Rectangle 2"/>
          <p:cNvSpPr/>
          <p:nvPr/>
        </p:nvSpPr>
        <p:spPr>
          <a:xfrm>
            <a:off x="244698" y="4021229"/>
            <a:ext cx="11230378" cy="2585323"/>
          </a:xfrm>
          <a:prstGeom prst="rect">
            <a:avLst/>
          </a:prstGeom>
        </p:spPr>
        <p:txBody>
          <a:bodyPr wrap="square">
            <a:spAutoFit/>
          </a:bodyPr>
          <a:lstStyle/>
          <a:p>
            <a:r>
              <a:rPr lang="en-US" b="1" i="0" u="sng" dirty="0" smtClean="0">
                <a:effectLst>
                  <a:outerShdw blurRad="38100" dist="38100" dir="2700000" algn="tl">
                    <a:srgbClr val="000000">
                      <a:alpha val="43137"/>
                    </a:srgbClr>
                  </a:outerShdw>
                </a:effectLst>
                <a:latin typeface="Arial" panose="020B0604020202020204" pitchFamily="34" charset="0"/>
              </a:rPr>
              <a:t>Processor Management:</a:t>
            </a:r>
          </a:p>
          <a:p>
            <a:endParaRPr lang="en-US" b="1" i="0" u="sng" dirty="0" smtClean="0">
              <a:effectLst>
                <a:outerShdw blurRad="38100" dist="38100" dir="2700000" algn="tl">
                  <a:srgbClr val="000000">
                    <a:alpha val="43137"/>
                  </a:srgbClr>
                </a:outerShdw>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In multiprogramming environment, the OS decides which process gets the processor when and for how much time. This function is called </a:t>
            </a:r>
            <a:r>
              <a:rPr lang="en-US" b="1" i="0" dirty="0" smtClean="0">
                <a:solidFill>
                  <a:srgbClr val="000000"/>
                </a:solidFill>
                <a:effectLst/>
                <a:latin typeface="Arial" panose="020B0604020202020204" pitchFamily="34" charset="0"/>
              </a:rPr>
              <a:t>process scheduling</a:t>
            </a:r>
            <a:r>
              <a:rPr lang="en-US" b="0" i="0" dirty="0" smtClean="0">
                <a:solidFill>
                  <a:srgbClr val="000000"/>
                </a:solidFill>
                <a:effectLst/>
                <a:latin typeface="Arial" panose="020B0604020202020204" pitchFamily="34" charset="0"/>
              </a:rPr>
              <a:t>. An Operating System does the following activities for processor management −</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Keeps tracks of processor and status of process. The program responsible for this task is known as </a:t>
            </a:r>
            <a:r>
              <a:rPr lang="en-US" b="1" i="0" dirty="0" smtClean="0">
                <a:solidFill>
                  <a:srgbClr val="000000"/>
                </a:solidFill>
                <a:effectLst/>
                <a:latin typeface="Arial" panose="020B0604020202020204" pitchFamily="34" charset="0"/>
              </a:rPr>
              <a:t>traffic controller</a:t>
            </a:r>
            <a:r>
              <a:rPr lang="en-US" b="0" i="0" dirty="0" smtClean="0">
                <a:solidFill>
                  <a:srgbClr val="000000"/>
                </a:solidFill>
                <a:effectLst/>
                <a:latin typeface="Arial" panose="020B0604020202020204" pitchFamily="34" charset="0"/>
              </a:rPr>
              <a:t>.</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Allocates the processor (CPU) to a process.</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De-allocates processor when a process is no longer required.</a:t>
            </a: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02122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041" y="297828"/>
            <a:ext cx="11646796" cy="2308324"/>
          </a:xfrm>
          <a:prstGeom prst="rect">
            <a:avLst/>
          </a:prstGeom>
        </p:spPr>
        <p:txBody>
          <a:bodyPr wrap="square">
            <a:spAutoFit/>
          </a:bodyPr>
          <a:lstStyle/>
          <a:p>
            <a:r>
              <a:rPr lang="en-US" b="1" u="sng" dirty="0">
                <a:effectLst>
                  <a:outerShdw blurRad="38100" dist="38100" dir="2700000" algn="tl">
                    <a:srgbClr val="000000">
                      <a:alpha val="43137"/>
                    </a:srgbClr>
                  </a:outerShdw>
                </a:effectLst>
                <a:latin typeface="Arial" panose="020B0604020202020204" pitchFamily="34" charset="0"/>
              </a:rPr>
              <a:t>Device</a:t>
            </a:r>
            <a:r>
              <a:rPr lang="en-US" b="1" i="0" u="sng" dirty="0" smtClean="0">
                <a:effectLst>
                  <a:outerShdw blurRad="38100" dist="38100" dir="2700000" algn="tl">
                    <a:srgbClr val="000000">
                      <a:alpha val="43137"/>
                    </a:srgbClr>
                  </a:outerShdw>
                </a:effectLst>
                <a:latin typeface="Arial" panose="020B0604020202020204" pitchFamily="34" charset="0"/>
              </a:rPr>
              <a:t> Management:</a:t>
            </a:r>
          </a:p>
          <a:p>
            <a:endParaRPr lang="en-US" b="1" i="0" u="sng" dirty="0" smtClean="0">
              <a:effectLst>
                <a:outerShdw blurRad="38100" dist="38100" dir="2700000" algn="tl">
                  <a:srgbClr val="000000">
                    <a:alpha val="43137"/>
                  </a:srgbClr>
                </a:outerShdw>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An Operating System manages device communication via their respective drivers. It does the following activities for device management −</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Keeps tracks of all devices. Program responsible for this task is known as the </a:t>
            </a:r>
            <a:r>
              <a:rPr lang="en-US" b="1" i="0" dirty="0" smtClean="0">
                <a:solidFill>
                  <a:srgbClr val="000000"/>
                </a:solidFill>
                <a:effectLst/>
                <a:latin typeface="Arial" panose="020B0604020202020204" pitchFamily="34" charset="0"/>
              </a:rPr>
              <a:t>I/O controller</a:t>
            </a:r>
            <a:r>
              <a:rPr lang="en-US" b="0" i="0" dirty="0" smtClean="0">
                <a:solidFill>
                  <a:srgbClr val="000000"/>
                </a:solidFill>
                <a:effectLst/>
                <a:latin typeface="Arial" panose="020B0604020202020204" pitchFamily="34" charset="0"/>
              </a:rPr>
              <a:t>.</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Decides which process gets the device when and for how much time.</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Allocates the device in the efficient way.</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De-allocates devices.</a:t>
            </a:r>
            <a:endParaRPr lang="en-US" b="0" i="0" dirty="0">
              <a:solidFill>
                <a:srgbClr val="000000"/>
              </a:solidFill>
              <a:effectLst/>
              <a:latin typeface="Arial" panose="020B0604020202020204" pitchFamily="34" charset="0"/>
            </a:endParaRPr>
          </a:p>
        </p:txBody>
      </p:sp>
      <p:sp>
        <p:nvSpPr>
          <p:cNvPr id="3" name="Rectangle 2"/>
          <p:cNvSpPr/>
          <p:nvPr/>
        </p:nvSpPr>
        <p:spPr>
          <a:xfrm>
            <a:off x="279041" y="2799335"/>
            <a:ext cx="11453613" cy="2585323"/>
          </a:xfrm>
          <a:prstGeom prst="rect">
            <a:avLst/>
          </a:prstGeom>
        </p:spPr>
        <p:txBody>
          <a:bodyPr wrap="square">
            <a:spAutoFit/>
          </a:bodyPr>
          <a:lstStyle/>
          <a:p>
            <a:r>
              <a:rPr lang="en-US" b="1" i="0" u="sng" dirty="0" smtClean="0">
                <a:effectLst>
                  <a:outerShdw blurRad="38100" dist="38100" dir="2700000" algn="tl">
                    <a:srgbClr val="000000">
                      <a:alpha val="43137"/>
                    </a:srgbClr>
                  </a:outerShdw>
                </a:effectLst>
                <a:latin typeface="Arial" panose="020B0604020202020204" pitchFamily="34" charset="0"/>
              </a:rPr>
              <a:t>File Management:</a:t>
            </a:r>
          </a:p>
          <a:p>
            <a:endParaRPr lang="en-US" b="1" i="0" u="sng" dirty="0" smtClean="0">
              <a:effectLst>
                <a:outerShdw blurRad="38100" dist="38100" dir="2700000" algn="tl">
                  <a:srgbClr val="000000">
                    <a:alpha val="43137"/>
                  </a:srgbClr>
                </a:outerShdw>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A file system is normally organized into directories for easy navigation and usage. These directories may contain files and other directions.</a:t>
            </a:r>
          </a:p>
          <a:p>
            <a:pPr algn="just"/>
            <a:r>
              <a:rPr lang="en-US" b="0" i="0" dirty="0" smtClean="0">
                <a:solidFill>
                  <a:srgbClr val="000000"/>
                </a:solidFill>
                <a:effectLst/>
                <a:latin typeface="Arial" panose="020B0604020202020204" pitchFamily="34" charset="0"/>
              </a:rPr>
              <a:t>An Operating System does the following activities for file management −</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Keeps track of information, location, uses, status etc. The collective facilities are often known as </a:t>
            </a:r>
            <a:r>
              <a:rPr lang="en-US" b="1" i="0" dirty="0" smtClean="0">
                <a:solidFill>
                  <a:srgbClr val="000000"/>
                </a:solidFill>
                <a:effectLst/>
                <a:latin typeface="Arial" panose="020B0604020202020204" pitchFamily="34" charset="0"/>
              </a:rPr>
              <a:t>file system</a:t>
            </a:r>
            <a:r>
              <a:rPr lang="en-US" b="0" i="0" dirty="0" smtClean="0">
                <a:solidFill>
                  <a:srgbClr val="000000"/>
                </a:solidFill>
                <a:effectLst/>
                <a:latin typeface="Arial" panose="020B0604020202020204" pitchFamily="34" charset="0"/>
              </a:rPr>
              <a:t>.</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Decides who gets the resources.</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Allocates the resources.</a:t>
            </a:r>
          </a:p>
          <a:p>
            <a:pPr algn="just">
              <a:buFont typeface="Arial" panose="020B0604020202020204" pitchFamily="34" charset="0"/>
              <a:buChar char="•"/>
            </a:pPr>
            <a:r>
              <a:rPr lang="en-US" b="0" i="0" dirty="0" smtClean="0">
                <a:solidFill>
                  <a:srgbClr val="000000"/>
                </a:solidFill>
                <a:effectLst/>
                <a:latin typeface="Arial" panose="020B0604020202020204" pitchFamily="34" charset="0"/>
              </a:rPr>
              <a:t>De-allocates the resources.</a:t>
            </a: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694317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413326"/>
            <a:ext cx="11359166" cy="4801314"/>
          </a:xfrm>
          <a:prstGeom prst="rect">
            <a:avLst/>
          </a:prstGeom>
        </p:spPr>
        <p:txBody>
          <a:bodyPr wrap="square">
            <a:spAutoFit/>
          </a:bodyPr>
          <a:lstStyle/>
          <a:p>
            <a:r>
              <a:rPr lang="en-US" b="1" i="0" u="sng" dirty="0" smtClean="0">
                <a:effectLst>
                  <a:outerShdw blurRad="38100" dist="38100" dir="2700000" algn="tl">
                    <a:srgbClr val="000000">
                      <a:alpha val="43137"/>
                    </a:srgbClr>
                  </a:outerShdw>
                </a:effectLst>
                <a:latin typeface="Arial" panose="020B0604020202020204" pitchFamily="34" charset="0"/>
              </a:rPr>
              <a:t>Other Important Activities:</a:t>
            </a:r>
          </a:p>
          <a:p>
            <a:endParaRPr lang="en-US" b="1" i="0" u="sng" dirty="0" smtClean="0">
              <a:effectLst>
                <a:outerShdw blurRad="38100" dist="38100" dir="2700000" algn="tl">
                  <a:srgbClr val="000000">
                    <a:alpha val="43137"/>
                  </a:srgbClr>
                </a:outerShdw>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Following are some of the important activities that an Operating System performs −</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1" i="0" u="sng" dirty="0" smtClean="0">
                <a:solidFill>
                  <a:srgbClr val="000000"/>
                </a:solidFill>
                <a:effectLst/>
                <a:latin typeface="Arial" panose="020B0604020202020204" pitchFamily="34" charset="0"/>
              </a:rPr>
              <a:t>Security</a:t>
            </a:r>
            <a:r>
              <a:rPr lang="en-US" b="0" i="0" dirty="0" smtClean="0">
                <a:solidFill>
                  <a:srgbClr val="000000"/>
                </a:solidFill>
                <a:effectLst/>
                <a:latin typeface="Arial" panose="020B0604020202020204" pitchFamily="34" charset="0"/>
              </a:rPr>
              <a:t> − By means of password and similar other techniques, it prevents unauthorized access to programs and data.</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1" i="0" u="sng" dirty="0" smtClean="0">
                <a:solidFill>
                  <a:srgbClr val="000000"/>
                </a:solidFill>
                <a:effectLst/>
                <a:latin typeface="Arial" panose="020B0604020202020204" pitchFamily="34" charset="0"/>
              </a:rPr>
              <a:t>Control over system performance</a:t>
            </a:r>
            <a:r>
              <a:rPr lang="en-US" b="0" i="0" dirty="0" smtClean="0">
                <a:solidFill>
                  <a:srgbClr val="000000"/>
                </a:solidFill>
                <a:effectLst/>
                <a:latin typeface="Arial" panose="020B0604020202020204" pitchFamily="34" charset="0"/>
              </a:rPr>
              <a:t> − Recording delays between request for a service and response from the system.</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1" i="0" u="sng" dirty="0" smtClean="0">
                <a:solidFill>
                  <a:srgbClr val="000000"/>
                </a:solidFill>
                <a:effectLst/>
                <a:latin typeface="Arial" panose="020B0604020202020204" pitchFamily="34" charset="0"/>
              </a:rPr>
              <a:t>Job accounting</a:t>
            </a:r>
            <a:r>
              <a:rPr lang="en-US" b="0" i="0" u="sng" dirty="0" smtClean="0">
                <a:solidFill>
                  <a:srgbClr val="000000"/>
                </a:solidFill>
                <a:effectLst/>
                <a:latin typeface="Arial" panose="020B0604020202020204" pitchFamily="34" charset="0"/>
              </a:rPr>
              <a:t> </a:t>
            </a:r>
            <a:r>
              <a:rPr lang="en-US" b="0" i="0" dirty="0" smtClean="0">
                <a:solidFill>
                  <a:srgbClr val="000000"/>
                </a:solidFill>
                <a:effectLst/>
                <a:latin typeface="Arial" panose="020B0604020202020204" pitchFamily="34" charset="0"/>
              </a:rPr>
              <a:t>− Keeping track of time and resources used by various jobs and users.</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1" i="0" dirty="0" smtClean="0">
                <a:solidFill>
                  <a:srgbClr val="000000"/>
                </a:solidFill>
                <a:effectLst/>
                <a:latin typeface="Arial" panose="020B0604020202020204" pitchFamily="34" charset="0"/>
              </a:rPr>
              <a:t>Error detecting aids</a:t>
            </a:r>
            <a:r>
              <a:rPr lang="en-US" b="0" i="0" dirty="0" smtClean="0">
                <a:solidFill>
                  <a:srgbClr val="000000"/>
                </a:solidFill>
                <a:effectLst/>
                <a:latin typeface="Arial" panose="020B0604020202020204" pitchFamily="34" charset="0"/>
              </a:rPr>
              <a:t> − Production of dumps, traces, error messages, and other debugging and error detecting aids.</a:t>
            </a:r>
          </a:p>
          <a:p>
            <a:pPr algn="just"/>
            <a:endParaRPr lang="en-US" b="0" i="0" dirty="0" smtClean="0">
              <a:solidFill>
                <a:srgbClr val="000000"/>
              </a:solidFill>
              <a:effectLst/>
              <a:latin typeface="Arial" panose="020B0604020202020204" pitchFamily="34" charset="0"/>
            </a:endParaRPr>
          </a:p>
          <a:p>
            <a:pPr algn="just">
              <a:buFont typeface="Arial" panose="020B0604020202020204" pitchFamily="34" charset="0"/>
              <a:buChar char="•"/>
            </a:pPr>
            <a:r>
              <a:rPr lang="en-US" b="1" i="0" u="sng" dirty="0" smtClean="0">
                <a:solidFill>
                  <a:srgbClr val="000000"/>
                </a:solidFill>
                <a:effectLst/>
                <a:latin typeface="Arial" panose="020B0604020202020204" pitchFamily="34" charset="0"/>
              </a:rPr>
              <a:t>Coordination between other </a:t>
            </a:r>
            <a:r>
              <a:rPr lang="en-US" b="1" i="0" u="sng" dirty="0" err="1" smtClean="0">
                <a:solidFill>
                  <a:srgbClr val="000000"/>
                </a:solidFill>
                <a:effectLst/>
                <a:latin typeface="Arial" panose="020B0604020202020204" pitchFamily="34" charset="0"/>
              </a:rPr>
              <a:t>softwares</a:t>
            </a:r>
            <a:r>
              <a:rPr lang="en-US" b="1" i="0" u="sng" dirty="0" smtClean="0">
                <a:solidFill>
                  <a:srgbClr val="000000"/>
                </a:solidFill>
                <a:effectLst/>
                <a:latin typeface="Arial" panose="020B0604020202020204" pitchFamily="34" charset="0"/>
              </a:rPr>
              <a:t> and users</a:t>
            </a:r>
            <a:r>
              <a:rPr lang="en-US" b="0" i="0" dirty="0" smtClean="0">
                <a:solidFill>
                  <a:srgbClr val="000000"/>
                </a:solidFill>
                <a:effectLst/>
                <a:latin typeface="Arial" panose="020B0604020202020204" pitchFamily="34" charset="0"/>
              </a:rPr>
              <a:t> − Coordination and assignment of compilers, interpreters, assemblers and other software to the various users of the computer systems.</a:t>
            </a:r>
            <a:endParaRPr lang="en-US"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78871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1" y="242482"/>
            <a:ext cx="11359166" cy="3416320"/>
          </a:xfrm>
          <a:prstGeom prst="rect">
            <a:avLst/>
          </a:prstGeom>
        </p:spPr>
        <p:txBody>
          <a:bodyPr wrap="square">
            <a:spAutoFit/>
          </a:bodyPr>
          <a:lstStyle/>
          <a:p>
            <a:r>
              <a:rPr lang="en-US" b="1" i="0" u="sng" dirty="0" smtClean="0">
                <a:solidFill>
                  <a:srgbClr val="6C6C6C"/>
                </a:solidFill>
                <a:effectLst>
                  <a:outerShdw blurRad="38100" dist="38100" dir="2700000" algn="tl">
                    <a:srgbClr val="000000">
                      <a:alpha val="43137"/>
                    </a:srgbClr>
                  </a:outerShdw>
                </a:effectLst>
                <a:latin typeface="Arial" panose="020B0604020202020204" pitchFamily="34" charset="0"/>
              </a:rPr>
              <a:t>Common desktop operating systems include the following:</a:t>
            </a:r>
          </a:p>
          <a:p>
            <a:endParaRPr lang="en-US" b="1" i="0" u="sng" dirty="0" smtClean="0">
              <a:solidFill>
                <a:srgbClr val="6C6C6C"/>
              </a:solidFill>
              <a:effectLst>
                <a:outerShdw blurRad="38100" dist="38100" dir="2700000" algn="tl">
                  <a:srgbClr val="000000">
                    <a:alpha val="43137"/>
                  </a:srgbClr>
                </a:outerShdw>
              </a:effectLst>
              <a:latin typeface="Arial" panose="020B0604020202020204" pitchFamily="34" charset="0"/>
            </a:endParaRPr>
          </a:p>
          <a:p>
            <a:pPr>
              <a:buFont typeface="Arial" panose="020B0604020202020204" pitchFamily="34" charset="0"/>
              <a:buChar char="•"/>
            </a:pPr>
            <a:r>
              <a:rPr lang="en-US" b="1" i="0" dirty="0" smtClean="0">
                <a:solidFill>
                  <a:schemeClr val="tx1">
                    <a:lumMod val="95000"/>
                    <a:lumOff val="5000"/>
                  </a:schemeClr>
                </a:solidFill>
                <a:effectLst/>
                <a:latin typeface="Arial" panose="020B0604020202020204" pitchFamily="34" charset="0"/>
                <a:hlinkClick r:id="rId2"/>
              </a:rPr>
              <a:t>Windows</a:t>
            </a:r>
            <a:r>
              <a:rPr lang="en-US" b="0" i="0" dirty="0" smtClean="0">
                <a:solidFill>
                  <a:srgbClr val="666666"/>
                </a:solidFill>
                <a:effectLst/>
                <a:latin typeface="Arial" panose="020B0604020202020204" pitchFamily="34" charset="0"/>
              </a:rPr>
              <a:t> is Microsoft's flagship operating system, the </a:t>
            </a:r>
            <a:r>
              <a:rPr lang="en-US" b="0" i="0" u="sng" dirty="0" smtClean="0">
                <a:solidFill>
                  <a:srgbClr val="00B3AC"/>
                </a:solidFill>
                <a:effectLst/>
                <a:latin typeface="Arial" panose="020B0604020202020204" pitchFamily="34" charset="0"/>
                <a:hlinkClick r:id="rId3"/>
              </a:rPr>
              <a:t>de facto standard</a:t>
            </a:r>
            <a:r>
              <a:rPr lang="en-US" b="0" i="0" dirty="0" smtClean="0">
                <a:solidFill>
                  <a:srgbClr val="666666"/>
                </a:solidFill>
                <a:effectLst/>
                <a:latin typeface="Arial" panose="020B0604020202020204" pitchFamily="34" charset="0"/>
              </a:rPr>
              <a:t> for home and business computers. Introduced in 1985, the GUI-based OS has been released in many versions since then. The user-friendly </a:t>
            </a:r>
            <a:r>
              <a:rPr lang="en-US" b="0" i="0" u="sng" dirty="0" smtClean="0">
                <a:solidFill>
                  <a:srgbClr val="00B3AC"/>
                </a:solidFill>
                <a:effectLst/>
                <a:latin typeface="Arial" panose="020B0604020202020204" pitchFamily="34" charset="0"/>
                <a:hlinkClick r:id="rId4"/>
              </a:rPr>
              <a:t>Windows 95</a:t>
            </a:r>
            <a:r>
              <a:rPr lang="en-US" b="0" i="0" dirty="0" smtClean="0">
                <a:solidFill>
                  <a:srgbClr val="666666"/>
                </a:solidFill>
                <a:effectLst/>
                <a:latin typeface="Arial" panose="020B0604020202020204" pitchFamily="34" charset="0"/>
              </a:rPr>
              <a:t> was largely responsible for the rapid development of personal computing.</a:t>
            </a:r>
          </a:p>
          <a:p>
            <a:pPr>
              <a:buFont typeface="Arial" panose="020B0604020202020204" pitchFamily="34" charset="0"/>
              <a:buChar char="•"/>
            </a:pPr>
            <a:r>
              <a:rPr lang="en-US" b="0" i="0" dirty="0" smtClean="0">
                <a:solidFill>
                  <a:srgbClr val="666666"/>
                </a:solidFill>
                <a:effectLst/>
                <a:latin typeface="Arial" panose="020B0604020202020204" pitchFamily="34" charset="0"/>
              </a:rPr>
              <a:t>Mac OS is the operating system for Apple's Macintosh line of PCs and workstations.</a:t>
            </a:r>
          </a:p>
          <a:p>
            <a:pPr>
              <a:buFont typeface="Arial" panose="020B0604020202020204" pitchFamily="34" charset="0"/>
              <a:buChar char="•"/>
            </a:pPr>
            <a:r>
              <a:rPr lang="en-US" b="0" i="0" u="sng" dirty="0" smtClean="0">
                <a:solidFill>
                  <a:srgbClr val="00B3AC"/>
                </a:solidFill>
                <a:effectLst/>
                <a:latin typeface="Arial" panose="020B0604020202020204" pitchFamily="34" charset="0"/>
                <a:hlinkClick r:id="rId5"/>
              </a:rPr>
              <a:t>Unix</a:t>
            </a:r>
            <a:r>
              <a:rPr lang="en-US" b="0" i="0" dirty="0" smtClean="0">
                <a:solidFill>
                  <a:srgbClr val="666666"/>
                </a:solidFill>
                <a:effectLst/>
                <a:latin typeface="Arial" panose="020B0604020202020204" pitchFamily="34" charset="0"/>
              </a:rPr>
              <a:t> is a multiuser operating system designed for flexibility and adaptability. Originally developed in the 1970s, Unix was one of the first operating systems to be written in the </a:t>
            </a:r>
            <a:r>
              <a:rPr lang="en-US" b="0" i="0" u="sng" dirty="0" smtClean="0">
                <a:solidFill>
                  <a:srgbClr val="00B3AC"/>
                </a:solidFill>
                <a:effectLst/>
                <a:latin typeface="Arial" panose="020B0604020202020204" pitchFamily="34" charset="0"/>
                <a:hlinkClick r:id="rId6"/>
              </a:rPr>
              <a:t>C language</a:t>
            </a:r>
            <a:r>
              <a:rPr lang="en-US" b="0" i="0" dirty="0" smtClean="0">
                <a:solidFill>
                  <a:srgbClr val="666666"/>
                </a:solidFill>
                <a:effectLst/>
                <a:latin typeface="Arial" panose="020B0604020202020204" pitchFamily="34" charset="0"/>
              </a:rPr>
              <a:t>.</a:t>
            </a:r>
          </a:p>
          <a:p>
            <a:pPr>
              <a:buFont typeface="Arial" panose="020B0604020202020204" pitchFamily="34" charset="0"/>
              <a:buChar char="•"/>
            </a:pPr>
            <a:r>
              <a:rPr lang="en-US" b="0" i="0" u="sng" dirty="0" smtClean="0">
                <a:solidFill>
                  <a:srgbClr val="00B3AC"/>
                </a:solidFill>
                <a:effectLst/>
                <a:latin typeface="Arial" panose="020B0604020202020204" pitchFamily="34" charset="0"/>
                <a:hlinkClick r:id="rId7"/>
              </a:rPr>
              <a:t>Linux</a:t>
            </a:r>
            <a:r>
              <a:rPr lang="en-US" b="0" i="0" dirty="0" smtClean="0">
                <a:solidFill>
                  <a:srgbClr val="666666"/>
                </a:solidFill>
                <a:effectLst/>
                <a:latin typeface="Arial" panose="020B0604020202020204" pitchFamily="34" charset="0"/>
              </a:rPr>
              <a:t> is a Unix-like operating system that was designed to provide PC users a free or low-cost alternative. Linux has a reputation as an efficient and fast-performing system.</a:t>
            </a:r>
          </a:p>
          <a:p>
            <a:r>
              <a:rPr lang="en-US" dirty="0" smtClean="0"/>
              <a:t/>
            </a:r>
            <a:br>
              <a:rPr lang="en-US" dirty="0" smtClean="0"/>
            </a:br>
            <a:endParaRPr lang="en-US" dirty="0"/>
          </a:p>
        </p:txBody>
      </p:sp>
      <p:sp>
        <p:nvSpPr>
          <p:cNvPr id="3" name="Rectangle 2"/>
          <p:cNvSpPr/>
          <p:nvPr/>
        </p:nvSpPr>
        <p:spPr>
          <a:xfrm>
            <a:off x="218941" y="3349709"/>
            <a:ext cx="11410682" cy="2031325"/>
          </a:xfrm>
          <a:prstGeom prst="rect">
            <a:avLst/>
          </a:prstGeom>
        </p:spPr>
        <p:txBody>
          <a:bodyPr wrap="square">
            <a:spAutoFit/>
          </a:bodyPr>
          <a:lstStyle/>
          <a:p>
            <a:r>
              <a:rPr lang="en-US" b="1" u="sng" dirty="0" smtClean="0">
                <a:solidFill>
                  <a:srgbClr val="323232"/>
                </a:solidFill>
                <a:effectLst>
                  <a:outerShdw blurRad="38100" dist="38100" dir="2700000" algn="tl">
                    <a:srgbClr val="000000">
                      <a:alpha val="43137"/>
                    </a:srgbClr>
                  </a:outerShdw>
                </a:effectLst>
                <a:latin typeface="Arial" panose="020B0604020202020204" pitchFamily="34" charset="0"/>
              </a:rPr>
              <a:t>Why use an operating system?</a:t>
            </a:r>
          </a:p>
          <a:p>
            <a:endParaRPr lang="en-US" b="1" u="sng" dirty="0" smtClean="0">
              <a:solidFill>
                <a:srgbClr val="323232"/>
              </a:solidFill>
              <a:effectLst>
                <a:outerShdw blurRad="38100" dist="38100" dir="2700000" algn="tl">
                  <a:srgbClr val="000000">
                    <a:alpha val="43137"/>
                  </a:srgbClr>
                </a:outerShdw>
              </a:effectLst>
              <a:latin typeface="Arial" panose="020B0604020202020204" pitchFamily="34" charset="0"/>
            </a:endParaRPr>
          </a:p>
          <a:p>
            <a:r>
              <a:rPr lang="en-US" b="0" i="0" dirty="0" smtClean="0">
                <a:solidFill>
                  <a:srgbClr val="6C6C6C"/>
                </a:solidFill>
                <a:effectLst/>
                <a:latin typeface="Arial" panose="020B0604020202020204" pitchFamily="34" charset="0"/>
              </a:rPr>
              <a:t>An operating system brings powerful benefits to computer software and software development. Without an operating system, every application would need to include its own UI, as well as the comprehensive code needed to handle all low-level functionality of the underlying computer, such as disk storage, network interfaces and so on. Considering the vast array of underlying hardware available, this would vastly bloat the size of every application and make software development impractical</a:t>
            </a:r>
            <a:r>
              <a:rPr lang="en-US" b="0" i="0" dirty="0" smtClean="0">
                <a:solidFill>
                  <a:srgbClr val="6C6C6C"/>
                </a:solidFill>
                <a:effectLst/>
                <a:latin typeface="Arial" panose="020B0604020202020204" pitchFamily="34" charset="0"/>
              </a:rPr>
              <a:t>.</a:t>
            </a:r>
            <a:endParaRPr lang="en-US" b="0" i="0" dirty="0" smtClean="0">
              <a:solidFill>
                <a:srgbClr val="6C6C6C"/>
              </a:solidFill>
              <a:effectLst/>
              <a:latin typeface="Arial" panose="020B0604020202020204" pitchFamily="34" charset="0"/>
            </a:endParaRPr>
          </a:p>
        </p:txBody>
      </p:sp>
    </p:spTree>
    <p:extLst>
      <p:ext uri="{BB962C8B-B14F-4D97-AF65-F5344CB8AC3E}">
        <p14:creationId xmlns:p14="http://schemas.microsoft.com/office/powerpoint/2010/main" val="3335038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850037" y="300569"/>
            <a:ext cx="6869188" cy="88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79331" rIns="91440" bIns="88872"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1C3B"/>
                </a:solidFill>
                <a:effectLst/>
                <a:latin typeface="proxima-nova"/>
              </a:rPr>
              <a:t>Understanding Programming in layman terms</a:t>
            </a:r>
            <a:endParaRPr kumimoji="0" lang="en-US" altLang="en-US" sz="2400" b="0" i="0" u="none" strike="noStrike" cap="none" normalizeH="0" baseline="0" dirty="0" smtClean="0">
              <a:ln>
                <a:noFill/>
              </a:ln>
              <a:solidFill>
                <a:srgbClr val="001C3B"/>
              </a:solidFill>
              <a:effectLst/>
              <a:latin typeface="proxima-nov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smtClean="0">
                <a:ln>
                  <a:noFill/>
                </a:ln>
                <a:solidFill>
                  <a:srgbClr val="001C3B"/>
                </a:solidFill>
                <a:effectLst/>
              </a:rPr>
              <a:t>Programming is a way to “instruct the computer to perform various tasks”.</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154546" y="1357064"/>
            <a:ext cx="11822806" cy="2031325"/>
          </a:xfrm>
          <a:prstGeom prst="rect">
            <a:avLst/>
          </a:prstGeom>
        </p:spPr>
        <p:txBody>
          <a:bodyPr wrap="square">
            <a:spAutoFit/>
          </a:bodyPr>
          <a:lstStyle/>
          <a:p>
            <a:pPr algn="just"/>
            <a:r>
              <a:rPr lang="en-US" b="1" i="0" dirty="0" smtClean="0">
                <a:solidFill>
                  <a:srgbClr val="001C3B"/>
                </a:solidFill>
                <a:effectLst/>
                <a:latin typeface="proxima-nova"/>
              </a:rPr>
              <a:t>“Instruct the computer”</a:t>
            </a:r>
            <a:r>
              <a:rPr lang="en-US" b="0" i="0" dirty="0" smtClean="0">
                <a:solidFill>
                  <a:srgbClr val="001C3B"/>
                </a:solidFill>
                <a:effectLst/>
                <a:latin typeface="proxima-nova"/>
              </a:rPr>
              <a:t>: this basically means that you provide the computer a set of instructions that are written in a language that the computer can understand. The instructions could be of various types. For example:</a:t>
            </a:r>
          </a:p>
          <a:p>
            <a:pPr>
              <a:buFont typeface="Arial" panose="020B0604020202020204" pitchFamily="34" charset="0"/>
              <a:buChar char="•"/>
            </a:pPr>
            <a:r>
              <a:rPr lang="en-US" b="0" i="0" dirty="0" smtClean="0">
                <a:solidFill>
                  <a:srgbClr val="001C3B"/>
                </a:solidFill>
                <a:effectLst/>
                <a:latin typeface="proxima-nova"/>
              </a:rPr>
              <a:t>Adding 2 numbers,</a:t>
            </a:r>
          </a:p>
          <a:p>
            <a:pPr>
              <a:buFont typeface="Arial" panose="020B0604020202020204" pitchFamily="34" charset="0"/>
              <a:buChar char="•"/>
            </a:pPr>
            <a:r>
              <a:rPr lang="en-US" b="0" i="0" dirty="0" smtClean="0">
                <a:solidFill>
                  <a:srgbClr val="001C3B"/>
                </a:solidFill>
                <a:effectLst/>
                <a:latin typeface="proxima-nova"/>
              </a:rPr>
              <a:t>Rounding off a number, etc.</a:t>
            </a:r>
          </a:p>
          <a:p>
            <a:pPr algn="just"/>
            <a:r>
              <a:rPr lang="en-US" b="0" i="0" dirty="0" smtClean="0">
                <a:solidFill>
                  <a:srgbClr val="001C3B"/>
                </a:solidFill>
                <a:effectLst/>
                <a:latin typeface="proxima-nova"/>
              </a:rPr>
              <a:t>Just like we humans can understand a few languages (English, Spanish, Mandarin, French, etc.), so is the case with computers. Computers understand instructions that are written in a specific syntactical form called a programming language.</a:t>
            </a:r>
            <a:endParaRPr lang="en-US" b="0" i="0" dirty="0">
              <a:solidFill>
                <a:srgbClr val="001C3B"/>
              </a:solidFill>
              <a:effectLst/>
              <a:latin typeface="proxima-nova"/>
            </a:endParaRPr>
          </a:p>
        </p:txBody>
      </p:sp>
      <p:sp>
        <p:nvSpPr>
          <p:cNvPr id="6" name="Rectangle 5"/>
          <p:cNvSpPr/>
          <p:nvPr/>
        </p:nvSpPr>
        <p:spPr>
          <a:xfrm>
            <a:off x="154546" y="3558509"/>
            <a:ext cx="11672553" cy="1754326"/>
          </a:xfrm>
          <a:prstGeom prst="rect">
            <a:avLst/>
          </a:prstGeom>
        </p:spPr>
        <p:txBody>
          <a:bodyPr wrap="square">
            <a:spAutoFit/>
          </a:bodyPr>
          <a:lstStyle/>
          <a:p>
            <a:pPr algn="just"/>
            <a:r>
              <a:rPr lang="en-US" b="1" i="0" dirty="0" smtClean="0">
                <a:solidFill>
                  <a:srgbClr val="001C3B"/>
                </a:solidFill>
                <a:effectLst/>
                <a:latin typeface="proxima-nova"/>
              </a:rPr>
              <a:t>“Perform various tasks”</a:t>
            </a:r>
            <a:r>
              <a:rPr lang="en-US" b="0" i="0" dirty="0" smtClean="0">
                <a:solidFill>
                  <a:srgbClr val="001C3B"/>
                </a:solidFill>
                <a:effectLst/>
                <a:latin typeface="proxima-nova"/>
              </a:rPr>
              <a:t>: the tasks could be simple ones like we discussed above (adding 2 numbers, rounding off a number) or complex ones which may involve a sequence of multiple instructions. For example:</a:t>
            </a:r>
          </a:p>
          <a:p>
            <a:pPr>
              <a:buFont typeface="Arial" panose="020B0604020202020204" pitchFamily="34" charset="0"/>
              <a:buChar char="•"/>
            </a:pPr>
            <a:r>
              <a:rPr lang="en-US" b="0" i="0" dirty="0" smtClean="0">
                <a:solidFill>
                  <a:srgbClr val="001C3B"/>
                </a:solidFill>
                <a:effectLst/>
                <a:latin typeface="proxima-nova"/>
              </a:rPr>
              <a:t>Calculating simple interest, given principal, rate and time.</a:t>
            </a:r>
          </a:p>
          <a:p>
            <a:pPr>
              <a:buFont typeface="Arial" panose="020B0604020202020204" pitchFamily="34" charset="0"/>
              <a:buChar char="•"/>
            </a:pPr>
            <a:r>
              <a:rPr lang="en-US" b="0" i="0" dirty="0" smtClean="0">
                <a:solidFill>
                  <a:srgbClr val="001C3B"/>
                </a:solidFill>
                <a:effectLst/>
                <a:latin typeface="proxima-nova"/>
              </a:rPr>
              <a:t>Calculating the average return on a stock over the last 5 years.</a:t>
            </a:r>
          </a:p>
          <a:p>
            <a:pPr algn="just"/>
            <a:r>
              <a:rPr lang="en-US" b="0" i="0" dirty="0" smtClean="0">
                <a:solidFill>
                  <a:srgbClr val="001C3B"/>
                </a:solidFill>
                <a:effectLst/>
                <a:latin typeface="proxima-nova"/>
              </a:rPr>
              <a:t>The above 2 tasks require complex calculations. They cannot usually be expressed in simple instructions like adding 2 numbers, etc.</a:t>
            </a:r>
            <a:endParaRPr lang="en-US" b="0" i="0" dirty="0">
              <a:solidFill>
                <a:srgbClr val="001C3B"/>
              </a:solidFill>
              <a:effectLst/>
              <a:latin typeface="proxima-nova"/>
            </a:endParaRPr>
          </a:p>
        </p:txBody>
      </p:sp>
    </p:spTree>
    <p:extLst>
      <p:ext uri="{BB962C8B-B14F-4D97-AF65-F5344CB8AC3E}">
        <p14:creationId xmlns:p14="http://schemas.microsoft.com/office/powerpoint/2010/main" val="203814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5" y="246312"/>
            <a:ext cx="11655380" cy="1754326"/>
          </a:xfrm>
          <a:prstGeom prst="rect">
            <a:avLst/>
          </a:prstGeom>
        </p:spPr>
        <p:txBody>
          <a:bodyPr wrap="square">
            <a:spAutoFit/>
          </a:bodyPr>
          <a:lstStyle/>
          <a:p>
            <a:r>
              <a:rPr lang="en-US" b="1" i="0" dirty="0" smtClean="0">
                <a:solidFill>
                  <a:srgbClr val="001C3B"/>
                </a:solidFill>
                <a:effectLst/>
                <a:latin typeface="proxima-nova"/>
              </a:rPr>
              <a:t>What is Programming Language?</a:t>
            </a:r>
            <a:endParaRPr lang="en-US" b="0" i="0" dirty="0" smtClean="0">
              <a:solidFill>
                <a:srgbClr val="001C3B"/>
              </a:solidFill>
              <a:effectLst/>
              <a:latin typeface="proxima-nova"/>
            </a:endParaRPr>
          </a:p>
          <a:p>
            <a:pPr algn="just"/>
            <a:r>
              <a:rPr lang="en-US" b="0" i="0" dirty="0" smtClean="0">
                <a:solidFill>
                  <a:srgbClr val="001C3B"/>
                </a:solidFill>
                <a:effectLst/>
                <a:latin typeface="proxima-nova"/>
              </a:rPr>
              <a:t>As mentioned above, Computers understand instructions that are written in a specific syntactical form called a programming language. A programming language provides a way for a programmer to express a task so that it could be understood and executed by a computer. Refer our another blog-post "</a:t>
            </a:r>
            <a:r>
              <a:rPr lang="en-US" b="0" i="0" u="none" strike="noStrike" dirty="0" smtClean="0">
                <a:solidFill>
                  <a:srgbClr val="007AFF"/>
                </a:solidFill>
                <a:effectLst/>
                <a:latin typeface="proxima-nova"/>
                <a:hlinkClick r:id="rId2"/>
              </a:rPr>
              <a:t>What is programming language?</a:t>
            </a:r>
            <a:r>
              <a:rPr lang="en-US" b="0" i="0" dirty="0" smtClean="0">
                <a:solidFill>
                  <a:srgbClr val="001C3B"/>
                </a:solidFill>
                <a:effectLst/>
                <a:latin typeface="proxima-nova"/>
              </a:rPr>
              <a:t>" to know more about programming languages. Some of the popular </a:t>
            </a:r>
            <a:r>
              <a:rPr lang="en-US" b="0" i="0" u="none" strike="noStrike" dirty="0" smtClean="0">
                <a:solidFill>
                  <a:srgbClr val="007AFF"/>
                </a:solidFill>
                <a:effectLst/>
                <a:latin typeface="proxima-nova"/>
                <a:hlinkClick r:id="rId3"/>
              </a:rPr>
              <a:t>Programming languages</a:t>
            </a:r>
            <a:r>
              <a:rPr lang="en-US" b="0" i="0" dirty="0" smtClean="0">
                <a:solidFill>
                  <a:srgbClr val="001C3B"/>
                </a:solidFill>
                <a:effectLst/>
                <a:latin typeface="proxima-nova"/>
              </a:rPr>
              <a:t> are Python, C, C++, Java, etc.</a:t>
            </a:r>
            <a:endParaRPr lang="en-US" b="0" i="0" dirty="0">
              <a:solidFill>
                <a:srgbClr val="001C3B"/>
              </a:solidFill>
              <a:effectLst/>
              <a:latin typeface="proxima-nova"/>
            </a:endParaRPr>
          </a:p>
        </p:txBody>
      </p:sp>
      <p:sp>
        <p:nvSpPr>
          <p:cNvPr id="3" name="Rectangle 2"/>
          <p:cNvSpPr/>
          <p:nvPr/>
        </p:nvSpPr>
        <p:spPr>
          <a:xfrm>
            <a:off x="167425" y="2373876"/>
            <a:ext cx="11912958" cy="3970318"/>
          </a:xfrm>
          <a:prstGeom prst="rect">
            <a:avLst/>
          </a:prstGeom>
        </p:spPr>
        <p:txBody>
          <a:bodyPr wrap="square">
            <a:spAutoFit/>
          </a:bodyPr>
          <a:lstStyle/>
          <a:p>
            <a:r>
              <a:rPr lang="en-US" b="1" i="0" dirty="0" smtClean="0">
                <a:solidFill>
                  <a:srgbClr val="001C3B"/>
                </a:solidFill>
                <a:effectLst/>
                <a:latin typeface="proxima-nova"/>
              </a:rPr>
              <a:t>Why should you learn Computer Programming?</a:t>
            </a:r>
            <a:endParaRPr lang="en-US" b="0" i="0" dirty="0" smtClean="0">
              <a:solidFill>
                <a:srgbClr val="001C3B"/>
              </a:solidFill>
              <a:effectLst/>
              <a:latin typeface="proxima-nova"/>
            </a:endParaRPr>
          </a:p>
          <a:p>
            <a:pPr algn="just"/>
            <a:r>
              <a:rPr lang="en-US" b="0" i="0" dirty="0" smtClean="0">
                <a:solidFill>
                  <a:srgbClr val="001C3B"/>
                </a:solidFill>
                <a:effectLst/>
                <a:latin typeface="proxima-nova"/>
              </a:rPr>
              <a:t>Now, after knowing so many things about programming, the big question to be answered is - why should you learn Computer Programming? Let us understand why:</a:t>
            </a:r>
          </a:p>
          <a:p>
            <a:pPr>
              <a:buFont typeface="Arial" panose="020B0604020202020204" pitchFamily="34" charset="0"/>
              <a:buChar char="•"/>
            </a:pPr>
            <a:r>
              <a:rPr lang="en-US" b="1" i="0" dirty="0" smtClean="0">
                <a:solidFill>
                  <a:srgbClr val="001C3B"/>
                </a:solidFill>
                <a:effectLst/>
                <a:latin typeface="proxima-nova"/>
              </a:rPr>
              <a:t>Programming is fun:</a:t>
            </a:r>
            <a:r>
              <a:rPr lang="en-US" b="0" i="0" dirty="0" smtClean="0">
                <a:solidFill>
                  <a:srgbClr val="001C3B"/>
                </a:solidFill>
                <a:effectLst/>
                <a:latin typeface="proxima-nova"/>
              </a:rPr>
              <a:t> Using Programming, you can create your own games, your personal blog/profile page, a social networking site like Facebook, a search engine like Google or an e-commerce platform like Amazon! Won’t that be fun? Imagine creating your own game and putting it on Play Store and getting thousands and thousands of downloads!</a:t>
            </a:r>
          </a:p>
          <a:p>
            <a:pPr>
              <a:buFont typeface="Arial" panose="020B0604020202020204" pitchFamily="34" charset="0"/>
              <a:buChar char="•"/>
            </a:pPr>
            <a:r>
              <a:rPr lang="en-US" b="1" i="0" dirty="0" smtClean="0">
                <a:solidFill>
                  <a:srgbClr val="001C3B"/>
                </a:solidFill>
                <a:effectLst/>
                <a:latin typeface="proxima-nova"/>
              </a:rPr>
              <a:t>The backbone of a Technology Company:</a:t>
            </a:r>
            <a:r>
              <a:rPr lang="en-US" b="0" i="0" dirty="0" smtClean="0">
                <a:solidFill>
                  <a:srgbClr val="001C3B"/>
                </a:solidFill>
                <a:effectLst/>
                <a:latin typeface="proxima-nova"/>
              </a:rPr>
              <a:t> The backbones of today’s technology companies like Google, Facebook, Microsoft, Apple, Amazon, and many others, are giant computer programs written by a collaboration of thousands of skilled programmers. If you have the right business acumen, knowing programming can help you create the next big tech company.</a:t>
            </a:r>
          </a:p>
          <a:p>
            <a:pPr>
              <a:buFont typeface="Arial" panose="020B0604020202020204" pitchFamily="34" charset="0"/>
              <a:buChar char="•"/>
            </a:pPr>
            <a:r>
              <a:rPr lang="en-US" b="1" i="0" dirty="0" smtClean="0">
                <a:solidFill>
                  <a:srgbClr val="001C3B"/>
                </a:solidFill>
                <a:effectLst/>
                <a:latin typeface="proxima-nova"/>
              </a:rPr>
              <a:t>Pretty good salary:</a:t>
            </a:r>
            <a:r>
              <a:rPr lang="en-US" b="0" i="0" dirty="0" smtClean="0">
                <a:solidFill>
                  <a:srgbClr val="001C3B"/>
                </a:solidFill>
                <a:effectLst/>
                <a:latin typeface="proxima-nova"/>
              </a:rPr>
              <a:t> Computer Programmers are paid extremely well almost all across the world. Top programmers in Silicon Valley make millions of dollars every year. Quite a few companies offer to start salaries as high as $100,000 per year.</a:t>
            </a:r>
            <a:endParaRPr lang="en-US" b="0" i="0" dirty="0">
              <a:solidFill>
                <a:srgbClr val="001C3B"/>
              </a:solidFill>
              <a:effectLst/>
              <a:latin typeface="proxima-nova"/>
            </a:endParaRPr>
          </a:p>
        </p:txBody>
      </p:sp>
    </p:spTree>
    <p:extLst>
      <p:ext uri="{BB962C8B-B14F-4D97-AF65-F5344CB8AC3E}">
        <p14:creationId xmlns:p14="http://schemas.microsoft.com/office/powerpoint/2010/main" val="2768418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833</Words>
  <Application>Microsoft Office PowerPoint</Application>
  <PresentationFormat>Widescreen</PresentationFormat>
  <Paragraphs>86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proxima-nova</vt:lpstr>
      <vt:lpstr>Office Theme</vt:lpstr>
      <vt:lpstr>Operating Systems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6</cp:revision>
  <dcterms:created xsi:type="dcterms:W3CDTF">2020-11-13T17:17:40Z</dcterms:created>
  <dcterms:modified xsi:type="dcterms:W3CDTF">2020-11-16T07:34:05Z</dcterms:modified>
</cp:coreProperties>
</file>