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3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7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0" y="69850"/>
            <a:ext cx="9013190" cy="6692900"/>
          </a:xfrm>
          <a:custGeom>
            <a:avLst/>
            <a:gdLst/>
            <a:ahLst/>
            <a:cxnLst/>
            <a:rect l="l" t="t" r="r" b="b"/>
            <a:pathLst>
              <a:path w="9013190" h="6692900">
                <a:moveTo>
                  <a:pt x="328930" y="0"/>
                </a:moveTo>
                <a:lnTo>
                  <a:pt x="284056" y="3968"/>
                </a:lnTo>
                <a:lnTo>
                  <a:pt x="239978" y="15373"/>
                </a:lnTo>
                <a:lnTo>
                  <a:pt x="197429" y="33465"/>
                </a:lnTo>
                <a:lnTo>
                  <a:pt x="157141" y="57494"/>
                </a:lnTo>
                <a:lnTo>
                  <a:pt x="119847" y="86710"/>
                </a:lnTo>
                <a:lnTo>
                  <a:pt x="86280" y="120362"/>
                </a:lnTo>
                <a:lnTo>
                  <a:pt x="57173" y="157702"/>
                </a:lnTo>
                <a:lnTo>
                  <a:pt x="33259" y="197978"/>
                </a:lnTo>
                <a:lnTo>
                  <a:pt x="15270" y="240442"/>
                </a:lnTo>
                <a:lnTo>
                  <a:pt x="3939" y="284342"/>
                </a:lnTo>
                <a:lnTo>
                  <a:pt x="0" y="328929"/>
                </a:lnTo>
                <a:lnTo>
                  <a:pt x="0" y="6362700"/>
                </a:lnTo>
                <a:lnTo>
                  <a:pt x="3939" y="6407603"/>
                </a:lnTo>
                <a:lnTo>
                  <a:pt x="15270" y="6451762"/>
                </a:lnTo>
                <a:lnTo>
                  <a:pt x="33259" y="6494432"/>
                </a:lnTo>
                <a:lnTo>
                  <a:pt x="57173" y="6534870"/>
                </a:lnTo>
                <a:lnTo>
                  <a:pt x="86280" y="6572331"/>
                </a:lnTo>
                <a:lnTo>
                  <a:pt x="119847" y="6606070"/>
                </a:lnTo>
                <a:lnTo>
                  <a:pt x="157141" y="6635344"/>
                </a:lnTo>
                <a:lnTo>
                  <a:pt x="197429" y="6659408"/>
                </a:lnTo>
                <a:lnTo>
                  <a:pt x="239978" y="6677518"/>
                </a:lnTo>
                <a:lnTo>
                  <a:pt x="284056" y="6688930"/>
                </a:lnTo>
                <a:lnTo>
                  <a:pt x="328930" y="6692900"/>
                </a:lnTo>
                <a:lnTo>
                  <a:pt x="8684260" y="6692900"/>
                </a:lnTo>
                <a:lnTo>
                  <a:pt x="8728847" y="6688930"/>
                </a:lnTo>
                <a:lnTo>
                  <a:pt x="8772747" y="6677518"/>
                </a:lnTo>
                <a:lnTo>
                  <a:pt x="8815211" y="6659408"/>
                </a:lnTo>
                <a:lnTo>
                  <a:pt x="8855487" y="6635344"/>
                </a:lnTo>
                <a:lnTo>
                  <a:pt x="8892827" y="6606070"/>
                </a:lnTo>
                <a:lnTo>
                  <a:pt x="8926479" y="6572331"/>
                </a:lnTo>
                <a:lnTo>
                  <a:pt x="8955695" y="6534870"/>
                </a:lnTo>
                <a:lnTo>
                  <a:pt x="8979724" y="6494432"/>
                </a:lnTo>
                <a:lnTo>
                  <a:pt x="8997816" y="6451762"/>
                </a:lnTo>
                <a:lnTo>
                  <a:pt x="9009221" y="6407603"/>
                </a:lnTo>
                <a:lnTo>
                  <a:pt x="9013190" y="6362700"/>
                </a:lnTo>
                <a:lnTo>
                  <a:pt x="9013190" y="328929"/>
                </a:lnTo>
                <a:lnTo>
                  <a:pt x="9009221" y="284342"/>
                </a:lnTo>
                <a:lnTo>
                  <a:pt x="8997816" y="240442"/>
                </a:lnTo>
                <a:lnTo>
                  <a:pt x="8979724" y="197978"/>
                </a:lnTo>
                <a:lnTo>
                  <a:pt x="8955695" y="157702"/>
                </a:lnTo>
                <a:lnTo>
                  <a:pt x="8926479" y="120362"/>
                </a:lnTo>
                <a:lnTo>
                  <a:pt x="8892827" y="86710"/>
                </a:lnTo>
                <a:lnTo>
                  <a:pt x="8855487" y="57494"/>
                </a:lnTo>
                <a:lnTo>
                  <a:pt x="8815211" y="33465"/>
                </a:lnTo>
                <a:lnTo>
                  <a:pt x="8772747" y="15373"/>
                </a:lnTo>
                <a:lnTo>
                  <a:pt x="8728847" y="3968"/>
                </a:lnTo>
                <a:lnTo>
                  <a:pt x="8684260" y="0"/>
                </a:lnTo>
                <a:lnTo>
                  <a:pt x="328930" y="0"/>
                </a:lnTo>
                <a:close/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33757" y="71527"/>
            <a:ext cx="4482284" cy="3367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643120" y="111760"/>
            <a:ext cx="4424680" cy="3317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633367" y="3527197"/>
            <a:ext cx="4352744" cy="32694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80747" y="3490367"/>
            <a:ext cx="4401004" cy="3306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500629" y="3214370"/>
            <a:ext cx="4572000" cy="459740"/>
          </a:xfrm>
          <a:custGeom>
            <a:avLst/>
            <a:gdLst/>
            <a:ahLst/>
            <a:cxnLst/>
            <a:rect l="l" t="t" r="r" b="b"/>
            <a:pathLst>
              <a:path w="4572000" h="459739">
                <a:moveTo>
                  <a:pt x="0" y="0"/>
                </a:moveTo>
                <a:lnTo>
                  <a:pt x="4572000" y="0"/>
                </a:lnTo>
                <a:lnTo>
                  <a:pt x="4572000" y="459739"/>
                </a:lnTo>
                <a:lnTo>
                  <a:pt x="0" y="459739"/>
                </a:lnTo>
                <a:lnTo>
                  <a:pt x="0" y="0"/>
                </a:lnTo>
                <a:close/>
              </a:path>
            </a:pathLst>
          </a:custGeom>
          <a:solidFill>
            <a:srgbClr val="9A2C1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0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0" y="69850"/>
            <a:ext cx="9013190" cy="6692900"/>
          </a:xfrm>
          <a:custGeom>
            <a:avLst/>
            <a:gdLst/>
            <a:ahLst/>
            <a:cxnLst/>
            <a:rect l="l" t="t" r="r" b="b"/>
            <a:pathLst>
              <a:path w="9013190" h="6692900">
                <a:moveTo>
                  <a:pt x="328930" y="0"/>
                </a:moveTo>
                <a:lnTo>
                  <a:pt x="284056" y="3968"/>
                </a:lnTo>
                <a:lnTo>
                  <a:pt x="239978" y="15373"/>
                </a:lnTo>
                <a:lnTo>
                  <a:pt x="197429" y="33465"/>
                </a:lnTo>
                <a:lnTo>
                  <a:pt x="157141" y="57494"/>
                </a:lnTo>
                <a:lnTo>
                  <a:pt x="119847" y="86710"/>
                </a:lnTo>
                <a:lnTo>
                  <a:pt x="86280" y="120362"/>
                </a:lnTo>
                <a:lnTo>
                  <a:pt x="57173" y="157702"/>
                </a:lnTo>
                <a:lnTo>
                  <a:pt x="33259" y="197978"/>
                </a:lnTo>
                <a:lnTo>
                  <a:pt x="15270" y="240442"/>
                </a:lnTo>
                <a:lnTo>
                  <a:pt x="3939" y="284342"/>
                </a:lnTo>
                <a:lnTo>
                  <a:pt x="0" y="328929"/>
                </a:lnTo>
                <a:lnTo>
                  <a:pt x="0" y="6362700"/>
                </a:lnTo>
                <a:lnTo>
                  <a:pt x="3939" y="6407603"/>
                </a:lnTo>
                <a:lnTo>
                  <a:pt x="15270" y="6451762"/>
                </a:lnTo>
                <a:lnTo>
                  <a:pt x="33259" y="6494432"/>
                </a:lnTo>
                <a:lnTo>
                  <a:pt x="57173" y="6534870"/>
                </a:lnTo>
                <a:lnTo>
                  <a:pt x="86280" y="6572331"/>
                </a:lnTo>
                <a:lnTo>
                  <a:pt x="119847" y="6606070"/>
                </a:lnTo>
                <a:lnTo>
                  <a:pt x="157141" y="6635344"/>
                </a:lnTo>
                <a:lnTo>
                  <a:pt x="197429" y="6659408"/>
                </a:lnTo>
                <a:lnTo>
                  <a:pt x="239978" y="6677518"/>
                </a:lnTo>
                <a:lnTo>
                  <a:pt x="284056" y="6688930"/>
                </a:lnTo>
                <a:lnTo>
                  <a:pt x="328930" y="6692900"/>
                </a:lnTo>
                <a:lnTo>
                  <a:pt x="8684260" y="6692900"/>
                </a:lnTo>
                <a:lnTo>
                  <a:pt x="8728847" y="6688930"/>
                </a:lnTo>
                <a:lnTo>
                  <a:pt x="8772747" y="6677518"/>
                </a:lnTo>
                <a:lnTo>
                  <a:pt x="8815211" y="6659408"/>
                </a:lnTo>
                <a:lnTo>
                  <a:pt x="8855487" y="6635344"/>
                </a:lnTo>
                <a:lnTo>
                  <a:pt x="8892827" y="6606070"/>
                </a:lnTo>
                <a:lnTo>
                  <a:pt x="8926479" y="6572331"/>
                </a:lnTo>
                <a:lnTo>
                  <a:pt x="8955695" y="6534870"/>
                </a:lnTo>
                <a:lnTo>
                  <a:pt x="8979724" y="6494432"/>
                </a:lnTo>
                <a:lnTo>
                  <a:pt x="8997816" y="6451762"/>
                </a:lnTo>
                <a:lnTo>
                  <a:pt x="9009221" y="6407603"/>
                </a:lnTo>
                <a:lnTo>
                  <a:pt x="9013190" y="6362700"/>
                </a:lnTo>
                <a:lnTo>
                  <a:pt x="9013190" y="328929"/>
                </a:lnTo>
                <a:lnTo>
                  <a:pt x="9009221" y="284342"/>
                </a:lnTo>
                <a:lnTo>
                  <a:pt x="8997816" y="240442"/>
                </a:lnTo>
                <a:lnTo>
                  <a:pt x="8979724" y="197978"/>
                </a:lnTo>
                <a:lnTo>
                  <a:pt x="8955695" y="157702"/>
                </a:lnTo>
                <a:lnTo>
                  <a:pt x="8926479" y="120362"/>
                </a:lnTo>
                <a:lnTo>
                  <a:pt x="8892827" y="86710"/>
                </a:lnTo>
                <a:lnTo>
                  <a:pt x="8855487" y="57494"/>
                </a:lnTo>
                <a:lnTo>
                  <a:pt x="8815211" y="33465"/>
                </a:lnTo>
                <a:lnTo>
                  <a:pt x="8772747" y="15373"/>
                </a:lnTo>
                <a:lnTo>
                  <a:pt x="8728847" y="3968"/>
                </a:lnTo>
                <a:lnTo>
                  <a:pt x="8684260" y="0"/>
                </a:lnTo>
                <a:lnTo>
                  <a:pt x="328930" y="0"/>
                </a:lnTo>
                <a:close/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070" y="491490"/>
            <a:ext cx="150368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359" y="1220668"/>
            <a:ext cx="8345170" cy="330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4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ater_potentia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en.wikipedia.org/wiki/Solu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345170" cy="1107996"/>
          </a:xfrm>
        </p:spPr>
        <p:txBody>
          <a:bodyPr/>
          <a:lstStyle/>
          <a:p>
            <a:pPr algn="ctr"/>
            <a:r>
              <a:rPr lang="en-US" sz="3600" dirty="0" smtClean="0">
                <a:latin typeface="Algerian" pitchFamily="82" charset="0"/>
              </a:rPr>
              <a:t>Evaluation of salinity and </a:t>
            </a:r>
            <a:r>
              <a:rPr lang="en-US" sz="3600" dirty="0">
                <a:latin typeface="Algerian" pitchFamily="82" charset="0"/>
              </a:rPr>
              <a:t>Salt affected soils </a:t>
            </a:r>
          </a:p>
        </p:txBody>
      </p:sp>
    </p:spTree>
    <p:extLst>
      <p:ext uri="{BB962C8B-B14F-4D97-AF65-F5344CB8AC3E}">
        <p14:creationId xmlns:p14="http://schemas.microsoft.com/office/powerpoint/2010/main" val="252360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247" y="218847"/>
            <a:ext cx="6115504" cy="6458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4900" y="3350260"/>
            <a:ext cx="301117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950" spc="325" dirty="0">
                <a:solidFill>
                  <a:prstClr val="black"/>
                </a:solidFill>
                <a:latin typeface="Arial"/>
                <a:cs typeface="Arial"/>
              </a:rPr>
              <a:t>OsmoticPressure.ex</a:t>
            </a:r>
            <a:endParaRPr sz="195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485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050" y="529590"/>
            <a:ext cx="8778240" cy="626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070" y="646429"/>
            <a:ext cx="32943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(2)Specific-ion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effects: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5270" y="1088390"/>
            <a:ext cx="8465820" cy="33603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">
              <a:spcBef>
                <a:spcPts val="100"/>
              </a:spcBef>
              <a:tabLst>
                <a:tab pos="4388485" algn="l"/>
              </a:tabLs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growth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depression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due</a:t>
            </a:r>
            <a:r>
              <a:rPr spc="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u="sng" spc="-1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excessive	</a:t>
            </a:r>
            <a:r>
              <a:rPr b="1" u="sng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concentrations of </a:t>
            </a:r>
            <a:r>
              <a:rPr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b="1" u="sng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specific</a:t>
            </a:r>
            <a:r>
              <a:rPr b="1" u="sng" spc="-3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1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ions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63500">
              <a:spcBef>
                <a:spcPts val="120"/>
              </a:spcBef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rather than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osmotic effects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alone,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si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called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specific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ion</a:t>
            </a:r>
            <a:r>
              <a:rPr sz="2000" b="1" spc="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toxicity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2905"/>
            <a:r>
              <a:rPr b="1" spc="-5" dirty="0">
                <a:solidFill>
                  <a:srgbClr val="0000CC"/>
                </a:solidFill>
                <a:latin typeface="Arial"/>
                <a:cs typeface="Arial"/>
              </a:rPr>
              <a:t>(a)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at low concn</a:t>
            </a:r>
            <a:r>
              <a:rPr b="1" spc="-5" dirty="0">
                <a:solidFill>
                  <a:srgbClr val="0000CC"/>
                </a:solidFill>
                <a:latin typeface="Arial"/>
                <a:cs typeface="Arial"/>
              </a:rPr>
              <a:t>: </a:t>
            </a:r>
            <a:r>
              <a:rPr b="1" spc="-10" dirty="0">
                <a:solidFill>
                  <a:srgbClr val="0000CC"/>
                </a:solidFill>
                <a:latin typeface="Arial"/>
                <a:cs typeface="Arial"/>
              </a:rPr>
              <a:t>NaHCO</a:t>
            </a:r>
            <a:r>
              <a:rPr sz="1575" b="1" spc="-15" baseline="-23809" dirty="0">
                <a:solidFill>
                  <a:srgbClr val="0000CC"/>
                </a:solidFill>
                <a:latin typeface="Arial"/>
                <a:cs typeface="Arial"/>
              </a:rPr>
              <a:t>3 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and soluble 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borates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become</a:t>
            </a:r>
            <a:r>
              <a:rPr b="1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toxic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63500" marR="55880" indent="914400">
              <a:lnSpc>
                <a:spcPct val="106900"/>
              </a:lnSpc>
              <a:spcBef>
                <a:spcPts val="2140"/>
              </a:spcBef>
              <a:tabLst>
                <a:tab pos="7406005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NaHCO</a:t>
            </a:r>
            <a:r>
              <a:rPr sz="2100" b="1" spc="-7" baseline="-23809" dirty="0">
                <a:solidFill>
                  <a:srgbClr val="0000CC"/>
                </a:solidFill>
                <a:latin typeface="Arial"/>
                <a:cs typeface="Arial"/>
              </a:rPr>
              <a:t>3</a:t>
            </a:r>
            <a:r>
              <a:rPr b="1" spc="-5" dirty="0">
                <a:solidFill>
                  <a:srgbClr val="0000CC"/>
                </a:solidFill>
                <a:latin typeface="Arial"/>
                <a:cs typeface="Arial"/>
              </a:rPr>
              <a:t>: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its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harmful 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effect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more likely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to be due to the 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consequences of </a:t>
            </a:r>
            <a:r>
              <a:rPr b="1" dirty="0">
                <a:solidFill>
                  <a:srgbClr val="0000CC"/>
                </a:solidFill>
                <a:latin typeface="Arial"/>
                <a:cs typeface="Arial"/>
              </a:rPr>
              <a:t>high pH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it brings about. </a:t>
            </a:r>
            <a:r>
              <a:rPr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Phophate, Fe,Zn</a:t>
            </a:r>
            <a:r>
              <a:rPr b="1" u="sng" spc="1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 </a:t>
            </a:r>
            <a:r>
              <a:rPr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and</a:t>
            </a:r>
            <a:r>
              <a:rPr b="1" u="sng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 </a:t>
            </a:r>
            <a:r>
              <a:rPr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Mn	</a:t>
            </a:r>
            <a:r>
              <a:rPr b="1" u="sng" spc="-10" dirty="0">
                <a:solidFill>
                  <a:prstClr val="black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become 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unavailable</a:t>
            </a:r>
            <a:r>
              <a:rPr b="1" u="sng" spc="-10" dirty="0">
                <a:solidFill>
                  <a:prstClr val="black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 </a:t>
            </a:r>
            <a:r>
              <a:rPr b="1" u="sng" dirty="0">
                <a:solidFill>
                  <a:prstClr val="black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to the </a:t>
            </a:r>
            <a:r>
              <a:rPr b="1" u="sng" spc="-5" dirty="0">
                <a:solidFill>
                  <a:prstClr val="black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plant </a:t>
            </a:r>
            <a:r>
              <a:rPr b="1" u="sng" spc="-10" dirty="0">
                <a:solidFill>
                  <a:prstClr val="black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at </a:t>
            </a:r>
            <a:r>
              <a:rPr b="1" u="sng" dirty="0">
                <a:solidFill>
                  <a:prstClr val="black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high pH </a:t>
            </a:r>
            <a:r>
              <a:rPr b="1" u="sng" spc="-15" dirty="0">
                <a:solidFill>
                  <a:prstClr val="black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value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b="1" spc="-5" dirty="0">
                <a:solidFill>
                  <a:srgbClr val="0000CC"/>
                </a:solidFill>
                <a:latin typeface="Arial"/>
                <a:cs typeface="Arial"/>
              </a:rPr>
              <a:t>soil structure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tends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b="1" spc="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become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63500" marR="55880"/>
            <a:r>
              <a:rPr b="1" dirty="0">
                <a:solidFill>
                  <a:srgbClr val="0000CC"/>
                </a:solidFill>
                <a:latin typeface="Arial"/>
                <a:cs typeface="Arial"/>
              </a:rPr>
              <a:t>water </a:t>
            </a:r>
            <a:r>
              <a:rPr b="1" spc="-5" dirty="0">
                <a:solidFill>
                  <a:srgbClr val="0000CC"/>
                </a:solidFill>
                <a:latin typeface="Arial"/>
                <a:cs typeface="Arial"/>
              </a:rPr>
              <a:t>unstable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bringing about conditions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of low water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permeability and poor  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aeration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0" y="4448733"/>
            <a:ext cx="2524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At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High</a:t>
            </a: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concn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8716" y="4732251"/>
            <a:ext cx="4744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some ions 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have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toxic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effects at high</a:t>
            </a:r>
            <a:r>
              <a:rPr b="1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concn.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37450" y="614680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30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0760" y="5025390"/>
            <a:ext cx="7720330" cy="64770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01600">
              <a:spcBef>
                <a:spcPts val="390"/>
              </a:spcBef>
            </a:pPr>
            <a:r>
              <a:rPr b="1" spc="-5" dirty="0">
                <a:solidFill>
                  <a:srgbClr val="0000CC"/>
                </a:solidFill>
                <a:latin typeface="Arial"/>
                <a:cs typeface="Arial"/>
              </a:rPr>
              <a:t>Fruit plants 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can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tolerate sufficient amount of </a:t>
            </a:r>
            <a:r>
              <a:rPr b="1" u="sng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</a:t>
            </a:r>
            <a:r>
              <a:rPr sz="1575" b="1" u="sng" spc="-15" baseline="-23809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</a:t>
            </a:r>
            <a:r>
              <a:rPr sz="1575" b="1" u="sng" spc="-15" baseline="2910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-2</a:t>
            </a:r>
            <a:r>
              <a:rPr sz="1050" b="1" u="sng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1" u="sng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but not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Cl</a:t>
            </a:r>
            <a:r>
              <a:rPr sz="1575" b="1" u="sng" spc="-7" baseline="2910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-</a:t>
            </a:r>
            <a:r>
              <a:rPr sz="1575" b="1" spc="165" baseline="291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(Sensitive)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8100">
              <a:spcBef>
                <a:spcPts val="290"/>
              </a:spcBef>
            </a:pPr>
            <a:r>
              <a:rPr b="1" spc="-5" dirty="0">
                <a:solidFill>
                  <a:srgbClr val="0000CC"/>
                </a:solidFill>
                <a:latin typeface="Arial"/>
                <a:cs typeface="Arial"/>
              </a:rPr>
              <a:t>Flax and </a:t>
            </a:r>
            <a:r>
              <a:rPr b="1" spc="-10" dirty="0">
                <a:solidFill>
                  <a:srgbClr val="0000CC"/>
                </a:solidFill>
                <a:latin typeface="Arial"/>
                <a:cs typeface="Arial"/>
              </a:rPr>
              <a:t>grasses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: sensitive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b="1" u="sng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high concn. of</a:t>
            </a:r>
            <a:r>
              <a:rPr b="1" spc="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SO</a:t>
            </a:r>
            <a:r>
              <a:rPr sz="1575" b="1" u="sng" spc="-7" baseline="-23809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4</a:t>
            </a:r>
            <a:r>
              <a:rPr sz="1575" b="1" u="sng" spc="-7" baseline="2910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-2</a:t>
            </a:r>
            <a:endParaRPr sz="1575" baseline="291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668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796290"/>
            <a:ext cx="42919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</a:rPr>
              <a:t>(3) </a:t>
            </a:r>
            <a:r>
              <a:rPr sz="2800" spc="-5" dirty="0"/>
              <a:t>Nutritional</a:t>
            </a:r>
            <a:r>
              <a:rPr sz="2800" spc="-75" dirty="0"/>
              <a:t> </a:t>
            </a:r>
            <a:r>
              <a:rPr sz="2800" spc="-5" dirty="0"/>
              <a:t>Imbalance: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66039" y="1212850"/>
            <a:ext cx="9010650" cy="5645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00700" y="5971540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640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2259" y="1246563"/>
            <a:ext cx="8570595" cy="546290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98780" indent="-374015">
              <a:spcBef>
                <a:spcPts val="755"/>
              </a:spcBef>
              <a:buFontTx/>
              <a:buAutoNum type="romanLcParenBoth"/>
              <a:tabLst>
                <a:tab pos="399415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HCO</a:t>
            </a:r>
            <a:r>
              <a:rPr sz="2100" b="1" spc="-7" baseline="-23809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2100" b="1" spc="-7" baseline="27777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induced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deficiency</a:t>
            </a:r>
            <a:r>
              <a:rPr sz="24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767839">
              <a:spcBef>
                <a:spcPts val="600"/>
              </a:spcBef>
            </a:pPr>
            <a:r>
              <a:rPr sz="2200" b="1" dirty="0">
                <a:solidFill>
                  <a:prstClr val="black"/>
                </a:solidFill>
                <a:latin typeface="Arial"/>
                <a:cs typeface="Arial"/>
              </a:rPr>
              <a:t>Fe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is pptd due to presence </a:t>
            </a:r>
            <a:r>
              <a:rPr sz="2200" b="1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high</a:t>
            </a:r>
            <a:r>
              <a:rPr sz="22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bicarbonate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485140" indent="-459740">
              <a:spcBef>
                <a:spcPts val="1230"/>
              </a:spcBef>
              <a:buFontTx/>
              <a:buAutoNum type="romanLcParenBoth" startAt="2"/>
              <a:tabLst>
                <a:tab pos="485140" algn="l"/>
                <a:tab pos="2399030" algn="l"/>
              </a:tabLst>
            </a:pPr>
            <a:r>
              <a:rPr sz="2400" b="1" u="heavy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Na</a:t>
            </a:r>
            <a:r>
              <a:rPr sz="2100" b="1" u="heavy" spc="-15" baseline="27777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+</a:t>
            </a:r>
            <a:r>
              <a:rPr sz="1400" b="1" u="heavy" spc="2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induced	Ca deficiency</a:t>
            </a:r>
            <a:r>
              <a:rPr sz="2400" b="1" u="heavy" spc="-5" dirty="0">
                <a:solidFill>
                  <a:prstClr val="black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-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283210" marR="17780" indent="570230">
              <a:lnSpc>
                <a:spcPct val="100499"/>
              </a:lnSpc>
              <a:spcBef>
                <a:spcPts val="185"/>
              </a:spcBef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The specific effects of Na on plant physiological processes  include </a:t>
            </a:r>
            <a:r>
              <a:rPr sz="2200" b="1" spc="-5" dirty="0">
                <a:solidFill>
                  <a:srgbClr val="0000CC"/>
                </a:solidFill>
                <a:latin typeface="Arial"/>
                <a:cs typeface="Arial"/>
              </a:rPr>
              <a:t>antagonistic effects on Ca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uptake and shows Ca  deficiency. This is because </a:t>
            </a:r>
            <a:r>
              <a:rPr sz="2200" b="1" dirty="0">
                <a:solidFill>
                  <a:srgbClr val="0000CC"/>
                </a:solidFill>
                <a:latin typeface="Arial"/>
                <a:cs typeface="Arial"/>
              </a:rPr>
              <a:t>Na</a:t>
            </a:r>
            <a:r>
              <a:rPr sz="1875" b="1" baseline="28888" dirty="0">
                <a:solidFill>
                  <a:srgbClr val="0000CC"/>
                </a:solidFill>
                <a:latin typeface="Arial"/>
                <a:cs typeface="Arial"/>
              </a:rPr>
              <a:t>+ </a:t>
            </a:r>
            <a:r>
              <a:rPr sz="2200" b="1" spc="-5" dirty="0">
                <a:solidFill>
                  <a:srgbClr val="0000CC"/>
                </a:solidFill>
                <a:latin typeface="Arial"/>
                <a:cs typeface="Arial"/>
              </a:rPr>
              <a:t>displaces </a:t>
            </a:r>
            <a:r>
              <a:rPr sz="2200" b="1" spc="5" dirty="0">
                <a:solidFill>
                  <a:srgbClr val="0000CC"/>
                </a:solidFill>
                <a:latin typeface="Arial"/>
                <a:cs typeface="Arial"/>
              </a:rPr>
              <a:t>Ca</a:t>
            </a:r>
            <a:r>
              <a:rPr sz="1875" b="1" spc="7" baseline="28888" dirty="0">
                <a:solidFill>
                  <a:srgbClr val="0000CC"/>
                </a:solidFill>
                <a:latin typeface="Arial"/>
                <a:cs typeface="Arial"/>
              </a:rPr>
              <a:t>2+ </a:t>
            </a:r>
            <a:r>
              <a:rPr sz="2200" b="1" spc="-5" dirty="0">
                <a:solidFill>
                  <a:srgbClr val="0000CC"/>
                </a:solidFill>
                <a:latin typeface="Arial"/>
                <a:cs typeface="Arial"/>
              </a:rPr>
              <a:t>from membranes,  rendering them</a:t>
            </a:r>
            <a:r>
              <a:rPr sz="2200" b="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/>
                <a:cs typeface="Arial"/>
              </a:rPr>
              <a:t>nonfunctional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571500" indent="-546100">
              <a:spcBef>
                <a:spcPts val="1200"/>
              </a:spcBef>
              <a:buClr>
                <a:srgbClr val="FF0000"/>
              </a:buClr>
              <a:buFontTx/>
              <a:buAutoNum type="romanLcParenBoth" startAt="3"/>
              <a:tabLst>
                <a:tab pos="571500" algn="l"/>
              </a:tabLst>
            </a:pPr>
            <a:r>
              <a:rPr sz="24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Mg </a:t>
            </a:r>
            <a:r>
              <a:rPr sz="24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induced Ca</a:t>
            </a:r>
            <a:r>
              <a:rPr sz="2400" b="1" u="heavy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deficiency-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283210" marR="528320" indent="69850"/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High concentrations of competitive cations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such as </a:t>
            </a:r>
            <a:r>
              <a:rPr sz="2000" spc="15" dirty="0">
                <a:solidFill>
                  <a:prstClr val="black"/>
                </a:solidFill>
                <a:latin typeface="Arial"/>
                <a:cs typeface="Arial"/>
              </a:rPr>
              <a:t>Na</a:t>
            </a:r>
            <a:r>
              <a:rPr sz="1725" spc="22" baseline="28985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2000" spc="15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1725" baseline="28985" dirty="0">
                <a:solidFill>
                  <a:prstClr val="black"/>
                </a:solidFill>
                <a:latin typeface="Arial"/>
                <a:cs typeface="Arial"/>
              </a:rPr>
              <a:t>+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Mg</a:t>
            </a:r>
            <a:r>
              <a:rPr sz="1725" spc="-7" baseline="28985" dirty="0">
                <a:solidFill>
                  <a:prstClr val="black"/>
                </a:solidFill>
                <a:latin typeface="Arial"/>
                <a:cs typeface="Arial"/>
              </a:rPr>
              <a:t>2+ 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have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been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shown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000" b="1" u="heavy" spc="-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displace </a:t>
            </a:r>
            <a:r>
              <a:rPr sz="2000" b="1" u="heavy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cell </a:t>
            </a:r>
            <a:r>
              <a:rPr sz="2000" b="1" u="heavy" spc="-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membrane-associated </a:t>
            </a:r>
            <a:r>
              <a:rPr sz="2000" b="1" u="heavy" spc="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Ca</a:t>
            </a:r>
            <a:r>
              <a:rPr sz="1725" b="1" u="heavy" spc="15" baseline="2898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2</a:t>
            </a:r>
            <a:r>
              <a:rPr sz="1725" spc="15" baseline="28985" dirty="0">
                <a:solidFill>
                  <a:prstClr val="black"/>
                </a:solidFill>
                <a:latin typeface="Arial"/>
                <a:cs typeface="Arial"/>
              </a:rPr>
              <a:t>+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.The 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greater antagonistic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effect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of </a:t>
            </a:r>
            <a:r>
              <a:rPr sz="2000" b="1" spc="15" dirty="0">
                <a:solidFill>
                  <a:srgbClr val="000066"/>
                </a:solidFill>
                <a:latin typeface="Arial"/>
                <a:cs typeface="Arial"/>
              </a:rPr>
              <a:t>Mg</a:t>
            </a:r>
            <a:r>
              <a:rPr sz="1725" b="1" spc="22" baseline="28985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r>
              <a:rPr sz="1725" spc="22" baseline="28985" dirty="0">
                <a:solidFill>
                  <a:prstClr val="black"/>
                </a:solidFill>
                <a:latin typeface="Arial"/>
                <a:cs typeface="Arial"/>
              </a:rPr>
              <a:t>+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compared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Na</a:t>
            </a:r>
            <a:r>
              <a:rPr sz="1725" spc="7" baseline="28985" dirty="0">
                <a:solidFill>
                  <a:prstClr val="black"/>
                </a:solidFill>
                <a:latin typeface="Arial"/>
                <a:cs typeface="Arial"/>
              </a:rPr>
              <a:t>+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is due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to its 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greater </a:t>
            </a:r>
            <a:r>
              <a:rPr sz="2000" b="1" u="heavy" spc="-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membrane binding </a:t>
            </a:r>
            <a:r>
              <a:rPr sz="2000" b="1" u="heavy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constant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.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Due to its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greater</a:t>
            </a:r>
            <a:r>
              <a:rPr sz="20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binding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83210" marR="114300">
              <a:spcBef>
                <a:spcPts val="10"/>
              </a:spcBef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constant, </a:t>
            </a:r>
            <a:r>
              <a:rPr sz="2000" b="1" u="heavy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Mg</a:t>
            </a:r>
            <a:r>
              <a:rPr sz="1725" b="1" u="heavy" spc="15" baseline="2898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2+</a:t>
            </a:r>
            <a:r>
              <a:rPr sz="1150" b="1" u="heavy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more readily displaces </a:t>
            </a:r>
            <a:r>
              <a:rPr sz="2000" b="1" u="heavy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Ca</a:t>
            </a:r>
            <a:r>
              <a:rPr sz="1725" b="1" u="heavy" spc="15" baseline="2898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2+</a:t>
            </a:r>
            <a:r>
              <a:rPr sz="1725" b="1" spc="15" baseline="289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from the plasma </a:t>
            </a:r>
            <a:r>
              <a:rPr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membrane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at lower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concns (and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salinities) than 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Na</a:t>
            </a:r>
            <a:r>
              <a:rPr sz="1725" spc="15" baseline="28985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resulting in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 greater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growth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reduction and corresponding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Ca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deficiency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3888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1558290"/>
            <a:ext cx="79032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Evaluation/Appraisal </a:t>
            </a:r>
            <a:r>
              <a:rPr sz="3200" dirty="0"/>
              <a:t>of </a:t>
            </a:r>
            <a:r>
              <a:rPr sz="3200" spc="-5" dirty="0"/>
              <a:t>salinity</a:t>
            </a:r>
            <a:r>
              <a:rPr sz="3200" spc="-30" dirty="0"/>
              <a:t> </a:t>
            </a:r>
            <a:r>
              <a:rPr sz="3200" spc="-5" dirty="0"/>
              <a:t>problem: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28600" y="2590800"/>
            <a:ext cx="8686800" cy="3081020"/>
          </a:xfrm>
          <a:custGeom>
            <a:avLst/>
            <a:gdLst/>
            <a:ahLst/>
            <a:cxnLst/>
            <a:rect l="l" t="t" r="r" b="b"/>
            <a:pathLst>
              <a:path w="8686800" h="3081020">
                <a:moveTo>
                  <a:pt x="0" y="0"/>
                </a:moveTo>
                <a:lnTo>
                  <a:pt x="8686800" y="0"/>
                </a:lnTo>
                <a:lnTo>
                  <a:pt x="8686800" y="3081020"/>
                </a:lnTo>
                <a:lnTo>
                  <a:pt x="0" y="308102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D2471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0" y="2625090"/>
            <a:ext cx="8609330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SzPct val="96428"/>
              <a:buFontTx/>
              <a:buAutoNum type="romanLcParenBoth"/>
              <a:tabLst>
                <a:tab pos="355600" algn="l"/>
              </a:tabLst>
            </a:pP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Percentage of water soluble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salts in</a:t>
            </a:r>
            <a:r>
              <a:rPr sz="2800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BF0000"/>
                </a:solidFill>
                <a:latin typeface="Arial"/>
                <a:cs typeface="Arial"/>
              </a:rPr>
              <a:t>soil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lnSpc>
                <a:spcPct val="199900"/>
              </a:lnSpc>
              <a:buSzPct val="96428"/>
              <a:buFontTx/>
              <a:buAutoNum type="romanLcParenBoth"/>
              <a:tabLst>
                <a:tab pos="368935" algn="l"/>
              </a:tabLst>
            </a:pPr>
            <a:r>
              <a:rPr sz="2800" b="1" spc="-5" dirty="0">
                <a:solidFill>
                  <a:srgbClr val="0000CC"/>
                </a:solidFill>
                <a:latin typeface="Arial Narrow"/>
                <a:cs typeface="Arial Narrow"/>
              </a:rPr>
              <a:t>Osmotic </a:t>
            </a:r>
            <a:r>
              <a:rPr sz="2800" b="1" spc="-10" dirty="0">
                <a:solidFill>
                  <a:srgbClr val="0000CC"/>
                </a:solidFill>
                <a:latin typeface="Arial Narrow"/>
                <a:cs typeface="Arial Narrow"/>
              </a:rPr>
              <a:t>pressure </a:t>
            </a:r>
            <a:r>
              <a:rPr sz="2800" spc="-5" dirty="0">
                <a:solidFill>
                  <a:srgbClr val="BF0000"/>
                </a:solidFill>
                <a:latin typeface="Arial Narrow"/>
                <a:cs typeface="Arial Narrow"/>
              </a:rPr>
              <a:t>of the soil </a:t>
            </a:r>
            <a:r>
              <a:rPr sz="2800" spc="-10" dirty="0">
                <a:solidFill>
                  <a:srgbClr val="BF0000"/>
                </a:solidFill>
                <a:latin typeface="Arial Narrow"/>
                <a:cs typeface="Arial Narrow"/>
              </a:rPr>
              <a:t>soln. should </a:t>
            </a:r>
            <a:r>
              <a:rPr lang="en-US" sz="2800" spc="-10" dirty="0">
                <a:solidFill>
                  <a:srgbClr val="BF0000"/>
                </a:solidFill>
                <a:latin typeface="Arial Narrow"/>
                <a:cs typeface="Arial Narrow"/>
              </a:rPr>
              <a:t>be </a:t>
            </a:r>
            <a:r>
              <a:rPr sz="2800" spc="-10" dirty="0">
                <a:solidFill>
                  <a:srgbClr val="BF0000"/>
                </a:solidFill>
                <a:latin typeface="Arial Narrow"/>
                <a:cs typeface="Arial Narrow"/>
              </a:rPr>
              <a:t>measure</a:t>
            </a:r>
            <a:r>
              <a:rPr lang="en-US" sz="2800" spc="-10" dirty="0">
                <a:solidFill>
                  <a:srgbClr val="BF0000"/>
                </a:solidFill>
                <a:latin typeface="Arial Narrow"/>
                <a:cs typeface="Arial Narrow"/>
              </a:rPr>
              <a:t>d</a:t>
            </a:r>
          </a:p>
          <a:p>
            <a:pPr marL="12700" marR="5080">
              <a:lnSpc>
                <a:spcPct val="199900"/>
              </a:lnSpc>
              <a:buSzPct val="96428"/>
              <a:tabLst>
                <a:tab pos="368935" algn="l"/>
              </a:tabLst>
            </a:pPr>
            <a:r>
              <a:rPr sz="2800" spc="-10" dirty="0">
                <a:solidFill>
                  <a:srgbClr val="0000CC"/>
                </a:solidFill>
                <a:latin typeface="Arial Narrow"/>
                <a:cs typeface="Arial Narrow"/>
              </a:rPr>
              <a:t> </a:t>
            </a: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(iii)EC </a:t>
            </a:r>
            <a:r>
              <a:rPr sz="2800" spc="-5" dirty="0">
                <a:solidFill>
                  <a:srgbClr val="BF0000"/>
                </a:solidFill>
                <a:latin typeface="Arial"/>
                <a:cs typeface="Arial"/>
              </a:rPr>
              <a:t>of the saturated soil soil extract  </a:t>
            </a:r>
            <a:r>
              <a:rPr sz="2800" b="1" spc="-5" dirty="0">
                <a:solidFill>
                  <a:srgbClr val="0070C0"/>
                </a:solidFill>
                <a:latin typeface="Arial"/>
                <a:cs typeface="Arial"/>
              </a:rPr>
              <a:t>(iv)</a:t>
            </a:r>
            <a:r>
              <a:rPr sz="2800" spc="-5" dirty="0">
                <a:solidFill>
                  <a:srgbClr val="BF0000"/>
                </a:solidFill>
                <a:latin typeface="Arial"/>
                <a:cs typeface="Arial"/>
              </a:rPr>
              <a:t>Concentration of </a:t>
            </a:r>
            <a:r>
              <a:rPr sz="2800" spc="-10" dirty="0">
                <a:solidFill>
                  <a:srgbClr val="BF0000"/>
                </a:solidFill>
                <a:latin typeface="Arial"/>
                <a:cs typeface="Arial"/>
              </a:rPr>
              <a:t>water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soluble</a:t>
            </a:r>
            <a:r>
              <a:rPr sz="2800" spc="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Arial"/>
                <a:cs typeface="Arial"/>
              </a:rPr>
              <a:t>Boron</a:t>
            </a:r>
            <a:r>
              <a:rPr sz="2800" spc="-10" dirty="0">
                <a:solidFill>
                  <a:srgbClr val="BF0000"/>
                </a:solidFill>
                <a:latin typeface="Arial"/>
                <a:cs typeface="Arial"/>
              </a:rPr>
              <a:t>: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5244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71600"/>
            <a:ext cx="8915400" cy="4572000"/>
          </a:xfrm>
          <a:custGeom>
            <a:avLst/>
            <a:gdLst/>
            <a:ahLst/>
            <a:cxnLst/>
            <a:rect l="l" t="t" r="r" b="b"/>
            <a:pathLst>
              <a:path w="8915400" h="4572000">
                <a:moveTo>
                  <a:pt x="0" y="0"/>
                </a:moveTo>
                <a:lnTo>
                  <a:pt x="8915400" y="0"/>
                </a:lnTo>
                <a:lnTo>
                  <a:pt x="891540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405890"/>
            <a:ext cx="6245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99"/>
                </a:solidFill>
              </a:rPr>
              <a:t>(i) </a:t>
            </a:r>
            <a:r>
              <a:rPr spc="-10" dirty="0">
                <a:solidFill>
                  <a:srgbClr val="000099"/>
                </a:solidFill>
              </a:rPr>
              <a:t>Percentage </a:t>
            </a:r>
            <a:r>
              <a:rPr spc="-5" dirty="0">
                <a:solidFill>
                  <a:srgbClr val="000099"/>
                </a:solidFill>
              </a:rPr>
              <a:t>of </a:t>
            </a:r>
            <a:r>
              <a:rPr dirty="0">
                <a:solidFill>
                  <a:srgbClr val="000099"/>
                </a:solidFill>
              </a:rPr>
              <a:t>water </a:t>
            </a:r>
            <a:r>
              <a:rPr spc="-5" dirty="0">
                <a:solidFill>
                  <a:srgbClr val="000099"/>
                </a:solidFill>
              </a:rPr>
              <a:t>soluble salts </a:t>
            </a:r>
            <a:r>
              <a:rPr dirty="0">
                <a:solidFill>
                  <a:srgbClr val="000099"/>
                </a:solidFill>
              </a:rPr>
              <a:t>in</a:t>
            </a:r>
            <a:r>
              <a:rPr spc="-215" dirty="0">
                <a:solidFill>
                  <a:srgbClr val="000099"/>
                </a:solidFill>
              </a:rPr>
              <a:t> </a:t>
            </a:r>
            <a:r>
              <a:rPr spc="10" dirty="0">
                <a:solidFill>
                  <a:srgbClr val="000099"/>
                </a:solidFill>
              </a:rPr>
              <a:t>soil</a:t>
            </a:r>
            <a:r>
              <a:rPr sz="1800" spc="10" dirty="0">
                <a:solidFill>
                  <a:srgbClr val="000099"/>
                </a:solidFill>
              </a:rPr>
              <a:t>;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459740" y="2045970"/>
            <a:ext cx="8476615" cy="381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marR="30480" indent="-86360">
              <a:spcBef>
                <a:spcPts val="100"/>
              </a:spcBef>
            </a:pP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From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measure of EC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of the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saturation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extract,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the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total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soluble salts 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in the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soil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can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easily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be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calculated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by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the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following</a:t>
            </a:r>
            <a:r>
              <a:rPr sz="200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eqn: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3825">
              <a:spcBef>
                <a:spcPts val="1310"/>
              </a:spcBef>
              <a:tabLst>
                <a:tab pos="3337560" algn="l"/>
              </a:tabLst>
            </a:pP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400" b="1" baseline="-24305" dirty="0">
                <a:solidFill>
                  <a:srgbClr val="000099"/>
                </a:solidFill>
                <a:latin typeface="Arial"/>
                <a:cs typeface="Arial"/>
              </a:rPr>
              <a:t>ss 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=</a:t>
            </a:r>
            <a:r>
              <a:rPr sz="2800" b="1" spc="-1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000099"/>
                </a:solidFill>
                <a:latin typeface="Arial"/>
                <a:cs typeface="Arial"/>
              </a:rPr>
              <a:t>(P</a:t>
            </a:r>
            <a:r>
              <a:rPr sz="2400" b="1" spc="7" baseline="-24305" dirty="0">
                <a:solidFill>
                  <a:srgbClr val="000099"/>
                </a:solidFill>
                <a:latin typeface="Arial"/>
                <a:cs typeface="Arial"/>
              </a:rPr>
              <a:t>sw</a:t>
            </a:r>
            <a:r>
              <a:rPr sz="2400" b="1" spc="585" baseline="-2430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xP</a:t>
            </a:r>
            <a:r>
              <a:rPr sz="2400" b="1" baseline="-24305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)/100	=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(0.064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x EC</a:t>
            </a:r>
            <a:r>
              <a:rPr sz="2400" b="1" baseline="-2430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X10</a:t>
            </a:r>
            <a:r>
              <a:rPr sz="2400" b="1" baseline="29513" dirty="0">
                <a:solidFill>
                  <a:srgbClr val="000099"/>
                </a:solidFill>
                <a:latin typeface="Arial"/>
                <a:cs typeface="Arial"/>
              </a:rPr>
              <a:t>3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x</a:t>
            </a:r>
            <a:r>
              <a:rPr sz="2800" b="1" spc="-1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SP)/100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1781810">
              <a:spcBef>
                <a:spcPts val="2620"/>
              </a:spcBef>
              <a:tabLst>
                <a:tab pos="2635885" algn="l"/>
              </a:tabLst>
            </a:pPr>
            <a:r>
              <a:rPr sz="2400" b="1" spc="-10" dirty="0">
                <a:solidFill>
                  <a:srgbClr val="BF0000"/>
                </a:solidFill>
                <a:latin typeface="Arial"/>
                <a:cs typeface="Arial"/>
              </a:rPr>
              <a:t>P</a:t>
            </a:r>
            <a:r>
              <a:rPr sz="2100" b="1" spc="-15" baseline="-23809" dirty="0">
                <a:solidFill>
                  <a:srgbClr val="BF0000"/>
                </a:solidFill>
                <a:latin typeface="Arial"/>
                <a:cs typeface="Arial"/>
              </a:rPr>
              <a:t>ss </a:t>
            </a:r>
            <a:r>
              <a:rPr sz="2100" b="1" spc="15" baseline="-23809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F0000"/>
                </a:solidFill>
                <a:latin typeface="Arial"/>
                <a:cs typeface="Arial"/>
              </a:rPr>
              <a:t>-	% </a:t>
            </a: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salt </a:t>
            </a:r>
            <a:r>
              <a:rPr sz="2400" b="1" dirty="0">
                <a:solidFill>
                  <a:srgbClr val="BF0000"/>
                </a:solidFill>
                <a:latin typeface="Arial"/>
                <a:cs typeface="Arial"/>
              </a:rPr>
              <a:t>in</a:t>
            </a:r>
            <a:r>
              <a:rPr sz="240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soil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781810" marR="723900" indent="-86360">
              <a:lnSpc>
                <a:spcPct val="213899"/>
              </a:lnSpc>
              <a:tabLst>
                <a:tab pos="2497455" algn="l"/>
              </a:tabLst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P</a:t>
            </a:r>
            <a:r>
              <a:rPr sz="2100" b="1" spc="-7" baseline="-23809" dirty="0">
                <a:solidFill>
                  <a:srgbClr val="BF0000"/>
                </a:solidFill>
                <a:latin typeface="Arial"/>
                <a:cs typeface="Arial"/>
              </a:rPr>
              <a:t>sw</a:t>
            </a:r>
            <a:r>
              <a:rPr sz="2100" b="1" spc="480" baseline="-23809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F0000"/>
                </a:solidFill>
                <a:latin typeface="Arial"/>
                <a:cs typeface="Arial"/>
              </a:rPr>
              <a:t>-	% </a:t>
            </a: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salt </a:t>
            </a:r>
            <a:r>
              <a:rPr sz="2400" b="1" dirty="0">
                <a:solidFill>
                  <a:srgbClr val="BF0000"/>
                </a:solidFill>
                <a:latin typeface="Arial"/>
                <a:cs typeface="Arial"/>
              </a:rPr>
              <a:t>in water </a:t>
            </a: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or saturation extract;  </a:t>
            </a:r>
            <a:r>
              <a:rPr sz="2400" b="1" spc="-15" dirty="0">
                <a:solidFill>
                  <a:srgbClr val="BF0000"/>
                </a:solidFill>
                <a:latin typeface="Arial"/>
                <a:cs typeface="Arial"/>
              </a:rPr>
              <a:t>P</a:t>
            </a:r>
            <a:r>
              <a:rPr sz="2100" b="1" spc="-22" baseline="-23809" dirty="0">
                <a:solidFill>
                  <a:srgbClr val="BF0000"/>
                </a:solidFill>
                <a:latin typeface="Arial"/>
                <a:cs typeface="Arial"/>
              </a:rPr>
              <a:t>w </a:t>
            </a:r>
            <a:r>
              <a:rPr sz="2400" b="1" dirty="0">
                <a:solidFill>
                  <a:srgbClr val="BF0000"/>
                </a:solidFill>
                <a:latin typeface="Arial"/>
                <a:cs typeface="Arial"/>
              </a:rPr>
              <a:t>- % water in </a:t>
            </a: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soil or</a:t>
            </a:r>
            <a:r>
              <a:rPr sz="2400" b="1" spc="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BF0000"/>
                </a:solidFill>
                <a:latin typeface="Arial"/>
                <a:cs typeface="Arial"/>
              </a:rPr>
              <a:t>SP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258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0" y="698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77959" y="6762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6070" y="638809"/>
            <a:ext cx="5311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(ii) </a:t>
            </a:r>
            <a:r>
              <a:rPr spc="-5" dirty="0"/>
              <a:t>Osmotic </a:t>
            </a:r>
            <a:r>
              <a:rPr spc="-10" dirty="0"/>
              <a:t>pressure </a:t>
            </a:r>
            <a:r>
              <a:rPr spc="-5" dirty="0"/>
              <a:t>of </a:t>
            </a:r>
            <a:r>
              <a:rPr dirty="0"/>
              <a:t>the </a:t>
            </a:r>
            <a:r>
              <a:rPr spc="-5" dirty="0"/>
              <a:t>soil</a:t>
            </a:r>
            <a:r>
              <a:rPr spc="15" dirty="0"/>
              <a:t> </a:t>
            </a:r>
            <a:r>
              <a:rPr spc="-5" dirty="0"/>
              <a:t>soln</a:t>
            </a:r>
          </a:p>
        </p:txBody>
      </p:sp>
      <p:sp>
        <p:nvSpPr>
          <p:cNvPr id="7" name="object 7"/>
          <p:cNvSpPr/>
          <p:nvPr/>
        </p:nvSpPr>
        <p:spPr>
          <a:xfrm>
            <a:off x="9063990" y="45402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" y="1143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7F1D1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91600" y="45275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7F1D1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906" y="2286000"/>
            <a:ext cx="836993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Osmotic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pressure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the soil soln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closely related to the rate of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water </a:t>
            </a: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uptake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and the 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growth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plants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saline soils. </a:t>
            </a:r>
            <a:endParaRPr sz="28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875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17" y="3458209"/>
            <a:ext cx="8497570" cy="122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60"/>
              </a:lnSpc>
              <a:spcBef>
                <a:spcPts val="100"/>
              </a:spcBef>
              <a:tabLst>
                <a:tab pos="537845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iv)	Concentration of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water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soluble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Boron: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228600">
              <a:lnSpc>
                <a:spcPts val="2080"/>
              </a:lnSpc>
            </a:pPr>
            <a:r>
              <a:rPr sz="2000" b="1" spc="-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determination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000" b="1" spc="10" dirty="0">
                <a:solidFill>
                  <a:srgbClr val="0000CC"/>
                </a:solidFill>
                <a:latin typeface="Arial"/>
                <a:cs typeface="Arial"/>
              </a:rPr>
              <a:t>water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soluble boron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concentration is also</a:t>
            </a:r>
            <a:r>
              <a:rPr sz="2000" b="1" spc="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28600" marR="5080"/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another criteria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characterisation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saline soils. The critical limits  of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B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concn for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plant </a:t>
            </a:r>
            <a:r>
              <a:rPr sz="2000" b="1" spc="5" dirty="0">
                <a:solidFill>
                  <a:prstClr val="black"/>
                </a:solidFill>
                <a:latin typeface="Arial"/>
                <a:cs typeface="Arial"/>
              </a:rPr>
              <a:t>growth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given</a:t>
            </a:r>
            <a:r>
              <a:rPr sz="2000" b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prstClr val="black"/>
                </a:solidFill>
                <a:latin typeface="Arial"/>
                <a:cs typeface="Arial"/>
              </a:rPr>
              <a:t>below: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19200" y="4800600"/>
          <a:ext cx="6705600" cy="1838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7210"/>
                <a:gridCol w="3628390"/>
              </a:tblGrid>
              <a:tr h="45974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Boron conc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(ppm)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Plant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response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solidFill>
                      <a:srgbClr val="000000"/>
                    </a:solidFill>
                  </a:tcPr>
                </a:tc>
              </a:tr>
              <a:tr h="459739">
                <a:tc>
                  <a:txBody>
                    <a:bodyPr/>
                    <a:lstStyle/>
                    <a:p>
                      <a:pPr marL="431800">
                        <a:lnSpc>
                          <a:spcPct val="100000"/>
                        </a:lnSpc>
                        <a:spcBef>
                          <a:spcPts val="140"/>
                        </a:spcBef>
                        <a:tabLst>
                          <a:tab pos="864235" algn="l"/>
                        </a:tabLst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&lt;	</a:t>
                      </a:r>
                      <a:r>
                        <a:rPr sz="24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0.7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safe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solidFill>
                      <a:srgbClr val="CACACA"/>
                    </a:solidFill>
                  </a:tcPr>
                </a:tc>
              </a:tr>
              <a:tr h="459739">
                <a:tc>
                  <a:txBody>
                    <a:bodyPr/>
                    <a:lstStyle/>
                    <a:p>
                      <a:pPr marL="51625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0.7-1.5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Marginal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solidFill>
                      <a:srgbClr val="E6E6E6"/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marL="516255">
                        <a:lnSpc>
                          <a:spcPct val="100000"/>
                        </a:lnSpc>
                        <a:spcBef>
                          <a:spcPts val="140"/>
                        </a:spcBef>
                        <a:tabLst>
                          <a:tab pos="864869" algn="l"/>
                        </a:tabLst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&gt;	</a:t>
                      </a:r>
                      <a:r>
                        <a:rPr sz="24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1.5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Unsafe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solidFill>
                      <a:srgbClr val="CACACA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46050" y="72389"/>
            <a:ext cx="8851900" cy="3359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7359" y="262890"/>
            <a:ext cx="5664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(iii) </a:t>
            </a:r>
            <a:r>
              <a:rPr spc="-10" dirty="0"/>
              <a:t>EC </a:t>
            </a:r>
            <a:r>
              <a:rPr dirty="0"/>
              <a:t>of </a:t>
            </a:r>
            <a:r>
              <a:rPr spc="-5" dirty="0"/>
              <a:t>the saturated soil soil</a:t>
            </a:r>
            <a:r>
              <a:rPr spc="-25" dirty="0"/>
              <a:t> </a:t>
            </a:r>
            <a:r>
              <a:rPr spc="-5" dirty="0"/>
              <a:t>extract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09600" y="914400"/>
          <a:ext cx="7696835" cy="2362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8680"/>
                <a:gridCol w="5558155"/>
              </a:tblGrid>
              <a:tr h="3683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Perpetua"/>
                          <a:cs typeface="Perpetua"/>
                        </a:rPr>
                        <a:t>EC values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Perpetua"/>
                          <a:cs typeface="Perpetu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Perpetua"/>
                          <a:cs typeface="Perpetua"/>
                        </a:rPr>
                        <a:t>(dS/m)</a:t>
                      </a:r>
                      <a:endParaRPr sz="1800">
                        <a:latin typeface="Perpetua"/>
                        <a:cs typeface="Perpetua"/>
                      </a:endParaRPr>
                    </a:p>
                  </a:txBody>
                  <a:tcPr marL="0" marR="0" marT="6350" marB="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1034415" algn="l"/>
                        </a:tabLst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Perpetua"/>
                          <a:cs typeface="Perpetua"/>
                        </a:rPr>
                        <a:t>Plant	response</a:t>
                      </a:r>
                      <a:endParaRPr sz="1800">
                        <a:latin typeface="Perpetua"/>
                        <a:cs typeface="Perpetua"/>
                      </a:endParaRPr>
                    </a:p>
                  </a:txBody>
                  <a:tcPr marL="0" marR="0" marT="6350" marB="0">
                    <a:solidFill>
                      <a:srgbClr val="001F5F"/>
                    </a:solidFill>
                  </a:tcPr>
                </a:tc>
              </a:tr>
              <a:tr h="39877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0-2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Salinity effects mostly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negligible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CACACA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2-4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Yield of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sensitive crop may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restricted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E6E6E6"/>
                    </a:solidFill>
                  </a:tcPr>
                </a:tc>
              </a:tr>
              <a:tr h="39877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4-8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Yield of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many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crop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restricted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CACACA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8-16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Only tolerant crops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can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grow</a:t>
                      </a:r>
                      <a:r>
                        <a:rPr sz="18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satisfactorily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E6E6E6"/>
                    </a:solidFill>
                  </a:tcPr>
                </a:tc>
              </a:tr>
              <a:tr h="39877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&gt;16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Unsatisfactory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CACAC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67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4800" y="1270"/>
            <a:ext cx="3962400" cy="2917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45100" y="0"/>
            <a:ext cx="3670300" cy="2915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3069" y="3768090"/>
            <a:ext cx="82924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spcBef>
                <a:spcPts val="100"/>
              </a:spcBef>
              <a:tabLst>
                <a:tab pos="5385435" algn="l"/>
              </a:tabLst>
            </a:pPr>
            <a:r>
              <a:rPr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major </a:t>
            </a:r>
            <a:r>
              <a:rPr b="1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cations </a:t>
            </a:r>
            <a:r>
              <a:rPr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concern in </a:t>
            </a:r>
            <a:r>
              <a:rPr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saline </a:t>
            </a:r>
            <a:r>
              <a:rPr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soils </a:t>
            </a:r>
            <a:r>
              <a:rPr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waters </a:t>
            </a:r>
            <a:r>
              <a:rPr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Na</a:t>
            </a:r>
            <a:r>
              <a:rPr sz="1575" spc="-7" baseline="29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Ca</a:t>
            </a:r>
            <a:r>
              <a:rPr sz="1575" spc="-7" baseline="29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sz="1575" spc="-15" baseline="29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sz="1575" spc="-7" baseline="29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primary </a:t>
            </a:r>
            <a:r>
              <a:rPr b="1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anions </a:t>
            </a:r>
            <a:r>
              <a:rPr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sz="1575" spc="-15" baseline="29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sz="1575" spc="-7" baseline="-23809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sz="1575" spc="-7" baseline="29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-2  </a:t>
            </a:r>
            <a:r>
              <a:rPr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,HCO</a:t>
            </a:r>
            <a:r>
              <a:rPr sz="1575" spc="-7" baseline="-23809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575" spc="-7" baseline="29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sz="1575" spc="-7" baseline="-23809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575" spc="-7" baseline="29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-2 </a:t>
            </a:r>
            <a:r>
              <a:rPr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sz="1575" spc="-7" baseline="-23809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105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069" y="477867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Rain or irrigation, in the absence of leaching, can bring salts to the surface by capillary action</a:t>
            </a:r>
          </a:p>
        </p:txBody>
      </p:sp>
    </p:spTree>
    <p:extLst>
      <p:ext uri="{BB962C8B-B14F-4D97-AF65-F5344CB8AC3E}">
        <p14:creationId xmlns:p14="http://schemas.microsoft.com/office/powerpoint/2010/main" val="402460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28600"/>
            <a:ext cx="8305800" cy="1758950"/>
          </a:xfrm>
          <a:custGeom>
            <a:avLst/>
            <a:gdLst/>
            <a:ahLst/>
            <a:cxnLst/>
            <a:rect l="l" t="t" r="r" b="b"/>
            <a:pathLst>
              <a:path w="8305800" h="1758950">
                <a:moveTo>
                  <a:pt x="0" y="0"/>
                </a:moveTo>
                <a:lnTo>
                  <a:pt x="8305800" y="0"/>
                </a:lnTo>
                <a:lnTo>
                  <a:pt x="8305800" y="1758950"/>
                </a:lnTo>
                <a:lnTo>
                  <a:pt x="0" y="175895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86800" y="19875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469" y="262890"/>
            <a:ext cx="395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0000CC"/>
                </a:solidFill>
                <a:latin typeface="Arial"/>
                <a:cs typeface="Arial"/>
              </a:rPr>
              <a:t>Categorisation of </a:t>
            </a:r>
            <a:r>
              <a:rPr b="1" spc="-10" dirty="0">
                <a:solidFill>
                  <a:srgbClr val="0000CC"/>
                </a:solidFill>
                <a:latin typeface="Arial"/>
                <a:cs typeface="Arial"/>
              </a:rPr>
              <a:t>salt affected</a:t>
            </a:r>
            <a:r>
              <a:rPr b="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CC"/>
                </a:solidFill>
                <a:latin typeface="Arial"/>
                <a:cs typeface="Arial"/>
              </a:rPr>
              <a:t>soils: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469" y="695959"/>
            <a:ext cx="11150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000" spc="-5" dirty="0">
                <a:solidFill>
                  <a:srgbClr val="000099"/>
                </a:solidFill>
              </a:rPr>
              <a:t>1</a:t>
            </a:r>
            <a:r>
              <a:rPr sz="2000" dirty="0">
                <a:solidFill>
                  <a:srgbClr val="000099"/>
                </a:solidFill>
              </a:rPr>
              <a:t>.	</a:t>
            </a:r>
            <a:r>
              <a:rPr sz="2000" spc="-5" dirty="0">
                <a:solidFill>
                  <a:srgbClr val="000099"/>
                </a:solidFill>
              </a:rPr>
              <a:t>S</a:t>
            </a:r>
            <a:r>
              <a:rPr sz="2000" spc="5" dirty="0">
                <a:solidFill>
                  <a:srgbClr val="000099"/>
                </a:solidFill>
              </a:rPr>
              <a:t>a</a:t>
            </a:r>
            <a:r>
              <a:rPr sz="2000" spc="-10" dirty="0">
                <a:solidFill>
                  <a:srgbClr val="000099"/>
                </a:solidFill>
              </a:rPr>
              <a:t>li</a:t>
            </a:r>
            <a:r>
              <a:rPr sz="2000" spc="-5" dirty="0">
                <a:solidFill>
                  <a:srgbClr val="000099"/>
                </a:solidFill>
              </a:rPr>
              <a:t>ne</a:t>
            </a:r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381000" y="1981200"/>
            <a:ext cx="8305800" cy="4876800"/>
          </a:xfrm>
          <a:custGeom>
            <a:avLst/>
            <a:gdLst/>
            <a:ahLst/>
            <a:cxnLst/>
            <a:rect l="l" t="t" r="r" b="b"/>
            <a:pathLst>
              <a:path w="8305800" h="4876800">
                <a:moveTo>
                  <a:pt x="0" y="0"/>
                </a:moveTo>
                <a:lnTo>
                  <a:pt x="8305800" y="0"/>
                </a:lnTo>
                <a:lnTo>
                  <a:pt x="8305800" y="487680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1981200"/>
            <a:ext cx="0" cy="4876800"/>
          </a:xfrm>
          <a:custGeom>
            <a:avLst/>
            <a:gdLst/>
            <a:ahLst/>
            <a:cxnLst/>
            <a:rect l="l" t="t" r="r" b="b"/>
            <a:pathLst>
              <a:path h="4876800">
                <a:moveTo>
                  <a:pt x="0" y="487680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1000" y="1981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369" y="1002029"/>
            <a:ext cx="7472680" cy="583819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393700" indent="-342900">
              <a:spcBef>
                <a:spcPts val="1340"/>
              </a:spcBef>
              <a:buFontTx/>
              <a:buAutoNum type="arabicPeriod" startAt="2"/>
              <a:tabLst>
                <a:tab pos="393065" algn="l"/>
                <a:tab pos="393700" algn="l"/>
              </a:tabLst>
            </a:pP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Sodic/ Alkali</a:t>
            </a:r>
            <a:r>
              <a:rPr sz="2000" b="1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soil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93700" indent="-342900">
              <a:spcBef>
                <a:spcPts val="1240"/>
              </a:spcBef>
              <a:buFontTx/>
              <a:buAutoNum type="arabicPeriod" startAt="2"/>
              <a:tabLst>
                <a:tab pos="393065" algn="l"/>
                <a:tab pos="393700" algn="l"/>
              </a:tabLst>
            </a:pP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Saline-Sodic</a:t>
            </a:r>
            <a:r>
              <a:rPr sz="2000" b="1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soil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93700" indent="-342900">
              <a:spcBef>
                <a:spcPts val="700"/>
              </a:spcBef>
              <a:buFontTx/>
              <a:buAutoNum type="arabicPeriod"/>
              <a:tabLst>
                <a:tab pos="393065" algn="l"/>
                <a:tab pos="393700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Saline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soil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637540" lvl="1" indent="-267335">
              <a:spcBef>
                <a:spcPts val="1120"/>
              </a:spcBef>
              <a:buClr>
                <a:srgbClr val="000000"/>
              </a:buClr>
              <a:buFont typeface="Arial"/>
              <a:buAutoNum type="alphaLcParenR"/>
              <a:tabLst>
                <a:tab pos="637540" algn="l"/>
              </a:tabLst>
            </a:pP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Physico-Chemical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Characteristics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584200" indent="-191135">
              <a:spcBef>
                <a:spcPts val="1250"/>
              </a:spcBef>
              <a:buClr>
                <a:srgbClr val="000000"/>
              </a:buClr>
              <a:buSzPct val="90000"/>
              <a:buFont typeface="Arial"/>
              <a:buAutoNum type="romanLcParenR"/>
              <a:tabLst>
                <a:tab pos="58420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EC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the saturation soil extract is more than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sz="2000" b="1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prstClr val="black"/>
                </a:solidFill>
                <a:latin typeface="Arial"/>
                <a:cs typeface="Arial"/>
              </a:rPr>
              <a:t>dSm</a:t>
            </a:r>
            <a:r>
              <a:rPr sz="1725" b="1" spc="7" baseline="33816" dirty="0">
                <a:solidFill>
                  <a:prstClr val="black"/>
                </a:solidFill>
                <a:latin typeface="Arial"/>
                <a:cs typeface="Arial"/>
              </a:rPr>
              <a:t>-1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(&gt;4)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688340" indent="-295275">
              <a:spcBef>
                <a:spcPts val="1250"/>
              </a:spcBef>
              <a:buClr>
                <a:srgbClr val="000000"/>
              </a:buClr>
              <a:buFontTx/>
              <a:buAutoNum type="romanLcParenR"/>
              <a:tabLst>
                <a:tab pos="688340" algn="l"/>
              </a:tabLst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pH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soil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is less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than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8.5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(&lt;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8.5)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59460" indent="-366395">
              <a:spcBef>
                <a:spcPts val="1250"/>
              </a:spcBef>
              <a:buClr>
                <a:srgbClr val="000000"/>
              </a:buClr>
              <a:buFontTx/>
              <a:buAutoNum type="romanLcParenR"/>
              <a:tabLst>
                <a:tab pos="75946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ESP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is less than 15</a:t>
            </a:r>
            <a:r>
              <a:rPr sz="2000" b="1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(&lt;15)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93065">
              <a:spcBef>
                <a:spcPts val="1240"/>
              </a:spcBef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Physical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Characteristics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604520" indent="-211454">
              <a:spcBef>
                <a:spcPts val="1500"/>
              </a:spcBef>
              <a:buSzPct val="83333"/>
              <a:buFont typeface="Arial"/>
              <a:buAutoNum type="romanLcParenR"/>
              <a:tabLst>
                <a:tab pos="60452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Soil Structure-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Usually</a:t>
            </a:r>
            <a:r>
              <a:rPr sz="24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good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750570" indent="-358140">
              <a:spcBef>
                <a:spcPts val="1500"/>
              </a:spcBef>
              <a:buFontTx/>
              <a:buAutoNum type="romanLcParenR"/>
              <a:tabLst>
                <a:tab pos="751205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Infiltration rate-</a:t>
            </a:r>
            <a:r>
              <a:rPr sz="2400" b="1" spc="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High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835025" indent="-442595">
              <a:spcBef>
                <a:spcPts val="1500"/>
              </a:spcBef>
              <a:buFontTx/>
              <a:buAutoNum type="romanLcParenR"/>
              <a:tabLst>
                <a:tab pos="83566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Soil Aeration-</a:t>
            </a:r>
            <a:r>
              <a:rPr sz="2400" b="1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Good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93065">
              <a:spcBef>
                <a:spcPts val="1500"/>
              </a:spcBef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c)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Colour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- Usually 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white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495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581659"/>
            <a:ext cx="8915400" cy="6276340"/>
          </a:xfrm>
          <a:custGeom>
            <a:avLst/>
            <a:gdLst/>
            <a:ahLst/>
            <a:cxnLst/>
            <a:rect l="l" t="t" r="r" b="b"/>
            <a:pathLst>
              <a:path w="8915400" h="6276340">
                <a:moveTo>
                  <a:pt x="0" y="0"/>
                </a:moveTo>
                <a:lnTo>
                  <a:pt x="8915400" y="0"/>
                </a:lnTo>
                <a:lnTo>
                  <a:pt x="8915400" y="627634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581659"/>
            <a:ext cx="0" cy="6276340"/>
          </a:xfrm>
          <a:custGeom>
            <a:avLst/>
            <a:gdLst/>
            <a:ahLst/>
            <a:cxnLst/>
            <a:rect l="l" t="t" r="r" b="b"/>
            <a:pathLst>
              <a:path h="6276340">
                <a:moveTo>
                  <a:pt x="0" y="627634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581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670" y="424179"/>
            <a:ext cx="8707120" cy="336296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01600">
              <a:spcBef>
                <a:spcPts val="1600"/>
              </a:spcBef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2. Sodic Soil (Black-alkali</a:t>
            </a:r>
            <a:r>
              <a:rPr sz="2400" b="1" spc="-1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soil)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436880" indent="-335280">
              <a:spcBef>
                <a:spcPts val="1500"/>
              </a:spcBef>
              <a:buClr>
                <a:srgbClr val="000000"/>
              </a:buClr>
              <a:buFont typeface="Arial"/>
              <a:buAutoNum type="alphaLcParenR"/>
              <a:tabLst>
                <a:tab pos="436880" algn="l"/>
              </a:tabLst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Physico-Chemical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Characteristics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570230" lvl="1" indent="-190500">
              <a:spcBef>
                <a:spcPts val="1500"/>
              </a:spcBef>
              <a:buClr>
                <a:srgbClr val="000000"/>
              </a:buClr>
              <a:buSzPct val="75000"/>
              <a:buFont typeface="Arial"/>
              <a:buAutoNum type="romanLcParenR"/>
              <a:tabLst>
                <a:tab pos="57023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EC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the saturation soil extract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less than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4 </a:t>
            </a:r>
            <a:r>
              <a:rPr sz="2400" b="1" spc="5" dirty="0">
                <a:solidFill>
                  <a:prstClr val="black"/>
                </a:solidFill>
                <a:latin typeface="Arial"/>
                <a:cs typeface="Arial"/>
              </a:rPr>
              <a:t>dSm</a:t>
            </a:r>
            <a:r>
              <a:rPr sz="2100" b="1" spc="7" baseline="33730" dirty="0">
                <a:solidFill>
                  <a:prstClr val="black"/>
                </a:solidFill>
                <a:latin typeface="Arial"/>
                <a:cs typeface="Arial"/>
              </a:rPr>
              <a:t>-1</a:t>
            </a:r>
            <a:r>
              <a:rPr sz="2100" b="1" spc="37" baseline="337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(&lt;4)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737870" lvl="1" indent="-358140">
              <a:spcBef>
                <a:spcPts val="1500"/>
              </a:spcBef>
              <a:buClr>
                <a:srgbClr val="000000"/>
              </a:buClr>
              <a:buFontTx/>
              <a:buAutoNum type="romanLcParenR"/>
              <a:tabLst>
                <a:tab pos="737870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pH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soil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more than 8.5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(&gt;</a:t>
            </a:r>
            <a:r>
              <a:rPr sz="2400" b="1" spc="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8.5)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824230" lvl="1" indent="-444500">
              <a:spcBef>
                <a:spcPts val="1500"/>
              </a:spcBef>
              <a:buClr>
                <a:srgbClr val="000000"/>
              </a:buClr>
              <a:buFontTx/>
              <a:buAutoNum type="romanLcParenR"/>
              <a:tabLst>
                <a:tab pos="824230" algn="l"/>
              </a:tabLst>
            </a:pP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ESP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higher than 15</a:t>
            </a:r>
            <a:r>
              <a:rPr sz="2400" b="1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(&gt;15)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79730" indent="-341630">
              <a:spcBef>
                <a:spcPts val="1500"/>
              </a:spcBef>
              <a:buClr>
                <a:srgbClr val="000000"/>
              </a:buClr>
              <a:buFont typeface="Arial"/>
              <a:buAutoNum type="alphaLcParenR"/>
              <a:tabLst>
                <a:tab pos="379730" algn="l"/>
              </a:tabLst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Physical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Characteristics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8669" y="3952240"/>
            <a:ext cx="2265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) Soil</a:t>
            </a:r>
            <a:r>
              <a:rPr sz="24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Structure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3259" y="3952240"/>
            <a:ext cx="537718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sz="2400" b="1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poor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(soil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is in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highly</a:t>
            </a:r>
            <a:r>
              <a:rPr sz="2400" b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dispersed</a:t>
            </a:r>
            <a:r>
              <a:rPr lang="en-US" sz="24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spc="-5" dirty="0">
                <a:solidFill>
                  <a:prstClr val="black"/>
                </a:solidFill>
                <a:latin typeface="Arial"/>
                <a:cs typeface="Arial"/>
              </a:rPr>
              <a:t>condition)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7700" y="4493260"/>
            <a:ext cx="4173854" cy="574516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spcBef>
                <a:spcPts val="1500"/>
              </a:spcBef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ii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)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Infiltration rate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very</a:t>
            </a:r>
            <a:r>
              <a:rPr sz="24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poor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704" y="5154466"/>
            <a:ext cx="4514850" cy="107442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354330">
              <a:spcBef>
                <a:spcPts val="1350"/>
              </a:spcBef>
              <a:tabLst>
                <a:tab pos="2930525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iii)</a:t>
            </a:r>
            <a:r>
              <a:rPr sz="2400" b="1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Soil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Aeration	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very</a:t>
            </a:r>
            <a:r>
              <a:rPr sz="2400" b="1" spc="-10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poor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250"/>
              </a:spcBef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c)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Colour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Usually</a:t>
            </a:r>
            <a:r>
              <a:rPr sz="24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black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47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6262370"/>
          </a:xfrm>
          <a:custGeom>
            <a:avLst/>
            <a:gdLst/>
            <a:ahLst/>
            <a:cxnLst/>
            <a:rect l="l" t="t" r="r" b="b"/>
            <a:pathLst>
              <a:path w="9144000" h="6262370">
                <a:moveTo>
                  <a:pt x="0" y="0"/>
                </a:moveTo>
                <a:lnTo>
                  <a:pt x="9144000" y="0"/>
                </a:lnTo>
                <a:lnTo>
                  <a:pt x="9144000" y="6262370"/>
                </a:lnTo>
                <a:lnTo>
                  <a:pt x="0" y="626237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5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0" y="67195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870" y="300990"/>
            <a:ext cx="8931275" cy="601853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50800">
              <a:spcBef>
                <a:spcPts val="1600"/>
              </a:spcBef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3.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Saline-Sodic</a:t>
            </a:r>
            <a:r>
              <a:rPr sz="2400" b="1" spc="-1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Soil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87350" indent="-336550">
              <a:spcBef>
                <a:spcPts val="1500"/>
              </a:spcBef>
              <a:buClr>
                <a:srgbClr val="000000"/>
              </a:buClr>
              <a:buFont typeface="Arial"/>
              <a:buAutoNum type="alphaLcParenR"/>
              <a:tabLst>
                <a:tab pos="387350" algn="l"/>
              </a:tabLst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Physico-Chemical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Characteristics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104900" lvl="1" indent="-203200">
              <a:spcBef>
                <a:spcPts val="1500"/>
              </a:spcBef>
              <a:buClr>
                <a:srgbClr val="000000"/>
              </a:buClr>
              <a:buSzPct val="75000"/>
              <a:buFontTx/>
              <a:buAutoNum type="romanLcParenR"/>
              <a:tabLst>
                <a:tab pos="110490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EC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of the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saturation extract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higher than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4</a:t>
            </a:r>
            <a:r>
              <a:rPr sz="2400" b="1" spc="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dSm</a:t>
            </a:r>
            <a:r>
              <a:rPr sz="2100" b="1" spc="-7" baseline="33730" dirty="0">
                <a:solidFill>
                  <a:prstClr val="black"/>
                </a:solidFill>
                <a:latin typeface="Arial"/>
                <a:cs typeface="Arial"/>
              </a:rPr>
              <a:t>-1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(&gt;4)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59840" lvl="1" indent="-358140">
              <a:spcBef>
                <a:spcPts val="1500"/>
              </a:spcBef>
              <a:buClr>
                <a:srgbClr val="000000"/>
              </a:buClr>
              <a:buFontTx/>
              <a:buAutoNum type="romanLcParenR"/>
              <a:tabLst>
                <a:tab pos="125984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pH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of the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soil </a:t>
            </a:r>
            <a:r>
              <a:rPr sz="2400" b="1" spc="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lower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than 8.5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(&lt;</a:t>
            </a:r>
            <a:r>
              <a:rPr sz="2400" b="1" spc="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8.5)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344930" lvl="1" indent="-443230">
              <a:spcBef>
                <a:spcPts val="1500"/>
              </a:spcBef>
              <a:buClr>
                <a:srgbClr val="000000"/>
              </a:buClr>
              <a:buFontTx/>
              <a:buAutoNum type="romanLcParenR"/>
              <a:tabLst>
                <a:tab pos="1344930" algn="l"/>
              </a:tabLst>
            </a:pP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ESP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higher than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15</a:t>
            </a:r>
            <a:r>
              <a:rPr sz="2400" b="1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(&gt;15)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lvl="1">
              <a:buFontTx/>
              <a:buAutoNum type="romanLcParenR"/>
            </a:pPr>
            <a:endParaRPr sz="27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99109" indent="-341630">
              <a:spcBef>
                <a:spcPts val="2045"/>
              </a:spcBef>
              <a:buClr>
                <a:srgbClr val="000000"/>
              </a:buClr>
              <a:buFont typeface="Arial"/>
              <a:buAutoNum type="alphaLcParenR"/>
              <a:tabLst>
                <a:tab pos="499109" algn="l"/>
              </a:tabLst>
            </a:pP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Physical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 Characteristics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172210" lvl="1" indent="-271145">
              <a:spcBef>
                <a:spcPts val="1490"/>
              </a:spcBef>
              <a:buFontTx/>
              <a:buAutoNum type="romanLcParenR"/>
              <a:tabLst>
                <a:tab pos="1172845" algn="l"/>
                <a:tab pos="342392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Soil</a:t>
            </a:r>
            <a:r>
              <a:rPr sz="2400" b="1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Structure	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2400" b="1" spc="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58570" lvl="1" indent="-357505">
              <a:spcBef>
                <a:spcPts val="1500"/>
              </a:spcBef>
              <a:buFontTx/>
              <a:buAutoNum type="romanLcParenR"/>
              <a:tabLst>
                <a:tab pos="1259205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Infiltration rate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2400" b="1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good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343025" lvl="1" indent="-441959">
              <a:spcBef>
                <a:spcPts val="1500"/>
              </a:spcBef>
              <a:buFontTx/>
              <a:buAutoNum type="romanLcParenR"/>
              <a:tabLst>
                <a:tab pos="1343660" algn="l"/>
                <a:tab pos="3476625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Soil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Aeration	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good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952500" indent="-622300">
              <a:spcBef>
                <a:spcPts val="1250"/>
              </a:spcBef>
              <a:buFontTx/>
              <a:buAutoNum type="alphaLcParenR"/>
              <a:tabLst>
                <a:tab pos="951865" algn="l"/>
                <a:tab pos="952500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Colour- Usually</a:t>
            </a:r>
            <a:r>
              <a:rPr sz="24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white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93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703580"/>
            <a:ext cx="8610600" cy="5801360"/>
          </a:xfrm>
          <a:custGeom>
            <a:avLst/>
            <a:gdLst/>
            <a:ahLst/>
            <a:cxnLst/>
            <a:rect l="l" t="t" r="r" b="b"/>
            <a:pathLst>
              <a:path w="8610600" h="5801359">
                <a:moveTo>
                  <a:pt x="0" y="0"/>
                </a:moveTo>
                <a:lnTo>
                  <a:pt x="8610600" y="0"/>
                </a:lnTo>
                <a:lnTo>
                  <a:pt x="8610600" y="5801360"/>
                </a:lnTo>
                <a:lnTo>
                  <a:pt x="0" y="580136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7035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39200" y="65049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0" y="153670"/>
            <a:ext cx="8340725" cy="631698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88900">
              <a:spcBef>
                <a:spcPts val="960"/>
              </a:spcBef>
            </a:pP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Causes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Salinity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in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 soil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>
              <a:spcBef>
                <a:spcPts val="860"/>
              </a:spcBef>
              <a:buFontTx/>
              <a:buAutoNum type="arabicPeriod"/>
              <a:tabLst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Primary source of salts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 soil is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rock </a:t>
            </a:r>
            <a:r>
              <a:rPr sz="24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weathering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.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During weathering process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soluble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salts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are formed.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Solute 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movement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with water is the determining factor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soil  salinization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process.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452755" indent="-342900">
              <a:spcBef>
                <a:spcPts val="1500"/>
              </a:spcBef>
              <a:buFontTx/>
              <a:buAutoNum type="arabicPeriod"/>
              <a:tabLst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Fluctuating depth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ground </a:t>
            </a:r>
            <a:r>
              <a:rPr sz="2400" b="1" u="heavy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water</a:t>
            </a:r>
            <a:r>
              <a:rPr sz="24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WT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leads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soil  salinity.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70180" indent="-342900">
              <a:spcBef>
                <a:spcPts val="1500"/>
              </a:spcBef>
              <a:buFontTx/>
              <a:buAutoNum type="arabicPeriod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sz="24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arid region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less rainfall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available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leach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salt and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high rate of evaporation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causes concentration of salts in  soil at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various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layer.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1500"/>
              </a:spcBef>
              <a:buFontTx/>
              <a:buAutoNum type="arabicPeriod"/>
              <a:tabLst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Coastal Area: Due 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inundation of </a:t>
            </a:r>
            <a:r>
              <a:rPr sz="2400" b="1" u="heavy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sea</a:t>
            </a:r>
            <a:r>
              <a:rPr sz="2400" b="1" u="heavy" spc="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water.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440055" marR="473709" indent="-440055">
              <a:spcBef>
                <a:spcPts val="1500"/>
              </a:spcBef>
              <a:buClr>
                <a:srgbClr val="000000"/>
              </a:buClr>
              <a:buFont typeface="Arial"/>
              <a:buAutoNum type="arabicPeriod"/>
              <a:tabLst>
                <a:tab pos="440055" algn="l"/>
                <a:tab pos="440690" algn="l"/>
              </a:tabLst>
            </a:pPr>
            <a:r>
              <a:rPr sz="24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Irrigation </a:t>
            </a:r>
            <a:r>
              <a:rPr sz="2400" b="1" u="heavy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water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containing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high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concn. of soluble salts  (Na salts)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leads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soil</a:t>
            </a:r>
            <a:r>
              <a:rPr sz="24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salinity.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1500"/>
              </a:spcBef>
              <a:buFontTx/>
              <a:buAutoNum type="arabicPeriod"/>
              <a:tabLst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Due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drainage restriction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 reduces permeability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4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soil.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482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711200"/>
            <a:ext cx="795274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172075" algn="l"/>
              </a:tabLst>
            </a:pPr>
            <a:r>
              <a:rPr sz="3200" spc="-10" dirty="0"/>
              <a:t>The </a:t>
            </a:r>
            <a:r>
              <a:rPr sz="3200" dirty="0"/>
              <a:t>presence </a:t>
            </a:r>
            <a:r>
              <a:rPr sz="3200" spc="-5" dirty="0"/>
              <a:t>of salinity in soil and </a:t>
            </a:r>
            <a:r>
              <a:rPr sz="3200" dirty="0"/>
              <a:t>water  can </a:t>
            </a:r>
            <a:r>
              <a:rPr sz="3200" spc="-5" dirty="0"/>
              <a:t>affect plant</a:t>
            </a:r>
            <a:r>
              <a:rPr sz="3200" spc="10" dirty="0"/>
              <a:t> </a:t>
            </a:r>
            <a:r>
              <a:rPr sz="3200" dirty="0"/>
              <a:t>growth</a:t>
            </a:r>
            <a:r>
              <a:rPr sz="3200" spc="10" dirty="0"/>
              <a:t> </a:t>
            </a:r>
            <a:r>
              <a:rPr sz="3200" spc="-5" dirty="0"/>
              <a:t>in	</a:t>
            </a:r>
            <a:r>
              <a:rPr sz="3200" dirty="0">
                <a:solidFill>
                  <a:srgbClr val="FF0000"/>
                </a:solidFill>
              </a:rPr>
              <a:t>three</a:t>
            </a:r>
            <a:r>
              <a:rPr sz="3200" spc="-5" dirty="0">
                <a:solidFill>
                  <a:srgbClr val="FF0000"/>
                </a:solidFill>
              </a:rPr>
              <a:t> </a:t>
            </a:r>
            <a:r>
              <a:rPr sz="3200" spc="5" dirty="0"/>
              <a:t>ways</a:t>
            </a:r>
            <a:r>
              <a:rPr sz="3200" spc="5" dirty="0">
                <a:solidFill>
                  <a:srgbClr val="000000"/>
                </a:solidFill>
              </a:rPr>
              <a:t>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2270" y="2242820"/>
            <a:ext cx="8396605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2755">
              <a:spcBef>
                <a:spcPts val="100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presence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of salinity in soil and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water 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can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affect plant 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growth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three 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ways: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159510" indent="63500">
              <a:spcBef>
                <a:spcPts val="10"/>
              </a:spcBef>
              <a:buSzPct val="75000"/>
              <a:buFontTx/>
              <a:buAutoNum type="arabicParenBoth"/>
              <a:tabLst>
                <a:tab pos="635635" algn="l"/>
                <a:tab pos="636905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can increase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osmotic potential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hence  decrease water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availability;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716280" indent="85090">
              <a:buFontTx/>
              <a:buAutoNum type="arabicParenBoth"/>
              <a:tabLst>
                <a:tab pos="725805" algn="l"/>
                <a:tab pos="726440" algn="l"/>
                <a:tab pos="3282315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can </a:t>
            </a:r>
            <a:r>
              <a:rPr sz="2400" u="heavy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induce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specific-ion effects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by increasing the 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concentration</a:t>
            </a:r>
            <a:r>
              <a:rPr sz="24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400"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ions	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with an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inhibitory effect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on 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biological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metabolism;</a:t>
            </a:r>
          </a:p>
          <a:p>
            <a:pPr marR="507365" algn="ctr"/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54990" indent="-458470">
              <a:buFontTx/>
              <a:buAutoNum type="arabicParenBoth" startAt="3"/>
              <a:tabLst>
                <a:tab pos="555625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can </a:t>
            </a:r>
            <a:r>
              <a:rPr sz="24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diminish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soil-water </a:t>
            </a:r>
            <a:r>
              <a:rPr sz="24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permeability and soil</a:t>
            </a:r>
            <a:r>
              <a:rPr sz="2400" b="1" u="heavy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aeration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by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adversely affecting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soil structure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adverse </a:t>
            </a:r>
            <a:r>
              <a:rPr lang="en-US" sz="2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400" spc="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cts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4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oi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ty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 gr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wth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uct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ty	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va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type of plant being grown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381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262890"/>
            <a:ext cx="71081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Causes </a:t>
            </a:r>
            <a:r>
              <a:rPr sz="2800" spc="-10" dirty="0"/>
              <a:t>of poor </a:t>
            </a:r>
            <a:r>
              <a:rPr sz="2800" spc="-5" dirty="0"/>
              <a:t>crop growth </a:t>
            </a:r>
            <a:r>
              <a:rPr sz="2800" dirty="0"/>
              <a:t>in </a:t>
            </a:r>
            <a:r>
              <a:rPr sz="2800" spc="-5" dirty="0"/>
              <a:t>saline</a:t>
            </a:r>
            <a:r>
              <a:rPr sz="2800" spc="-60" dirty="0"/>
              <a:t> </a:t>
            </a:r>
            <a:r>
              <a:rPr sz="2800" spc="-5" dirty="0"/>
              <a:t>soil: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98779" y="586162"/>
            <a:ext cx="8356600" cy="6221575"/>
          </a:xfrm>
          <a:prstGeom prst="rect">
            <a:avLst/>
          </a:prstGeom>
        </p:spPr>
        <p:txBody>
          <a:bodyPr vert="horz" wrap="square" lIns="0" tIns="217805" rIns="0" bIns="0" rtlCol="0">
            <a:spAutoFit/>
          </a:bodyPr>
          <a:lstStyle/>
          <a:p>
            <a:pPr marL="607060" indent="-374015">
              <a:spcBef>
                <a:spcPts val="1715"/>
              </a:spcBef>
              <a:buFontTx/>
              <a:buAutoNum type="romanLcParenBoth"/>
              <a:tabLst>
                <a:tab pos="607695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High osmotic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pressure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of the soil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sol</a:t>
            </a:r>
            <a:r>
              <a:rPr lang="en-US" sz="2400" b="1" spc="-5" dirty="0">
                <a:solidFill>
                  <a:srgbClr val="FF0000"/>
                </a:solidFill>
                <a:latin typeface="Arial"/>
                <a:cs typeface="Arial"/>
              </a:rPr>
              <a:t>utio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n: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33045">
              <a:spcBef>
                <a:spcPts val="1715"/>
              </a:spcBef>
              <a:tabLst>
                <a:tab pos="607695" algn="l"/>
              </a:tabLst>
            </a:pPr>
            <a:r>
              <a:rPr lang="en-US" sz="2400" b="1" spc="-5" dirty="0">
                <a:solidFill>
                  <a:prstClr val="black"/>
                </a:solidFill>
                <a:latin typeface="Arial"/>
                <a:cs typeface="Arial"/>
              </a:rPr>
              <a:t>(a) </a:t>
            </a:r>
            <a:r>
              <a:rPr lang="en-US" sz="2200" b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can increase the</a:t>
            </a:r>
            <a:r>
              <a:rPr sz="22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osmotic potential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 and hence </a:t>
            </a:r>
            <a:r>
              <a:rPr sz="2200" b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decrease</a:t>
            </a:r>
            <a:r>
              <a:rPr sz="22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2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water </a:t>
            </a:r>
            <a:r>
              <a:rPr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availability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; Because of high O.P plant </a:t>
            </a:r>
            <a:r>
              <a:rPr sz="2200" b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root find difficulty </a:t>
            </a:r>
            <a:r>
              <a:rPr sz="2200" b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</a:t>
            </a:r>
            <a:r>
              <a:rPr sz="2200" b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absorbing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 high quantity of </a:t>
            </a:r>
            <a:r>
              <a:rPr sz="2200" b="1" dirty="0">
                <a:solidFill>
                  <a:prstClr val="black"/>
                </a:solidFill>
                <a:latin typeface="Arial"/>
                <a:cs typeface="Arial"/>
              </a:rPr>
              <a:t>water 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2200" b="1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is due to presence </a:t>
            </a:r>
            <a:r>
              <a:rPr sz="2200" b="1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soluble salts </a:t>
            </a:r>
            <a:r>
              <a:rPr sz="2200" b="1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2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soil.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1">
              <a:spcBef>
                <a:spcPts val="40"/>
              </a:spcBef>
              <a:buFontTx/>
              <a:buAutoNum type="alphaLcParenBoth"/>
            </a:pPr>
            <a:endParaRPr sz="22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35560" lvl="1">
              <a:tabLst>
                <a:tab pos="523875" algn="l"/>
                <a:tab pos="524510" algn="l"/>
                <a:tab pos="864869" algn="l"/>
                <a:tab pos="6560820" algn="l"/>
              </a:tabLst>
            </a:pPr>
            <a:r>
              <a:rPr lang="en-US" sz="2200" b="1" dirty="0">
                <a:solidFill>
                  <a:prstClr val="black"/>
                </a:solidFill>
                <a:latin typeface="Arial"/>
                <a:cs typeface="Arial"/>
              </a:rPr>
              <a:t>(b) </a:t>
            </a:r>
            <a:r>
              <a:rPr sz="2200" b="1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osmotic effect increases the potential forces that </a:t>
            </a:r>
            <a:r>
              <a:rPr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 hold </a:t>
            </a:r>
            <a:r>
              <a:rPr sz="22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water </a:t>
            </a:r>
            <a:r>
              <a:rPr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in the soil and makes it</a:t>
            </a:r>
            <a:r>
              <a:rPr sz="2200" b="1" u="heavy" spc="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more</a:t>
            </a:r>
            <a:r>
              <a:rPr sz="2200" b="1" u="heavy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difficult</a:t>
            </a:r>
            <a:r>
              <a:rPr lang="en-US"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for </a:t>
            </a:r>
            <a:r>
              <a:rPr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plant  </a:t>
            </a:r>
            <a:r>
              <a:rPr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roots</a:t>
            </a:r>
            <a:r>
              <a:rPr lang="en-US"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to </a:t>
            </a:r>
            <a:r>
              <a:rPr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extract </a:t>
            </a:r>
            <a:r>
              <a:rPr sz="22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water</a:t>
            </a:r>
            <a:r>
              <a:rPr sz="2200" b="1" dirty="0">
                <a:solidFill>
                  <a:srgbClr val="0000CC"/>
                </a:solidFill>
                <a:latin typeface="Arial"/>
                <a:cs typeface="Arial"/>
              </a:rPr>
              <a:t>.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During dry period, salt in soil soln. </a:t>
            </a:r>
            <a:r>
              <a:rPr sz="2200" b="1" dirty="0">
                <a:solidFill>
                  <a:prstClr val="black"/>
                </a:solidFill>
                <a:latin typeface="Arial"/>
                <a:cs typeface="Arial"/>
              </a:rPr>
              <a:t>may 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be </a:t>
            </a:r>
            <a:r>
              <a:rPr sz="2200" b="1" dirty="0">
                <a:solidFill>
                  <a:prstClr val="black"/>
                </a:solidFill>
                <a:latin typeface="Arial"/>
                <a:cs typeface="Arial"/>
              </a:rPr>
              <a:t>so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concentrated </a:t>
            </a:r>
            <a:r>
              <a:rPr sz="2200" b="1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to kill plants by pulling</a:t>
            </a:r>
            <a:r>
              <a:rPr sz="2200" b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water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tabLst>
                <a:tab pos="1532255" algn="l"/>
              </a:tabLst>
            </a:pP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sz="22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them	(</a:t>
            </a:r>
            <a:r>
              <a:rPr sz="2200" b="1" spc="-5" dirty="0">
                <a:solidFill>
                  <a:srgbClr val="0000CC"/>
                </a:solidFill>
                <a:latin typeface="Arial"/>
                <a:cs typeface="Arial"/>
              </a:rPr>
              <a:t>exosmosis)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sz="2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lvl="1" indent="77470">
              <a:lnSpc>
                <a:spcPct val="99900"/>
              </a:lnSpc>
              <a:buFontTx/>
              <a:buAutoNum type="alphaLcParenBoth" startAt="3"/>
              <a:tabLst>
                <a:tab pos="431165" algn="l"/>
                <a:tab pos="509270" algn="l"/>
                <a:tab pos="2326005" algn="l"/>
              </a:tabLst>
            </a:pP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Due to high salt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conc.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plants have to </a:t>
            </a:r>
            <a:r>
              <a:rPr sz="2200" b="1" spc="-5" dirty="0">
                <a:solidFill>
                  <a:srgbClr val="0000CC"/>
                </a:solidFill>
                <a:latin typeface="Arial"/>
                <a:cs typeface="Arial"/>
              </a:rPr>
              <a:t>spent more </a:t>
            </a:r>
            <a:r>
              <a:rPr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energy  </a:t>
            </a:r>
            <a:r>
              <a:rPr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to</a:t>
            </a:r>
            <a:r>
              <a:rPr lang="en-US"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absorb</a:t>
            </a:r>
            <a:r>
              <a:rPr sz="2200" b="1" u="heavy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water</a:t>
            </a:r>
            <a:r>
              <a:rPr lang="en-US"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and </a:t>
            </a:r>
            <a:r>
              <a:rPr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smaller quantity </a:t>
            </a:r>
            <a:r>
              <a:rPr sz="22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of </a:t>
            </a:r>
            <a:r>
              <a:rPr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energy is left for  </a:t>
            </a:r>
            <a:r>
              <a:rPr sz="22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growth </a:t>
            </a:r>
            <a:r>
              <a:rPr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in function</a:t>
            </a:r>
            <a:r>
              <a:rPr sz="2200" b="1" spc="-5" dirty="0">
                <a:solidFill>
                  <a:srgbClr val="0000CC"/>
                </a:solidFill>
                <a:latin typeface="Arial"/>
                <a:cs typeface="Arial"/>
              </a:rPr>
              <a:t>,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seriously affected in cell elongation, leaves  become deep green colour, cell becomes flaccid and loss  turgidity </a:t>
            </a:r>
            <a:r>
              <a:rPr sz="2200" b="1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b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cell.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024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247" y="447447"/>
            <a:ext cx="8161474" cy="4378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670" y="4987290"/>
            <a:ext cx="879919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2000" b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is the movement of </a:t>
            </a:r>
            <a:r>
              <a:rPr sz="2000" b="1" spc="10" dirty="0">
                <a:solidFill>
                  <a:prstClr val="black"/>
                </a:solidFill>
                <a:latin typeface="Arial"/>
                <a:cs typeface="Arial"/>
              </a:rPr>
              <a:t>water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across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selectively permeable membrane 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from an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area of high </a:t>
            </a:r>
            <a:r>
              <a:rPr sz="2000" b="1" u="heavy" spc="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3"/>
              </a:rPr>
              <a:t>water </a:t>
            </a:r>
            <a:r>
              <a:rPr sz="2000" b="1" u="heavy" spc="-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3"/>
              </a:rPr>
              <a:t>potential</a:t>
            </a:r>
            <a:r>
              <a:rPr sz="2000" b="1" spc="-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(low </a:t>
            </a:r>
            <a:r>
              <a:rPr sz="2000" b="1" u="heavy" spc="-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4"/>
              </a:rPr>
              <a:t>solute</a:t>
            </a:r>
            <a:r>
              <a:rPr sz="2000" b="1" spc="-5" dirty="0">
                <a:solidFill>
                  <a:srgbClr val="CC9900"/>
                </a:solidFill>
                <a:latin typeface="Arial"/>
                <a:cs typeface="Arial"/>
                <a:hlinkClick r:id="rId4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concn.)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an area of </a:t>
            </a:r>
            <a:r>
              <a:rPr sz="2000" b="1" spc="-10" dirty="0">
                <a:solidFill>
                  <a:prstClr val="black"/>
                </a:solidFill>
                <a:latin typeface="Arial"/>
                <a:cs typeface="Arial"/>
              </a:rPr>
              <a:t>low  </a:t>
            </a:r>
            <a:r>
              <a:rPr sz="2000" b="1" spc="10" dirty="0">
                <a:solidFill>
                  <a:prstClr val="black"/>
                </a:solidFill>
                <a:latin typeface="Arial"/>
                <a:cs typeface="Arial"/>
              </a:rPr>
              <a:t>water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potential (high solute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concn.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).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It may also be used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describe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a 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physical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process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sz="2000" b="1" spc="10" dirty="0">
                <a:solidFill>
                  <a:prstClr val="black"/>
                </a:solidFill>
                <a:latin typeface="Arial"/>
                <a:cs typeface="Arial"/>
              </a:rPr>
              <a:t>which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any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solvent moves, </a:t>
            </a:r>
            <a:r>
              <a:rPr sz="2000" b="1" spc="5" dirty="0">
                <a:solidFill>
                  <a:prstClr val="black"/>
                </a:solidFill>
                <a:latin typeface="Arial"/>
                <a:cs typeface="Arial"/>
              </a:rPr>
              <a:t>without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input of </a:t>
            </a:r>
            <a:r>
              <a:rPr sz="2000" b="1" spc="-10" dirty="0">
                <a:solidFill>
                  <a:prstClr val="black"/>
                </a:solidFill>
                <a:latin typeface="Arial"/>
                <a:cs typeface="Arial"/>
              </a:rPr>
              <a:t>energy, 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across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semipermeable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membrane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77753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9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837</Words>
  <Application>Microsoft Office PowerPoint</Application>
  <PresentationFormat>On-screen Show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PowerPoint Presentation</vt:lpstr>
      <vt:lpstr>PowerPoint Presentation</vt:lpstr>
      <vt:lpstr>1. Saline</vt:lpstr>
      <vt:lpstr>PowerPoint Presentation</vt:lpstr>
      <vt:lpstr>PowerPoint Presentation</vt:lpstr>
      <vt:lpstr>PowerPoint Presentation</vt:lpstr>
      <vt:lpstr>The presence of salinity in soil and water  can affect plant growth in three ways:</vt:lpstr>
      <vt:lpstr>Causes of poor crop growth in saline soil:</vt:lpstr>
      <vt:lpstr>PowerPoint Presentation</vt:lpstr>
      <vt:lpstr>PowerPoint Presentation</vt:lpstr>
      <vt:lpstr>(2)Specific-ion effects:</vt:lpstr>
      <vt:lpstr>(3) Nutritional Imbalance:</vt:lpstr>
      <vt:lpstr>Evaluation/Appraisal of salinity problem:</vt:lpstr>
      <vt:lpstr>(i) Percentage of water soluble salts in soil;</vt:lpstr>
      <vt:lpstr>(ii) Osmotic pressure of the soil soln</vt:lpstr>
      <vt:lpstr>(iii) EC of the saturated soil soil extract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2020-03-11T16:10:23Z</dcterms:created>
  <dcterms:modified xsi:type="dcterms:W3CDTF">2020-03-11T16:11:25Z</dcterms:modified>
</cp:coreProperties>
</file>