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1"/>
  </p:notesMasterIdLst>
  <p:sldIdLst>
    <p:sldId id="257" r:id="rId2"/>
    <p:sldId id="286" r:id="rId3"/>
    <p:sldId id="320" r:id="rId4"/>
    <p:sldId id="321" r:id="rId5"/>
    <p:sldId id="322" r:id="rId6"/>
    <p:sldId id="323" r:id="rId7"/>
    <p:sldId id="325" r:id="rId8"/>
    <p:sldId id="326" r:id="rId9"/>
    <p:sldId id="327"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 id="341" r:id="rId23"/>
    <p:sldId id="342" r:id="rId24"/>
    <p:sldId id="343" r:id="rId25"/>
    <p:sldId id="344" r:id="rId26"/>
    <p:sldId id="345" r:id="rId27"/>
    <p:sldId id="346" r:id="rId28"/>
    <p:sldId id="347" r:id="rId29"/>
    <p:sldId id="289"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90A307F-C287-463F-A082-065E3433E3AF}" type="datetimeFigureOut">
              <a:rPr lang="en-US" smtClean="0"/>
              <a:pPr/>
              <a:t>15-May-20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6E95322-E89B-41E2-8EC2-CD654F65C949}" type="slidenum">
              <a:rPr lang="en-US" smtClean="0"/>
              <a:pPr/>
              <a:t>‹#›</a:t>
            </a:fld>
            <a:endParaRPr lang="en-US" dirty="0"/>
          </a:p>
        </p:txBody>
      </p:sp>
    </p:spTree>
    <p:extLst>
      <p:ext uri="{BB962C8B-B14F-4D97-AF65-F5344CB8AC3E}">
        <p14:creationId xmlns:p14="http://schemas.microsoft.com/office/powerpoint/2010/main" val="718777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26E95322-E89B-41E2-8EC2-CD654F65C949}" type="slidenum">
              <a:rPr lang="en-US" smtClean="0"/>
              <a:pPr/>
              <a:t>1</a:t>
            </a:fld>
            <a:endParaRPr lang="en-US" dirty="0"/>
          </a:p>
        </p:txBody>
      </p:sp>
    </p:spTree>
    <p:extLst>
      <p:ext uri="{BB962C8B-B14F-4D97-AF65-F5344CB8AC3E}">
        <p14:creationId xmlns:p14="http://schemas.microsoft.com/office/powerpoint/2010/main" val="8612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662F622-8804-4748-A571-0F9E2141D455}" type="datetime1">
              <a:rPr lang="en-US" smtClean="0"/>
              <a:pPr/>
              <a:t>15-May-20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022523-F2CC-4185-B7C9-6C88456EF326}" type="datetime1">
              <a:rPr lang="en-US" smtClean="0"/>
              <a:pPr/>
              <a:t>15-May-20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3951B7-977B-4CDD-AC8E-C47BA6E41F24}" type="datetime1">
              <a:rPr lang="en-US" smtClean="0"/>
              <a:pPr/>
              <a:t>15-May-20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BD6FBAE-A120-4C0B-B661-CF0E7552E88A}" type="datetime1">
              <a:rPr lang="en-US" smtClean="0"/>
              <a:pPr/>
              <a:t>15-May-20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DEEF6E-D681-47EB-8247-9417F25F940E}" type="datetime1">
              <a:rPr lang="en-US" smtClean="0"/>
              <a:pPr/>
              <a:t>15-May-20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317C5A9-1C76-497F-B1CA-9B5E8C767D03}" type="datetime1">
              <a:rPr lang="en-US" smtClean="0"/>
              <a:pPr/>
              <a:t>15-May-20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33E99F-080D-4CF4-A9A8-66739B360613}" type="datetime1">
              <a:rPr lang="en-US" smtClean="0"/>
              <a:pPr/>
              <a:t>15-May-20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D1F499-07BF-4AE0-B737-8BC1B0553FF2}" type="datetime1">
              <a:rPr lang="en-US" smtClean="0"/>
              <a:pPr/>
              <a:t>15-May-20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74A0A3-943F-4E93-AE01-9CA940B42A97}" type="datetime1">
              <a:rPr lang="en-US" smtClean="0"/>
              <a:pPr/>
              <a:t>15-May-20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82C025-062B-4EC1-AB52-9F97956D95CB}" type="slidenum">
              <a:rPr lang="en-US" smtClean="0"/>
              <a:pPr/>
              <a:t>‹#›</a:t>
            </a:fld>
            <a:endParaRPr lang="en-US" dirty="0"/>
          </a:p>
        </p:txBody>
      </p:sp>
    </p:spTree>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6EED4E-7B69-4BF5-9412-2193D20E0B0F}" type="datetime1">
              <a:rPr lang="en-US" smtClean="0"/>
              <a:pPr/>
              <a:t>15-May-20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7A82C025-062B-4EC1-AB52-9F97956D95C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147A7EC-8890-4E13-9719-58D0B2661BB6}" type="datetime1">
              <a:rPr lang="en-US" smtClean="0"/>
              <a:pPr/>
              <a:t>15-May-20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82C025-062B-4EC1-AB52-9F97956D95C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spd="slow">
    <p:fade/>
  </p:transition>
  <p:timing>
    <p:tnLst>
      <p:par>
        <p:cTn id="1" dur="indefinite" restart="never" nodeType="tmRoot"/>
      </p:par>
    </p:tnLst>
  </p:timing>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28600"/>
            <a:ext cx="8591550" cy="64770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endParaRPr lang="en-US" dirty="0"/>
          </a:p>
        </p:txBody>
      </p:sp>
      <p:sp>
        <p:nvSpPr>
          <p:cNvPr id="3" name="Date Placeholder 2"/>
          <p:cNvSpPr>
            <a:spLocks noGrp="1"/>
          </p:cNvSpPr>
          <p:nvPr>
            <p:ph type="dt" sz="half" idx="10"/>
          </p:nvPr>
        </p:nvSpPr>
        <p:spPr/>
        <p:txBody>
          <a:bodyPr/>
          <a:lstStyle/>
          <a:p>
            <a:fld id="{92184865-6C5F-40CC-AA7C-D55B964B3BE8}" type="datetime1">
              <a:rPr lang="en-US" smtClean="0"/>
              <a:pPr/>
              <a:t>15-May-20</a:t>
            </a:fld>
            <a:endParaRPr lang="en-US" dirty="0"/>
          </a:p>
        </p:txBody>
      </p:sp>
      <p:sp>
        <p:nvSpPr>
          <p:cNvPr id="4" name="Slide Number Placeholder 3"/>
          <p:cNvSpPr>
            <a:spLocks noGrp="1"/>
          </p:cNvSpPr>
          <p:nvPr>
            <p:ph type="sldNum" sz="quarter" idx="12"/>
          </p:nvPr>
        </p:nvSpPr>
        <p:spPr/>
        <p:txBody>
          <a:bodyPr/>
          <a:lstStyle/>
          <a:p>
            <a:fld id="{7A82C025-062B-4EC1-AB52-9F97956D95CB}" type="slidenum">
              <a:rPr lang="en-US" smtClean="0"/>
              <a:pPr/>
              <a:t>1</a:t>
            </a:fld>
            <a:endParaRPr lang="en-US" dirty="0"/>
          </a:p>
        </p:txBody>
      </p:sp>
      <p:sp>
        <p:nvSpPr>
          <p:cNvPr id="5" name="Rectangle 4"/>
          <p:cNvSpPr/>
          <p:nvPr/>
        </p:nvSpPr>
        <p:spPr>
          <a:xfrm>
            <a:off x="990600" y="1295400"/>
            <a:ext cx="7162800" cy="3693319"/>
          </a:xfrm>
          <a:prstGeom prst="rect">
            <a:avLst/>
          </a:prstGeom>
        </p:spPr>
        <p:txBody>
          <a:bodyPr wrap="square">
            <a:spAutoFit/>
          </a:bodyPr>
          <a:lstStyle/>
          <a:p>
            <a:r>
              <a:rPr lang="en-US" sz="5400" dirty="0" smtClean="0">
                <a:solidFill>
                  <a:schemeClr val="accent1"/>
                </a:solidFill>
              </a:rPr>
              <a:t>LIS-8109</a:t>
            </a:r>
          </a:p>
          <a:p>
            <a:pPr algn="ctr"/>
            <a:r>
              <a:rPr lang="en-US" sz="5000" b="1" dirty="0" smtClean="0">
                <a:solidFill>
                  <a:schemeClr val="accent1"/>
                </a:solidFill>
                <a:latin typeface="Times New Roman" pitchFamily="18" charset="0"/>
                <a:cs typeface="Times New Roman" pitchFamily="18" charset="0"/>
              </a:rPr>
              <a:t>Leadership</a:t>
            </a:r>
            <a:r>
              <a:rPr lang="en-US" sz="5000" b="1" dirty="0" smtClean="0">
                <a:solidFill>
                  <a:schemeClr val="accent1"/>
                </a:solidFill>
                <a:latin typeface="Times New Roman" pitchFamily="18" charset="0"/>
                <a:cs typeface="Times New Roman" pitchFamily="18" charset="0"/>
              </a:rPr>
              <a:t>: principles and practices </a:t>
            </a:r>
          </a:p>
          <a:p>
            <a:r>
              <a:rPr lang="en-US" sz="4000" b="1" dirty="0" smtClean="0">
                <a:solidFill>
                  <a:schemeClr val="accent1"/>
                </a:solidFill>
              </a:rPr>
              <a:t/>
            </a:r>
            <a:br>
              <a:rPr lang="en-US" sz="4000" b="1" dirty="0" smtClean="0">
                <a:solidFill>
                  <a:schemeClr val="accent1"/>
                </a:solidFill>
              </a:rPr>
            </a:br>
            <a:r>
              <a:rPr lang="en-US" sz="4000" b="1" dirty="0" smtClean="0">
                <a:solidFill>
                  <a:schemeClr val="accent1"/>
                </a:solidFill>
              </a:rPr>
              <a:t>	</a:t>
            </a:r>
            <a:endParaRPr lang="en-US" sz="32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1028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Our perceptions of leadership</a:t>
            </a:r>
          </a:p>
        </p:txBody>
      </p:sp>
      <p:sp>
        <p:nvSpPr>
          <p:cNvPr id="3" name="Content Placeholder 2"/>
          <p:cNvSpPr>
            <a:spLocks noGrp="1"/>
          </p:cNvSpPr>
          <p:nvPr>
            <p:ph idx="1"/>
          </p:nvPr>
        </p:nvSpPr>
        <p:spPr/>
        <p:txBody>
          <a:bodyPr>
            <a:normAutofit lnSpcReduction="10000"/>
          </a:bodyPr>
          <a:lstStyle/>
          <a:p>
            <a:r>
              <a:rPr lang="en-AU" dirty="0" smtClean="0">
                <a:latin typeface="Times New Roman" panose="02020603050405020304" pitchFamily="18" charset="0"/>
                <a:cs typeface="Times New Roman" panose="02020603050405020304" pitchFamily="18" charset="0"/>
              </a:rPr>
              <a:t>Within your own organization, can you name the managers? What about the leaders? The answer is obvious because it’s in the person’s job title. Marketing manager, communication administrator, assistant sales director. Titles such as these imply a level of authority. But what they tell you about the actual leadership of the organization?</a:t>
            </a:r>
          </a:p>
          <a:p>
            <a:r>
              <a:rPr lang="en-AU" i="1" dirty="0">
                <a:latin typeface="Times New Roman" panose="02020603050405020304" pitchFamily="18" charset="0"/>
                <a:cs typeface="Times New Roman" panose="02020603050405020304" pitchFamily="18" charset="0"/>
              </a:rPr>
              <a:t>The most effective leaders are those who can successfully influence the way other people influence themselves and they may be both formal and informal leaders as per situation and need.</a:t>
            </a:r>
          </a:p>
          <a:p>
            <a:endParaRPr lang="en-AU" dirty="0"/>
          </a:p>
          <a:p>
            <a:pPr marL="0" indent="0">
              <a:buNone/>
            </a:pPr>
            <a:endParaRPr lang="en-AU" dirty="0"/>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10</a:t>
            </a:fld>
            <a:endParaRPr lang="en-US" dirty="0"/>
          </a:p>
        </p:txBody>
      </p:sp>
    </p:spTree>
    <p:extLst>
      <p:ext uri="{BB962C8B-B14F-4D97-AF65-F5344CB8AC3E}">
        <p14:creationId xmlns:p14="http://schemas.microsoft.com/office/powerpoint/2010/main" val="3185656487"/>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4000" b="1" dirty="0" smtClean="0">
                <a:latin typeface="Times New Roman" panose="02020603050405020304" pitchFamily="18" charset="0"/>
                <a:cs typeface="Times New Roman" panose="02020603050405020304" pitchFamily="18" charset="0"/>
              </a:rPr>
              <a:t>Differentiating </a:t>
            </a:r>
            <a:r>
              <a:rPr lang="en-AU" sz="4000" b="1" dirty="0">
                <a:latin typeface="Times New Roman" panose="02020603050405020304" pitchFamily="18" charset="0"/>
                <a:cs typeface="Times New Roman" panose="02020603050405020304" pitchFamily="18" charset="0"/>
              </a:rPr>
              <a:t>between </a:t>
            </a:r>
            <a:r>
              <a:rPr lang="en-AU" sz="4000" b="1" dirty="0" smtClean="0">
                <a:latin typeface="Times New Roman" panose="02020603050405020304" pitchFamily="18" charset="0"/>
                <a:cs typeface="Times New Roman" panose="02020603050405020304" pitchFamily="18" charset="0"/>
              </a:rPr>
              <a:t>management </a:t>
            </a:r>
            <a:r>
              <a:rPr lang="en-AU" sz="4000" b="1" dirty="0">
                <a:latin typeface="Times New Roman" panose="02020603050405020304" pitchFamily="18" charset="0"/>
                <a:cs typeface="Times New Roman" panose="02020603050405020304" pitchFamily="18" charset="0"/>
              </a:rPr>
              <a:t>skill </a:t>
            </a:r>
            <a:r>
              <a:rPr lang="en-AU" sz="4000" b="1" dirty="0" smtClean="0">
                <a:latin typeface="Times New Roman" panose="02020603050405020304" pitchFamily="18" charset="0"/>
                <a:cs typeface="Times New Roman" panose="02020603050405020304" pitchFamily="18" charset="0"/>
              </a:rPr>
              <a:t>and </a:t>
            </a:r>
            <a:r>
              <a:rPr lang="en-AU" sz="4000" b="1" dirty="0">
                <a:latin typeface="Times New Roman" panose="02020603050405020304" pitchFamily="18" charset="0"/>
                <a:cs typeface="Times New Roman" panose="02020603050405020304" pitchFamily="18" charset="0"/>
              </a:rPr>
              <a:t>leadership skills</a:t>
            </a:r>
          </a:p>
        </p:txBody>
      </p:sp>
      <p:sp>
        <p:nvSpPr>
          <p:cNvPr id="3" name="Content Placeholder 2"/>
          <p:cNvSpPr>
            <a:spLocks noGrp="1"/>
          </p:cNvSpPr>
          <p:nvPr>
            <p:ph idx="1"/>
          </p:nvPr>
        </p:nvSpPr>
        <p:spPr/>
        <p:txBody>
          <a:bodyPr/>
          <a:lstStyle/>
          <a:p>
            <a:r>
              <a:rPr lang="en-AU" dirty="0" smtClean="0">
                <a:latin typeface="Times New Roman" panose="02020603050405020304" pitchFamily="18" charset="0"/>
                <a:cs typeface="Times New Roman" panose="02020603050405020304" pitchFamily="18" charset="0"/>
              </a:rPr>
              <a:t>What do you think of when you hear the terms “management skills” as opposed to “leadership skills”.</a:t>
            </a:r>
          </a:p>
          <a:p>
            <a:r>
              <a:rPr lang="en-AU" b="1" dirty="0" smtClean="0">
                <a:latin typeface="Times New Roman" panose="02020603050405020304" pitchFamily="18" charset="0"/>
                <a:cs typeface="Times New Roman" panose="02020603050405020304" pitchFamily="18" charset="0"/>
              </a:rPr>
              <a:t>Management skills: </a:t>
            </a:r>
            <a:r>
              <a:rPr lang="en-AU" dirty="0" smtClean="0">
                <a:latin typeface="Times New Roman" panose="02020603050405020304" pitchFamily="18" charset="0"/>
                <a:cs typeface="Times New Roman" panose="02020603050405020304" pitchFamily="18" charset="0"/>
              </a:rPr>
              <a:t>the skills required to manage resources in order to deliver a task, product or service.</a:t>
            </a:r>
          </a:p>
          <a:p>
            <a:r>
              <a:rPr lang="en-AU" b="1" dirty="0" smtClean="0">
                <a:latin typeface="Times New Roman" panose="02020603050405020304" pitchFamily="18" charset="0"/>
                <a:cs typeface="Times New Roman" panose="02020603050405020304" pitchFamily="18" charset="0"/>
              </a:rPr>
              <a:t>Leadership skills: </a:t>
            </a:r>
            <a:r>
              <a:rPr lang="en-AU" dirty="0" smtClean="0">
                <a:latin typeface="Times New Roman" panose="02020603050405020304" pitchFamily="18" charset="0"/>
                <a:cs typeface="Times New Roman" panose="02020603050405020304" pitchFamily="18" charset="0"/>
              </a:rPr>
              <a:t>the skills required to engage with, motivate and persuade people to buy in to a vision, objective or goal. So we can say:</a:t>
            </a:r>
          </a:p>
          <a:p>
            <a:pPr marL="0" indent="0">
              <a:buNone/>
            </a:pPr>
            <a:r>
              <a:rPr lang="en-AU" b="1" dirty="0">
                <a:latin typeface="Times New Roman" panose="02020603050405020304" pitchFamily="18" charset="0"/>
                <a:cs typeface="Times New Roman" panose="02020603050405020304" pitchFamily="18" charset="0"/>
              </a:rPr>
              <a:t>	</a:t>
            </a:r>
            <a:r>
              <a:rPr lang="en-AU" b="1" dirty="0" smtClean="0">
                <a:latin typeface="Times New Roman" panose="02020603050405020304" pitchFamily="18" charset="0"/>
                <a:cs typeface="Times New Roman" panose="02020603050405020304" pitchFamily="18" charset="0"/>
              </a:rPr>
              <a:t>			We manage tasks.</a:t>
            </a:r>
          </a:p>
          <a:p>
            <a:pPr marL="0" indent="0">
              <a:buNone/>
            </a:pPr>
            <a:r>
              <a:rPr lang="en-AU" b="1" dirty="0">
                <a:latin typeface="Times New Roman" panose="02020603050405020304" pitchFamily="18" charset="0"/>
                <a:cs typeface="Times New Roman" panose="02020603050405020304" pitchFamily="18" charset="0"/>
              </a:rPr>
              <a:t>	</a:t>
            </a:r>
            <a:r>
              <a:rPr lang="en-AU" b="1" dirty="0" smtClean="0">
                <a:latin typeface="Times New Roman" panose="02020603050405020304" pitchFamily="18" charset="0"/>
                <a:cs typeface="Times New Roman" panose="02020603050405020304" pitchFamily="18" charset="0"/>
              </a:rPr>
              <a:t>			We lead people.</a:t>
            </a:r>
            <a:endParaRPr lang="en-AU"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11</a:t>
            </a:fld>
            <a:endParaRPr lang="en-US" dirty="0"/>
          </a:p>
        </p:txBody>
      </p:sp>
    </p:spTree>
    <p:extLst>
      <p:ext uri="{BB962C8B-B14F-4D97-AF65-F5344CB8AC3E}">
        <p14:creationId xmlns:p14="http://schemas.microsoft.com/office/powerpoint/2010/main" val="345660225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4400" b="1" dirty="0" smtClean="0">
                <a:latin typeface="Times New Roman" panose="02020603050405020304" pitchFamily="18" charset="0"/>
                <a:cs typeface="Times New Roman" panose="02020603050405020304" pitchFamily="18" charset="0"/>
              </a:rPr>
              <a:t>Principles and Practices of Leadership</a:t>
            </a:r>
            <a:endParaRPr lang="en-AU"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1.</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Philosophy of </a:t>
            </a:r>
            <a:r>
              <a:rPr lang="en-AU" b="1" dirty="0" smtClean="0">
                <a:latin typeface="Times New Roman" panose="02020603050405020304" pitchFamily="18" charset="0"/>
                <a:cs typeface="Times New Roman" panose="02020603050405020304" pitchFamily="18" charset="0"/>
              </a:rPr>
              <a:t>Leadership:</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Exemplary leaders recognize that service to others, the profession, and the associations are the preeminent reasons for involvement in leadership positions.  </a:t>
            </a:r>
          </a:p>
          <a:p>
            <a:r>
              <a:rPr lang="en-AU" b="1" dirty="0">
                <a:latin typeface="Times New Roman" panose="02020603050405020304" pitchFamily="18" charset="0"/>
                <a:cs typeface="Times New Roman" panose="02020603050405020304" pitchFamily="18" charset="0"/>
              </a:rPr>
              <a:t>Practice </a:t>
            </a:r>
            <a:r>
              <a:rPr lang="en-AU" b="1" dirty="0" smtClean="0">
                <a:latin typeface="Times New Roman" panose="02020603050405020304" pitchFamily="18" charset="0"/>
                <a:cs typeface="Times New Roman" panose="02020603050405020304" pitchFamily="18" charset="0"/>
              </a:rPr>
              <a:t>A:</a:t>
            </a:r>
            <a:r>
              <a:rPr lang="en-AU" dirty="0" smtClean="0">
                <a:latin typeface="Times New Roman" panose="02020603050405020304" pitchFamily="18" charset="0"/>
                <a:cs typeface="Times New Roman" panose="02020603050405020304" pitchFamily="18" charset="0"/>
              </a:rPr>
              <a:t> Careful </a:t>
            </a:r>
            <a:r>
              <a:rPr lang="en-AU" dirty="0">
                <a:latin typeface="Times New Roman" panose="02020603050405020304" pitchFamily="18" charset="0"/>
                <a:cs typeface="Times New Roman" panose="02020603050405020304" pitchFamily="18" charset="0"/>
              </a:rPr>
              <a:t>consideration of the magnitude of their commitment prior to accepting a nomination for a leadership role.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 B:</a:t>
            </a:r>
            <a:r>
              <a:rPr lang="en-AU" dirty="0" smtClean="0">
                <a:latin typeface="Times New Roman" panose="02020603050405020304" pitchFamily="18" charset="0"/>
                <a:cs typeface="Times New Roman" panose="02020603050405020304" pitchFamily="18" charset="0"/>
              </a:rPr>
              <a:t> Acceptance </a:t>
            </a:r>
            <a:r>
              <a:rPr lang="en-AU" dirty="0">
                <a:latin typeface="Times New Roman" panose="02020603050405020304" pitchFamily="18" charset="0"/>
                <a:cs typeface="Times New Roman" panose="02020603050405020304" pitchFamily="18" charset="0"/>
              </a:rPr>
              <a:t>of leadership positions primarily for the purpose of service rather than personal reward.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 C:</a:t>
            </a:r>
            <a:r>
              <a:rPr lang="en-AU" dirty="0" smtClean="0">
                <a:latin typeface="Times New Roman" panose="02020603050405020304" pitchFamily="18" charset="0"/>
                <a:cs typeface="Times New Roman" panose="02020603050405020304" pitchFamily="18" charset="0"/>
              </a:rPr>
              <a:t> Willingness </a:t>
            </a:r>
            <a:r>
              <a:rPr lang="en-AU" dirty="0">
                <a:latin typeface="Times New Roman" panose="02020603050405020304" pitchFamily="18" charset="0"/>
                <a:cs typeface="Times New Roman" panose="02020603050405020304" pitchFamily="18" charset="0"/>
              </a:rPr>
              <a:t>to seek counsel prior to decision making that affects others.</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12</a:t>
            </a:fld>
            <a:endParaRPr lang="en-US" dirty="0"/>
          </a:p>
        </p:txBody>
      </p:sp>
    </p:spTree>
    <p:extLst>
      <p:ext uri="{BB962C8B-B14F-4D97-AF65-F5344CB8AC3E}">
        <p14:creationId xmlns:p14="http://schemas.microsoft.com/office/powerpoint/2010/main" val="1693144490"/>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2.</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Commitment to </a:t>
            </a:r>
            <a:r>
              <a:rPr lang="en-AU" b="1" dirty="0" smtClean="0">
                <a:latin typeface="Times New Roman" panose="02020603050405020304" pitchFamily="18" charset="0"/>
                <a:cs typeface="Times New Roman" panose="02020603050405020304" pitchFamily="18" charset="0"/>
              </a:rPr>
              <a:t>Mission:</a:t>
            </a:r>
            <a:r>
              <a:rPr lang="en-AU" dirty="0" smtClean="0">
                <a:latin typeface="Times New Roman" panose="02020603050405020304" pitchFamily="18" charset="0"/>
                <a:cs typeface="Times New Roman" panose="02020603050405020304" pitchFamily="18" charset="0"/>
              </a:rPr>
              <a:t> Exemplary </a:t>
            </a:r>
            <a:r>
              <a:rPr lang="en-AU" dirty="0">
                <a:latin typeface="Times New Roman" panose="02020603050405020304" pitchFamily="18" charset="0"/>
                <a:cs typeface="Times New Roman" panose="02020603050405020304" pitchFamily="18" charset="0"/>
              </a:rPr>
              <a:t>leaders show evidence of a continuing awareness of and commitment to furthering the mission of their organization.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 A:</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Leaders maintain a continuing awareness of and dedication to enhancing the mission, strategic plan, bylaws, and policies of the organization throughout all leadership functions.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 B:</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They work individually and in teams to </a:t>
            </a:r>
            <a:r>
              <a:rPr lang="en-AU" dirty="0" smtClean="0">
                <a:latin typeface="Times New Roman" panose="02020603050405020304" pitchFamily="18" charset="0"/>
                <a:cs typeface="Times New Roman" panose="02020603050405020304" pitchFamily="18" charset="0"/>
              </a:rPr>
              <a:t>fulfil </a:t>
            </a:r>
            <a:r>
              <a:rPr lang="en-AU" dirty="0">
                <a:latin typeface="Times New Roman" panose="02020603050405020304" pitchFamily="18" charset="0"/>
                <a:cs typeface="Times New Roman" panose="02020603050405020304" pitchFamily="18" charset="0"/>
              </a:rPr>
              <a:t>the objectives of the organization in service to others.</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13</a:t>
            </a:fld>
            <a:endParaRPr lang="en-US" dirty="0"/>
          </a:p>
        </p:txBody>
      </p:sp>
    </p:spTree>
    <p:extLst>
      <p:ext uri="{BB962C8B-B14F-4D97-AF65-F5344CB8AC3E}">
        <p14:creationId xmlns:p14="http://schemas.microsoft.com/office/powerpoint/2010/main" val="150682168"/>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3.</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Preservation of </a:t>
            </a:r>
            <a:r>
              <a:rPr lang="en-AU" b="1" dirty="0" smtClean="0">
                <a:latin typeface="Times New Roman" panose="02020603050405020304" pitchFamily="18" charset="0"/>
                <a:cs typeface="Times New Roman" panose="02020603050405020304" pitchFamily="18" charset="0"/>
              </a:rPr>
              <a:t>History:</a:t>
            </a:r>
            <a:r>
              <a:rPr lang="en-AU" dirty="0" smtClean="0">
                <a:latin typeface="Times New Roman" panose="02020603050405020304" pitchFamily="18" charset="0"/>
                <a:cs typeface="Times New Roman" panose="02020603050405020304" pitchFamily="18" charset="0"/>
              </a:rPr>
              <a:t> Exemplary </a:t>
            </a:r>
            <a:r>
              <a:rPr lang="en-AU" dirty="0">
                <a:latin typeface="Times New Roman" panose="02020603050405020304" pitchFamily="18" charset="0"/>
                <a:cs typeface="Times New Roman" panose="02020603050405020304" pitchFamily="18" charset="0"/>
              </a:rPr>
              <a:t>leaders respect and build upon the history of their organization.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Leaders study the history of their organization through review of archival documents (e.g., minutes of meetings, policies) and other resources, and discussions with current and former leaders, and they act to build upon that history through informed decision-making.</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14</a:t>
            </a:fld>
            <a:endParaRPr lang="en-US" dirty="0"/>
          </a:p>
        </p:txBody>
      </p:sp>
    </p:spTree>
    <p:extLst>
      <p:ext uri="{BB962C8B-B14F-4D97-AF65-F5344CB8AC3E}">
        <p14:creationId xmlns:p14="http://schemas.microsoft.com/office/powerpoint/2010/main" val="2601975663"/>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4.</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Vision of the </a:t>
            </a:r>
            <a:r>
              <a:rPr lang="en-AU" b="1" dirty="0" smtClean="0">
                <a:latin typeface="Times New Roman" panose="02020603050405020304" pitchFamily="18" charset="0"/>
                <a:cs typeface="Times New Roman" panose="02020603050405020304" pitchFamily="18" charset="0"/>
              </a:rPr>
              <a:t>Future: </a:t>
            </a:r>
            <a:r>
              <a:rPr lang="en-AU" dirty="0" smtClean="0">
                <a:latin typeface="Times New Roman" panose="02020603050405020304" pitchFamily="18" charset="0"/>
                <a:cs typeface="Times New Roman" panose="02020603050405020304" pitchFamily="18" charset="0"/>
              </a:rPr>
              <a:t>Exemplary </a:t>
            </a:r>
            <a:r>
              <a:rPr lang="en-AU" dirty="0">
                <a:latin typeface="Times New Roman" panose="02020603050405020304" pitchFamily="18" charset="0"/>
                <a:cs typeface="Times New Roman" panose="02020603050405020304" pitchFamily="18" charset="0"/>
              </a:rPr>
              <a:t>leaders use their knowledge of the organization's history, mission, and commitment to excellence to encourage and create change appropriate to meeting future needs.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Leaders draw upon the wisdom of the past and challenges of the future to articulate a vision of what can be accomplished through imagination, collaboration, cooperation, and creative use of resources.</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15</a:t>
            </a:fld>
            <a:endParaRPr lang="en-US" dirty="0"/>
          </a:p>
        </p:txBody>
      </p:sp>
    </p:spTree>
    <p:extLst>
      <p:ext uri="{BB962C8B-B14F-4D97-AF65-F5344CB8AC3E}">
        <p14:creationId xmlns:p14="http://schemas.microsoft.com/office/powerpoint/2010/main" val="4019094352"/>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5.</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Long-Range </a:t>
            </a:r>
            <a:r>
              <a:rPr lang="en-AU" b="1" dirty="0" smtClean="0">
                <a:latin typeface="Times New Roman" panose="02020603050405020304" pitchFamily="18" charset="0"/>
                <a:cs typeface="Times New Roman" panose="02020603050405020304" pitchFamily="18" charset="0"/>
              </a:rPr>
              <a:t>Perspective:</a:t>
            </a:r>
            <a:r>
              <a:rPr lang="en-AU" dirty="0" smtClean="0">
                <a:latin typeface="Times New Roman" panose="02020603050405020304" pitchFamily="18" charset="0"/>
                <a:cs typeface="Times New Roman" panose="02020603050405020304" pitchFamily="18" charset="0"/>
              </a:rPr>
              <a:t> Exemplary </a:t>
            </a:r>
            <a:r>
              <a:rPr lang="en-AU" dirty="0">
                <a:latin typeface="Times New Roman" panose="02020603050405020304" pitchFamily="18" charset="0"/>
                <a:cs typeface="Times New Roman" panose="02020603050405020304" pitchFamily="18" charset="0"/>
              </a:rPr>
              <a:t>leaders recognize that service includes both short- and long-range perspectives.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Leaders act to impact the organization before the year of their primary office, during the year of their primary office, and beyond that year, as appropriate, to assure the ongoing success of the organization.</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16</a:t>
            </a:fld>
            <a:endParaRPr lang="en-US" dirty="0"/>
          </a:p>
        </p:txBody>
      </p:sp>
    </p:spTree>
    <p:extLst>
      <p:ext uri="{BB962C8B-B14F-4D97-AF65-F5344CB8AC3E}">
        <p14:creationId xmlns:p14="http://schemas.microsoft.com/office/powerpoint/2010/main" val="3058424309"/>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6.</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Preservation of </a:t>
            </a:r>
            <a:r>
              <a:rPr lang="en-AU" b="1" dirty="0" smtClean="0">
                <a:latin typeface="Times New Roman" panose="02020603050405020304" pitchFamily="18" charset="0"/>
                <a:cs typeface="Times New Roman" panose="02020603050405020304" pitchFamily="18" charset="0"/>
              </a:rPr>
              <a:t>Resources:</a:t>
            </a:r>
            <a:r>
              <a:rPr lang="en-AU" dirty="0" smtClean="0">
                <a:latin typeface="Times New Roman" panose="02020603050405020304" pitchFamily="18" charset="0"/>
                <a:cs typeface="Times New Roman" panose="02020603050405020304" pitchFamily="18" charset="0"/>
              </a:rPr>
              <a:t> Exemplary </a:t>
            </a:r>
            <a:r>
              <a:rPr lang="en-AU" dirty="0">
                <a:latin typeface="Times New Roman" panose="02020603050405020304" pitchFamily="18" charset="0"/>
                <a:cs typeface="Times New Roman" panose="02020603050405020304" pitchFamily="18" charset="0"/>
              </a:rPr>
              <a:t>leaders act to preserve the human and material resources of the organization.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Leaders assure that policies and practices are in effect to assure financial responsibility and continuing respectful treatment of human and other material resources of the organization.</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17</a:t>
            </a:fld>
            <a:endParaRPr lang="en-US" dirty="0"/>
          </a:p>
        </p:txBody>
      </p:sp>
    </p:spTree>
    <p:extLst>
      <p:ext uri="{BB962C8B-B14F-4D97-AF65-F5344CB8AC3E}">
        <p14:creationId xmlns:p14="http://schemas.microsoft.com/office/powerpoint/2010/main" val="2822860403"/>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7.</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Respect for </a:t>
            </a:r>
            <a:r>
              <a:rPr lang="en-AU" b="1" dirty="0" smtClean="0">
                <a:latin typeface="Times New Roman" panose="02020603050405020304" pitchFamily="18" charset="0"/>
                <a:cs typeface="Times New Roman" panose="02020603050405020304" pitchFamily="18" charset="0"/>
              </a:rPr>
              <a:t>Membership:</a:t>
            </a:r>
            <a:r>
              <a:rPr lang="en-AU" dirty="0" smtClean="0">
                <a:latin typeface="Times New Roman" panose="02020603050405020304" pitchFamily="18" charset="0"/>
                <a:cs typeface="Times New Roman" panose="02020603050405020304" pitchFamily="18" charset="0"/>
              </a:rPr>
              <a:t> Exemplary </a:t>
            </a:r>
            <a:r>
              <a:rPr lang="en-AU" dirty="0">
                <a:latin typeface="Times New Roman" panose="02020603050405020304" pitchFamily="18" charset="0"/>
                <a:cs typeface="Times New Roman" panose="02020603050405020304" pitchFamily="18" charset="0"/>
              </a:rPr>
              <a:t>leaders respect the needs, resources, and goals of their constituencies in all leadership decisions.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Leaders are deliberate in making decisions that are respectful of the memberships' interests and enhance the benefits to them as active members in the organization.</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18</a:t>
            </a:fld>
            <a:endParaRPr lang="en-US" dirty="0"/>
          </a:p>
        </p:txBody>
      </p:sp>
    </p:spTree>
    <p:extLst>
      <p:ext uri="{BB962C8B-B14F-4D97-AF65-F5344CB8AC3E}">
        <p14:creationId xmlns:p14="http://schemas.microsoft.com/office/powerpoint/2010/main" val="1712314759"/>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8.</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Mentoring, Encouragement, and </a:t>
            </a:r>
            <a:r>
              <a:rPr lang="en-AU" b="1" dirty="0" smtClean="0">
                <a:latin typeface="Times New Roman" panose="02020603050405020304" pitchFamily="18" charset="0"/>
                <a:cs typeface="Times New Roman" panose="02020603050405020304" pitchFamily="18" charset="0"/>
              </a:rPr>
              <a:t>Empowerment:</a:t>
            </a:r>
            <a:r>
              <a:rPr lang="en-AU" dirty="0" smtClean="0">
                <a:latin typeface="Times New Roman" panose="02020603050405020304" pitchFamily="18" charset="0"/>
                <a:cs typeface="Times New Roman" panose="02020603050405020304" pitchFamily="18" charset="0"/>
              </a:rPr>
              <a:t> Exemplary </a:t>
            </a:r>
            <a:r>
              <a:rPr lang="en-AU" dirty="0">
                <a:latin typeface="Times New Roman" panose="02020603050405020304" pitchFamily="18" charset="0"/>
                <a:cs typeface="Times New Roman" panose="02020603050405020304" pitchFamily="18" charset="0"/>
              </a:rPr>
              <a:t>leaders place a priority on mentoring, encouraging, and empowering others.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Leaders assure that members are provided with opportunities to develop and apply their unique talents in service to others, the profession, and association.</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19</a:t>
            </a:fld>
            <a:endParaRPr lang="en-US" dirty="0"/>
          </a:p>
        </p:txBody>
      </p:sp>
    </p:spTree>
    <p:extLst>
      <p:ext uri="{BB962C8B-B14F-4D97-AF65-F5344CB8AC3E}">
        <p14:creationId xmlns:p14="http://schemas.microsoft.com/office/powerpoint/2010/main" val="3539813060"/>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pPr algn="ctr"/>
            <a:r>
              <a:rPr lang="en-US" sz="5400" b="1" dirty="0">
                <a:latin typeface="Times New Roman" pitchFamily="18" charset="0"/>
                <a:cs typeface="Times New Roman" pitchFamily="18" charset="0"/>
              </a:rPr>
              <a:t>C</a:t>
            </a:r>
            <a:r>
              <a:rPr lang="en-US" sz="5400" b="1" dirty="0" smtClean="0">
                <a:latin typeface="Times New Roman" pitchFamily="18" charset="0"/>
                <a:cs typeface="Times New Roman" pitchFamily="18" charset="0"/>
              </a:rPr>
              <a:t>ontents</a:t>
            </a:r>
            <a:endParaRPr lang="en-US" sz="5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800600"/>
          </a:xfrm>
        </p:spPr>
        <p:txBody>
          <a:bodyPr>
            <a:normAutofit/>
          </a:bodyPr>
          <a:lstStyle/>
          <a:p>
            <a:r>
              <a:rPr lang="en-AU" sz="3600" dirty="0">
                <a:latin typeface="Times New Roman" panose="02020603050405020304" pitchFamily="18" charset="0"/>
                <a:cs typeface="Times New Roman" panose="02020603050405020304" pitchFamily="18" charset="0"/>
              </a:rPr>
              <a:t>What is leader</a:t>
            </a:r>
            <a:r>
              <a:rPr lang="en-AU" sz="3600" dirty="0" smtClean="0">
                <a:latin typeface="Times New Roman" panose="02020603050405020304" pitchFamily="18" charset="0"/>
                <a:cs typeface="Times New Roman" panose="02020603050405020304" pitchFamily="18" charset="0"/>
              </a:rPr>
              <a:t>?</a:t>
            </a:r>
            <a:endParaRPr lang="en-AU" sz="3600" dirty="0">
              <a:latin typeface="Times New Roman" panose="02020603050405020304" pitchFamily="18" charset="0"/>
              <a:cs typeface="Times New Roman" panose="02020603050405020304" pitchFamily="18" charset="0"/>
            </a:endParaRPr>
          </a:p>
          <a:p>
            <a:r>
              <a:rPr lang="en-AU" sz="3600" dirty="0">
                <a:latin typeface="Times New Roman" panose="02020603050405020304" pitchFamily="18" charset="0"/>
                <a:cs typeface="Times New Roman" panose="02020603050405020304" pitchFamily="18" charset="0"/>
              </a:rPr>
              <a:t>Formal and informal </a:t>
            </a:r>
            <a:r>
              <a:rPr lang="en-AU" sz="3600" dirty="0" smtClean="0">
                <a:latin typeface="Times New Roman" panose="02020603050405020304" pitchFamily="18" charset="0"/>
                <a:cs typeface="Times New Roman" panose="02020603050405020304" pitchFamily="18" charset="0"/>
              </a:rPr>
              <a:t>leader </a:t>
            </a:r>
            <a:endParaRPr lang="en-AU" sz="3600" dirty="0">
              <a:latin typeface="Times New Roman" panose="02020603050405020304" pitchFamily="18" charset="0"/>
              <a:cs typeface="Times New Roman" panose="02020603050405020304" pitchFamily="18" charset="0"/>
            </a:endParaRPr>
          </a:p>
          <a:p>
            <a:r>
              <a:rPr lang="en-AU" sz="3600" dirty="0" smtClean="0">
                <a:latin typeface="Times New Roman" panose="02020603050405020304" pitchFamily="18" charset="0"/>
                <a:cs typeface="Times New Roman" panose="02020603050405020304" pitchFamily="18" charset="0"/>
              </a:rPr>
              <a:t>Definition of </a:t>
            </a:r>
            <a:r>
              <a:rPr lang="en-AU" sz="3600" dirty="0">
                <a:latin typeface="Times New Roman" panose="02020603050405020304" pitchFamily="18" charset="0"/>
                <a:cs typeface="Times New Roman" panose="02020603050405020304" pitchFamily="18" charset="0"/>
              </a:rPr>
              <a:t>“</a:t>
            </a:r>
            <a:r>
              <a:rPr lang="en-AU" sz="3600" dirty="0" smtClean="0">
                <a:latin typeface="Times New Roman" panose="02020603050405020304" pitchFamily="18" charset="0"/>
                <a:cs typeface="Times New Roman" panose="02020603050405020304" pitchFamily="18" charset="0"/>
              </a:rPr>
              <a:t>leadership” </a:t>
            </a:r>
            <a:endParaRPr lang="en-AU" sz="3600" dirty="0">
              <a:latin typeface="Times New Roman" panose="02020603050405020304" pitchFamily="18" charset="0"/>
              <a:cs typeface="Times New Roman" panose="02020603050405020304" pitchFamily="18" charset="0"/>
            </a:endParaRPr>
          </a:p>
          <a:p>
            <a:r>
              <a:rPr lang="en-AU" sz="3600" dirty="0">
                <a:latin typeface="Times New Roman" panose="02020603050405020304" pitchFamily="18" charset="0"/>
                <a:cs typeface="Times New Roman" panose="02020603050405020304" pitchFamily="18" charset="0"/>
              </a:rPr>
              <a:t>Importance of leadership in </a:t>
            </a:r>
            <a:r>
              <a:rPr lang="en-AU" sz="3600" dirty="0" smtClean="0">
                <a:latin typeface="Times New Roman" panose="02020603050405020304" pitchFamily="18" charset="0"/>
                <a:cs typeface="Times New Roman" panose="02020603050405020304" pitchFamily="18" charset="0"/>
              </a:rPr>
              <a:t>management</a:t>
            </a:r>
            <a:endParaRPr lang="en-AU" sz="3600" dirty="0">
              <a:latin typeface="Times New Roman" panose="02020603050405020304" pitchFamily="18" charset="0"/>
              <a:cs typeface="Times New Roman" panose="02020603050405020304" pitchFamily="18" charset="0"/>
            </a:endParaRPr>
          </a:p>
          <a:p>
            <a:r>
              <a:rPr lang="en-AU" sz="3600" dirty="0">
                <a:latin typeface="Times New Roman" panose="02020603050405020304" pitchFamily="18" charset="0"/>
                <a:cs typeface="Times New Roman" panose="02020603050405020304" pitchFamily="18" charset="0"/>
              </a:rPr>
              <a:t>Our perceptions of </a:t>
            </a:r>
            <a:r>
              <a:rPr lang="en-AU" sz="3600" dirty="0" smtClean="0">
                <a:latin typeface="Times New Roman" panose="02020603050405020304" pitchFamily="18" charset="0"/>
                <a:cs typeface="Times New Roman" panose="02020603050405020304" pitchFamily="18" charset="0"/>
              </a:rPr>
              <a:t>leadership</a:t>
            </a:r>
            <a:endParaRPr lang="en-AU" sz="3600" dirty="0">
              <a:latin typeface="Times New Roman" panose="02020603050405020304" pitchFamily="18" charset="0"/>
              <a:cs typeface="Times New Roman" panose="02020603050405020304" pitchFamily="18" charset="0"/>
            </a:endParaRPr>
          </a:p>
          <a:p>
            <a:r>
              <a:rPr lang="en-AU" sz="3600" dirty="0" smtClean="0">
                <a:latin typeface="Times New Roman" panose="02020603050405020304" pitchFamily="18" charset="0"/>
                <a:cs typeface="Times New Roman" panose="02020603050405020304" pitchFamily="18" charset="0"/>
              </a:rPr>
              <a:t>Principles and practices of leadership</a:t>
            </a:r>
          </a:p>
          <a:p>
            <a:r>
              <a:rPr lang="en-AU" sz="3600" dirty="0">
                <a:latin typeface="Times New Roman" panose="02020603050405020304" pitchFamily="18" charset="0"/>
                <a:cs typeface="Times New Roman" panose="02020603050405020304" pitchFamily="18" charset="0"/>
              </a:rPr>
              <a:t>Principles and practices of </a:t>
            </a:r>
            <a:r>
              <a:rPr lang="en-AU" sz="3600" dirty="0" smtClean="0">
                <a:latin typeface="Times New Roman" panose="02020603050405020304" pitchFamily="18" charset="0"/>
                <a:cs typeface="Times New Roman" panose="02020603050405020304" pitchFamily="18" charset="0"/>
              </a:rPr>
              <a:t>management</a:t>
            </a:r>
          </a:p>
          <a:p>
            <a:endParaRPr lang="en-AU" sz="3600" dirty="0" smtClean="0">
              <a:latin typeface="Times New Roman" panose="02020603050405020304" pitchFamily="18" charset="0"/>
              <a:cs typeface="Times New Roman" panose="02020603050405020304" pitchFamily="18" charset="0"/>
            </a:endParaRPr>
          </a:p>
          <a:p>
            <a:endParaRPr lang="en-AU" sz="36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a:t>
            </a:fld>
            <a:endParaRPr lang="en-US" dirty="0"/>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9.</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Recognition of </a:t>
            </a:r>
            <a:r>
              <a:rPr lang="en-AU" b="1" dirty="0" smtClean="0">
                <a:latin typeface="Times New Roman" panose="02020603050405020304" pitchFamily="18" charset="0"/>
                <a:cs typeface="Times New Roman" panose="02020603050405020304" pitchFamily="18" charset="0"/>
              </a:rPr>
              <a:t>Others:</a:t>
            </a:r>
            <a:r>
              <a:rPr lang="en-AU" dirty="0" smtClean="0">
                <a:latin typeface="Times New Roman" panose="02020603050405020304" pitchFamily="18" charset="0"/>
                <a:cs typeface="Times New Roman" panose="02020603050405020304" pitchFamily="18" charset="0"/>
              </a:rPr>
              <a:t> Exemplary </a:t>
            </a:r>
            <a:r>
              <a:rPr lang="en-AU" dirty="0">
                <a:latin typeface="Times New Roman" panose="02020603050405020304" pitchFamily="18" charset="0"/>
                <a:cs typeface="Times New Roman" panose="02020603050405020304" pitchFamily="18" charset="0"/>
              </a:rPr>
              <a:t>leaders assure that all who devote their time and talents in service to the mission of the organization receive appropriate recognition for their contributions.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Leaders maintain records of service to the organization and provide for public recognition of service on an annual basis, minimally (e.g., letters of appreciation, certificates of appreciation).</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20</a:t>
            </a:fld>
            <a:endParaRPr lang="en-US" dirty="0"/>
          </a:p>
        </p:txBody>
      </p:sp>
    </p:spTree>
    <p:extLst>
      <p:ext uri="{BB962C8B-B14F-4D97-AF65-F5344CB8AC3E}">
        <p14:creationId xmlns:p14="http://schemas.microsoft.com/office/powerpoint/2010/main" val="1037157819"/>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r>
              <a:rPr lang="en-AU" b="1" dirty="0">
                <a:latin typeface="Times New Roman" panose="02020603050405020304" pitchFamily="18" charset="0"/>
                <a:cs typeface="Times New Roman" panose="02020603050405020304" pitchFamily="18" charset="0"/>
              </a:rPr>
              <a:t>Principle </a:t>
            </a:r>
            <a:r>
              <a:rPr lang="en-AU" b="1" dirty="0" smtClean="0">
                <a:latin typeface="Times New Roman" panose="02020603050405020304" pitchFamily="18" charset="0"/>
                <a:cs typeface="Times New Roman" panose="02020603050405020304" pitchFamily="18" charset="0"/>
              </a:rPr>
              <a:t>10.</a:t>
            </a:r>
            <a:r>
              <a:rPr lang="en-AU" dirty="0" smtClean="0">
                <a:latin typeface="Times New Roman" panose="02020603050405020304" pitchFamily="18" charset="0"/>
                <a:cs typeface="Times New Roman" panose="02020603050405020304" pitchFamily="18" charset="0"/>
              </a:rPr>
              <a:t> </a:t>
            </a:r>
            <a:r>
              <a:rPr lang="en-AU" b="1" dirty="0">
                <a:latin typeface="Times New Roman" panose="02020603050405020304" pitchFamily="18" charset="0"/>
                <a:cs typeface="Times New Roman" panose="02020603050405020304" pitchFamily="18" charset="0"/>
              </a:rPr>
              <a:t>Feedback and </a:t>
            </a:r>
            <a:r>
              <a:rPr lang="en-AU" b="1" dirty="0" smtClean="0">
                <a:latin typeface="Times New Roman" panose="02020603050405020304" pitchFamily="18" charset="0"/>
                <a:cs typeface="Times New Roman" panose="02020603050405020304" pitchFamily="18" charset="0"/>
              </a:rPr>
              <a:t>Self-Reflection:</a:t>
            </a:r>
            <a:r>
              <a:rPr lang="en-AU" dirty="0" smtClean="0">
                <a:latin typeface="Times New Roman" panose="02020603050405020304" pitchFamily="18" charset="0"/>
                <a:cs typeface="Times New Roman" panose="02020603050405020304" pitchFamily="18" charset="0"/>
              </a:rPr>
              <a:t> Exemplary </a:t>
            </a:r>
            <a:r>
              <a:rPr lang="en-AU" dirty="0">
                <a:latin typeface="Times New Roman" panose="02020603050405020304" pitchFamily="18" charset="0"/>
                <a:cs typeface="Times New Roman" panose="02020603050405020304" pitchFamily="18" charset="0"/>
              </a:rPr>
              <a:t>leaders engage in self-reflection, obtain feedback on their performance in leadership roles from multiple sources, and take appropriate action to better serve the organization.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 A:</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Leaders seek feedback, for example, from members of their leadership team, personal and leadership mentors, and past leaders of the organization. </a:t>
            </a:r>
            <a:endParaRPr lang="en-AU" dirty="0" smtClean="0">
              <a:latin typeface="Times New Roman" panose="02020603050405020304" pitchFamily="18" charset="0"/>
              <a:cs typeface="Times New Roman" panose="02020603050405020304" pitchFamily="18" charset="0"/>
            </a:endParaRPr>
          </a:p>
          <a:p>
            <a:r>
              <a:rPr lang="en-AU" b="1" dirty="0" smtClean="0">
                <a:latin typeface="Times New Roman" panose="02020603050405020304" pitchFamily="18" charset="0"/>
                <a:cs typeface="Times New Roman" panose="02020603050405020304" pitchFamily="18" charset="0"/>
              </a:rPr>
              <a:t>Practice B:</a:t>
            </a:r>
            <a:r>
              <a:rPr lang="en-AU" dirty="0" smtClean="0">
                <a:latin typeface="Times New Roman" panose="02020603050405020304" pitchFamily="18" charset="0"/>
                <a:cs typeface="Times New Roman" panose="02020603050405020304" pitchFamily="18" charset="0"/>
              </a:rPr>
              <a:t> Leaders </a:t>
            </a:r>
            <a:r>
              <a:rPr lang="en-AU" dirty="0">
                <a:latin typeface="Times New Roman" panose="02020603050405020304" pitchFamily="18" charset="0"/>
                <a:cs typeface="Times New Roman" panose="02020603050405020304" pitchFamily="18" charset="0"/>
              </a:rPr>
              <a:t>experiencing significant life transitions or crises actively and regularly seek consultation from such mentors regarding their capacity to continue the work of the organization during such duress. </a:t>
            </a:r>
            <a:endParaRPr lang="en-AU" dirty="0" smtClean="0">
              <a:latin typeface="Times New Roman" panose="02020603050405020304" pitchFamily="18" charset="0"/>
              <a:cs typeface="Times New Roman" panose="02020603050405020304" pitchFamily="18" charset="0"/>
            </a:endParaRPr>
          </a:p>
          <a:p>
            <a:pPr marL="0" indent="0">
              <a:buNone/>
            </a:pPr>
            <a:endParaRPr lang="en-AU"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21</a:t>
            </a:fld>
            <a:endParaRPr lang="en-US" dirty="0"/>
          </a:p>
        </p:txBody>
      </p:sp>
    </p:spTree>
    <p:extLst>
      <p:ext uri="{BB962C8B-B14F-4D97-AF65-F5344CB8AC3E}">
        <p14:creationId xmlns:p14="http://schemas.microsoft.com/office/powerpoint/2010/main" val="189452481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5400" b="1" dirty="0">
                <a:latin typeface="Times New Roman" panose="02020603050405020304" pitchFamily="18" charset="0"/>
                <a:cs typeface="Times New Roman" panose="02020603050405020304" pitchFamily="18" charset="0"/>
              </a:rPr>
              <a:t>Principles and Practices of </a:t>
            </a:r>
            <a:r>
              <a:rPr lang="en-AU" sz="5400" b="1" dirty="0" smtClean="0">
                <a:latin typeface="Times New Roman" panose="02020603050405020304" pitchFamily="18" charset="0"/>
                <a:cs typeface="Times New Roman" panose="02020603050405020304" pitchFamily="18" charset="0"/>
              </a:rPr>
              <a:t>Management</a:t>
            </a:r>
            <a:endParaRPr lang="en-AU" dirty="0"/>
          </a:p>
        </p:txBody>
      </p:sp>
      <p:sp>
        <p:nvSpPr>
          <p:cNvPr id="3" name="Content Placeholder 2"/>
          <p:cNvSpPr>
            <a:spLocks noGrp="1"/>
          </p:cNvSpPr>
          <p:nvPr>
            <p:ph idx="1"/>
          </p:nvPr>
        </p:nvSpPr>
        <p:spPr/>
        <p:txBody>
          <a:bodyPr>
            <a:normAutofit fontScale="92500" lnSpcReduction="10000"/>
          </a:bodyPr>
          <a:lstStyle/>
          <a:p>
            <a:r>
              <a:rPr lang="en-AU" dirty="0">
                <a:latin typeface="Times New Roman" panose="02020603050405020304" pitchFamily="18" charset="0"/>
                <a:cs typeface="Times New Roman" panose="02020603050405020304" pitchFamily="18" charset="0"/>
              </a:rPr>
              <a:t>There are </a:t>
            </a:r>
            <a:r>
              <a:rPr lang="en-AU" dirty="0" smtClean="0">
                <a:latin typeface="Times New Roman" panose="02020603050405020304" pitchFamily="18" charset="0"/>
                <a:cs typeface="Times New Roman" panose="02020603050405020304" pitchFamily="18" charset="0"/>
              </a:rPr>
              <a:t>fourteen (14) </a:t>
            </a:r>
            <a:r>
              <a:rPr lang="en-AU" dirty="0">
                <a:latin typeface="Times New Roman" panose="02020603050405020304" pitchFamily="18" charset="0"/>
                <a:cs typeface="Times New Roman" panose="02020603050405020304" pitchFamily="18" charset="0"/>
              </a:rPr>
              <a:t>Principles of Management described by Henri </a:t>
            </a:r>
            <a:r>
              <a:rPr lang="en-AU" dirty="0" smtClean="0">
                <a:latin typeface="Times New Roman" panose="02020603050405020304" pitchFamily="18" charset="0"/>
                <a:cs typeface="Times New Roman" panose="02020603050405020304" pitchFamily="18" charset="0"/>
              </a:rPr>
              <a:t>Fayol:</a:t>
            </a:r>
          </a:p>
          <a:p>
            <a:r>
              <a:rPr lang="en-AU" b="1" dirty="0" smtClean="0">
                <a:latin typeface="Times New Roman" panose="02020603050405020304" pitchFamily="18" charset="0"/>
                <a:cs typeface="Times New Roman" panose="02020603050405020304" pitchFamily="18" charset="0"/>
              </a:rPr>
              <a:t>1. Division of Work:</a:t>
            </a:r>
            <a:endParaRPr lang="en-AU" b="1"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By </a:t>
            </a:r>
            <a:r>
              <a:rPr lang="en-AU" dirty="0">
                <a:latin typeface="Times New Roman" panose="02020603050405020304" pitchFamily="18" charset="0"/>
                <a:cs typeface="Times New Roman" panose="02020603050405020304" pitchFamily="18" charset="0"/>
              </a:rPr>
              <a:t>separating a small part of work, the workers speed and </a:t>
            </a:r>
            <a:r>
              <a:rPr lang="en-AU" dirty="0" smtClean="0">
                <a:latin typeface="Times New Roman" panose="02020603050405020304" pitchFamily="18" charset="0"/>
                <a:cs typeface="Times New Roman" panose="02020603050405020304" pitchFamily="18" charset="0"/>
              </a:rPr>
              <a:t>	accuracy </a:t>
            </a:r>
            <a:r>
              <a:rPr lang="en-AU" dirty="0">
                <a:latin typeface="Times New Roman" panose="02020603050405020304" pitchFamily="18" charset="0"/>
                <a:cs typeface="Times New Roman" panose="02020603050405020304" pitchFamily="18" charset="0"/>
              </a:rPr>
              <a:t>in its performance increases. This principle is </a:t>
            </a:r>
            <a:r>
              <a:rPr lang="en-AU" dirty="0" smtClean="0">
                <a:latin typeface="Times New Roman" panose="02020603050405020304" pitchFamily="18" charset="0"/>
                <a:cs typeface="Times New Roman" panose="02020603050405020304" pitchFamily="18" charset="0"/>
              </a:rPr>
              <a:t>	applicable </a:t>
            </a:r>
            <a:r>
              <a:rPr lang="en-AU" dirty="0">
                <a:latin typeface="Times New Roman" panose="02020603050405020304" pitchFamily="18" charset="0"/>
                <a:cs typeface="Times New Roman" panose="02020603050405020304" pitchFamily="18" charset="0"/>
              </a:rPr>
              <a:t>to both technical as well as managerial work. </a:t>
            </a:r>
          </a:p>
          <a:p>
            <a:r>
              <a:rPr lang="en-AU" b="1" dirty="0">
                <a:latin typeface="Times New Roman" panose="02020603050405020304" pitchFamily="18" charset="0"/>
                <a:cs typeface="Times New Roman" panose="02020603050405020304" pitchFamily="18" charset="0"/>
              </a:rPr>
              <a:t>2. Authority and </a:t>
            </a:r>
            <a:r>
              <a:rPr lang="en-AU" b="1" dirty="0" smtClean="0">
                <a:latin typeface="Times New Roman" panose="02020603050405020304" pitchFamily="18" charset="0"/>
                <a:cs typeface="Times New Roman" panose="02020603050405020304" pitchFamily="18" charset="0"/>
              </a:rPr>
              <a:t>Responsibility:</a:t>
            </a:r>
            <a:r>
              <a:rPr lang="en-AU" dirty="0" smtClean="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Authority </a:t>
            </a:r>
            <a:r>
              <a:rPr lang="en-AU" dirty="0">
                <a:latin typeface="Times New Roman" panose="02020603050405020304" pitchFamily="18" charset="0"/>
                <a:cs typeface="Times New Roman" panose="02020603050405020304" pitchFamily="18" charset="0"/>
              </a:rPr>
              <a:t>means the right of a superior to give order to his </a:t>
            </a:r>
            <a:r>
              <a:rPr lang="en-AU" dirty="0" smtClean="0">
                <a:latin typeface="Times New Roman" panose="02020603050405020304" pitchFamily="18" charset="0"/>
                <a:cs typeface="Times New Roman" panose="02020603050405020304" pitchFamily="18" charset="0"/>
              </a:rPr>
              <a:t>	subordinates</a:t>
            </a:r>
            <a:r>
              <a:rPr lang="en-AU" dirty="0">
                <a:latin typeface="Times New Roman" panose="02020603050405020304" pitchFamily="18" charset="0"/>
                <a:cs typeface="Times New Roman" panose="02020603050405020304" pitchFamily="18" charset="0"/>
              </a:rPr>
              <a:t>; responsibility means obligation for </a:t>
            </a:r>
            <a:r>
              <a:rPr lang="en-AU" dirty="0" smtClean="0">
                <a:latin typeface="Times New Roman" panose="02020603050405020304" pitchFamily="18" charset="0"/>
                <a:cs typeface="Times New Roman" panose="02020603050405020304" pitchFamily="18" charset="0"/>
              </a:rPr>
              <a:t>		performance</a:t>
            </a:r>
            <a:r>
              <a:rPr lang="en-AU" dirty="0">
                <a:latin typeface="Times New Roman" panose="02020603050405020304" pitchFamily="18" charset="0"/>
                <a:cs typeface="Times New Roman" panose="02020603050405020304" pitchFamily="18" charset="0"/>
              </a:rPr>
              <a:t>. This principle suggests that there must be </a:t>
            </a:r>
            <a:r>
              <a:rPr lang="en-AU" dirty="0" smtClean="0">
                <a:latin typeface="Times New Roman" panose="02020603050405020304" pitchFamily="18" charset="0"/>
                <a:cs typeface="Times New Roman" panose="02020603050405020304" pitchFamily="18" charset="0"/>
              </a:rPr>
              <a:t>	parity </a:t>
            </a:r>
            <a:r>
              <a:rPr lang="en-AU" dirty="0">
                <a:latin typeface="Times New Roman" panose="02020603050405020304" pitchFamily="18" charset="0"/>
                <a:cs typeface="Times New Roman" panose="02020603050405020304" pitchFamily="18" charset="0"/>
              </a:rPr>
              <a:t>between authority and responsibility</a:t>
            </a:r>
            <a:r>
              <a:rPr lang="en-AU" dirty="0" smtClean="0">
                <a:latin typeface="Times New Roman" panose="02020603050405020304" pitchFamily="18" charset="0"/>
                <a:cs typeface="Times New Roman" panose="02020603050405020304" pitchFamily="18" charset="0"/>
              </a:rPr>
              <a:t>.</a:t>
            </a:r>
            <a:endParaRPr lang="en-AU"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22</a:t>
            </a:fld>
            <a:endParaRPr lang="en-US" dirty="0"/>
          </a:p>
        </p:txBody>
      </p:sp>
    </p:spTree>
    <p:extLst>
      <p:ext uri="{BB962C8B-B14F-4D97-AF65-F5344CB8AC3E}">
        <p14:creationId xmlns:p14="http://schemas.microsoft.com/office/powerpoint/2010/main" val="1725357169"/>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p>
        </p:txBody>
      </p:sp>
      <p:sp>
        <p:nvSpPr>
          <p:cNvPr id="3" name="Content Placeholder 2"/>
          <p:cNvSpPr>
            <a:spLocks noGrp="1"/>
          </p:cNvSpPr>
          <p:nvPr>
            <p:ph idx="1"/>
          </p:nvPr>
        </p:nvSpPr>
        <p:spPr/>
        <p:txBody>
          <a:bodyPr>
            <a:normAutofit/>
          </a:bodyPr>
          <a:lstStyle/>
          <a:p>
            <a:r>
              <a:rPr lang="en-AU" b="1" dirty="0">
                <a:latin typeface="Times New Roman" panose="02020603050405020304" pitchFamily="18" charset="0"/>
                <a:cs typeface="Times New Roman" panose="02020603050405020304" pitchFamily="18" charset="0"/>
              </a:rPr>
              <a:t>3. </a:t>
            </a:r>
            <a:r>
              <a:rPr lang="en-AU" b="1" dirty="0" smtClean="0">
                <a:latin typeface="Times New Roman" panose="02020603050405020304" pitchFamily="18" charset="0"/>
                <a:cs typeface="Times New Roman" panose="02020603050405020304" pitchFamily="18" charset="0"/>
              </a:rPr>
              <a:t>Discipline:</a:t>
            </a:r>
            <a:r>
              <a:rPr lang="en-AU" dirty="0" smtClean="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a:p>
            <a:pPr marL="0" indent="0">
              <a:buNone/>
            </a:pPr>
            <a:r>
              <a:rPr lang="en-AU" dirty="0">
                <a:latin typeface="Times New Roman" panose="02020603050405020304" pitchFamily="18" charset="0"/>
                <a:cs typeface="Times New Roman" panose="02020603050405020304" pitchFamily="18" charset="0"/>
              </a:rPr>
              <a:t>Discipline refers to obedience, proper conduct in relation to others, respect of authority, etc. It is essential for the smooth functioning of all organizations. </a:t>
            </a:r>
          </a:p>
          <a:p>
            <a:r>
              <a:rPr lang="en-AU" b="1" dirty="0">
                <a:latin typeface="Times New Roman" panose="02020603050405020304" pitchFamily="18" charset="0"/>
                <a:cs typeface="Times New Roman" panose="02020603050405020304" pitchFamily="18" charset="0"/>
              </a:rPr>
              <a:t>4. Unity of </a:t>
            </a:r>
            <a:r>
              <a:rPr lang="en-AU" b="1" dirty="0" smtClean="0">
                <a:latin typeface="Times New Roman" panose="02020603050405020304" pitchFamily="18" charset="0"/>
                <a:cs typeface="Times New Roman" panose="02020603050405020304" pitchFamily="18" charset="0"/>
              </a:rPr>
              <a:t>Command:</a:t>
            </a:r>
            <a:endParaRPr lang="en-AU" b="1" dirty="0">
              <a:latin typeface="Times New Roman" panose="02020603050405020304" pitchFamily="18" charset="0"/>
              <a:cs typeface="Times New Roman" panose="02020603050405020304" pitchFamily="18" charset="0"/>
            </a:endParaRPr>
          </a:p>
          <a:p>
            <a:pPr marL="0" indent="0">
              <a:buNone/>
            </a:pPr>
            <a:r>
              <a:rPr lang="en-AU" dirty="0">
                <a:latin typeface="Times New Roman" panose="02020603050405020304" pitchFamily="18" charset="0"/>
                <a:cs typeface="Times New Roman" panose="02020603050405020304" pitchFamily="18" charset="0"/>
              </a:rPr>
              <a:t>This principle states that every subordinate should receive orders and be accountable to one and only one superior. If an employee receives orders from more than one superior, it is likely to create confusion and conflict. Unity of Command also makes it easier to fix responsibility for mistakes.  </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23</a:t>
            </a:fld>
            <a:endParaRPr lang="en-US" dirty="0"/>
          </a:p>
        </p:txBody>
      </p:sp>
    </p:spTree>
    <p:extLst>
      <p:ext uri="{BB962C8B-B14F-4D97-AF65-F5344CB8AC3E}">
        <p14:creationId xmlns:p14="http://schemas.microsoft.com/office/powerpoint/2010/main" val="2226804191"/>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p>
        </p:txBody>
      </p:sp>
      <p:sp>
        <p:nvSpPr>
          <p:cNvPr id="3" name="Content Placeholder 2"/>
          <p:cNvSpPr>
            <a:spLocks noGrp="1"/>
          </p:cNvSpPr>
          <p:nvPr>
            <p:ph idx="1"/>
          </p:nvPr>
        </p:nvSpPr>
        <p:spPr/>
        <p:txBody>
          <a:bodyPr>
            <a:normAutofit lnSpcReduction="10000"/>
          </a:bodyPr>
          <a:lstStyle/>
          <a:p>
            <a:r>
              <a:rPr lang="en-AU" b="1" dirty="0">
                <a:latin typeface="Times New Roman" panose="02020603050405020304" pitchFamily="18" charset="0"/>
                <a:cs typeface="Times New Roman" panose="02020603050405020304" pitchFamily="18" charset="0"/>
              </a:rPr>
              <a:t>5. Unity of </a:t>
            </a:r>
            <a:r>
              <a:rPr lang="en-AU" b="1" dirty="0" smtClean="0">
                <a:latin typeface="Times New Roman" panose="02020603050405020304" pitchFamily="18" charset="0"/>
                <a:cs typeface="Times New Roman" panose="02020603050405020304" pitchFamily="18" charset="0"/>
              </a:rPr>
              <a:t>Direction:</a:t>
            </a:r>
            <a:endParaRPr lang="en-AU" b="1"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There </a:t>
            </a:r>
            <a:r>
              <a:rPr lang="en-AU" dirty="0">
                <a:latin typeface="Times New Roman" panose="02020603050405020304" pitchFamily="18" charset="0"/>
                <a:cs typeface="Times New Roman" panose="02020603050405020304" pitchFamily="18" charset="0"/>
              </a:rPr>
              <a:t>should be one plan of action for them, and they </a:t>
            </a:r>
            <a:r>
              <a:rPr lang="en-AU" dirty="0" smtClean="0">
                <a:latin typeface="Times New Roman" panose="02020603050405020304" pitchFamily="18" charset="0"/>
                <a:cs typeface="Times New Roman" panose="02020603050405020304" pitchFamily="18" charset="0"/>
              </a:rPr>
              <a:t>	should </a:t>
            </a:r>
            <a:r>
              <a:rPr lang="en-AU" dirty="0">
                <a:latin typeface="Times New Roman" panose="02020603050405020304" pitchFamily="18" charset="0"/>
                <a:cs typeface="Times New Roman" panose="02020603050405020304" pitchFamily="18" charset="0"/>
              </a:rPr>
              <a:t>be under the control of one manager. It seeks </a:t>
            </a:r>
            <a:r>
              <a:rPr lang="en-AU" dirty="0" smtClean="0">
                <a:latin typeface="Times New Roman" panose="02020603050405020304" pitchFamily="18" charset="0"/>
                <a:cs typeface="Times New Roman" panose="02020603050405020304" pitchFamily="18" charset="0"/>
              </a:rPr>
              <a:t>	to </a:t>
            </a:r>
            <a:r>
              <a:rPr lang="en-AU" dirty="0">
                <a:latin typeface="Times New Roman" panose="02020603050405020304" pitchFamily="18" charset="0"/>
                <a:cs typeface="Times New Roman" panose="02020603050405020304" pitchFamily="18" charset="0"/>
              </a:rPr>
              <a:t>ensure unity of action, focusing of efforts and </a:t>
            </a:r>
            <a:r>
              <a:rPr lang="en-AU" dirty="0" smtClean="0">
                <a:latin typeface="Times New Roman" panose="02020603050405020304" pitchFamily="18" charset="0"/>
                <a:cs typeface="Times New Roman" panose="02020603050405020304" pitchFamily="18" charset="0"/>
              </a:rPr>
              <a:t>	coordination </a:t>
            </a:r>
            <a:r>
              <a:rPr lang="en-AU" dirty="0">
                <a:latin typeface="Times New Roman" panose="02020603050405020304" pitchFamily="18" charset="0"/>
                <a:cs typeface="Times New Roman" panose="02020603050405020304" pitchFamily="18" charset="0"/>
              </a:rPr>
              <a:t>of strength. </a:t>
            </a:r>
          </a:p>
          <a:p>
            <a:r>
              <a:rPr lang="en-AU" b="1" dirty="0">
                <a:latin typeface="Times New Roman" panose="02020603050405020304" pitchFamily="18" charset="0"/>
                <a:cs typeface="Times New Roman" panose="02020603050405020304" pitchFamily="18" charset="0"/>
              </a:rPr>
              <a:t>6. Subordination of Individual </a:t>
            </a:r>
            <a:r>
              <a:rPr lang="en-AU" b="1" dirty="0" smtClean="0">
                <a:latin typeface="Times New Roman" panose="02020603050405020304" pitchFamily="18" charset="0"/>
                <a:cs typeface="Times New Roman" panose="02020603050405020304" pitchFamily="18" charset="0"/>
              </a:rPr>
              <a:t>Interest:</a:t>
            </a:r>
            <a:r>
              <a:rPr lang="en-AU" dirty="0" smtClean="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The </a:t>
            </a:r>
            <a:r>
              <a:rPr lang="en-AU" dirty="0">
                <a:latin typeface="Times New Roman" panose="02020603050405020304" pitchFamily="18" charset="0"/>
                <a:cs typeface="Times New Roman" panose="02020603050405020304" pitchFamily="18" charset="0"/>
              </a:rPr>
              <a:t>management must put aside personal </a:t>
            </a:r>
            <a:r>
              <a:rPr lang="en-AU" dirty="0" smtClean="0">
                <a:latin typeface="Times New Roman" panose="02020603050405020304" pitchFamily="18" charset="0"/>
                <a:cs typeface="Times New Roman" panose="02020603050405020304" pitchFamily="18" charset="0"/>
              </a:rPr>
              <a:t>	considerations </a:t>
            </a:r>
            <a:r>
              <a:rPr lang="en-AU" dirty="0">
                <a:latin typeface="Times New Roman" panose="02020603050405020304" pitchFamily="18" charset="0"/>
                <a:cs typeface="Times New Roman" panose="02020603050405020304" pitchFamily="18" charset="0"/>
              </a:rPr>
              <a:t>and put company objectives first. </a:t>
            </a:r>
            <a:r>
              <a:rPr lang="en-AU" dirty="0" smtClean="0">
                <a:latin typeface="Times New Roman" panose="02020603050405020304" pitchFamily="18" charset="0"/>
                <a:cs typeface="Times New Roman" panose="02020603050405020304" pitchFamily="18" charset="0"/>
              </a:rPr>
              <a:t>	Therefore </a:t>
            </a:r>
            <a:r>
              <a:rPr lang="en-AU" dirty="0">
                <a:latin typeface="Times New Roman" panose="02020603050405020304" pitchFamily="18" charset="0"/>
                <a:cs typeface="Times New Roman" panose="02020603050405020304" pitchFamily="18" charset="0"/>
              </a:rPr>
              <a:t>the interests of goals of the organization </a:t>
            </a:r>
            <a:r>
              <a:rPr lang="en-AU" dirty="0" smtClean="0">
                <a:latin typeface="Times New Roman" panose="02020603050405020304" pitchFamily="18" charset="0"/>
                <a:cs typeface="Times New Roman" panose="02020603050405020304" pitchFamily="18" charset="0"/>
              </a:rPr>
              <a:t>	must </a:t>
            </a:r>
            <a:r>
              <a:rPr lang="en-AU" dirty="0">
                <a:latin typeface="Times New Roman" panose="02020603050405020304" pitchFamily="18" charset="0"/>
                <a:cs typeface="Times New Roman" panose="02020603050405020304" pitchFamily="18" charset="0"/>
              </a:rPr>
              <a:t>prevail over the personal interests of </a:t>
            </a:r>
            <a:r>
              <a:rPr lang="en-AU" dirty="0" smtClean="0">
                <a:latin typeface="Times New Roman" panose="02020603050405020304" pitchFamily="18" charset="0"/>
                <a:cs typeface="Times New Roman" panose="02020603050405020304" pitchFamily="18" charset="0"/>
              </a:rPr>
              <a:t>	individuals</a:t>
            </a:r>
            <a:r>
              <a:rPr lang="en-AU" dirty="0">
                <a:latin typeface="Times New Roman" panose="02020603050405020304" pitchFamily="18" charset="0"/>
                <a:cs typeface="Times New Roman" panose="02020603050405020304" pitchFamily="18" charset="0"/>
              </a:rPr>
              <a:t>. </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24</a:t>
            </a:fld>
            <a:endParaRPr lang="en-US" dirty="0"/>
          </a:p>
        </p:txBody>
      </p:sp>
    </p:spTree>
    <p:extLst>
      <p:ext uri="{BB962C8B-B14F-4D97-AF65-F5344CB8AC3E}">
        <p14:creationId xmlns:p14="http://schemas.microsoft.com/office/powerpoint/2010/main" val="489750516"/>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p>
        </p:txBody>
      </p:sp>
      <p:sp>
        <p:nvSpPr>
          <p:cNvPr id="3" name="Content Placeholder 2"/>
          <p:cNvSpPr>
            <a:spLocks noGrp="1"/>
          </p:cNvSpPr>
          <p:nvPr>
            <p:ph idx="1"/>
          </p:nvPr>
        </p:nvSpPr>
        <p:spPr/>
        <p:txBody>
          <a:bodyPr>
            <a:normAutofit fontScale="92500" lnSpcReduction="10000"/>
          </a:bodyPr>
          <a:lstStyle/>
          <a:p>
            <a:r>
              <a:rPr lang="en-AU" b="1" dirty="0">
                <a:latin typeface="Times New Roman" panose="02020603050405020304" pitchFamily="18" charset="0"/>
                <a:cs typeface="Times New Roman" panose="02020603050405020304" pitchFamily="18" charset="0"/>
              </a:rPr>
              <a:t>7. </a:t>
            </a:r>
            <a:r>
              <a:rPr lang="en-AU" b="1" dirty="0" smtClean="0">
                <a:latin typeface="Times New Roman" panose="02020603050405020304" pitchFamily="18" charset="0"/>
                <a:cs typeface="Times New Roman" panose="02020603050405020304" pitchFamily="18" charset="0"/>
              </a:rPr>
              <a:t>Remuneration:</a:t>
            </a:r>
            <a:endParaRPr lang="en-AU" b="1"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Workers </a:t>
            </a:r>
            <a:r>
              <a:rPr lang="en-AU" dirty="0">
                <a:latin typeface="Times New Roman" panose="02020603050405020304" pitchFamily="18" charset="0"/>
                <a:cs typeface="Times New Roman" panose="02020603050405020304" pitchFamily="18" charset="0"/>
              </a:rPr>
              <a:t>must be paid sufficiently as this is a chief </a:t>
            </a:r>
            <a:r>
              <a:rPr lang="en-AU" dirty="0" smtClean="0">
                <a:latin typeface="Times New Roman" panose="02020603050405020304" pitchFamily="18" charset="0"/>
                <a:cs typeface="Times New Roman" panose="02020603050405020304" pitchFamily="18" charset="0"/>
              </a:rPr>
              <a:t>	motivation </a:t>
            </a:r>
            <a:r>
              <a:rPr lang="en-AU" dirty="0">
                <a:latin typeface="Times New Roman" panose="02020603050405020304" pitchFamily="18" charset="0"/>
                <a:cs typeface="Times New Roman" panose="02020603050405020304" pitchFamily="18" charset="0"/>
              </a:rPr>
              <a:t>of employees and therefore greatly influences </a:t>
            </a:r>
            <a:r>
              <a:rPr lang="en-AU" dirty="0" smtClean="0">
                <a:latin typeface="Times New Roman" panose="02020603050405020304" pitchFamily="18" charset="0"/>
                <a:cs typeface="Times New Roman" panose="02020603050405020304" pitchFamily="18" charset="0"/>
              </a:rPr>
              <a:t>	productivity</a:t>
            </a:r>
            <a:r>
              <a:rPr lang="en-AU" dirty="0">
                <a:latin typeface="Times New Roman" panose="02020603050405020304" pitchFamily="18" charset="0"/>
                <a:cs typeface="Times New Roman" panose="02020603050405020304" pitchFamily="18" charset="0"/>
              </a:rPr>
              <a:t>. The quantum and methods of remuneration </a:t>
            </a:r>
            <a:r>
              <a:rPr lang="en-AU" dirty="0" smtClean="0">
                <a:latin typeface="Times New Roman" panose="02020603050405020304" pitchFamily="18" charset="0"/>
                <a:cs typeface="Times New Roman" panose="02020603050405020304" pitchFamily="18" charset="0"/>
              </a:rPr>
              <a:t>	payable </a:t>
            </a:r>
            <a:r>
              <a:rPr lang="en-AU" dirty="0">
                <a:latin typeface="Times New Roman" panose="02020603050405020304" pitchFamily="18" charset="0"/>
                <a:cs typeface="Times New Roman" panose="02020603050405020304" pitchFamily="18" charset="0"/>
              </a:rPr>
              <a:t>should be fair, reasonable and rewarding of effort. </a:t>
            </a:r>
          </a:p>
          <a:p>
            <a:r>
              <a:rPr lang="en-AU" b="1" dirty="0">
                <a:latin typeface="Times New Roman" panose="02020603050405020304" pitchFamily="18" charset="0"/>
                <a:cs typeface="Times New Roman" panose="02020603050405020304" pitchFamily="18" charset="0"/>
              </a:rPr>
              <a:t>8. The Degree of </a:t>
            </a:r>
            <a:r>
              <a:rPr lang="en-AU" b="1" dirty="0" smtClean="0">
                <a:latin typeface="Times New Roman" panose="02020603050405020304" pitchFamily="18" charset="0"/>
                <a:cs typeface="Times New Roman" panose="02020603050405020304" pitchFamily="18" charset="0"/>
              </a:rPr>
              <a:t>Centralization:</a:t>
            </a:r>
            <a:endParaRPr lang="en-AU" b="1"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The </a:t>
            </a:r>
            <a:r>
              <a:rPr lang="en-AU" dirty="0">
                <a:latin typeface="Times New Roman" panose="02020603050405020304" pitchFamily="18" charset="0"/>
                <a:cs typeface="Times New Roman" panose="02020603050405020304" pitchFamily="18" charset="0"/>
              </a:rPr>
              <a:t>amount of power wielded with the central </a:t>
            </a:r>
            <a:r>
              <a:rPr lang="en-AU" dirty="0" smtClean="0">
                <a:latin typeface="Times New Roman" panose="02020603050405020304" pitchFamily="18" charset="0"/>
                <a:cs typeface="Times New Roman" panose="02020603050405020304" pitchFamily="18" charset="0"/>
              </a:rPr>
              <a:t>	management </a:t>
            </a:r>
            <a:r>
              <a:rPr lang="en-AU" dirty="0">
                <a:latin typeface="Times New Roman" panose="02020603050405020304" pitchFamily="18" charset="0"/>
                <a:cs typeface="Times New Roman" panose="02020603050405020304" pitchFamily="18" charset="0"/>
              </a:rPr>
              <a:t>depends on company size. Centralization </a:t>
            </a:r>
            <a:r>
              <a:rPr lang="en-AU" dirty="0" smtClean="0">
                <a:latin typeface="Times New Roman" panose="02020603050405020304" pitchFamily="18" charset="0"/>
                <a:cs typeface="Times New Roman" panose="02020603050405020304" pitchFamily="18" charset="0"/>
              </a:rPr>
              <a:t>	implies </a:t>
            </a:r>
            <a:r>
              <a:rPr lang="en-AU" dirty="0">
                <a:latin typeface="Times New Roman" panose="02020603050405020304" pitchFamily="18" charset="0"/>
                <a:cs typeface="Times New Roman" panose="02020603050405020304" pitchFamily="18" charset="0"/>
              </a:rPr>
              <a:t>the concentration of decision making authority at </a:t>
            </a:r>
            <a:r>
              <a:rPr lang="en-AU" dirty="0" smtClean="0">
                <a:latin typeface="Times New Roman" panose="02020603050405020304" pitchFamily="18" charset="0"/>
                <a:cs typeface="Times New Roman" panose="02020603050405020304" pitchFamily="18" charset="0"/>
              </a:rPr>
              <a:t>	the </a:t>
            </a:r>
            <a:r>
              <a:rPr lang="en-AU" dirty="0">
                <a:latin typeface="Times New Roman" panose="02020603050405020304" pitchFamily="18" charset="0"/>
                <a:cs typeface="Times New Roman" panose="02020603050405020304" pitchFamily="18" charset="0"/>
              </a:rPr>
              <a:t>top management. Sharing of authority with lower </a:t>
            </a:r>
            <a:r>
              <a:rPr lang="en-AU" dirty="0" smtClean="0">
                <a:latin typeface="Times New Roman" panose="02020603050405020304" pitchFamily="18" charset="0"/>
                <a:cs typeface="Times New Roman" panose="02020603050405020304" pitchFamily="18" charset="0"/>
              </a:rPr>
              <a:t>	levels </a:t>
            </a:r>
            <a:r>
              <a:rPr lang="en-AU" dirty="0">
                <a:latin typeface="Times New Roman" panose="02020603050405020304" pitchFamily="18" charset="0"/>
                <a:cs typeface="Times New Roman" panose="02020603050405020304" pitchFamily="18" charset="0"/>
              </a:rPr>
              <a:t>is called decentralization. The organization should </a:t>
            </a:r>
            <a:r>
              <a:rPr lang="en-AU" dirty="0" smtClean="0">
                <a:latin typeface="Times New Roman" panose="02020603050405020304" pitchFamily="18" charset="0"/>
                <a:cs typeface="Times New Roman" panose="02020603050405020304" pitchFamily="18" charset="0"/>
              </a:rPr>
              <a:t>	strive </a:t>
            </a:r>
            <a:r>
              <a:rPr lang="en-AU" dirty="0">
                <a:latin typeface="Times New Roman" panose="02020603050405020304" pitchFamily="18" charset="0"/>
                <a:cs typeface="Times New Roman" panose="02020603050405020304" pitchFamily="18" charset="0"/>
              </a:rPr>
              <a:t>to achieve a proper balance. </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25</a:t>
            </a:fld>
            <a:endParaRPr lang="en-US" dirty="0"/>
          </a:p>
        </p:txBody>
      </p:sp>
    </p:spTree>
    <p:extLst>
      <p:ext uri="{BB962C8B-B14F-4D97-AF65-F5344CB8AC3E}">
        <p14:creationId xmlns:p14="http://schemas.microsoft.com/office/powerpoint/2010/main" val="2608003434"/>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p>
        </p:txBody>
      </p:sp>
      <p:sp>
        <p:nvSpPr>
          <p:cNvPr id="3" name="Content Placeholder 2"/>
          <p:cNvSpPr>
            <a:spLocks noGrp="1"/>
          </p:cNvSpPr>
          <p:nvPr>
            <p:ph idx="1"/>
          </p:nvPr>
        </p:nvSpPr>
        <p:spPr/>
        <p:txBody>
          <a:bodyPr>
            <a:normAutofit/>
          </a:bodyPr>
          <a:lstStyle/>
          <a:p>
            <a:r>
              <a:rPr lang="en-AU" b="1" dirty="0">
                <a:latin typeface="Times New Roman" panose="02020603050405020304" pitchFamily="18" charset="0"/>
                <a:cs typeface="Times New Roman" panose="02020603050405020304" pitchFamily="18" charset="0"/>
              </a:rPr>
              <a:t>9. Scalar </a:t>
            </a:r>
            <a:r>
              <a:rPr lang="en-AU" b="1" dirty="0" smtClean="0">
                <a:latin typeface="Times New Roman" panose="02020603050405020304" pitchFamily="18" charset="0"/>
                <a:cs typeface="Times New Roman" panose="02020603050405020304" pitchFamily="18" charset="0"/>
              </a:rPr>
              <a:t>Chain:</a:t>
            </a:r>
            <a:endParaRPr lang="en-AU" b="1"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Scalar </a:t>
            </a:r>
            <a:r>
              <a:rPr lang="en-AU" dirty="0">
                <a:latin typeface="Times New Roman" panose="02020603050405020304" pitchFamily="18" charset="0"/>
                <a:cs typeface="Times New Roman" panose="02020603050405020304" pitchFamily="18" charset="0"/>
              </a:rPr>
              <a:t>Chain refers to the chain of superiors ranging </a:t>
            </a:r>
            <a:r>
              <a:rPr lang="en-AU" dirty="0" smtClean="0">
                <a:latin typeface="Times New Roman" panose="02020603050405020304" pitchFamily="18" charset="0"/>
                <a:cs typeface="Times New Roman" panose="02020603050405020304" pitchFamily="18" charset="0"/>
              </a:rPr>
              <a:t>	from </a:t>
            </a:r>
            <a:r>
              <a:rPr lang="en-AU" dirty="0">
                <a:latin typeface="Times New Roman" panose="02020603050405020304" pitchFamily="18" charset="0"/>
                <a:cs typeface="Times New Roman" panose="02020603050405020304" pitchFamily="18" charset="0"/>
              </a:rPr>
              <a:t>top management to the lowest rank. The </a:t>
            </a:r>
            <a:r>
              <a:rPr lang="en-AU" dirty="0" smtClean="0">
                <a:latin typeface="Times New Roman" panose="02020603050405020304" pitchFamily="18" charset="0"/>
                <a:cs typeface="Times New Roman" panose="02020603050405020304" pitchFamily="18" charset="0"/>
              </a:rPr>
              <a:t>	principle </a:t>
            </a:r>
            <a:r>
              <a:rPr lang="en-AU" dirty="0">
                <a:latin typeface="Times New Roman" panose="02020603050405020304" pitchFamily="18" charset="0"/>
                <a:cs typeface="Times New Roman" panose="02020603050405020304" pitchFamily="18" charset="0"/>
              </a:rPr>
              <a:t>suggests that there should be a clear line of </a:t>
            </a:r>
            <a:r>
              <a:rPr lang="en-AU" dirty="0" smtClean="0">
                <a:latin typeface="Times New Roman" panose="02020603050405020304" pitchFamily="18" charset="0"/>
                <a:cs typeface="Times New Roman" panose="02020603050405020304" pitchFamily="18" charset="0"/>
              </a:rPr>
              <a:t>	from </a:t>
            </a:r>
            <a:r>
              <a:rPr lang="en-AU" dirty="0">
                <a:latin typeface="Times New Roman" panose="02020603050405020304" pitchFamily="18" charset="0"/>
                <a:cs typeface="Times New Roman" panose="02020603050405020304" pitchFamily="18" charset="0"/>
              </a:rPr>
              <a:t>top to bottom linking all managers at all levels. </a:t>
            </a:r>
            <a:endParaRPr lang="en-AU" dirty="0" smtClean="0">
              <a:latin typeface="Times New Roman" panose="02020603050405020304" pitchFamily="18" charset="0"/>
              <a:cs typeface="Times New Roman" panose="02020603050405020304" pitchFamily="18" charset="0"/>
            </a:endParaRPr>
          </a:p>
          <a:p>
            <a:pPr marL="0" indent="0">
              <a:buNone/>
            </a:pPr>
            <a:r>
              <a:rPr lang="en-AU" b="1" dirty="0" smtClean="0">
                <a:latin typeface="Times New Roman" panose="02020603050405020304" pitchFamily="18" charset="0"/>
                <a:cs typeface="Times New Roman" panose="02020603050405020304" pitchFamily="18" charset="0"/>
              </a:rPr>
              <a:t>10</a:t>
            </a:r>
            <a:r>
              <a:rPr lang="en-AU" b="1" dirty="0">
                <a:latin typeface="Times New Roman" panose="02020603050405020304" pitchFamily="18" charset="0"/>
                <a:cs typeface="Times New Roman" panose="02020603050405020304" pitchFamily="18" charset="0"/>
              </a:rPr>
              <a:t>. </a:t>
            </a:r>
            <a:r>
              <a:rPr lang="en-AU" b="1" dirty="0" smtClean="0">
                <a:latin typeface="Times New Roman" panose="02020603050405020304" pitchFamily="18" charset="0"/>
                <a:cs typeface="Times New Roman" panose="02020603050405020304" pitchFamily="18" charset="0"/>
              </a:rPr>
              <a:t>Order:</a:t>
            </a:r>
            <a:endParaRPr lang="en-AU" b="1"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Social </a:t>
            </a:r>
            <a:r>
              <a:rPr lang="en-AU" dirty="0">
                <a:latin typeface="Times New Roman" panose="02020603050405020304" pitchFamily="18" charset="0"/>
                <a:cs typeface="Times New Roman" panose="02020603050405020304" pitchFamily="18" charset="0"/>
              </a:rPr>
              <a:t>order ensures the fluid operation of a company </a:t>
            </a:r>
            <a:r>
              <a:rPr lang="en-AU" dirty="0" smtClean="0">
                <a:latin typeface="Times New Roman" panose="02020603050405020304" pitchFamily="18" charset="0"/>
                <a:cs typeface="Times New Roman" panose="02020603050405020304" pitchFamily="18" charset="0"/>
              </a:rPr>
              <a:t>	through </a:t>
            </a:r>
            <a:r>
              <a:rPr lang="en-AU" dirty="0">
                <a:latin typeface="Times New Roman" panose="02020603050405020304" pitchFamily="18" charset="0"/>
                <a:cs typeface="Times New Roman" panose="02020603050405020304" pitchFamily="18" charset="0"/>
              </a:rPr>
              <a:t>authoritative procedure. Material order </a:t>
            </a:r>
            <a:r>
              <a:rPr lang="en-AU" dirty="0" smtClean="0">
                <a:latin typeface="Times New Roman" panose="02020603050405020304" pitchFamily="18" charset="0"/>
                <a:cs typeface="Times New Roman" panose="02020603050405020304" pitchFamily="18" charset="0"/>
              </a:rPr>
              <a:t>	ensures </a:t>
            </a:r>
            <a:r>
              <a:rPr lang="en-AU" dirty="0">
                <a:latin typeface="Times New Roman" panose="02020603050405020304" pitchFamily="18" charset="0"/>
                <a:cs typeface="Times New Roman" panose="02020603050405020304" pitchFamily="18" charset="0"/>
              </a:rPr>
              <a:t>safety and efficiency in the workplace. </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26</a:t>
            </a:fld>
            <a:endParaRPr lang="en-US" dirty="0"/>
          </a:p>
        </p:txBody>
      </p:sp>
    </p:spTree>
    <p:extLst>
      <p:ext uri="{BB962C8B-B14F-4D97-AF65-F5344CB8AC3E}">
        <p14:creationId xmlns:p14="http://schemas.microsoft.com/office/powerpoint/2010/main" val="20318350"/>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p>
        </p:txBody>
      </p:sp>
      <p:sp>
        <p:nvSpPr>
          <p:cNvPr id="3" name="Content Placeholder 2"/>
          <p:cNvSpPr>
            <a:spLocks noGrp="1"/>
          </p:cNvSpPr>
          <p:nvPr>
            <p:ph idx="1"/>
          </p:nvPr>
        </p:nvSpPr>
        <p:spPr/>
        <p:txBody>
          <a:bodyPr/>
          <a:lstStyle/>
          <a:p>
            <a:r>
              <a:rPr lang="en-AU" b="1" dirty="0">
                <a:latin typeface="Times New Roman" panose="02020603050405020304" pitchFamily="18" charset="0"/>
                <a:cs typeface="Times New Roman" panose="02020603050405020304" pitchFamily="18" charset="0"/>
              </a:rPr>
              <a:t>11. </a:t>
            </a:r>
            <a:r>
              <a:rPr lang="en-AU" b="1" dirty="0" smtClean="0">
                <a:latin typeface="Times New Roman" panose="02020603050405020304" pitchFamily="18" charset="0"/>
                <a:cs typeface="Times New Roman" panose="02020603050405020304" pitchFamily="18" charset="0"/>
              </a:rPr>
              <a:t>Equity:</a:t>
            </a:r>
            <a:r>
              <a:rPr lang="en-AU" dirty="0" smtClean="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Employees </a:t>
            </a:r>
            <a:r>
              <a:rPr lang="en-AU" dirty="0">
                <a:latin typeface="Times New Roman" panose="02020603050405020304" pitchFamily="18" charset="0"/>
                <a:cs typeface="Times New Roman" panose="02020603050405020304" pitchFamily="18" charset="0"/>
              </a:rPr>
              <a:t>must be treated kindly, and justice must </a:t>
            </a:r>
            <a:r>
              <a:rPr lang="en-AU" dirty="0" smtClean="0">
                <a:latin typeface="Times New Roman" panose="02020603050405020304" pitchFamily="18" charset="0"/>
                <a:cs typeface="Times New Roman" panose="02020603050405020304" pitchFamily="18" charset="0"/>
              </a:rPr>
              <a:t>	be </a:t>
            </a:r>
            <a:r>
              <a:rPr lang="en-AU" dirty="0">
                <a:latin typeface="Times New Roman" panose="02020603050405020304" pitchFamily="18" charset="0"/>
                <a:cs typeface="Times New Roman" panose="02020603050405020304" pitchFamily="18" charset="0"/>
              </a:rPr>
              <a:t>enacted to ensure a just workplace. Managers </a:t>
            </a:r>
            <a:r>
              <a:rPr lang="en-AU" dirty="0" smtClean="0">
                <a:latin typeface="Times New Roman" panose="02020603050405020304" pitchFamily="18" charset="0"/>
                <a:cs typeface="Times New Roman" panose="02020603050405020304" pitchFamily="18" charset="0"/>
              </a:rPr>
              <a:t>	should </a:t>
            </a:r>
            <a:r>
              <a:rPr lang="en-AU" dirty="0">
                <a:latin typeface="Times New Roman" panose="02020603050405020304" pitchFamily="18" charset="0"/>
                <a:cs typeface="Times New Roman" panose="02020603050405020304" pitchFamily="18" charset="0"/>
              </a:rPr>
              <a:t>be fair and impartial when dealing with </a:t>
            </a:r>
            <a:r>
              <a:rPr lang="en-AU" dirty="0" smtClean="0">
                <a:latin typeface="Times New Roman" panose="02020603050405020304" pitchFamily="18" charset="0"/>
                <a:cs typeface="Times New Roman" panose="02020603050405020304" pitchFamily="18" charset="0"/>
              </a:rPr>
              <a:t>	employees</a:t>
            </a:r>
            <a:r>
              <a:rPr lang="en-AU" dirty="0">
                <a:latin typeface="Times New Roman" panose="02020603050405020304" pitchFamily="18" charset="0"/>
                <a:cs typeface="Times New Roman" panose="02020603050405020304" pitchFamily="18" charset="0"/>
              </a:rPr>
              <a:t>. </a:t>
            </a:r>
          </a:p>
          <a:p>
            <a:r>
              <a:rPr lang="en-AU" b="1" dirty="0">
                <a:latin typeface="Times New Roman" panose="02020603050405020304" pitchFamily="18" charset="0"/>
                <a:cs typeface="Times New Roman" panose="02020603050405020304" pitchFamily="18" charset="0"/>
              </a:rPr>
              <a:t>12. Stability of Tenure of </a:t>
            </a:r>
            <a:r>
              <a:rPr lang="en-AU" b="1" dirty="0" smtClean="0">
                <a:latin typeface="Times New Roman" panose="02020603050405020304" pitchFamily="18" charset="0"/>
                <a:cs typeface="Times New Roman" panose="02020603050405020304" pitchFamily="18" charset="0"/>
              </a:rPr>
              <a:t>Personnel:</a:t>
            </a:r>
            <a:r>
              <a:rPr lang="en-AU" dirty="0" smtClean="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a:p>
            <a:pPr marL="0" indent="0">
              <a:buNone/>
            </a:pPr>
            <a:r>
              <a:rPr lang="en-AU" dirty="0" smtClean="0">
                <a:latin typeface="Times New Roman" panose="02020603050405020304" pitchFamily="18" charset="0"/>
                <a:cs typeface="Times New Roman" panose="02020603050405020304" pitchFamily="18" charset="0"/>
              </a:rPr>
              <a:t>	The </a:t>
            </a:r>
            <a:r>
              <a:rPr lang="en-AU" dirty="0">
                <a:latin typeface="Times New Roman" panose="02020603050405020304" pitchFamily="18" charset="0"/>
                <a:cs typeface="Times New Roman" panose="02020603050405020304" pitchFamily="18" charset="0"/>
              </a:rPr>
              <a:t>period of service should not be too short and </a:t>
            </a:r>
            <a:r>
              <a:rPr lang="en-AU" dirty="0" smtClean="0">
                <a:latin typeface="Times New Roman" panose="02020603050405020304" pitchFamily="18" charset="0"/>
                <a:cs typeface="Times New Roman" panose="02020603050405020304" pitchFamily="18" charset="0"/>
              </a:rPr>
              <a:t>	employees </a:t>
            </a:r>
            <a:r>
              <a:rPr lang="en-AU" dirty="0">
                <a:latin typeface="Times New Roman" panose="02020603050405020304" pitchFamily="18" charset="0"/>
                <a:cs typeface="Times New Roman" panose="02020603050405020304" pitchFamily="18" charset="0"/>
              </a:rPr>
              <a:t>should not be moved from positions </a:t>
            </a:r>
            <a:r>
              <a:rPr lang="en-AU" dirty="0" smtClean="0">
                <a:latin typeface="Times New Roman" panose="02020603050405020304" pitchFamily="18" charset="0"/>
                <a:cs typeface="Times New Roman" panose="02020603050405020304" pitchFamily="18" charset="0"/>
              </a:rPr>
              <a:t>	frequently. </a:t>
            </a:r>
            <a:endParaRPr lang="en-AU"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27</a:t>
            </a:fld>
            <a:endParaRPr lang="en-US" dirty="0"/>
          </a:p>
        </p:txBody>
      </p:sp>
    </p:spTree>
    <p:extLst>
      <p:ext uri="{BB962C8B-B14F-4D97-AF65-F5344CB8AC3E}">
        <p14:creationId xmlns:p14="http://schemas.microsoft.com/office/powerpoint/2010/main" val="569823974"/>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p>
        </p:txBody>
      </p:sp>
      <p:sp>
        <p:nvSpPr>
          <p:cNvPr id="3" name="Content Placeholder 2"/>
          <p:cNvSpPr>
            <a:spLocks noGrp="1"/>
          </p:cNvSpPr>
          <p:nvPr>
            <p:ph idx="1"/>
          </p:nvPr>
        </p:nvSpPr>
        <p:spPr/>
        <p:txBody>
          <a:bodyPr>
            <a:normAutofit fontScale="92500" lnSpcReduction="10000"/>
          </a:bodyPr>
          <a:lstStyle/>
          <a:p>
            <a:r>
              <a:rPr lang="en-AU" b="1" dirty="0">
                <a:latin typeface="Times New Roman" panose="02020603050405020304" pitchFamily="18" charset="0"/>
                <a:cs typeface="Times New Roman" panose="02020603050405020304" pitchFamily="18" charset="0"/>
              </a:rPr>
              <a:t>13. </a:t>
            </a:r>
            <a:r>
              <a:rPr lang="en-AU" b="1" dirty="0" smtClean="0">
                <a:latin typeface="Times New Roman" panose="02020603050405020304" pitchFamily="18" charset="0"/>
                <a:cs typeface="Times New Roman" panose="02020603050405020304" pitchFamily="18" charset="0"/>
              </a:rPr>
              <a:t>Initiative:</a:t>
            </a:r>
            <a:endParaRPr lang="en-AU" b="1" dirty="0">
              <a:latin typeface="Times New Roman" panose="02020603050405020304" pitchFamily="18" charset="0"/>
              <a:cs typeface="Times New Roman" panose="02020603050405020304" pitchFamily="18" charset="0"/>
            </a:endParaRPr>
          </a:p>
          <a:p>
            <a:pPr marL="0" indent="0">
              <a:buNone/>
            </a:pPr>
            <a:r>
              <a:rPr lang="en-AU" dirty="0">
                <a:latin typeface="Times New Roman" panose="02020603050405020304" pitchFamily="18" charset="0"/>
                <a:cs typeface="Times New Roman" panose="02020603050405020304" pitchFamily="18" charset="0"/>
              </a:rPr>
              <a:t>	</a:t>
            </a:r>
            <a:r>
              <a:rPr lang="en-AU" dirty="0" smtClean="0">
                <a:latin typeface="Times New Roman" panose="02020603050405020304" pitchFamily="18" charset="0"/>
                <a:cs typeface="Times New Roman" panose="02020603050405020304" pitchFamily="18" charset="0"/>
              </a:rPr>
              <a:t>Initiative </a:t>
            </a:r>
            <a:r>
              <a:rPr lang="en-AU" dirty="0">
                <a:latin typeface="Times New Roman" panose="02020603050405020304" pitchFamily="18" charset="0"/>
                <a:cs typeface="Times New Roman" panose="02020603050405020304" pitchFamily="18" charset="0"/>
              </a:rPr>
              <a:t>on the part of employees is a source of strength </a:t>
            </a:r>
            <a:r>
              <a:rPr lang="en-AU" dirty="0" smtClean="0">
                <a:latin typeface="Times New Roman" panose="02020603050405020304" pitchFamily="18" charset="0"/>
                <a:cs typeface="Times New Roman" panose="02020603050405020304" pitchFamily="18" charset="0"/>
              </a:rPr>
              <a:t>	for </a:t>
            </a:r>
            <a:r>
              <a:rPr lang="en-AU" dirty="0">
                <a:latin typeface="Times New Roman" panose="02020603050405020304" pitchFamily="18" charset="0"/>
                <a:cs typeface="Times New Roman" panose="02020603050405020304" pitchFamily="18" charset="0"/>
              </a:rPr>
              <a:t>the organization because it provides new and better </a:t>
            </a:r>
            <a:r>
              <a:rPr lang="en-AU" dirty="0" smtClean="0">
                <a:latin typeface="Times New Roman" panose="02020603050405020304" pitchFamily="18" charset="0"/>
                <a:cs typeface="Times New Roman" panose="02020603050405020304" pitchFamily="18" charset="0"/>
              </a:rPr>
              <a:t>	ideas</a:t>
            </a:r>
            <a:r>
              <a:rPr lang="en-AU" dirty="0">
                <a:latin typeface="Times New Roman" panose="02020603050405020304" pitchFamily="18" charset="0"/>
                <a:cs typeface="Times New Roman" panose="02020603050405020304" pitchFamily="18" charset="0"/>
              </a:rPr>
              <a:t>. Employees are likely to take greater interest in the </a:t>
            </a:r>
            <a:r>
              <a:rPr lang="en-AU" dirty="0" smtClean="0">
                <a:latin typeface="Times New Roman" panose="02020603050405020304" pitchFamily="18" charset="0"/>
                <a:cs typeface="Times New Roman" panose="02020603050405020304" pitchFamily="18" charset="0"/>
              </a:rPr>
              <a:t>	functioning </a:t>
            </a:r>
            <a:r>
              <a:rPr lang="en-AU" dirty="0">
                <a:latin typeface="Times New Roman" panose="02020603050405020304" pitchFamily="18" charset="0"/>
                <a:cs typeface="Times New Roman" panose="02020603050405020304" pitchFamily="18" charset="0"/>
              </a:rPr>
              <a:t>of the organization. </a:t>
            </a:r>
            <a:endParaRPr lang="en-AU" dirty="0" smtClean="0">
              <a:latin typeface="Times New Roman" panose="02020603050405020304" pitchFamily="18" charset="0"/>
              <a:cs typeface="Times New Roman" panose="02020603050405020304" pitchFamily="18" charset="0"/>
            </a:endParaRPr>
          </a:p>
          <a:p>
            <a:r>
              <a:rPr lang="en-AU" b="1" dirty="0">
                <a:latin typeface="Times New Roman" panose="02020603050405020304" pitchFamily="18" charset="0"/>
                <a:cs typeface="Times New Roman" panose="02020603050405020304" pitchFamily="18" charset="0"/>
              </a:rPr>
              <a:t>14. Esprit de </a:t>
            </a:r>
            <a:r>
              <a:rPr lang="en-AU" b="1" dirty="0" smtClean="0">
                <a:latin typeface="Times New Roman" panose="02020603050405020304" pitchFamily="18" charset="0"/>
                <a:cs typeface="Times New Roman" panose="02020603050405020304" pitchFamily="18" charset="0"/>
              </a:rPr>
              <a:t>Corps:</a:t>
            </a:r>
            <a:endParaRPr lang="en-AU" b="1" dirty="0">
              <a:latin typeface="Times New Roman" panose="02020603050405020304" pitchFamily="18" charset="0"/>
              <a:cs typeface="Times New Roman" panose="02020603050405020304" pitchFamily="18" charset="0"/>
            </a:endParaRPr>
          </a:p>
          <a:p>
            <a:pPr marL="0" indent="0">
              <a:buNone/>
            </a:pPr>
            <a:r>
              <a:rPr lang="en-AU" dirty="0">
                <a:latin typeface="Times New Roman" panose="02020603050405020304" pitchFamily="18" charset="0"/>
                <a:cs typeface="Times New Roman" panose="02020603050405020304" pitchFamily="18" charset="0"/>
              </a:rPr>
              <a:t>This refers to the need of managers to ensure and develop morale in the workplace; individually and communally. Team spirit helps develop an atmosphere of mutual trust and understanding. </a:t>
            </a:r>
          </a:p>
          <a:p>
            <a:r>
              <a:rPr lang="en-AU" dirty="0">
                <a:latin typeface="Times New Roman" panose="02020603050405020304" pitchFamily="18" charset="0"/>
                <a:cs typeface="Times New Roman" panose="02020603050405020304" pitchFamily="18" charset="0"/>
              </a:rPr>
              <a:t>These can be used to initiate and aid the processes of change, organization, decision making, skill management and the overall view of the management function</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28</a:t>
            </a:fld>
            <a:endParaRPr lang="en-US" dirty="0"/>
          </a:p>
        </p:txBody>
      </p:sp>
    </p:spTree>
    <p:extLst>
      <p:ext uri="{BB962C8B-B14F-4D97-AF65-F5344CB8AC3E}">
        <p14:creationId xmlns:p14="http://schemas.microsoft.com/office/powerpoint/2010/main" val="2531916497"/>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381000" y="1371600"/>
            <a:ext cx="8229600" cy="4389120"/>
          </a:xfrm>
        </p:spPr>
        <p:txBody>
          <a:bodyPr>
            <a:noAutofit/>
          </a:bodyPr>
          <a:lstStyle/>
          <a:p>
            <a:pPr>
              <a:buNone/>
            </a:pPr>
            <a:r>
              <a:rPr lang="en-US" sz="4800" dirty="0" smtClean="0">
                <a:latin typeface="Times New Roman" pitchFamily="18" charset="0"/>
                <a:cs typeface="Times New Roman" pitchFamily="18" charset="0"/>
              </a:rPr>
              <a:t>                </a:t>
            </a:r>
          </a:p>
          <a:p>
            <a:pPr>
              <a:buNone/>
            </a:pPr>
            <a:r>
              <a:rPr lang="en-US" sz="4800" b="1" dirty="0">
                <a:solidFill>
                  <a:schemeClr val="tx2"/>
                </a:solidFill>
                <a:latin typeface="Times New Roman" pitchFamily="18" charset="0"/>
                <a:cs typeface="Times New Roman" pitchFamily="18" charset="0"/>
              </a:rPr>
              <a:t>	</a:t>
            </a:r>
            <a:r>
              <a:rPr lang="en-US" sz="4800" b="1" dirty="0" smtClean="0">
                <a:solidFill>
                  <a:schemeClr val="tx2"/>
                </a:solidFill>
                <a:latin typeface="Times New Roman" pitchFamily="18" charset="0"/>
                <a:cs typeface="Times New Roman" pitchFamily="18" charset="0"/>
              </a:rPr>
              <a:t>		</a:t>
            </a:r>
            <a:r>
              <a:rPr lang="en-US" sz="5000" b="1" dirty="0" smtClean="0">
                <a:solidFill>
                  <a:schemeClr val="tx2"/>
                </a:solidFill>
                <a:latin typeface="Times New Roman" pitchFamily="18" charset="0"/>
                <a:cs typeface="Times New Roman" pitchFamily="18" charset="0"/>
              </a:rPr>
              <a:t>THANK YOU </a:t>
            </a:r>
          </a:p>
          <a:p>
            <a:pPr>
              <a:buNone/>
            </a:pPr>
            <a:endParaRPr lang="en-US" sz="5000" b="1" dirty="0" smtClean="0">
              <a:solidFill>
                <a:schemeClr val="tx2"/>
              </a:solidFill>
              <a:latin typeface="Times New Roman" pitchFamily="18" charset="0"/>
              <a:cs typeface="Times New Roman" pitchFamily="18" charset="0"/>
            </a:endParaRPr>
          </a:p>
          <a:p>
            <a:pPr>
              <a:buNone/>
            </a:pPr>
            <a:r>
              <a:rPr lang="en-US" sz="5000" b="1" dirty="0" smtClean="0">
                <a:solidFill>
                  <a:schemeClr val="tx2"/>
                </a:solidFill>
                <a:latin typeface="Times New Roman" pitchFamily="18" charset="0"/>
                <a:cs typeface="Times New Roman" pitchFamily="18" charset="0"/>
              </a:rPr>
              <a:t>                    ???</a:t>
            </a:r>
            <a:endParaRPr lang="en-US" sz="5000" b="1" dirty="0">
              <a:solidFill>
                <a:schemeClr val="tx2"/>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29</a:t>
            </a:fld>
            <a:endParaRPr lang="en-US" dirty="0"/>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latin typeface="Times New Roman" panose="02020603050405020304" pitchFamily="18" charset="0"/>
                <a:cs typeface="Times New Roman" panose="02020603050405020304" pitchFamily="18" charset="0"/>
              </a:rPr>
              <a:t>What is leader?</a:t>
            </a:r>
            <a:endParaRPr lang="en-A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AU" dirty="0" smtClean="0">
                <a:latin typeface="Times New Roman" panose="02020603050405020304" pitchFamily="18" charset="0"/>
                <a:cs typeface="Times New Roman" panose="02020603050405020304" pitchFamily="18" charset="0"/>
              </a:rPr>
              <a:t>An organization needs people who can direct staff towards the achievement of certain objectives. These people we call “leaders”, and it  is their responsibility to complete tasks with the assistance of the group of staff at their disposal.</a:t>
            </a:r>
          </a:p>
          <a:p>
            <a:r>
              <a:rPr lang="en-AU" dirty="0" smtClean="0">
                <a:latin typeface="Times New Roman" panose="02020603050405020304" pitchFamily="18" charset="0"/>
                <a:cs typeface="Times New Roman" panose="02020603050405020304" pitchFamily="18" charset="0"/>
              </a:rPr>
              <a:t>All managers and supervisors are leaders because they need to motivate their team to achieve agreed objectives.</a:t>
            </a:r>
            <a:endParaRPr lang="en-AU"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3</a:t>
            </a:fld>
            <a:endParaRPr lang="en-US" dirty="0"/>
          </a:p>
        </p:txBody>
      </p:sp>
    </p:spTree>
    <p:extLst>
      <p:ext uri="{BB962C8B-B14F-4D97-AF65-F5344CB8AC3E}">
        <p14:creationId xmlns:p14="http://schemas.microsoft.com/office/powerpoint/2010/main" val="1207388585"/>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latin typeface="Times New Roman" panose="02020603050405020304" pitchFamily="18" charset="0"/>
                <a:cs typeface="Times New Roman" panose="02020603050405020304" pitchFamily="18" charset="0"/>
              </a:rPr>
              <a:t>Formal and informal leaders</a:t>
            </a:r>
            <a:endParaRPr lang="en-A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AU" b="1" dirty="0" smtClean="0">
                <a:latin typeface="Times New Roman" panose="02020603050405020304" pitchFamily="18" charset="0"/>
                <a:cs typeface="Times New Roman" panose="02020603050405020304" pitchFamily="18" charset="0"/>
              </a:rPr>
              <a:t>Formal leaders:</a:t>
            </a:r>
            <a:r>
              <a:rPr lang="en-AU" dirty="0" smtClean="0">
                <a:latin typeface="Times New Roman" panose="02020603050405020304" pitchFamily="18" charset="0"/>
                <a:cs typeface="Times New Roman" panose="02020603050405020304" pitchFamily="18" charset="0"/>
              </a:rPr>
              <a:t> Managers in industries and commerce are appointed by the organisation to have authority over groups of workers.</a:t>
            </a:r>
          </a:p>
          <a:p>
            <a:pPr marL="0" indent="0">
              <a:buNone/>
            </a:pPr>
            <a:r>
              <a:rPr lang="en-AU" i="1" dirty="0" smtClean="0">
                <a:latin typeface="Times New Roman" panose="02020603050405020304" pitchFamily="18" charset="0"/>
                <a:cs typeface="Times New Roman" panose="02020603050405020304" pitchFamily="18" charset="0"/>
              </a:rPr>
              <a:t>	“The person who is responsible for motivating a 	group 	of individuals to perform the tasks required 	by the	organization within the constraints laid 	down.”</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4</a:t>
            </a:fld>
            <a:endParaRPr lang="en-US" dirty="0"/>
          </a:p>
        </p:txBody>
      </p:sp>
    </p:spTree>
    <p:extLst>
      <p:ext uri="{BB962C8B-B14F-4D97-AF65-F5344CB8AC3E}">
        <p14:creationId xmlns:p14="http://schemas.microsoft.com/office/powerpoint/2010/main" val="15397503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latin typeface="Times New Roman" panose="02020603050405020304" pitchFamily="18" charset="0"/>
                <a:cs typeface="Times New Roman" panose="02020603050405020304" pitchFamily="18" charset="0"/>
              </a:rPr>
              <a:t>Conti……..</a:t>
            </a:r>
            <a:endParaRPr lang="en-A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AU" b="1" dirty="0">
                <a:latin typeface="Times New Roman" panose="02020603050405020304" pitchFamily="18" charset="0"/>
                <a:cs typeface="Times New Roman" panose="02020603050405020304" pitchFamily="18" charset="0"/>
              </a:rPr>
              <a:t>Informal leaders: </a:t>
            </a:r>
            <a:r>
              <a:rPr lang="en-AU" dirty="0">
                <a:latin typeface="Times New Roman" panose="02020603050405020304" pitchFamily="18" charset="0"/>
                <a:cs typeface="Times New Roman" panose="02020603050405020304" pitchFamily="18" charset="0"/>
              </a:rPr>
              <a:t>is basically any type of leadership that is not based upon formal authority</a:t>
            </a:r>
            <a:r>
              <a:rPr lang="en-AU" dirty="0" smtClean="0">
                <a:latin typeface="Times New Roman" panose="02020603050405020304" pitchFamily="18" charset="0"/>
                <a:cs typeface="Times New Roman" panose="02020603050405020304" pitchFamily="18" charset="0"/>
              </a:rPr>
              <a:t>.</a:t>
            </a:r>
          </a:p>
          <a:p>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An </a:t>
            </a:r>
            <a:r>
              <a:rPr lang="en-AU" b="1" dirty="0">
                <a:latin typeface="Times New Roman" panose="02020603050405020304" pitchFamily="18" charset="0"/>
                <a:cs typeface="Times New Roman" panose="02020603050405020304" pitchFamily="18" charset="0"/>
              </a:rPr>
              <a:t>informal leader</a:t>
            </a:r>
            <a:r>
              <a:rPr lang="en-AU" dirty="0">
                <a:latin typeface="Times New Roman" panose="02020603050405020304" pitchFamily="18" charset="0"/>
                <a:cs typeface="Times New Roman" panose="02020603050405020304" pitchFamily="18" charset="0"/>
              </a:rPr>
              <a:t> has no formal organizational authority to influence others but possesses special skills and talent to influence and lead other members of organization.</a:t>
            </a:r>
          </a:p>
          <a:p>
            <a:r>
              <a:rPr lang="en-AU" dirty="0" smtClean="0">
                <a:latin typeface="Times New Roman" panose="02020603050405020304" pitchFamily="18" charset="0"/>
                <a:cs typeface="Times New Roman" panose="02020603050405020304" pitchFamily="18" charset="0"/>
              </a:rPr>
              <a:t>For example, in army, non-commissioned officers are selected from men who are and seem likely to be informal leaders. </a:t>
            </a:r>
            <a:endParaRPr lang="en-AU"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5</a:t>
            </a:fld>
            <a:endParaRPr lang="en-US" dirty="0"/>
          </a:p>
        </p:txBody>
      </p:sp>
    </p:spTree>
    <p:extLst>
      <p:ext uri="{BB962C8B-B14F-4D97-AF65-F5344CB8AC3E}">
        <p14:creationId xmlns:p14="http://schemas.microsoft.com/office/powerpoint/2010/main" val="1392516750"/>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5400" b="1" dirty="0" smtClean="0">
                <a:latin typeface="Times New Roman" panose="02020603050405020304" pitchFamily="18" charset="0"/>
                <a:cs typeface="Times New Roman" panose="02020603050405020304" pitchFamily="18" charset="0"/>
              </a:rPr>
              <a:t>Leadership</a:t>
            </a:r>
            <a:endParaRPr lang="en-A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AU" b="1" dirty="0" smtClean="0">
                <a:latin typeface="Times New Roman" panose="02020603050405020304" pitchFamily="18" charset="0"/>
                <a:cs typeface="Times New Roman" panose="02020603050405020304" pitchFamily="18" charset="0"/>
              </a:rPr>
              <a:t>Definition of Leadership</a:t>
            </a:r>
            <a:r>
              <a:rPr lang="en-AU" b="1" dirty="0">
                <a:latin typeface="Times New Roman" panose="02020603050405020304" pitchFamily="18" charset="0"/>
                <a:cs typeface="Times New Roman" panose="02020603050405020304" pitchFamily="18" charset="0"/>
              </a:rPr>
              <a:t>: </a:t>
            </a:r>
            <a:endParaRPr lang="en-AU" b="1" dirty="0" smtClean="0">
              <a:latin typeface="Times New Roman" panose="02020603050405020304" pitchFamily="18" charset="0"/>
              <a:cs typeface="Times New Roman" panose="02020603050405020304" pitchFamily="18" charset="0"/>
            </a:endParaRPr>
          </a:p>
          <a:p>
            <a:r>
              <a:rPr lang="en-AU" dirty="0" smtClean="0">
                <a:latin typeface="Times New Roman" panose="02020603050405020304" pitchFamily="18" charset="0"/>
                <a:cs typeface="Times New Roman" panose="02020603050405020304" pitchFamily="18" charset="0"/>
              </a:rPr>
              <a:t>Leadership </a:t>
            </a:r>
            <a:r>
              <a:rPr lang="en-AU" dirty="0">
                <a:latin typeface="Times New Roman" panose="02020603050405020304" pitchFamily="18" charset="0"/>
                <a:cs typeface="Times New Roman" panose="02020603050405020304" pitchFamily="18" charset="0"/>
              </a:rPr>
              <a:t>is a process by which an executive can direct, guide and influence the </a:t>
            </a:r>
            <a:r>
              <a:rPr lang="en-AU" dirty="0" smtClean="0">
                <a:latin typeface="Times New Roman" panose="02020603050405020304" pitchFamily="18" charset="0"/>
                <a:cs typeface="Times New Roman" panose="02020603050405020304" pitchFamily="18" charset="0"/>
              </a:rPr>
              <a:t>behaviour </a:t>
            </a:r>
            <a:r>
              <a:rPr lang="en-AU" dirty="0">
                <a:latin typeface="Times New Roman" panose="02020603050405020304" pitchFamily="18" charset="0"/>
                <a:cs typeface="Times New Roman" panose="02020603050405020304" pitchFamily="18" charset="0"/>
              </a:rPr>
              <a:t>and work of others towards accomplishment of specific goals in a given situation. Leadership is the ability of a manager to induce the subordinates to work with confidence and zeal. </a:t>
            </a:r>
            <a:endParaRPr lang="en-AU" dirty="0" smtClean="0">
              <a:latin typeface="Times New Roman" panose="02020603050405020304" pitchFamily="18" charset="0"/>
              <a:cs typeface="Times New Roman" panose="02020603050405020304" pitchFamily="18" charset="0"/>
            </a:endParaRPr>
          </a:p>
          <a:p>
            <a:r>
              <a:rPr lang="en-AU" dirty="0">
                <a:latin typeface="Times New Roman" panose="02020603050405020304" pitchFamily="18" charset="0"/>
                <a:cs typeface="Times New Roman" panose="02020603050405020304" pitchFamily="18" charset="0"/>
              </a:rPr>
              <a:t>According to Keith Davis, ―Leadership is the ability to persuade others to seek defined objectives enthusiastically. It is the human factor which binds a group together and motivates it towards goals</a:t>
            </a:r>
            <a:r>
              <a:rPr lang="en-AU" dirty="0" smtClean="0">
                <a:latin typeface="Times New Roman" panose="02020603050405020304" pitchFamily="18" charset="0"/>
                <a:cs typeface="Times New Roman" panose="02020603050405020304" pitchFamily="18" charset="0"/>
              </a:rPr>
              <a:t>.</a:t>
            </a:r>
            <a:endParaRPr lang="en-AU"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6</a:t>
            </a:fld>
            <a:endParaRPr lang="en-US" dirty="0"/>
          </a:p>
        </p:txBody>
      </p:sp>
    </p:spTree>
    <p:extLst>
      <p:ext uri="{BB962C8B-B14F-4D97-AF65-F5344CB8AC3E}">
        <p14:creationId xmlns:p14="http://schemas.microsoft.com/office/powerpoint/2010/main" val="332711913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a:latin typeface="Times New Roman" panose="02020603050405020304" pitchFamily="18" charset="0"/>
                <a:cs typeface="Times New Roman" panose="02020603050405020304" pitchFamily="18" charset="0"/>
              </a:rPr>
              <a:t>Importance of </a:t>
            </a:r>
            <a:r>
              <a:rPr lang="en-AU" b="1" dirty="0" smtClean="0">
                <a:latin typeface="Times New Roman" panose="02020603050405020304" pitchFamily="18" charset="0"/>
                <a:cs typeface="Times New Roman" panose="02020603050405020304" pitchFamily="18" charset="0"/>
              </a:rPr>
              <a:t>leadership</a:t>
            </a:r>
            <a:endParaRPr lang="en-A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AU" b="1" dirty="0">
                <a:latin typeface="Times New Roman" panose="02020603050405020304" pitchFamily="18" charset="0"/>
                <a:cs typeface="Times New Roman" panose="02020603050405020304" pitchFamily="18" charset="0"/>
              </a:rPr>
              <a:t>Leadership</a:t>
            </a:r>
            <a:r>
              <a:rPr lang="en-AU" dirty="0">
                <a:latin typeface="Times New Roman" panose="02020603050405020304" pitchFamily="18" charset="0"/>
                <a:cs typeface="Times New Roman" panose="02020603050405020304" pitchFamily="18" charset="0"/>
              </a:rPr>
              <a:t> is an important function of management which helps to maximize efficiency and to achieve organizational goals. The following points justify the importance of leadership in a concern</a:t>
            </a:r>
            <a:r>
              <a:rPr lang="en-AU" dirty="0" smtClean="0">
                <a:latin typeface="Times New Roman" panose="02020603050405020304" pitchFamily="18" charset="0"/>
                <a:cs typeface="Times New Roman" panose="02020603050405020304" pitchFamily="18" charset="0"/>
              </a:rPr>
              <a:t>.</a:t>
            </a:r>
          </a:p>
          <a:p>
            <a:r>
              <a:rPr lang="en-AU" b="1" dirty="0">
                <a:latin typeface="Times New Roman" panose="02020603050405020304" pitchFamily="18" charset="0"/>
                <a:cs typeface="Times New Roman" panose="02020603050405020304" pitchFamily="18" charset="0"/>
              </a:rPr>
              <a:t>1. Initiates </a:t>
            </a:r>
            <a:r>
              <a:rPr lang="en-AU" b="1" dirty="0" smtClean="0">
                <a:latin typeface="Times New Roman" panose="02020603050405020304" pitchFamily="18" charset="0"/>
                <a:cs typeface="Times New Roman" panose="02020603050405020304" pitchFamily="18" charset="0"/>
              </a:rPr>
              <a:t>action:</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Leader is a person who starts the work by communicating the policies and plans to the subordinates from where the work actually starts.  </a:t>
            </a:r>
          </a:p>
          <a:p>
            <a:r>
              <a:rPr lang="en-AU" b="1" dirty="0">
                <a:latin typeface="Times New Roman" panose="02020603050405020304" pitchFamily="18" charset="0"/>
                <a:cs typeface="Times New Roman" panose="02020603050405020304" pitchFamily="18" charset="0"/>
              </a:rPr>
              <a:t>2. </a:t>
            </a:r>
            <a:r>
              <a:rPr lang="en-AU" b="1" dirty="0" smtClean="0">
                <a:latin typeface="Times New Roman" panose="02020603050405020304" pitchFamily="18" charset="0"/>
                <a:cs typeface="Times New Roman" panose="02020603050405020304" pitchFamily="18" charset="0"/>
              </a:rPr>
              <a:t>Motivation: </a:t>
            </a:r>
            <a:r>
              <a:rPr lang="en-AU" dirty="0" smtClean="0">
                <a:latin typeface="Times New Roman" panose="02020603050405020304" pitchFamily="18" charset="0"/>
                <a:cs typeface="Times New Roman" panose="02020603050405020304" pitchFamily="18" charset="0"/>
              </a:rPr>
              <a:t>A leader motivates </a:t>
            </a:r>
            <a:r>
              <a:rPr lang="en-AU" dirty="0">
                <a:latin typeface="Times New Roman" panose="02020603050405020304" pitchFamily="18" charset="0"/>
                <a:cs typeface="Times New Roman" panose="02020603050405020304" pitchFamily="18" charset="0"/>
              </a:rPr>
              <a:t>the employees with economic and non-economic rewards and thereby gets the work from the subordinates.</a:t>
            </a: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7</a:t>
            </a:fld>
            <a:endParaRPr lang="en-US" dirty="0"/>
          </a:p>
        </p:txBody>
      </p:sp>
    </p:spTree>
    <p:extLst>
      <p:ext uri="{BB962C8B-B14F-4D97-AF65-F5344CB8AC3E}">
        <p14:creationId xmlns:p14="http://schemas.microsoft.com/office/powerpoint/2010/main" val="72364264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AU" b="1" dirty="0">
                <a:latin typeface="Times New Roman" panose="02020603050405020304" pitchFamily="18" charset="0"/>
                <a:cs typeface="Times New Roman" panose="02020603050405020304" pitchFamily="18" charset="0"/>
              </a:rPr>
              <a:t>3. Providing </a:t>
            </a:r>
            <a:r>
              <a:rPr lang="en-AU" b="1" dirty="0" smtClean="0">
                <a:latin typeface="Times New Roman" panose="02020603050405020304" pitchFamily="18" charset="0"/>
                <a:cs typeface="Times New Roman" panose="02020603050405020304" pitchFamily="18" charset="0"/>
              </a:rPr>
              <a:t>guidance:</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A leader has to not only supervise but also play a guiding role for the subordinates</a:t>
            </a:r>
            <a:r>
              <a:rPr lang="en-AU" dirty="0" smtClean="0">
                <a:latin typeface="Times New Roman" panose="02020603050405020304" pitchFamily="18" charset="0"/>
                <a:cs typeface="Times New Roman" panose="02020603050405020304" pitchFamily="18" charset="0"/>
              </a:rPr>
              <a:t>.  </a:t>
            </a:r>
          </a:p>
          <a:p>
            <a:r>
              <a:rPr lang="en-AU" b="1" dirty="0" smtClean="0">
                <a:latin typeface="Times New Roman" panose="02020603050405020304" pitchFamily="18" charset="0"/>
                <a:cs typeface="Times New Roman" panose="02020603050405020304" pitchFamily="18" charset="0"/>
              </a:rPr>
              <a:t>4</a:t>
            </a:r>
            <a:r>
              <a:rPr lang="en-AU" b="1" dirty="0">
                <a:latin typeface="Times New Roman" panose="02020603050405020304" pitchFamily="18" charset="0"/>
                <a:cs typeface="Times New Roman" panose="02020603050405020304" pitchFamily="18" charset="0"/>
              </a:rPr>
              <a:t>. Creating </a:t>
            </a:r>
            <a:r>
              <a:rPr lang="en-AU" b="1" dirty="0" smtClean="0">
                <a:latin typeface="Times New Roman" panose="02020603050405020304" pitchFamily="18" charset="0"/>
                <a:cs typeface="Times New Roman" panose="02020603050405020304" pitchFamily="18" charset="0"/>
              </a:rPr>
              <a:t>confidence:</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Confidence is an important factor which can be achieved through expressing the work efforts to the subordinates, explaining them clearly their </a:t>
            </a:r>
            <a:r>
              <a:rPr lang="en-AU" dirty="0" smtClean="0">
                <a:latin typeface="Times New Roman" panose="02020603050405020304" pitchFamily="18" charset="0"/>
                <a:cs typeface="Times New Roman" panose="02020603050405020304" pitchFamily="18" charset="0"/>
              </a:rPr>
              <a:t>role to </a:t>
            </a:r>
            <a:r>
              <a:rPr lang="en-AU" dirty="0">
                <a:latin typeface="Times New Roman" panose="02020603050405020304" pitchFamily="18" charset="0"/>
                <a:cs typeface="Times New Roman" panose="02020603050405020304" pitchFamily="18" charset="0"/>
              </a:rPr>
              <a:t>achieve the goals effectively. </a:t>
            </a:r>
            <a:endParaRPr lang="en-AU" dirty="0" smtClean="0">
              <a:latin typeface="Times New Roman" panose="02020603050405020304" pitchFamily="18" charset="0"/>
              <a:cs typeface="Times New Roman" panose="02020603050405020304" pitchFamily="18" charset="0"/>
            </a:endParaRPr>
          </a:p>
          <a:p>
            <a:r>
              <a:rPr lang="en-AU" b="1" dirty="0">
                <a:latin typeface="Times New Roman" panose="02020603050405020304" pitchFamily="18" charset="0"/>
                <a:cs typeface="Times New Roman" panose="02020603050405020304" pitchFamily="18" charset="0"/>
              </a:rPr>
              <a:t>5. Building morale:</a:t>
            </a:r>
            <a:r>
              <a:rPr lang="en-AU" dirty="0">
                <a:latin typeface="Times New Roman" panose="02020603050405020304" pitchFamily="18" charset="0"/>
                <a:cs typeface="Times New Roman" panose="02020603050405020304" pitchFamily="18" charset="0"/>
              </a:rPr>
              <a:t> A leader can be a morale booster by achieving full co-operation so that they perform with best of their abilities as they work to achieve goals.</a:t>
            </a:r>
          </a:p>
          <a:p>
            <a:r>
              <a:rPr lang="en-AU" dirty="0" smtClean="0">
                <a:latin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8</a:t>
            </a:fld>
            <a:endParaRPr lang="en-US" dirty="0"/>
          </a:p>
        </p:txBody>
      </p:sp>
    </p:spTree>
    <p:extLst>
      <p:ext uri="{BB962C8B-B14F-4D97-AF65-F5344CB8AC3E}">
        <p14:creationId xmlns:p14="http://schemas.microsoft.com/office/powerpoint/2010/main" val="1189453245"/>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Conti……..</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AU" b="1" dirty="0" smtClean="0">
                <a:latin typeface="Times New Roman" panose="02020603050405020304" pitchFamily="18" charset="0"/>
                <a:cs typeface="Times New Roman" panose="02020603050405020304" pitchFamily="18" charset="0"/>
              </a:rPr>
              <a:t>6</a:t>
            </a:r>
            <a:r>
              <a:rPr lang="en-AU" b="1" dirty="0">
                <a:latin typeface="Times New Roman" panose="02020603050405020304" pitchFamily="18" charset="0"/>
                <a:cs typeface="Times New Roman" panose="02020603050405020304" pitchFamily="18" charset="0"/>
              </a:rPr>
              <a:t>. Builds work </a:t>
            </a:r>
            <a:r>
              <a:rPr lang="en-AU" b="1" dirty="0" smtClean="0">
                <a:latin typeface="Times New Roman" panose="02020603050405020304" pitchFamily="18" charset="0"/>
                <a:cs typeface="Times New Roman" panose="02020603050405020304" pitchFamily="18" charset="0"/>
              </a:rPr>
              <a:t>environment:</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Management is getting things done from people. An efficient work environment helps in sound and stable growth. </a:t>
            </a:r>
            <a:r>
              <a:rPr lang="en-AU" dirty="0" smtClean="0">
                <a:latin typeface="Times New Roman" panose="02020603050405020304" pitchFamily="18" charset="0"/>
                <a:cs typeface="Times New Roman" panose="02020603050405020304" pitchFamily="18" charset="0"/>
              </a:rPr>
              <a:t>He </a:t>
            </a:r>
            <a:r>
              <a:rPr lang="en-AU" dirty="0">
                <a:latin typeface="Times New Roman" panose="02020603050405020304" pitchFamily="18" charset="0"/>
                <a:cs typeface="Times New Roman" panose="02020603050405020304" pitchFamily="18" charset="0"/>
              </a:rPr>
              <a:t>should have personal contacts with employees and should listen to their problems and solve them</a:t>
            </a:r>
            <a:r>
              <a:rPr lang="en-AU" dirty="0" smtClean="0">
                <a:latin typeface="Times New Roman" panose="02020603050405020304" pitchFamily="18" charset="0"/>
                <a:cs typeface="Times New Roman" panose="02020603050405020304" pitchFamily="18" charset="0"/>
              </a:rPr>
              <a:t>.</a:t>
            </a:r>
          </a:p>
          <a:p>
            <a:r>
              <a:rPr lang="en-AU" b="1" dirty="0">
                <a:latin typeface="Times New Roman" panose="02020603050405020304" pitchFamily="18" charset="0"/>
                <a:cs typeface="Times New Roman" panose="02020603050405020304" pitchFamily="18" charset="0"/>
              </a:rPr>
              <a:t>7. Co-ordination:</a:t>
            </a:r>
            <a:r>
              <a:rPr lang="en-AU" dirty="0">
                <a:latin typeface="Times New Roman" panose="02020603050405020304" pitchFamily="18" charset="0"/>
                <a:cs typeface="Times New Roman" panose="02020603050405020304" pitchFamily="18" charset="0"/>
              </a:rPr>
              <a:t> Co-ordination can be achieved through reconciling personal interests with organizational goals and effective co-ordination that should be primary motive of a leader.</a:t>
            </a:r>
          </a:p>
          <a:p>
            <a:pPr marL="0" indent="0">
              <a:buNone/>
            </a:pPr>
            <a:endParaRPr lang="en-AU"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9675783-AFE0-4D8B-AE80-9CB8E6637AE7}" type="datetime1">
              <a:rPr lang="en-US" smtClean="0"/>
              <a:pPr/>
              <a:t>15-May-20</a:t>
            </a:fld>
            <a:endParaRPr lang="en-US" dirty="0"/>
          </a:p>
        </p:txBody>
      </p:sp>
      <p:sp>
        <p:nvSpPr>
          <p:cNvPr id="5" name="Slide Number Placeholder 4"/>
          <p:cNvSpPr>
            <a:spLocks noGrp="1"/>
          </p:cNvSpPr>
          <p:nvPr>
            <p:ph type="sldNum" sz="quarter" idx="12"/>
          </p:nvPr>
        </p:nvSpPr>
        <p:spPr/>
        <p:txBody>
          <a:bodyPr/>
          <a:lstStyle/>
          <a:p>
            <a:fld id="{7A82C025-062B-4EC1-AB52-9F97956D95CB}" type="slidenum">
              <a:rPr lang="en-US" smtClean="0"/>
              <a:pPr/>
              <a:t>9</a:t>
            </a:fld>
            <a:endParaRPr lang="en-US" dirty="0"/>
          </a:p>
        </p:txBody>
      </p:sp>
    </p:spTree>
    <p:extLst>
      <p:ext uri="{BB962C8B-B14F-4D97-AF65-F5344CB8AC3E}">
        <p14:creationId xmlns:p14="http://schemas.microsoft.com/office/powerpoint/2010/main" val="1109886552"/>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5949</TotalTime>
  <Words>1560</Words>
  <Application>Microsoft Office PowerPoint</Application>
  <PresentationFormat>On-screen Show (4:3)</PresentationFormat>
  <Paragraphs>182</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                         </vt:lpstr>
      <vt:lpstr>Contents</vt:lpstr>
      <vt:lpstr>What is leader?</vt:lpstr>
      <vt:lpstr>Formal and informal leaders</vt:lpstr>
      <vt:lpstr>Conti……..</vt:lpstr>
      <vt:lpstr>Leadership</vt:lpstr>
      <vt:lpstr>Importance of leadership</vt:lpstr>
      <vt:lpstr>Conti……..</vt:lpstr>
      <vt:lpstr>Conti……..</vt:lpstr>
      <vt:lpstr>Our perceptions of leadership</vt:lpstr>
      <vt:lpstr>Differentiating between management skill and leadership skills</vt:lpstr>
      <vt:lpstr>Principles and Practices of Leadership</vt:lpstr>
      <vt:lpstr>Conti……..</vt:lpstr>
      <vt:lpstr>Conti……..</vt:lpstr>
      <vt:lpstr>Conti……..</vt:lpstr>
      <vt:lpstr>Conti……..</vt:lpstr>
      <vt:lpstr>Conti……..</vt:lpstr>
      <vt:lpstr>Conti……..</vt:lpstr>
      <vt:lpstr>Conti……..</vt:lpstr>
      <vt:lpstr>Conti……..</vt:lpstr>
      <vt:lpstr>Conti……..</vt:lpstr>
      <vt:lpstr>Principles and Practices of Management</vt:lpstr>
      <vt:lpstr>Conti……..</vt:lpstr>
      <vt:lpstr>Conti……..</vt:lpstr>
      <vt:lpstr>Conti……..</vt:lpstr>
      <vt:lpstr>Conti……..</vt:lpstr>
      <vt:lpstr>Conti……..</vt:lpstr>
      <vt:lpstr>Conti……..</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Haroon</cp:lastModifiedBy>
  <cp:revision>727</cp:revision>
  <dcterms:created xsi:type="dcterms:W3CDTF">2013-04-26T18:32:54Z</dcterms:created>
  <dcterms:modified xsi:type="dcterms:W3CDTF">2020-05-15T11:18:25Z</dcterms:modified>
</cp:coreProperties>
</file>