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 id="264" r:id="rId9"/>
    <p:sldId id="266"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C16320-C5E4-4FC9-87CF-0BD5C33A4240}"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332CF-4114-48A9-AA51-2298594D1C5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C16320-C5E4-4FC9-87CF-0BD5C33A4240}"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C16320-C5E4-4FC9-87CF-0BD5C33A4240}"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C16320-C5E4-4FC9-87CF-0BD5C33A4240}"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C16320-C5E4-4FC9-87CF-0BD5C33A4240}" type="datetimeFigureOut">
              <a:rPr lang="en-US" smtClean="0"/>
              <a:t>6/6/2020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0332CF-4114-48A9-AA51-2298594D1C5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C16320-C5E4-4FC9-87CF-0BD5C33A4240}"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C16320-C5E4-4FC9-87CF-0BD5C33A4240}" type="datetimeFigureOut">
              <a:rPr lang="en-US" smtClean="0"/>
              <a:t>6/6/2020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0332CF-4114-48A9-AA51-2298594D1C5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C16320-C5E4-4FC9-87CF-0BD5C33A4240}" type="datetimeFigureOut">
              <a:rPr lang="en-US" smtClean="0"/>
              <a:t>6/6/2020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C16320-C5E4-4FC9-87CF-0BD5C33A4240}" type="datetimeFigureOut">
              <a:rPr lang="en-US" smtClean="0"/>
              <a:t>6/6/2020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C16320-C5E4-4FC9-87CF-0BD5C33A4240}"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332CF-4114-48A9-AA51-2298594D1C5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C16320-C5E4-4FC9-87CF-0BD5C33A4240}" type="datetimeFigureOut">
              <a:rPr lang="en-US" smtClean="0"/>
              <a:t>6/6/2020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0332CF-4114-48A9-AA51-2298594D1C5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BC16320-C5E4-4FC9-87CF-0BD5C33A4240}" type="datetimeFigureOut">
              <a:rPr lang="en-US" smtClean="0"/>
              <a:t>6/6/2020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CB0332CF-4114-48A9-AA51-2298594D1C5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Times New Roman" pitchFamily="18" charset="0"/>
                <a:cs typeface="Times New Roman" pitchFamily="18" charset="0"/>
              </a:rPr>
              <a:t>AACR2 CATALOGING AREAS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7860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154097"/>
          </a:xfrm>
        </p:spPr>
        <p:txBody>
          <a:bodyPr>
            <a:normAutofit fontScale="90000"/>
          </a:bodyPr>
          <a:lstStyle/>
          <a:p>
            <a:r>
              <a:rPr lang="en-US" dirty="0" smtClean="0"/>
              <a:t> WHAT ABOUT THE AUTHOR AREA?</a:t>
            </a:r>
            <a:endParaRPr lang="en-US" dirty="0"/>
          </a:p>
        </p:txBody>
      </p:sp>
      <p:sp>
        <p:nvSpPr>
          <p:cNvPr id="3" name="Content Placeholder 2"/>
          <p:cNvSpPr>
            <a:spLocks noGrp="1"/>
          </p:cNvSpPr>
          <p:nvPr>
            <p:ph idx="1"/>
          </p:nvPr>
        </p:nvSpPr>
        <p:spPr>
          <a:xfrm>
            <a:off x="762000" y="1447800"/>
            <a:ext cx="7924800" cy="5029200"/>
          </a:xfrm>
        </p:spPr>
        <p:txBody>
          <a:bodyPr>
            <a:noAutofit/>
          </a:bodyPr>
          <a:lstStyle/>
          <a:p>
            <a:pPr marL="0" indent="0">
              <a:buNone/>
            </a:pPr>
            <a:r>
              <a:rPr lang="en-US" sz="2400" dirty="0" smtClean="0">
                <a:latin typeface="Times New Roman" pitchFamily="18" charset="0"/>
                <a:cs typeface="Times New Roman" pitchFamily="18" charset="0"/>
              </a:rPr>
              <a:t>Statement of responsibility.</a:t>
            </a:r>
          </a:p>
          <a:p>
            <a:r>
              <a:rPr lang="en-US" sz="2400" dirty="0" smtClean="0">
                <a:latin typeface="Times New Roman" pitchFamily="18" charset="0"/>
                <a:cs typeface="Times New Roman" pitchFamily="18" charset="0"/>
              </a:rPr>
              <a:t>In AACR2, the portion of the bibliographic description indicating by name the person(s) responsible for creating the intellectual or artistic content of the item ( author, editor, compiler, composer, arranger, etc.).</a:t>
            </a:r>
          </a:p>
          <a:p>
            <a:r>
              <a:rPr lang="en-US" sz="2400" dirty="0" smtClean="0">
                <a:latin typeface="Times New Roman" pitchFamily="18" charset="0"/>
                <a:cs typeface="Times New Roman" pitchFamily="18" charset="0"/>
              </a:rPr>
              <a:t>The person(s) or corporate body responsible for performing the content.</a:t>
            </a:r>
          </a:p>
          <a:p>
            <a:r>
              <a:rPr lang="en-US" sz="2400" dirty="0" smtClean="0">
                <a:latin typeface="Times New Roman" pitchFamily="18" charset="0"/>
                <a:cs typeface="Times New Roman" pitchFamily="18" charset="0"/>
              </a:rPr>
              <a:t>In most cases, the statement of responsibility is transcribed from the chief source of information for the item.</a:t>
            </a:r>
          </a:p>
          <a:p>
            <a:r>
              <a:rPr lang="en-US" sz="2400" dirty="0" smtClean="0">
                <a:latin typeface="Times New Roman" pitchFamily="18" charset="0"/>
                <a:cs typeface="Times New Roman" pitchFamily="18" charset="0"/>
              </a:rPr>
              <a:t>When more than one kind of responsibility is indicated (multiple statements of responsibility), the names are transcribed in the order in which they appear on the chief source of information.</a:t>
            </a:r>
          </a:p>
        </p:txBody>
      </p:sp>
    </p:spTree>
    <p:extLst>
      <p:ext uri="{BB962C8B-B14F-4D97-AF65-F5344CB8AC3E}">
        <p14:creationId xmlns:p14="http://schemas.microsoft.com/office/powerpoint/2010/main" val="482100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315200" cy="1154097"/>
          </a:xfrm>
        </p:spPr>
        <p:txBody>
          <a:bodyPr/>
          <a:lstStyle/>
          <a:p>
            <a:r>
              <a:rPr lang="en-US" b="1" dirty="0" smtClean="0">
                <a:latin typeface="Times New Roman" pitchFamily="18" charset="0"/>
                <a:cs typeface="Times New Roman" pitchFamily="18" charset="0"/>
              </a:rPr>
              <a:t>AACR2 CATALOGING AREAS</a:t>
            </a:r>
            <a:endParaRPr lang="en-US" dirty="0"/>
          </a:p>
        </p:txBody>
      </p:sp>
      <p:sp>
        <p:nvSpPr>
          <p:cNvPr id="3" name="Content Placeholder 2"/>
          <p:cNvSpPr>
            <a:spLocks noGrp="1"/>
          </p:cNvSpPr>
          <p:nvPr>
            <p:ph idx="1"/>
          </p:nvPr>
        </p:nvSpPr>
        <p:spPr>
          <a:xfrm>
            <a:off x="762000" y="1371600"/>
            <a:ext cx="7924800" cy="5334000"/>
          </a:xfrm>
        </p:spPr>
        <p:txBody>
          <a:bodyPr>
            <a:noAutofit/>
          </a:bodyPr>
          <a:lstStyle/>
          <a:p>
            <a:pPr>
              <a:buFont typeface="Wingdings" panose="05000000000000000000" pitchFamily="2" charset="2"/>
              <a:buChar char="Ø"/>
            </a:pPr>
            <a:r>
              <a:rPr lang="en-US" sz="2800" dirty="0" smtClean="0">
                <a:latin typeface="Times New Roman" pitchFamily="18" charset="0"/>
                <a:cs typeface="Times New Roman" pitchFamily="18" charset="0"/>
              </a:rPr>
              <a:t>Title and Statement of Responsibility Area Includes:  Title Proper [GMD] = Parallel title ; Other titles / Statements of responsibility </a:t>
            </a:r>
          </a:p>
          <a:p>
            <a:pPr>
              <a:buFont typeface="Wingdings" panose="05000000000000000000" pitchFamily="2" charset="2"/>
              <a:buChar char="Ø"/>
            </a:pPr>
            <a:r>
              <a:rPr lang="en-US" sz="2800" dirty="0" smtClean="0">
                <a:latin typeface="Times New Roman" pitchFamily="18" charset="0"/>
                <a:cs typeface="Times New Roman" pitchFamily="18" charset="0"/>
              </a:rPr>
              <a:t>2. Edition Area </a:t>
            </a:r>
          </a:p>
          <a:p>
            <a:pPr>
              <a:buFont typeface="Wingdings" panose="05000000000000000000" pitchFamily="2" charset="2"/>
              <a:buChar char="Ø"/>
            </a:pPr>
            <a:r>
              <a:rPr lang="en-US" sz="2800" dirty="0" smtClean="0">
                <a:latin typeface="Times New Roman" pitchFamily="18" charset="0"/>
                <a:cs typeface="Times New Roman" pitchFamily="18" charset="0"/>
              </a:rPr>
              <a:t>3. Special Area for serials, maps, </a:t>
            </a:r>
            <a:r>
              <a:rPr lang="en-US" sz="2800" dirty="0" err="1" smtClean="0">
                <a:latin typeface="Times New Roman" pitchFamily="18" charset="0"/>
                <a:cs typeface="Times New Roman" pitchFamily="18" charset="0"/>
              </a:rPr>
              <a:t>etc</a:t>
            </a:r>
            <a:r>
              <a:rPr lang="en-US" sz="2800" dirty="0" smtClean="0">
                <a:latin typeface="Times New Roman" pitchFamily="18" charset="0"/>
                <a:cs typeface="Times New Roman" pitchFamily="18" charset="0"/>
              </a:rPr>
              <a:t>, and music Area </a:t>
            </a:r>
          </a:p>
          <a:p>
            <a:pPr>
              <a:buFont typeface="Wingdings" panose="05000000000000000000" pitchFamily="2" charset="2"/>
              <a:buChar char="Ø"/>
            </a:pPr>
            <a:r>
              <a:rPr lang="en-US" sz="2800" dirty="0" smtClean="0">
                <a:latin typeface="Times New Roman" pitchFamily="18" charset="0"/>
                <a:cs typeface="Times New Roman" pitchFamily="18" charset="0"/>
              </a:rPr>
              <a:t>4. Publication, Distribution, etc. Area </a:t>
            </a:r>
          </a:p>
          <a:p>
            <a:pPr>
              <a:buFont typeface="Wingdings" panose="05000000000000000000" pitchFamily="2" charset="2"/>
              <a:buChar char="Ø"/>
            </a:pPr>
            <a:r>
              <a:rPr lang="en-US" sz="2800" dirty="0" smtClean="0">
                <a:latin typeface="Times New Roman" pitchFamily="18" charset="0"/>
                <a:cs typeface="Times New Roman" pitchFamily="18" charset="0"/>
              </a:rPr>
              <a:t>5. Physical Distribution Area </a:t>
            </a:r>
          </a:p>
          <a:p>
            <a:pPr>
              <a:buFont typeface="Wingdings" panose="05000000000000000000" pitchFamily="2" charset="2"/>
              <a:buChar char="Ø"/>
            </a:pPr>
            <a:r>
              <a:rPr lang="en-US" sz="2800" dirty="0" smtClean="0">
                <a:latin typeface="Times New Roman" pitchFamily="18" charset="0"/>
                <a:cs typeface="Times New Roman" pitchFamily="18" charset="0"/>
              </a:rPr>
              <a:t>6. Series Area </a:t>
            </a:r>
          </a:p>
          <a:p>
            <a:pPr>
              <a:buFont typeface="Wingdings" panose="05000000000000000000" pitchFamily="2" charset="2"/>
              <a:buChar char="Ø"/>
            </a:pPr>
            <a:r>
              <a:rPr lang="en-US" sz="2800" dirty="0" smtClean="0">
                <a:latin typeface="Times New Roman" pitchFamily="18" charset="0"/>
                <a:cs typeface="Times New Roman" pitchFamily="18" charset="0"/>
              </a:rPr>
              <a:t>7. Notes Area </a:t>
            </a:r>
          </a:p>
          <a:p>
            <a:pPr>
              <a:buFont typeface="Wingdings" panose="05000000000000000000" pitchFamily="2" charset="2"/>
              <a:buChar char="Ø"/>
            </a:pPr>
            <a:r>
              <a:rPr lang="en-US" sz="2800" dirty="0" smtClean="0">
                <a:latin typeface="Times New Roman" pitchFamily="18" charset="0"/>
                <a:cs typeface="Times New Roman" pitchFamily="18" charset="0"/>
              </a:rPr>
              <a:t>8. Standard Number Area</a:t>
            </a:r>
            <a:endParaRPr lang="en-US" sz="2800" dirty="0"/>
          </a:p>
        </p:txBody>
      </p:sp>
      <p:sp>
        <p:nvSpPr>
          <p:cNvPr id="4" name="Rectangle 3"/>
          <p:cNvSpPr/>
          <p:nvPr/>
        </p:nvSpPr>
        <p:spPr>
          <a:xfrm>
            <a:off x="2806388" y="3244334"/>
            <a:ext cx="184731" cy="369332"/>
          </a:xfrm>
          <a:prstGeom prst="rect">
            <a:avLst/>
          </a:prstGeom>
        </p:spPr>
        <p:txBody>
          <a:bodyPr wrap="none">
            <a:spAutoFit/>
          </a:bodyPr>
          <a:lstStyle/>
          <a:p>
            <a:endParaRPr lang="en-US" dirty="0"/>
          </a:p>
        </p:txBody>
      </p:sp>
    </p:spTree>
    <p:extLst>
      <p:ext uri="{BB962C8B-B14F-4D97-AF65-F5344CB8AC3E}">
        <p14:creationId xmlns:p14="http://schemas.microsoft.com/office/powerpoint/2010/main" val="394171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239000" cy="1600200"/>
          </a:xfrm>
        </p:spPr>
        <p:txBody>
          <a:bodyPr>
            <a:noAutofit/>
          </a:bodyPr>
          <a:lstStyle/>
          <a:p>
            <a:r>
              <a:rPr lang="en-US" sz="3600" b="1" dirty="0" smtClean="0">
                <a:latin typeface="Times New Roman" pitchFamily="18" charset="0"/>
                <a:cs typeface="Times New Roman" pitchFamily="18" charset="0"/>
              </a:rPr>
              <a:t>AREA 1: TITLE AND STATEMENT OF RESPONSIBILITY AREA</a:t>
            </a:r>
            <a:endParaRPr lang="en-US" sz="3600" dirty="0"/>
          </a:p>
        </p:txBody>
      </p:sp>
      <p:sp>
        <p:nvSpPr>
          <p:cNvPr id="3" name="Content Placeholder 2"/>
          <p:cNvSpPr>
            <a:spLocks noGrp="1"/>
          </p:cNvSpPr>
          <p:nvPr>
            <p:ph idx="1"/>
          </p:nvPr>
        </p:nvSpPr>
        <p:spPr>
          <a:xfrm>
            <a:off x="457200" y="2057400"/>
            <a:ext cx="7239000" cy="4398336"/>
          </a:xfrm>
        </p:spPr>
        <p:txBody>
          <a:bodyPr>
            <a:normAutofit/>
          </a:bodyPr>
          <a:lstStyle/>
          <a:p>
            <a:pPr marL="0" indent="0" algn="just">
              <a:buFont typeface="Wingdings" pitchFamily="2" charset="2"/>
              <a:buChar char="Ø"/>
            </a:pPr>
            <a:r>
              <a:rPr lang="en-US" sz="3200" dirty="0" smtClean="0">
                <a:latin typeface="Times New Roman" pitchFamily="18" charset="0"/>
                <a:cs typeface="Times New Roman" pitchFamily="18" charset="0"/>
              </a:rPr>
              <a:t>The primary name of a bibliographic item, usually found on the chief source of information, including any alternative title and other title information. In AACR2, the title proper is entered in the title and statement of responsibility area of the bibliographic description.</a:t>
            </a:r>
          </a:p>
          <a:p>
            <a:pPr marL="0" indent="0" algn="just">
              <a:buNone/>
            </a:pPr>
            <a:endParaRPr lang="en-US" sz="3200" dirty="0" smtClean="0">
              <a:latin typeface="Times New Roman" pitchFamily="18" charset="0"/>
              <a:cs typeface="Times New Roman" pitchFamily="18" charset="0"/>
            </a:endParaRPr>
          </a:p>
          <a:p>
            <a:endParaRPr lang="en-US" sz="3200" dirty="0"/>
          </a:p>
        </p:txBody>
      </p:sp>
    </p:spTree>
    <p:extLst>
      <p:ext uri="{BB962C8B-B14F-4D97-AF65-F5344CB8AC3E}">
        <p14:creationId xmlns:p14="http://schemas.microsoft.com/office/powerpoint/2010/main" val="309963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7315200" cy="1154097"/>
          </a:xfrm>
        </p:spPr>
        <p:txBody>
          <a:bodyPr>
            <a:normAutofit/>
          </a:bodyPr>
          <a:lstStyle/>
          <a:p>
            <a:r>
              <a:rPr lang="en-US" dirty="0" smtClean="0"/>
              <a:t> </a:t>
            </a:r>
            <a:r>
              <a:rPr lang="en-US" b="1" dirty="0" smtClean="0">
                <a:latin typeface="Times New Roman" pitchFamily="18" charset="0"/>
                <a:cs typeface="Times New Roman" pitchFamily="18" charset="0"/>
              </a:rPr>
              <a:t>EXAMPLE OF TITLE PROPER</a:t>
            </a:r>
            <a:endParaRPr lang="en-US" dirty="0"/>
          </a:p>
        </p:txBody>
      </p:sp>
      <p:sp>
        <p:nvSpPr>
          <p:cNvPr id="3" name="Content Placeholder 2"/>
          <p:cNvSpPr>
            <a:spLocks noGrp="1"/>
          </p:cNvSpPr>
          <p:nvPr>
            <p:ph idx="1"/>
          </p:nvPr>
        </p:nvSpPr>
        <p:spPr>
          <a:xfrm>
            <a:off x="914400" y="2286000"/>
            <a:ext cx="7315200" cy="3539527"/>
          </a:xfrm>
        </p:spPr>
        <p:txBody>
          <a:bodyPr>
            <a:normAutofit/>
          </a:bodyPr>
          <a:lstStyle/>
          <a:p>
            <a:pPr>
              <a:buNone/>
            </a:pPr>
            <a:endParaRPr lang="en-US" sz="2800" dirty="0" smtClean="0"/>
          </a:p>
          <a:p>
            <a:pPr marL="514350" indent="-514350">
              <a:buFont typeface="+mj-lt"/>
              <a:buAutoNum type="arabicPeriod"/>
            </a:pPr>
            <a:r>
              <a:rPr lang="en-US" sz="2800" dirty="0" smtClean="0">
                <a:latin typeface="Times New Roman" pitchFamily="18" charset="0"/>
                <a:cs typeface="Times New Roman" pitchFamily="18" charset="0"/>
              </a:rPr>
              <a:t>The Hunting of the </a:t>
            </a:r>
            <a:r>
              <a:rPr lang="en-US" sz="2800" dirty="0" err="1" smtClean="0">
                <a:latin typeface="Times New Roman" pitchFamily="18" charset="0"/>
                <a:cs typeface="Times New Roman" pitchFamily="18" charset="0"/>
              </a:rPr>
              <a:t>Snark</a:t>
            </a:r>
            <a:r>
              <a:rPr lang="en-US" sz="2800" dirty="0" smtClean="0">
                <a:latin typeface="Times New Roman" pitchFamily="18" charset="0"/>
                <a:cs typeface="Times New Roman" pitchFamily="18" charset="0"/>
              </a:rPr>
              <a:t> : An Agony in Eight Fits.</a:t>
            </a:r>
          </a:p>
          <a:p>
            <a:pPr marL="514350" indent="-514350">
              <a:buNone/>
            </a:pPr>
            <a:r>
              <a:rPr lang="en-US" sz="2800" dirty="0" smtClean="0">
                <a:latin typeface="Times New Roman" pitchFamily="18" charset="0"/>
                <a:cs typeface="Times New Roman" pitchFamily="18" charset="0"/>
              </a:rPr>
              <a:t> </a:t>
            </a:r>
          </a:p>
          <a:p>
            <a:pPr marL="514350" indent="-514350">
              <a:buNone/>
            </a:pPr>
            <a:r>
              <a:rPr lang="en-US" sz="2800" dirty="0" smtClean="0">
                <a:latin typeface="Times New Roman" pitchFamily="18" charset="0"/>
                <a:cs typeface="Times New Roman" pitchFamily="18" charset="0"/>
              </a:rPr>
              <a:t>Title proper is Hunting of the </a:t>
            </a:r>
            <a:r>
              <a:rPr lang="en-US" sz="2800" dirty="0" err="1" smtClean="0">
                <a:latin typeface="Times New Roman" pitchFamily="18" charset="0"/>
                <a:cs typeface="Times New Roman" pitchFamily="18" charset="0"/>
              </a:rPr>
              <a:t>Snark</a:t>
            </a:r>
            <a:r>
              <a:rPr lang="en-US" sz="2800" dirty="0" smtClean="0">
                <a:latin typeface="Times New Roman" pitchFamily="18" charset="0"/>
                <a:cs typeface="Times New Roman" pitchFamily="18" charset="0"/>
              </a:rPr>
              <a:t>.</a:t>
            </a:r>
          </a:p>
          <a:p>
            <a:endParaRPr lang="en-US" sz="2800" dirty="0"/>
          </a:p>
        </p:txBody>
      </p:sp>
    </p:spTree>
    <p:extLst>
      <p:ext uri="{BB962C8B-B14F-4D97-AF65-F5344CB8AC3E}">
        <p14:creationId xmlns:p14="http://schemas.microsoft.com/office/powerpoint/2010/main" val="2394797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315200" cy="1154097"/>
          </a:xfrm>
        </p:spPr>
        <p:txBody>
          <a:bodyPr/>
          <a:lstStyle/>
          <a:p>
            <a:r>
              <a:rPr lang="en-US" sz="3600" b="1" dirty="0" smtClean="0">
                <a:latin typeface="Times New Roman" pitchFamily="18" charset="0"/>
                <a:cs typeface="Times New Roman" pitchFamily="18" charset="0"/>
              </a:rPr>
              <a:t> </a:t>
            </a:r>
            <a:r>
              <a:rPr lang="en-US" b="1" dirty="0">
                <a:latin typeface="Times New Roman" pitchFamily="18" charset="0"/>
                <a:cs typeface="Times New Roman" pitchFamily="18" charset="0"/>
              </a:rPr>
              <a:t>PARALLEL TITLE</a:t>
            </a:r>
            <a:endParaRPr lang="en-US" dirty="0"/>
          </a:p>
        </p:txBody>
      </p:sp>
      <p:sp>
        <p:nvSpPr>
          <p:cNvPr id="3" name="Content Placeholder 2"/>
          <p:cNvSpPr>
            <a:spLocks noGrp="1"/>
          </p:cNvSpPr>
          <p:nvPr>
            <p:ph idx="1"/>
          </p:nvPr>
        </p:nvSpPr>
        <p:spPr>
          <a:xfrm>
            <a:off x="685800" y="2133600"/>
            <a:ext cx="7315200" cy="3539527"/>
          </a:xfrm>
        </p:spPr>
        <p:txBody>
          <a:bodyPr/>
          <a:lstStyle/>
          <a:p>
            <a:r>
              <a:rPr lang="en-US" sz="2800" dirty="0" smtClean="0">
                <a:latin typeface="Times New Roman" pitchFamily="18" charset="0"/>
                <a:cs typeface="Times New Roman" pitchFamily="18" charset="0"/>
              </a:rPr>
              <a:t>The title proper of an edition in a language or script other than that of the original title. In AACR2, parallel titles are entered in the title and statement of responsibility area of the bibliographic record in the order found in the chief source of information, separated by an equal sign preceded and followed by a space.</a:t>
            </a:r>
          </a:p>
          <a:p>
            <a:endParaRPr lang="en-US" dirty="0"/>
          </a:p>
        </p:txBody>
      </p:sp>
    </p:spTree>
    <p:extLst>
      <p:ext uri="{BB962C8B-B14F-4D97-AF65-F5344CB8AC3E}">
        <p14:creationId xmlns:p14="http://schemas.microsoft.com/office/powerpoint/2010/main" val="291312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 </a:t>
            </a:r>
            <a:r>
              <a:rPr lang="en-US" b="1" dirty="0" smtClean="0">
                <a:latin typeface="Times New Roman" pitchFamily="18" charset="0"/>
                <a:cs typeface="Times New Roman" pitchFamily="18" charset="0"/>
              </a:rPr>
              <a:t>EXAMPLE OF PARALLEL TITLE</a:t>
            </a:r>
            <a:endParaRPr lang="en-US" dirty="0"/>
          </a:p>
        </p:txBody>
      </p:sp>
      <p:sp>
        <p:nvSpPr>
          <p:cNvPr id="3" name="Content Placeholder 2"/>
          <p:cNvSpPr>
            <a:spLocks noGrp="1"/>
          </p:cNvSpPr>
          <p:nvPr>
            <p:ph idx="1"/>
          </p:nvPr>
        </p:nvSpPr>
        <p:spPr/>
        <p:txBody>
          <a:bodyPr/>
          <a:lstStyle/>
          <a:p>
            <a:pPr>
              <a:buNone/>
            </a:pPr>
            <a:endParaRPr lang="en-US" dirty="0" smtClean="0"/>
          </a:p>
          <a:p>
            <a:pPr marL="514350" indent="-514350">
              <a:buNone/>
            </a:pPr>
            <a:r>
              <a:rPr lang="fr-FR" dirty="0" err="1" smtClean="0">
                <a:latin typeface="Times New Roman" pitchFamily="18" charset="0"/>
                <a:cs typeface="Times New Roman" pitchFamily="18" charset="0"/>
              </a:rPr>
              <a:t>Father</a:t>
            </a:r>
            <a:r>
              <a:rPr lang="fr-FR" dirty="0" smtClean="0">
                <a:latin typeface="Times New Roman" pitchFamily="18" charset="0"/>
                <a:cs typeface="Times New Roman" pitchFamily="18" charset="0"/>
              </a:rPr>
              <a:t> Goriot = Le Père Goriot / Honoré de Balzac</a:t>
            </a:r>
            <a:endParaRPr lang="en-US" dirty="0" smtClean="0">
              <a:latin typeface="Times New Roman" pitchFamily="18" charset="0"/>
              <a:cs typeface="Times New Roman" pitchFamily="18" charset="0"/>
            </a:endParaRPr>
          </a:p>
          <a:p>
            <a:endParaRPr lang="en-US" dirty="0"/>
          </a:p>
        </p:txBody>
      </p:sp>
      <p:sp>
        <p:nvSpPr>
          <p:cNvPr id="4" name="Rectangle 3"/>
          <p:cNvSpPr/>
          <p:nvPr/>
        </p:nvSpPr>
        <p:spPr>
          <a:xfrm>
            <a:off x="313720" y="4796118"/>
            <a:ext cx="2932624"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Title Proper</a:t>
            </a:r>
            <a:endParaRPr lang="en-US" sz="2800" dirty="0">
              <a:solidFill>
                <a:schemeClr val="tx1"/>
              </a:solidFill>
              <a:latin typeface="Times New Roman" pitchFamily="18" charset="0"/>
              <a:cs typeface="Times New Roman" pitchFamily="18" charset="0"/>
            </a:endParaRPr>
          </a:p>
        </p:txBody>
      </p:sp>
      <p:sp>
        <p:nvSpPr>
          <p:cNvPr id="5" name="Rectangle 4"/>
          <p:cNvSpPr/>
          <p:nvPr/>
        </p:nvSpPr>
        <p:spPr>
          <a:xfrm>
            <a:off x="3989832" y="4720545"/>
            <a:ext cx="2868168" cy="11654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Parallel Title</a:t>
            </a:r>
            <a:endParaRPr lang="en-US" sz="2800" dirty="0">
              <a:solidFill>
                <a:schemeClr val="tx1"/>
              </a:solidFill>
              <a:latin typeface="Times New Roman" pitchFamily="18" charset="0"/>
              <a:cs typeface="Times New Roman" pitchFamily="18" charset="0"/>
            </a:endParaRPr>
          </a:p>
        </p:txBody>
      </p:sp>
      <p:sp>
        <p:nvSpPr>
          <p:cNvPr id="6" name="Up Arrow 5"/>
          <p:cNvSpPr/>
          <p:nvPr/>
        </p:nvSpPr>
        <p:spPr>
          <a:xfrm>
            <a:off x="1537716" y="375558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4912659" y="3696686"/>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6295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1154097"/>
          </a:xfrm>
        </p:spPr>
        <p:txBody>
          <a:bodyPr/>
          <a:lstStyle/>
          <a:p>
            <a:r>
              <a:rPr lang="en-US" sz="3600" b="1" dirty="0" smtClean="0">
                <a:latin typeface="Times New Roman" pitchFamily="18" charset="0"/>
                <a:cs typeface="Times New Roman" pitchFamily="18" charset="0"/>
              </a:rPr>
              <a:t> </a:t>
            </a:r>
            <a:r>
              <a:rPr lang="en-US" b="1" dirty="0">
                <a:latin typeface="Times New Roman" pitchFamily="18" charset="0"/>
                <a:cs typeface="Times New Roman" pitchFamily="18" charset="0"/>
              </a:rPr>
              <a:t>ALTERNATIVE TITLE</a:t>
            </a:r>
            <a:endParaRPr lang="en-US" dirty="0"/>
          </a:p>
        </p:txBody>
      </p:sp>
      <p:sp>
        <p:nvSpPr>
          <p:cNvPr id="3" name="Content Placeholder 2"/>
          <p:cNvSpPr>
            <a:spLocks noGrp="1"/>
          </p:cNvSpPr>
          <p:nvPr>
            <p:ph idx="1"/>
          </p:nvPr>
        </p:nvSpPr>
        <p:spPr>
          <a:xfrm>
            <a:off x="838200" y="2133600"/>
            <a:ext cx="7315200" cy="3539527"/>
          </a:xfrm>
        </p:spPr>
        <p:txBody>
          <a:bodyPr>
            <a:normAutofit/>
          </a:bodyPr>
          <a:lstStyle/>
          <a:p>
            <a:pPr>
              <a:buNone/>
            </a:pPr>
            <a:endParaRPr lang="en-US" sz="3200" dirty="0" smtClean="0"/>
          </a:p>
          <a:p>
            <a:pPr marL="514350" indent="-514350" algn="just">
              <a:buFont typeface="Wingdings" pitchFamily="2" charset="2"/>
              <a:buChar char="Ø"/>
            </a:pPr>
            <a:r>
              <a:rPr lang="en-US" sz="3200" dirty="0" smtClean="0">
                <a:latin typeface="Times New Roman" pitchFamily="18" charset="0"/>
                <a:cs typeface="Times New Roman" pitchFamily="18" charset="0"/>
              </a:rPr>
              <a:t>The second part of a title proper consisting of two parts, each a title in itself, connected by the word "or“.</a:t>
            </a:r>
          </a:p>
          <a:p>
            <a:pPr marL="514350" indent="-514350" algn="just">
              <a:buFont typeface="Wingdings" pitchFamily="2" charset="2"/>
              <a:buChar char="Ø"/>
            </a:pPr>
            <a:r>
              <a:rPr lang="en-US" sz="3200" dirty="0" smtClean="0">
                <a:latin typeface="Times New Roman" pitchFamily="18" charset="0"/>
                <a:cs typeface="Times New Roman" pitchFamily="18" charset="0"/>
              </a:rPr>
              <a:t>Not to be confused with alternate title. Compare with subtitle.</a:t>
            </a:r>
          </a:p>
          <a:p>
            <a:endParaRPr lang="en-US" sz="3200" dirty="0"/>
          </a:p>
        </p:txBody>
      </p:sp>
    </p:spTree>
    <p:extLst>
      <p:ext uri="{BB962C8B-B14F-4D97-AF65-F5344CB8AC3E}">
        <p14:creationId xmlns:p14="http://schemas.microsoft.com/office/powerpoint/2010/main" val="1944079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315200" cy="1154097"/>
          </a:xfrm>
        </p:spPr>
        <p:txBody>
          <a:bodyPr>
            <a:normAutofit fontScale="90000"/>
          </a:bodyPr>
          <a:lstStyle/>
          <a:p>
            <a:r>
              <a:rPr lang="en-US" sz="4800" dirty="0" smtClean="0"/>
              <a:t> </a:t>
            </a:r>
            <a:r>
              <a:rPr lang="en-US" b="1" dirty="0" smtClean="0">
                <a:latin typeface="Times New Roman" pitchFamily="18" charset="0"/>
                <a:cs typeface="Times New Roman" pitchFamily="18" charset="0"/>
              </a:rPr>
              <a:t>EXAMPLE OF ALTERNATIVE TITLE</a:t>
            </a:r>
            <a:endParaRPr lang="en-US" dirty="0"/>
          </a:p>
        </p:txBody>
      </p:sp>
      <p:sp>
        <p:nvSpPr>
          <p:cNvPr id="3" name="Content Placeholder 2"/>
          <p:cNvSpPr>
            <a:spLocks noGrp="1"/>
          </p:cNvSpPr>
          <p:nvPr>
            <p:ph idx="1"/>
          </p:nvPr>
        </p:nvSpPr>
        <p:spPr>
          <a:xfrm>
            <a:off x="968994" y="2133600"/>
            <a:ext cx="7315200" cy="3539527"/>
          </a:xfrm>
        </p:spPr>
        <p:txBody>
          <a:bodyPr/>
          <a:lstStyle/>
          <a:p>
            <a:r>
              <a:rPr lang="en-US" sz="2400" dirty="0" smtClean="0">
                <a:latin typeface="Times New Roman" pitchFamily="18" charset="0"/>
                <a:cs typeface="Times New Roman" pitchFamily="18" charset="0"/>
              </a:rPr>
              <a:t>The Female Quixote, or, The Adventures of </a:t>
            </a:r>
            <a:r>
              <a:rPr lang="en-US" sz="2400" dirty="0" err="1" smtClean="0">
                <a:latin typeface="Times New Roman" pitchFamily="18" charset="0"/>
                <a:cs typeface="Times New Roman" pitchFamily="18" charset="0"/>
              </a:rPr>
              <a:t>Arabell</a:t>
            </a:r>
            <a:endParaRPr lang="en-US" sz="2400" dirty="0" smtClean="0">
              <a:latin typeface="Times New Roman" pitchFamily="18" charset="0"/>
              <a:cs typeface="Times New Roman" pitchFamily="18" charset="0"/>
            </a:endParaRPr>
          </a:p>
          <a:p>
            <a:endParaRPr lang="en-US" dirty="0"/>
          </a:p>
        </p:txBody>
      </p:sp>
      <p:sp>
        <p:nvSpPr>
          <p:cNvPr id="4" name="Rectangle 3"/>
          <p:cNvSpPr/>
          <p:nvPr/>
        </p:nvSpPr>
        <p:spPr>
          <a:xfrm>
            <a:off x="1138786" y="4322243"/>
            <a:ext cx="255045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Title Proper</a:t>
            </a:r>
            <a:endParaRPr lang="en-US" sz="2400" dirty="0">
              <a:solidFill>
                <a:schemeClr val="tx1"/>
              </a:solidFill>
              <a:latin typeface="Times New Roman" pitchFamily="18" charset="0"/>
              <a:cs typeface="Times New Roman" pitchFamily="18" charset="0"/>
            </a:endParaRPr>
          </a:p>
        </p:txBody>
      </p:sp>
      <p:sp>
        <p:nvSpPr>
          <p:cNvPr id="5" name="Rectangle 4"/>
          <p:cNvSpPr/>
          <p:nvPr/>
        </p:nvSpPr>
        <p:spPr>
          <a:xfrm>
            <a:off x="4626594" y="4322243"/>
            <a:ext cx="2383805"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Alternative Title</a:t>
            </a:r>
            <a:endParaRPr lang="en-US" sz="2400" dirty="0">
              <a:solidFill>
                <a:schemeClr val="tx1"/>
              </a:solidFill>
              <a:latin typeface="Times New Roman" pitchFamily="18" charset="0"/>
              <a:cs typeface="Times New Roman" pitchFamily="18" charset="0"/>
            </a:endParaRPr>
          </a:p>
        </p:txBody>
      </p:sp>
      <p:sp>
        <p:nvSpPr>
          <p:cNvPr id="6" name="Up Arrow 5"/>
          <p:cNvSpPr/>
          <p:nvPr/>
        </p:nvSpPr>
        <p:spPr>
          <a:xfrm>
            <a:off x="2171700" y="3224695"/>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5576180" y="3260554"/>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178464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315200" cy="1154097"/>
          </a:xfrm>
        </p:spPr>
        <p:txBody>
          <a:bodyPr>
            <a:normAutofit fontScale="90000"/>
          </a:bodyPr>
          <a:lstStyle/>
          <a:p>
            <a:r>
              <a:rPr lang="en-US" sz="4000" dirty="0" smtClean="0"/>
              <a:t> </a:t>
            </a:r>
            <a:r>
              <a:rPr lang="en-US" b="1" i="1" dirty="0" smtClean="0">
                <a:latin typeface="Times New Roman" pitchFamily="18" charset="0"/>
                <a:cs typeface="Times New Roman" pitchFamily="18" charset="0"/>
              </a:rPr>
              <a:t>When to use General Material Designation [GMD]</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838200" y="1600200"/>
            <a:ext cx="7467600" cy="4876800"/>
          </a:xfrm>
        </p:spPr>
        <p:txBody>
          <a:bodyPr>
            <a:noAutofit/>
          </a:bodyPr>
          <a:lstStyle/>
          <a:p>
            <a:pPr>
              <a:buFont typeface="Wingdings" pitchFamily="2" charset="2"/>
              <a:buChar char="Ø"/>
            </a:pPr>
            <a:r>
              <a:rPr lang="en-US" sz="2800" dirty="0">
                <a:latin typeface="Times New Roman" pitchFamily="18" charset="0"/>
                <a:cs typeface="Times New Roman" pitchFamily="18" charset="0"/>
              </a:rPr>
              <a:t>When item is something other than a book or serial.</a:t>
            </a:r>
          </a:p>
          <a:p>
            <a:pPr>
              <a:buNone/>
            </a:pPr>
            <a:r>
              <a:rPr lang="en-US" sz="2800" dirty="0">
                <a:latin typeface="Times New Roman" pitchFamily="18" charset="0"/>
                <a:cs typeface="Times New Roman" pitchFamily="18" charset="0"/>
              </a:rPr>
              <a:t>• electronic resource (used to be computer file)</a:t>
            </a:r>
          </a:p>
          <a:p>
            <a:pPr>
              <a:buNone/>
            </a:pPr>
            <a:r>
              <a:rPr lang="en-US" sz="2800" dirty="0">
                <a:latin typeface="Times New Roman" pitchFamily="18" charset="0"/>
                <a:cs typeface="Times New Roman" pitchFamily="18" charset="0"/>
              </a:rPr>
              <a:t>• graphic (previously film strip or slide or transparency)</a:t>
            </a:r>
          </a:p>
          <a:p>
            <a:pPr>
              <a:buNone/>
            </a:pPr>
            <a:r>
              <a:rPr lang="en-US" sz="2800" dirty="0">
                <a:latin typeface="Times New Roman" pitchFamily="18" charset="0"/>
                <a:cs typeface="Times New Roman" pitchFamily="18" charset="0"/>
              </a:rPr>
              <a:t>• microform</a:t>
            </a:r>
          </a:p>
          <a:p>
            <a:pPr>
              <a:buNone/>
            </a:pPr>
            <a:r>
              <a:rPr lang="en-US" sz="2800" dirty="0">
                <a:latin typeface="Times New Roman" pitchFamily="18" charset="0"/>
                <a:cs typeface="Times New Roman" pitchFamily="18" charset="0"/>
              </a:rPr>
              <a:t>• motion picture</a:t>
            </a:r>
          </a:p>
          <a:p>
            <a:pPr>
              <a:buNone/>
            </a:pPr>
            <a:r>
              <a:rPr lang="en-US" sz="2800" dirty="0">
                <a:latin typeface="Times New Roman" pitchFamily="18" charset="0"/>
                <a:cs typeface="Times New Roman" pitchFamily="18" charset="0"/>
              </a:rPr>
              <a:t>• sound recording</a:t>
            </a:r>
          </a:p>
          <a:p>
            <a:pPr>
              <a:buNone/>
            </a:pPr>
            <a:r>
              <a:rPr lang="en-US" sz="2800" dirty="0">
                <a:latin typeface="Times New Roman" pitchFamily="18" charset="0"/>
                <a:cs typeface="Times New Roman" pitchFamily="18" charset="0"/>
              </a:rPr>
              <a:t>• video recording</a:t>
            </a:r>
          </a:p>
          <a:p>
            <a:pPr>
              <a:buNone/>
            </a:pPr>
            <a:r>
              <a:rPr lang="en-US" sz="2800" dirty="0">
                <a:latin typeface="Times New Roman" pitchFamily="18" charset="0"/>
                <a:cs typeface="Times New Roman" pitchFamily="18" charset="0"/>
              </a:rPr>
              <a:t>• cartographic material (i.e. map of some kind)</a:t>
            </a:r>
          </a:p>
          <a:p>
            <a:endParaRPr lang="en-US" sz="2800" dirty="0"/>
          </a:p>
        </p:txBody>
      </p:sp>
    </p:spTree>
    <p:extLst>
      <p:ext uri="{BB962C8B-B14F-4D97-AF65-F5344CB8AC3E}">
        <p14:creationId xmlns:p14="http://schemas.microsoft.com/office/powerpoint/2010/main" val="1300572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99</TotalTime>
  <Words>477</Words>
  <Application>Microsoft Office PowerPoint</Application>
  <PresentationFormat>On-screen Show (4:3)</PresentationFormat>
  <Paragraphs>47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AACR2 CATALOGING AREAS</vt:lpstr>
      <vt:lpstr>AACR2 CATALOGING AREAS</vt:lpstr>
      <vt:lpstr>AREA 1: TITLE AND STATEMENT OF RESPONSIBILITY AREA</vt:lpstr>
      <vt:lpstr> EXAMPLE OF TITLE PROPER</vt:lpstr>
      <vt:lpstr> PARALLEL TITLE</vt:lpstr>
      <vt:lpstr> EXAMPLE OF PARALLEL TITLE</vt:lpstr>
      <vt:lpstr> ALTERNATIVE TITLE</vt:lpstr>
      <vt:lpstr> EXAMPLE OF ALTERNATIVE TITLE</vt:lpstr>
      <vt:lpstr> When to use General Material Designation [GMD] </vt:lpstr>
      <vt:lpstr> WHAT ABOUT THE AUTHOR AREA?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AACR2 CATALOGING AREAS</dc:title>
  <dc:creator>zuni shah</dc:creator>
  <cp:lastModifiedBy>zuni shah</cp:lastModifiedBy>
  <cp:revision>6</cp:revision>
  <dcterms:created xsi:type="dcterms:W3CDTF">2020-04-13T02:19:26Z</dcterms:created>
  <dcterms:modified xsi:type="dcterms:W3CDTF">2020-06-05T19:16:05Z</dcterms:modified>
</cp:coreProperties>
</file>