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79" r:id="rId3"/>
    <p:sldId id="280" r:id="rId4"/>
    <p:sldId id="281" r:id="rId5"/>
    <p:sldId id="257" r:id="rId6"/>
    <p:sldId id="286" r:id="rId7"/>
    <p:sldId id="278" r:id="rId8"/>
    <p:sldId id="258" r:id="rId9"/>
    <p:sldId id="282" r:id="rId10"/>
    <p:sldId id="285" r:id="rId11"/>
    <p:sldId id="269" r:id="rId12"/>
    <p:sldId id="270" r:id="rId13"/>
    <p:sldId id="283" r:id="rId14"/>
    <p:sldId id="284" r:id="rId15"/>
    <p:sldId id="263" r:id="rId16"/>
    <p:sldId id="272" r:id="rId17"/>
    <p:sldId id="259" r:id="rId18"/>
    <p:sldId id="260" r:id="rId19"/>
    <p:sldId id="261" r:id="rId20"/>
    <p:sldId id="276" r:id="rId21"/>
    <p:sldId id="287" r:id="rId22"/>
    <p:sldId id="262" r:id="rId23"/>
    <p:sldId id="271" r:id="rId24"/>
    <p:sldId id="274" r:id="rId25"/>
    <p:sldId id="265" r:id="rId26"/>
    <p:sldId id="288" r:id="rId27"/>
    <p:sldId id="268" r:id="rId28"/>
    <p:sldId id="289" r:id="rId29"/>
    <p:sldId id="29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34E3-4085-4376-BF63-177A19D76877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36A3-ABB8-4D22-8DE0-5CEF75BCE9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34E3-4085-4376-BF63-177A19D76877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36A3-ABB8-4D22-8DE0-5CEF75BCE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34E3-4085-4376-BF63-177A19D76877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36A3-ABB8-4D22-8DE0-5CEF75BCE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34E3-4085-4376-BF63-177A19D76877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36A3-ABB8-4D22-8DE0-5CEF75BCE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34E3-4085-4376-BF63-177A19D76877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36A3-ABB8-4D22-8DE0-5CEF75BCE9E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34E3-4085-4376-BF63-177A19D76877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36A3-ABB8-4D22-8DE0-5CEF75BCE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34E3-4085-4376-BF63-177A19D76877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36A3-ABB8-4D22-8DE0-5CEF75BCE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34E3-4085-4376-BF63-177A19D76877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36A3-ABB8-4D22-8DE0-5CEF75BCE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34E3-4085-4376-BF63-177A19D76877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36A3-ABB8-4D22-8DE0-5CEF75BCE9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34E3-4085-4376-BF63-177A19D76877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36A3-ABB8-4D22-8DE0-5CEF75BCE9E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16E34E3-4085-4376-BF63-177A19D76877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02D36A3-ABB8-4D22-8DE0-5CEF75BCE9E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16E34E3-4085-4376-BF63-177A19D76877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02D36A3-ABB8-4D22-8DE0-5CEF75BCE9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077200" cy="1673352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Algerian" panose="04020705040A02060702" pitchFamily="82" charset="0"/>
              </a:rPr>
              <a:t>History of Psychology</a:t>
            </a:r>
            <a:endParaRPr lang="en-US" sz="6600" dirty="0">
              <a:latin typeface="Algerian" panose="04020705040A02060702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>
            <a:noAutofit/>
          </a:bodyPr>
          <a:lstStyle/>
          <a:p>
            <a:pPr algn="r"/>
            <a:r>
              <a:rPr lang="en-US" sz="3600" b="1" dirty="0" smtClean="0">
                <a:solidFill>
                  <a:schemeClr val="tx1"/>
                </a:solidFill>
                <a:latin typeface="Edwardian Script ITC" pitchFamily="66" charset="0"/>
              </a:rPr>
              <a:t>Modified from -</a:t>
            </a:r>
            <a:r>
              <a:rPr lang="pl-PL" sz="3600" b="1" dirty="0" smtClean="0">
                <a:solidFill>
                  <a:schemeClr val="tx1"/>
                </a:solidFill>
                <a:latin typeface="Edwardian Script ITC" pitchFamily="66" charset="0"/>
              </a:rPr>
              <a:t>Paula Pilarska</a:t>
            </a:r>
            <a:endParaRPr lang="en-US" sz="3600" b="1" dirty="0">
              <a:solidFill>
                <a:schemeClr val="tx1"/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06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G. Stanley Hall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4114800" cy="462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American graduate student of </a:t>
            </a:r>
            <a:r>
              <a:rPr lang="en-US" sz="2400" dirty="0" err="1" smtClean="0"/>
              <a:t>Wilhem</a:t>
            </a:r>
            <a:r>
              <a:rPr lang="en-US" sz="2400" dirty="0" smtClean="0"/>
              <a:t> Wundt</a:t>
            </a:r>
          </a:p>
          <a:p>
            <a:r>
              <a:rPr lang="en-US" sz="2400" dirty="0" smtClean="0"/>
              <a:t>Established first formal US psych lab at Johns Hopkins University</a:t>
            </a:r>
            <a:endParaRPr lang="en-US" sz="2400" dirty="0"/>
          </a:p>
        </p:txBody>
      </p:sp>
      <p:pic>
        <p:nvPicPr>
          <p:cNvPr id="10242" name="Picture 2" descr="http://upload.wikimedia.org/wikipedia/commons/thumb/b/b4/G._Stanley_Hall.jpg/640px-G._Stanley_H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3452332" cy="469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76781" y="6211669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G. Stanley Hall</a:t>
            </a:r>
          </a:p>
          <a:p>
            <a:pPr algn="ctr"/>
            <a:r>
              <a:rPr lang="en-US" dirty="0" smtClean="0"/>
              <a:t>1844-1924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00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orbel" panose="020B0503020204020204" pitchFamily="34" charset="0"/>
              </a:rPr>
              <a:t>Structuralism</a:t>
            </a:r>
            <a:endParaRPr lang="en-US" sz="5400" b="1" dirty="0">
              <a:latin typeface="Corbel" panose="020B05030202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556792"/>
            <a:ext cx="5400600" cy="557321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7200" dirty="0" smtClean="0"/>
              <a:t>the founder </a:t>
            </a:r>
            <a:r>
              <a:rPr lang="pl-PL" sz="7200" dirty="0" smtClean="0"/>
              <a:t> </a:t>
            </a:r>
            <a:r>
              <a:rPr lang="en-US" sz="7200" dirty="0" smtClean="0"/>
              <a:t>was Edward B. Titchener</a:t>
            </a:r>
          </a:p>
          <a:p>
            <a:pPr>
              <a:lnSpc>
                <a:spcPct val="170000"/>
              </a:lnSpc>
            </a:pPr>
            <a:r>
              <a:rPr lang="en-US" sz="7200" dirty="0" smtClean="0"/>
              <a:t>the first school of psychology </a:t>
            </a:r>
            <a:endParaRPr lang="pl-PL" sz="7200" dirty="0" smtClean="0"/>
          </a:p>
          <a:p>
            <a:pPr>
              <a:lnSpc>
                <a:spcPct val="170000"/>
              </a:lnSpc>
            </a:pPr>
            <a:r>
              <a:rPr lang="en-US" sz="7200" dirty="0" smtClean="0"/>
              <a:t>focused on breaking down mental processes to understand the “structure” of the mind</a:t>
            </a:r>
            <a:endParaRPr lang="pl-PL" sz="7200" dirty="0" smtClean="0"/>
          </a:p>
          <a:p>
            <a:pPr>
              <a:lnSpc>
                <a:spcPct val="170000"/>
              </a:lnSpc>
            </a:pPr>
            <a:r>
              <a:rPr lang="pl-PL" sz="7200" dirty="0" smtClean="0"/>
              <a:t>r</a:t>
            </a:r>
            <a:r>
              <a:rPr lang="en-US" sz="7200" dirty="0" err="1" smtClean="0"/>
              <a:t>esearchers</a:t>
            </a:r>
            <a:r>
              <a:rPr lang="en-US" sz="7200" dirty="0" smtClean="0"/>
              <a:t> </a:t>
            </a:r>
            <a:r>
              <a:rPr lang="pl-PL" sz="7200" dirty="0" smtClean="0"/>
              <a:t>were using </a:t>
            </a:r>
            <a:r>
              <a:rPr lang="en-US" sz="7200" dirty="0" smtClean="0"/>
              <a:t>a method known as “introspection” (people reported on their experiences in experiments)</a:t>
            </a:r>
          </a:p>
          <a:p>
            <a:pPr>
              <a:lnSpc>
                <a:spcPct val="170000"/>
              </a:lnSpc>
            </a:pPr>
            <a:r>
              <a:rPr lang="en-US" sz="7200" dirty="0" smtClean="0"/>
              <a:t> there were flaws in reports and required subjects with good communication and intellect</a:t>
            </a:r>
          </a:p>
          <a:p>
            <a:pPr>
              <a:lnSpc>
                <a:spcPct val="170000"/>
              </a:lnSpc>
            </a:pPr>
            <a:r>
              <a:rPr lang="en-US" sz="7200" dirty="0"/>
              <a:t>f</a:t>
            </a:r>
            <a:r>
              <a:rPr lang="en-US" sz="7200" dirty="0" smtClean="0"/>
              <a:t>aded away with introspection</a:t>
            </a:r>
            <a:endParaRPr lang="pl-PL" sz="7200" dirty="0" smtClean="0"/>
          </a:p>
          <a:p>
            <a:pPr>
              <a:lnSpc>
                <a:spcPct val="170000"/>
              </a:lnSpc>
            </a:pPr>
            <a:r>
              <a:rPr lang="en-US" sz="7200" dirty="0" smtClean="0"/>
              <a:t>influenced experimental psychology</a:t>
            </a:r>
            <a:endParaRPr lang="pl-PL" sz="7200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1844824"/>
            <a:ext cx="2527300" cy="347980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  <a:outerShdw dist="35921" dir="2700000" algn="ctr" rotWithShape="0">
              <a:schemeClr val="bg2"/>
            </a:outerShdw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580112" y="5517232"/>
            <a:ext cx="3286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Edward B. </a:t>
            </a:r>
            <a:r>
              <a:rPr lang="pl-PL" dirty="0" err="1"/>
              <a:t>Titchener</a:t>
            </a:r>
            <a:r>
              <a:rPr lang="pl-PL" dirty="0"/>
              <a:t> (1867-1923)</a:t>
            </a:r>
          </a:p>
        </p:txBody>
      </p:sp>
    </p:spTree>
    <p:extLst>
      <p:ext uri="{BB962C8B-B14F-4D97-AF65-F5344CB8AC3E}">
        <p14:creationId xmlns:p14="http://schemas.microsoft.com/office/powerpoint/2010/main" val="11340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Corbel" panose="020B0503020204020204" pitchFamily="34" charset="0"/>
              </a:rPr>
              <a:t>Functionalism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95936" y="1382620"/>
            <a:ext cx="4824536" cy="521473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endParaRPr lang="en-US" dirty="0" smtClean="0"/>
          </a:p>
          <a:p>
            <a:pPr>
              <a:lnSpc>
                <a:spcPct val="160000"/>
              </a:lnSpc>
            </a:pPr>
            <a:r>
              <a:rPr lang="en-US" dirty="0" smtClean="0"/>
              <a:t>1880’s-1900’s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formed </a:t>
            </a:r>
            <a:r>
              <a:rPr lang="en-US" dirty="0"/>
              <a:t>as a reaction to the structuralism and was heavily influenced by the work of William James and the evolutionary theory of Charles </a:t>
            </a:r>
            <a:r>
              <a:rPr lang="en-US" dirty="0" smtClean="0"/>
              <a:t>Darwin</a:t>
            </a:r>
            <a:endParaRPr lang="pl-PL" dirty="0" smtClean="0"/>
          </a:p>
          <a:p>
            <a:pPr>
              <a:lnSpc>
                <a:spcPct val="160000"/>
              </a:lnSpc>
            </a:pPr>
            <a:r>
              <a:rPr lang="en-US" dirty="0" smtClean="0"/>
              <a:t>focused </a:t>
            </a:r>
            <a:r>
              <a:rPr lang="en-US" dirty="0"/>
              <a:t>on </a:t>
            </a:r>
            <a:r>
              <a:rPr lang="en-US" u="sng" dirty="0" smtClean="0"/>
              <a:t>the function </a:t>
            </a:r>
            <a:r>
              <a:rPr lang="en-US" dirty="0" smtClean="0"/>
              <a:t>of consciousness</a:t>
            </a:r>
            <a:endParaRPr lang="pl-PL" dirty="0" smtClean="0"/>
          </a:p>
          <a:p>
            <a:pPr>
              <a:lnSpc>
                <a:spcPct val="160000"/>
              </a:lnSpc>
            </a:pPr>
            <a:r>
              <a:rPr lang="en-US" dirty="0" smtClean="0"/>
              <a:t>emphasized </a:t>
            </a:r>
            <a:r>
              <a:rPr lang="en-US" dirty="0"/>
              <a:t>individual differences, which had a profound impact on </a:t>
            </a:r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87518" y="5603511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William </a:t>
            </a:r>
            <a:r>
              <a:rPr lang="pl-PL" dirty="0" smtClean="0"/>
              <a:t>James</a:t>
            </a:r>
            <a:r>
              <a:rPr lang="en-US" dirty="0" smtClean="0"/>
              <a:t> (First American Psychologist)</a:t>
            </a:r>
            <a:r>
              <a:rPr lang="pl-PL" dirty="0" smtClean="0"/>
              <a:t> </a:t>
            </a:r>
          </a:p>
          <a:p>
            <a:pPr algn="ctr"/>
            <a:r>
              <a:rPr lang="pl-PL" dirty="0" smtClean="0"/>
              <a:t>1842 - 1910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3" y="1382621"/>
            <a:ext cx="3262558" cy="42208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07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 </a:t>
            </a:r>
            <a:r>
              <a:rPr lang="en-US" dirty="0" err="1" smtClean="0"/>
              <a:t>Whiton</a:t>
            </a:r>
            <a:r>
              <a:rPr lang="en-US" dirty="0" smtClean="0"/>
              <a:t> Calkins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348880"/>
            <a:ext cx="4834880" cy="4051920"/>
          </a:xfrm>
        </p:spPr>
        <p:txBody>
          <a:bodyPr/>
          <a:lstStyle/>
          <a:p>
            <a:r>
              <a:rPr lang="en-US" sz="2400" dirty="0" smtClean="0"/>
              <a:t>Denied admission to Harvard</a:t>
            </a:r>
          </a:p>
          <a:p>
            <a:r>
              <a:rPr lang="en-US" sz="2400" dirty="0" smtClean="0"/>
              <a:t>William James let her take his classes anyway and she passed all exams</a:t>
            </a:r>
          </a:p>
          <a:p>
            <a:r>
              <a:rPr lang="en-US" sz="2400" dirty="0" smtClean="0"/>
              <a:t>Harvard denied her Ph.D. </a:t>
            </a:r>
            <a:endParaRPr lang="en-US" sz="2400" dirty="0"/>
          </a:p>
          <a:p>
            <a:r>
              <a:rPr lang="en-US" sz="2400" dirty="0" smtClean="0"/>
              <a:t>Became a memory researcher and first female president of APA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Mary Whiton Calk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345752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6707" y="594928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Mary </a:t>
            </a:r>
            <a:r>
              <a:rPr lang="en-US" dirty="0" err="1" smtClean="0"/>
              <a:t>Whiton</a:t>
            </a:r>
            <a:r>
              <a:rPr lang="en-US" dirty="0" smtClean="0"/>
              <a:t> Calkins</a:t>
            </a:r>
          </a:p>
          <a:p>
            <a:pPr algn="ctr"/>
            <a:r>
              <a:rPr lang="en-US" dirty="0" smtClean="0"/>
              <a:t>1863-1930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88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Margaret Floy Washburn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08920"/>
            <a:ext cx="4546848" cy="462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First woman to earn psychology Ph.D.</a:t>
            </a:r>
          </a:p>
          <a:p>
            <a:r>
              <a:rPr lang="en-US" sz="2400" dirty="0" smtClean="0"/>
              <a:t>Second female APA president</a:t>
            </a:r>
            <a:endParaRPr lang="en-US" sz="2400" dirty="0"/>
          </a:p>
        </p:txBody>
      </p:sp>
      <p:pic>
        <p:nvPicPr>
          <p:cNvPr id="9221" name="Picture 5" descr="http://www.feministvoices.com/assets/Women-Past/Washburn/washburnmargaretfloy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528" y="1484784"/>
            <a:ext cx="3616396" cy="470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70551" y="614512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Margaret Floy Washburn</a:t>
            </a:r>
          </a:p>
          <a:p>
            <a:pPr algn="ctr"/>
            <a:r>
              <a:rPr lang="en-US" dirty="0" smtClean="0"/>
              <a:t>1871-1939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764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b="1" u="sng" dirty="0">
                <a:latin typeface="Corbel" panose="020B0503020204020204" pitchFamily="34" charset="0"/>
              </a:rPr>
              <a:t>Sigmund Freud</a:t>
            </a:r>
            <a:endParaRPr lang="pl-PL" sz="5400" b="1" u="sng" dirty="0">
              <a:latin typeface="Corbel" panose="020B05030202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86242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en-US" sz="3500" dirty="0" smtClean="0"/>
              <a:t>Austrian </a:t>
            </a:r>
            <a:r>
              <a:rPr lang="en-US" altLang="en-US" sz="3500" dirty="0"/>
              <a:t>late 1800s – </a:t>
            </a:r>
            <a:r>
              <a:rPr lang="en-US" altLang="en-US" sz="3500" dirty="0" smtClean="0"/>
              <a:t>1930s</a:t>
            </a:r>
          </a:p>
          <a:p>
            <a:pPr>
              <a:lnSpc>
                <a:spcPct val="150000"/>
              </a:lnSpc>
            </a:pPr>
            <a:r>
              <a:rPr lang="en-US" altLang="en-US" sz="3500" dirty="0" smtClean="0"/>
              <a:t>Physician </a:t>
            </a:r>
            <a:r>
              <a:rPr lang="en-US" altLang="en-US" sz="3500" dirty="0"/>
              <a:t>that focused on illness</a:t>
            </a:r>
          </a:p>
          <a:p>
            <a:pPr>
              <a:lnSpc>
                <a:spcPct val="150000"/>
              </a:lnSpc>
            </a:pPr>
            <a:r>
              <a:rPr lang="en-US" altLang="en-US" sz="3500" dirty="0"/>
              <a:t>Founder of the psychoanalytic </a:t>
            </a:r>
            <a:r>
              <a:rPr lang="en-US" altLang="en-US" sz="3500" dirty="0" smtClean="0"/>
              <a:t>perspective</a:t>
            </a:r>
            <a:endParaRPr lang="pl-PL" altLang="en-US" sz="3500" dirty="0" smtClean="0"/>
          </a:p>
          <a:p>
            <a:pPr>
              <a:lnSpc>
                <a:spcPct val="150000"/>
              </a:lnSpc>
            </a:pPr>
            <a:r>
              <a:rPr lang="en-US" altLang="en-US" sz="3500" dirty="0"/>
              <a:t> Developed the Use of "Talk Therapy"</a:t>
            </a:r>
          </a:p>
          <a:p>
            <a:pPr>
              <a:lnSpc>
                <a:spcPct val="150000"/>
              </a:lnSpc>
            </a:pPr>
            <a:r>
              <a:rPr lang="en-US" altLang="en-US" sz="3500" dirty="0"/>
              <a:t>Believed that abnormal behavior originated from unconscious drives and </a:t>
            </a:r>
            <a:r>
              <a:rPr lang="en-US" altLang="en-US" sz="3500" dirty="0" smtClean="0"/>
              <a:t>conflicts</a:t>
            </a:r>
            <a:endParaRPr lang="pl-PL" altLang="en-US" sz="3500" dirty="0" smtClean="0"/>
          </a:p>
          <a:p>
            <a:pPr>
              <a:lnSpc>
                <a:spcPct val="150000"/>
              </a:lnSpc>
            </a:pPr>
            <a:r>
              <a:rPr lang="en-US" altLang="en-US" sz="3500" dirty="0"/>
              <a:t>Psychoanalysts believe that childhood events and unconscious feelings, thoughts and motivations play a role in mental illness and maladaptive behaviors.</a:t>
            </a:r>
          </a:p>
          <a:p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54925"/>
            <a:ext cx="3308728" cy="47175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5619575" y="6093296"/>
            <a:ext cx="2797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Sigmund Freud (1856-1939)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297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Corbel" panose="020B0503020204020204" pitchFamily="34" charset="0"/>
              </a:rPr>
              <a:t>Psychoanalysis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340768"/>
            <a:ext cx="5388060" cy="537124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pl-PL" dirty="0" smtClean="0"/>
              <a:t>P</a:t>
            </a:r>
            <a:r>
              <a:rPr lang="en-US" dirty="0" err="1" smtClean="0"/>
              <a:t>ersonality</a:t>
            </a:r>
            <a:r>
              <a:rPr lang="en-US" dirty="0" smtClean="0"/>
              <a:t> </a:t>
            </a:r>
            <a:r>
              <a:rPr lang="en-US" dirty="0"/>
              <a:t>is composed of three </a:t>
            </a:r>
            <a:r>
              <a:rPr lang="en-US" dirty="0" smtClean="0"/>
              <a:t>elements</a:t>
            </a:r>
            <a:r>
              <a:rPr lang="pl-PL" dirty="0"/>
              <a:t>:</a:t>
            </a:r>
            <a:endParaRPr lang="pl-PL" dirty="0" smtClean="0"/>
          </a:p>
          <a:p>
            <a:pPr>
              <a:lnSpc>
                <a:spcPct val="170000"/>
              </a:lnSpc>
            </a:pPr>
            <a:r>
              <a:rPr lang="pl-PL" b="1" dirty="0" smtClean="0"/>
              <a:t>ID</a:t>
            </a:r>
            <a:r>
              <a:rPr lang="pl-PL" dirty="0" smtClean="0"/>
              <a:t> - </a:t>
            </a:r>
            <a:r>
              <a:rPr lang="en-US" dirty="0"/>
              <a:t>includes </a:t>
            </a:r>
            <a:r>
              <a:rPr lang="en-US" dirty="0" smtClean="0"/>
              <a:t>the </a:t>
            </a:r>
            <a:r>
              <a:rPr lang="en-US" dirty="0"/>
              <a:t>instinctive and primitive </a:t>
            </a:r>
            <a:r>
              <a:rPr lang="en-US" dirty="0" smtClean="0"/>
              <a:t>behaviors</a:t>
            </a:r>
            <a:r>
              <a:rPr lang="pl-PL" dirty="0" smtClean="0"/>
              <a:t>, </a:t>
            </a:r>
            <a:r>
              <a:rPr lang="en-US" dirty="0"/>
              <a:t>id is driven by the pleasure </a:t>
            </a:r>
            <a:r>
              <a:rPr lang="en-US" dirty="0" smtClean="0"/>
              <a:t>principle</a:t>
            </a:r>
            <a:endParaRPr lang="pl-PL" dirty="0" smtClean="0"/>
          </a:p>
          <a:p>
            <a:pPr>
              <a:lnSpc>
                <a:spcPct val="170000"/>
              </a:lnSpc>
            </a:pPr>
            <a:r>
              <a:rPr lang="pl-PL" b="1" dirty="0" smtClean="0"/>
              <a:t>EGO</a:t>
            </a:r>
            <a:r>
              <a:rPr lang="pl-PL" dirty="0" smtClean="0"/>
              <a:t> - </a:t>
            </a:r>
            <a:r>
              <a:rPr lang="en-US" dirty="0"/>
              <a:t>is responsible for dealing with </a:t>
            </a:r>
            <a:r>
              <a:rPr lang="en-US" dirty="0" smtClean="0"/>
              <a:t>reality</a:t>
            </a:r>
            <a:r>
              <a:rPr lang="pl-PL" dirty="0" smtClean="0"/>
              <a:t>, and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driven</a:t>
            </a:r>
            <a:r>
              <a:rPr lang="pl-PL" dirty="0" smtClean="0"/>
              <a:t> by the </a:t>
            </a:r>
            <a:r>
              <a:rPr lang="en-US" dirty="0" smtClean="0"/>
              <a:t>reality </a:t>
            </a:r>
            <a:r>
              <a:rPr lang="en-US" dirty="0"/>
              <a:t>principle, which strives to satisfy the id's desires in realistic and socially appropriate </a:t>
            </a:r>
            <a:r>
              <a:rPr lang="en-US" dirty="0" smtClean="0"/>
              <a:t>ways</a:t>
            </a:r>
            <a:endParaRPr lang="pl-PL" dirty="0" smtClean="0"/>
          </a:p>
          <a:p>
            <a:pPr>
              <a:lnSpc>
                <a:spcPct val="170000"/>
              </a:lnSpc>
            </a:pPr>
            <a:r>
              <a:rPr lang="pl-PL" b="1" dirty="0" smtClean="0"/>
              <a:t>SUPEREGO</a:t>
            </a:r>
            <a:r>
              <a:rPr lang="pl-PL" dirty="0" smtClean="0"/>
              <a:t> - </a:t>
            </a:r>
            <a:r>
              <a:rPr lang="en-US" dirty="0"/>
              <a:t> holds all of our internalized moral standards </a:t>
            </a:r>
            <a:r>
              <a:rPr lang="en-US" dirty="0" smtClean="0"/>
              <a:t>that </a:t>
            </a:r>
            <a:r>
              <a:rPr lang="en-US" dirty="0"/>
              <a:t>we acquire from both parents and </a:t>
            </a:r>
            <a:r>
              <a:rPr lang="en-US" dirty="0" smtClean="0"/>
              <a:t>society</a:t>
            </a:r>
            <a:r>
              <a:rPr lang="pl-PL" dirty="0" smtClean="0"/>
              <a:t> - </a:t>
            </a:r>
            <a:r>
              <a:rPr lang="en-US" dirty="0" smtClean="0"/>
              <a:t>our </a:t>
            </a:r>
            <a:r>
              <a:rPr lang="en-US" dirty="0"/>
              <a:t>sense of right and </a:t>
            </a:r>
            <a:r>
              <a:rPr lang="en-US" dirty="0" smtClean="0"/>
              <a:t>wrong</a:t>
            </a:r>
            <a:endParaRPr lang="pl-PL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588" y="1988840"/>
            <a:ext cx="3335914" cy="40030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978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b="1" u="sng" dirty="0">
                <a:latin typeface="Corbel" panose="020B0503020204020204" pitchFamily="34" charset="0"/>
              </a:rPr>
              <a:t>Ivan Pavlov</a:t>
            </a:r>
            <a:endParaRPr lang="pl-PL" sz="5400" b="1" u="sng" dirty="0">
              <a:latin typeface="Corbel" panose="020B05030202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9912" y="1412776"/>
            <a:ext cx="5184576" cy="511256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en-US" dirty="0"/>
              <a:t>Behaviorist</a:t>
            </a:r>
          </a:p>
          <a:p>
            <a:pPr>
              <a:lnSpc>
                <a:spcPct val="170000"/>
              </a:lnSpc>
            </a:pPr>
            <a:r>
              <a:rPr lang="en-US" altLang="en-US" dirty="0"/>
              <a:t>Russian </a:t>
            </a:r>
            <a:r>
              <a:rPr lang="en-US" altLang="en-US" dirty="0" smtClean="0"/>
              <a:t>Physiologist </a:t>
            </a:r>
            <a:r>
              <a:rPr lang="en-US" altLang="en-US" dirty="0"/>
              <a:t>early </a:t>
            </a:r>
            <a:r>
              <a:rPr lang="en-US" altLang="en-US" dirty="0" smtClean="0"/>
              <a:t>1900s</a:t>
            </a:r>
            <a:endParaRPr lang="en-US" altLang="en-US" dirty="0"/>
          </a:p>
          <a:p>
            <a:pPr>
              <a:lnSpc>
                <a:spcPct val="170000"/>
              </a:lnSpc>
            </a:pPr>
            <a:r>
              <a:rPr lang="en-US" altLang="en-US" dirty="0"/>
              <a:t>Pavlov's research on the digestive systems of dogs led to his discovery of the classical conditioning process, which demonstrated that behaviors could be learned via conditioned associations.</a:t>
            </a:r>
            <a:endParaRPr lang="pl-PL" altLang="en-US" dirty="0" smtClean="0"/>
          </a:p>
          <a:p>
            <a:pPr>
              <a:lnSpc>
                <a:spcPct val="170000"/>
              </a:lnSpc>
            </a:pPr>
            <a:r>
              <a:rPr lang="en-US" altLang="en-US" dirty="0" smtClean="0"/>
              <a:t>Emphasized </a:t>
            </a:r>
            <a:r>
              <a:rPr lang="en-US" altLang="en-US" dirty="0"/>
              <a:t>the study of observable behaviors</a:t>
            </a:r>
          </a:p>
          <a:p>
            <a:endParaRPr lang="pl-PL" dirty="0"/>
          </a:p>
        </p:txBody>
      </p:sp>
      <p:pic>
        <p:nvPicPr>
          <p:cNvPr id="4" name="Picture 5" descr="H:\Website\Videos\Aaron's revised PowerPoints\History &amp; Research\Pictures &amp; Videos\Pavlov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3" y="1534987"/>
            <a:ext cx="3430588" cy="41148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708247" y="573590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Ivan </a:t>
            </a:r>
            <a:r>
              <a:rPr lang="pl-PL" dirty="0" err="1" smtClean="0"/>
              <a:t>Pavlov</a:t>
            </a:r>
            <a:r>
              <a:rPr lang="pl-PL" dirty="0" smtClean="0"/>
              <a:t>, 1849 –1936  </a:t>
            </a:r>
          </a:p>
        </p:txBody>
      </p:sp>
    </p:spTree>
    <p:extLst>
      <p:ext uri="{BB962C8B-B14F-4D97-AF65-F5344CB8AC3E}">
        <p14:creationId xmlns:p14="http://schemas.microsoft.com/office/powerpoint/2010/main" val="98839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CLASSICAL CONDITIONING</a:t>
            </a:r>
            <a:endParaRPr lang="pl-PL" sz="36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372008" cy="469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9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b="1" u="sng" dirty="0">
                <a:latin typeface="Corbel" panose="020B0503020204020204" pitchFamily="34" charset="0"/>
              </a:rPr>
              <a:t>John B. </a:t>
            </a:r>
            <a:r>
              <a:rPr lang="en-US" altLang="en-US" sz="5400" b="1" u="sng" dirty="0" smtClean="0">
                <a:latin typeface="Corbel" panose="020B0503020204020204" pitchFamily="34" charset="0"/>
              </a:rPr>
              <a:t>Watson</a:t>
            </a:r>
            <a:endParaRPr lang="pl-PL" sz="5400" b="1" dirty="0">
              <a:latin typeface="Corbel" panose="020B05030202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en-US" altLang="en-US" sz="2600" dirty="0"/>
              <a:t>Founder of Behaviorism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en-US" sz="2600" dirty="0"/>
              <a:t>Studied only observable and objectively described acts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en-US" sz="2600" dirty="0"/>
              <a:t>Emphasized objective and scientific </a:t>
            </a:r>
            <a:r>
              <a:rPr lang="en-US" altLang="en-US" sz="2600" dirty="0" smtClean="0"/>
              <a:t>methodology</a:t>
            </a:r>
            <a:endParaRPr lang="pl-PL" altLang="en-US" sz="2600" dirty="0"/>
          </a:p>
          <a:p>
            <a:pPr>
              <a:lnSpc>
                <a:spcPct val="150000"/>
              </a:lnSpc>
              <a:buFontTx/>
              <a:buChar char="•"/>
            </a:pPr>
            <a:r>
              <a:rPr lang="en-AU" sz="2600" dirty="0" smtClean="0"/>
              <a:t>Believed </a:t>
            </a:r>
            <a:r>
              <a:rPr lang="en-AU" sz="2600" dirty="0"/>
              <a:t>consciousness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AU" sz="2600" dirty="0"/>
              <a:t>	was irrelevant </a:t>
            </a:r>
            <a:r>
              <a:rPr lang="en-AU" sz="2600" dirty="0" smtClean="0"/>
              <a:t>to</a:t>
            </a:r>
            <a:r>
              <a:rPr lang="pl-PL" sz="2600" dirty="0" smtClean="0"/>
              <a:t> p</a:t>
            </a:r>
            <a:r>
              <a:rPr lang="en-AU" sz="2600" dirty="0" smtClean="0"/>
              <a:t>psychology</a:t>
            </a:r>
            <a:endParaRPr lang="en-AU" sz="2600" dirty="0"/>
          </a:p>
          <a:p>
            <a:pPr>
              <a:buFontTx/>
              <a:buChar char="•"/>
            </a:pPr>
            <a:endParaRPr lang="en-US" altLang="en-US" dirty="0"/>
          </a:p>
          <a:p>
            <a:endParaRPr lang="pl-PL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920586"/>
              </p:ext>
            </p:extLst>
          </p:nvPr>
        </p:nvGraphicFramePr>
        <p:xfrm>
          <a:off x="5364088" y="1340768"/>
          <a:ext cx="3347864" cy="4263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Photo Editor Photo" r:id="rId3" imgW="3172268" imgH="4038095" progId="MSPhotoEd.3">
                  <p:embed/>
                </p:oleObj>
              </mc:Choice>
              <mc:Fallback>
                <p:oleObj name="Photo Editor Photo" r:id="rId3" imgW="3172268" imgH="40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340768"/>
                        <a:ext cx="3347864" cy="4263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rostokąt 4"/>
          <p:cNvSpPr/>
          <p:nvPr/>
        </p:nvSpPr>
        <p:spPr>
          <a:xfrm>
            <a:off x="5724128" y="5733256"/>
            <a:ext cx="2873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/>
              <a:t>John B. Watson (1878–1958)</a:t>
            </a:r>
          </a:p>
        </p:txBody>
      </p:sp>
    </p:spTree>
    <p:extLst>
      <p:ext uri="{BB962C8B-B14F-4D97-AF65-F5344CB8AC3E}">
        <p14:creationId xmlns:p14="http://schemas.microsoft.com/office/powerpoint/2010/main" val="39094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5400" dirty="0" smtClean="0"/>
              <a:t>What is Psychology?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idx="1"/>
          </p:nvPr>
        </p:nvSpPr>
        <p:spPr>
          <a:xfrm>
            <a:off x="179512" y="1844824"/>
            <a:ext cx="4191000" cy="457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scientific study of human and animal behavior</a:t>
            </a:r>
          </a:p>
        </p:txBody>
      </p:sp>
      <p:pic>
        <p:nvPicPr>
          <p:cNvPr id="3076" name="Picture 1031" descr="http://www.offthemark.com/Images/psych/psych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586" y="1628800"/>
            <a:ext cx="36591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44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2.djyimg.com/n3/eet-content/uploads/2014/06/Albert-and-rabbit-64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07" y="2924944"/>
            <a:ext cx="4464496" cy="313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encrypted-tbn0.gstatic.com/images?q=tbn:ANd9GcSGI4n7IAZEAJEBe45LToGFN-ZEGDX8ru0q_aCXHi802F88Z0g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2" y="1556792"/>
            <a:ext cx="4479259" cy="335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dirty="0" smtClean="0">
                <a:latin typeface="Corbel" panose="020B0503020204020204" pitchFamily="34" charset="0"/>
              </a:rPr>
              <a:t>Little Albert Experiment</a:t>
            </a:r>
            <a:endParaRPr lang="pl-PL" sz="5400" dirty="0">
              <a:latin typeface="Corbel" panose="020B05030202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501317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Before:  “Oh, look!  What a sweet fuzzy doggie.”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02474" y="2111101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After:  “</a:t>
            </a:r>
            <a:r>
              <a:rPr lang="en-US" dirty="0" err="1" smtClean="0"/>
              <a:t>Aaah</a:t>
            </a:r>
            <a:r>
              <a:rPr lang="en-US" dirty="0" smtClean="0"/>
              <a:t>! Get this horrible, fuzzy bunny away from 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33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Jean Piaget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3888432" cy="462560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Studied children's’ thinking</a:t>
            </a:r>
          </a:p>
          <a:p>
            <a:r>
              <a:rPr lang="en-US" sz="2000" dirty="0" smtClean="0"/>
              <a:t>Observed and questioned them</a:t>
            </a:r>
          </a:p>
          <a:p>
            <a:r>
              <a:rPr lang="en-US" sz="2000" dirty="0" smtClean="0"/>
              <a:t>Created a theory of human cognitive development</a:t>
            </a:r>
            <a:endParaRPr lang="en-US" sz="2000" dirty="0"/>
          </a:p>
        </p:txBody>
      </p:sp>
      <p:pic>
        <p:nvPicPr>
          <p:cNvPr id="12292" name="Picture 4" descr="http://www.nndb.com/people/359/000094077/piaget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7"/>
            <a:ext cx="2704622" cy="410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44108" y="6052646"/>
            <a:ext cx="2488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Jean Piaget  1896-1980</a:t>
            </a:r>
          </a:p>
        </p:txBody>
      </p:sp>
    </p:spTree>
    <p:extLst>
      <p:ext uri="{BB962C8B-B14F-4D97-AF65-F5344CB8AC3E}">
        <p14:creationId xmlns:p14="http://schemas.microsoft.com/office/powerpoint/2010/main" val="2622892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b="1" u="sng" dirty="0" smtClean="0">
                <a:latin typeface="Corbel" panose="020B0503020204020204" pitchFamily="34" charset="0"/>
              </a:rPr>
              <a:t>B</a:t>
            </a:r>
            <a:r>
              <a:rPr lang="pl-PL" altLang="en-US" sz="5400" b="1" u="sng" dirty="0" err="1" smtClean="0">
                <a:latin typeface="Corbel" panose="020B0503020204020204" pitchFamily="34" charset="0"/>
              </a:rPr>
              <a:t>urrhus</a:t>
            </a:r>
            <a:r>
              <a:rPr lang="pl-PL" altLang="en-US" sz="5400" b="1" u="sng" dirty="0" smtClean="0">
                <a:latin typeface="Corbel" panose="020B0503020204020204" pitchFamily="34" charset="0"/>
              </a:rPr>
              <a:t> </a:t>
            </a:r>
            <a:r>
              <a:rPr lang="en-US" altLang="en-US" sz="5400" b="1" u="sng" dirty="0" smtClean="0">
                <a:latin typeface="Corbel" panose="020B0503020204020204" pitchFamily="34" charset="0"/>
              </a:rPr>
              <a:t>F</a:t>
            </a:r>
            <a:r>
              <a:rPr lang="en-US" altLang="en-US" sz="5400" b="1" u="sng" dirty="0">
                <a:latin typeface="Corbel" panose="020B0503020204020204" pitchFamily="34" charset="0"/>
              </a:rPr>
              <a:t>. </a:t>
            </a:r>
            <a:r>
              <a:rPr lang="en-US" altLang="en-US" sz="5400" b="1" u="sng" dirty="0" smtClean="0">
                <a:latin typeface="Corbel" panose="020B0503020204020204" pitchFamily="34" charset="0"/>
              </a:rPr>
              <a:t>Skinner</a:t>
            </a:r>
            <a:endParaRPr lang="pl-PL" sz="5400" b="1" dirty="0">
              <a:latin typeface="Corbel" panose="020B05030202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3968" y="1340768"/>
            <a:ext cx="4474840" cy="511256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altLang="en-US" smtClean="0"/>
              <a:t>American -Mid </a:t>
            </a:r>
            <a:r>
              <a:rPr lang="en-US" altLang="en-US" dirty="0"/>
              <a:t>– late 1900s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altLang="en-US" dirty="0" smtClean="0"/>
              <a:t>Behaviorist</a:t>
            </a:r>
            <a:r>
              <a:rPr lang="pl-PL" altLang="en-US" dirty="0" smtClean="0"/>
              <a:t>, </a:t>
            </a:r>
            <a:r>
              <a:rPr lang="en-US" dirty="0"/>
              <a:t>famous for his research on operant conditioning </a:t>
            </a:r>
            <a:endParaRPr lang="en-US" altLang="en-US" dirty="0"/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altLang="en-US" dirty="0" smtClean="0"/>
              <a:t>Focused </a:t>
            </a:r>
            <a:r>
              <a:rPr lang="en-US" altLang="en-US" dirty="0"/>
              <a:t>on learning through rewards and observation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altLang="en-US" dirty="0"/>
              <a:t>studied learning and effect of </a:t>
            </a:r>
            <a:r>
              <a:rPr lang="en-US" altLang="en-US" dirty="0" smtClean="0"/>
              <a:t>reinforcement</a:t>
            </a:r>
            <a:endParaRPr lang="pl-PL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"</a:t>
            </a:r>
            <a:r>
              <a:rPr lang="en-US" dirty="0"/>
              <a:t>The consequences of behavior determine the probability that the behavior will occur again" --B. F. </a:t>
            </a:r>
            <a:r>
              <a:rPr lang="en-US" dirty="0" smtClean="0"/>
              <a:t>Skinner</a:t>
            </a:r>
            <a:endParaRPr lang="pl-PL" dirty="0" smtClean="0"/>
          </a:p>
          <a:p>
            <a:endParaRPr lang="pl-PL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904352"/>
              </p:ext>
            </p:extLst>
          </p:nvPr>
        </p:nvGraphicFramePr>
        <p:xfrm>
          <a:off x="539552" y="1556792"/>
          <a:ext cx="3131840" cy="4098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Photo Editor Photo" r:id="rId3" imgW="3086531" imgH="4038095" progId="MSPhotoEd.3">
                  <p:embed/>
                </p:oleObj>
              </mc:Choice>
              <mc:Fallback>
                <p:oleObj name="Photo Editor Photo" r:id="rId3" imgW="3086531" imgH="40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556792"/>
                        <a:ext cx="3131840" cy="40983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rostokąt 4"/>
          <p:cNvSpPr/>
          <p:nvPr/>
        </p:nvSpPr>
        <p:spPr>
          <a:xfrm>
            <a:off x="827584" y="5733256"/>
            <a:ext cx="2562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/>
              <a:t>B. F. Skinner (1904–1990)</a:t>
            </a:r>
          </a:p>
        </p:txBody>
      </p:sp>
    </p:spTree>
    <p:extLst>
      <p:ext uri="{BB962C8B-B14F-4D97-AF65-F5344CB8AC3E}">
        <p14:creationId xmlns:p14="http://schemas.microsoft.com/office/powerpoint/2010/main" val="25647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Edwardian Script ITC" pitchFamily="66" charset="0"/>
              </a:rPr>
              <a:t>Operant conditioning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486258" cy="489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308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b="1" dirty="0">
                <a:latin typeface="Corbel" panose="020B0503020204020204" pitchFamily="34" charset="0"/>
              </a:rPr>
              <a:t>Humanistic Psychology</a:t>
            </a:r>
            <a:endParaRPr lang="en-US" sz="5400" dirty="0">
              <a:latin typeface="Corbel" panose="020B05030202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751330"/>
            <a:ext cx="6120680" cy="417646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8000" dirty="0" smtClean="0"/>
              <a:t>felt </a:t>
            </a:r>
            <a:r>
              <a:rPr lang="en-US" sz="8000" dirty="0"/>
              <a:t>that both psychoanalysis and </a:t>
            </a:r>
            <a:r>
              <a:rPr lang="en-US" sz="8000" dirty="0" smtClean="0"/>
              <a:t>                                behaviorism </a:t>
            </a:r>
            <a:r>
              <a:rPr lang="en-US" sz="8000" dirty="0"/>
              <a:t>were too </a:t>
            </a:r>
            <a:r>
              <a:rPr lang="en-US" sz="8000" dirty="0" smtClean="0"/>
              <a:t>pessimistic</a:t>
            </a:r>
            <a:endParaRPr lang="pl-PL" sz="8000" dirty="0" smtClean="0"/>
          </a:p>
          <a:p>
            <a:pPr>
              <a:lnSpc>
                <a:spcPct val="150000"/>
              </a:lnSpc>
            </a:pPr>
            <a:r>
              <a:rPr lang="en-US" sz="8000" dirty="0" smtClean="0"/>
              <a:t>emphasized </a:t>
            </a:r>
            <a:r>
              <a:rPr lang="en-US" sz="8000" dirty="0"/>
              <a:t>the importance of </a:t>
            </a:r>
            <a:r>
              <a:rPr lang="en-US" sz="8000" dirty="0" smtClean="0"/>
              <a:t>                                      self-actualization</a:t>
            </a:r>
            <a:r>
              <a:rPr lang="en-US" sz="8000" dirty="0"/>
              <a:t>, which is a </a:t>
            </a:r>
            <a:r>
              <a:rPr lang="en-US" sz="8000" dirty="0" smtClean="0"/>
              <a:t>process                                                </a:t>
            </a:r>
            <a:r>
              <a:rPr lang="en-US" sz="8000" dirty="0"/>
              <a:t>of growing and developing as </a:t>
            </a:r>
            <a:r>
              <a:rPr lang="en-US" sz="8000" dirty="0" smtClean="0"/>
              <a:t>a                                               </a:t>
            </a:r>
            <a:r>
              <a:rPr lang="en-US" sz="8000" dirty="0"/>
              <a:t>person to achieve individual </a:t>
            </a:r>
            <a:r>
              <a:rPr lang="en-US" sz="8000" dirty="0" smtClean="0"/>
              <a:t>potential</a:t>
            </a:r>
            <a:endParaRPr lang="pl-PL" sz="8000" dirty="0" smtClean="0"/>
          </a:p>
          <a:p>
            <a:pPr>
              <a:lnSpc>
                <a:spcPct val="150000"/>
              </a:lnSpc>
            </a:pPr>
            <a:r>
              <a:rPr lang="pl-PL" sz="8000" dirty="0" smtClean="0"/>
              <a:t>h</a:t>
            </a:r>
            <a:r>
              <a:rPr lang="en-US" sz="8000" dirty="0" err="1" smtClean="0"/>
              <a:t>ealthy</a:t>
            </a:r>
            <a:r>
              <a:rPr lang="en-US" sz="8000" dirty="0" smtClean="0"/>
              <a:t> persons </a:t>
            </a:r>
            <a:r>
              <a:rPr lang="en-US" sz="8000" dirty="0"/>
              <a:t>strive to reach </a:t>
            </a:r>
            <a:r>
              <a:rPr lang="en-US" sz="8000" dirty="0" smtClean="0"/>
              <a:t>                                              his </a:t>
            </a:r>
            <a:r>
              <a:rPr lang="en-US" sz="8000" dirty="0"/>
              <a:t>/ her own </a:t>
            </a:r>
            <a:r>
              <a:rPr lang="en-US" sz="8000" dirty="0" smtClean="0"/>
              <a:t>potential</a:t>
            </a:r>
            <a:endParaRPr lang="pl-PL" sz="8000" dirty="0" smtClean="0"/>
          </a:p>
          <a:p>
            <a:pPr>
              <a:lnSpc>
                <a:spcPct val="150000"/>
              </a:lnSpc>
            </a:pPr>
            <a:r>
              <a:rPr lang="pl-PL" altLang="en-US" sz="8000" dirty="0" smtClean="0"/>
              <a:t>s</a:t>
            </a:r>
            <a:r>
              <a:rPr lang="en-US" altLang="en-US" sz="8000" dirty="0" err="1" smtClean="0"/>
              <a:t>tressed</a:t>
            </a:r>
            <a:r>
              <a:rPr lang="en-US" altLang="en-US" sz="8000" dirty="0" smtClean="0"/>
              <a:t> </a:t>
            </a:r>
            <a:r>
              <a:rPr lang="en-US" altLang="en-US" sz="8000" dirty="0"/>
              <a:t>the study of conscious experience and an individual’s free will</a:t>
            </a:r>
            <a:endParaRPr lang="pl-PL" altLang="en-US" sz="8000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86" y="1467507"/>
            <a:ext cx="1951955" cy="277085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941" y="2852936"/>
            <a:ext cx="2228059" cy="2829595"/>
          </a:xfrm>
          <a:prstGeom prst="rect">
            <a:avLst/>
          </a:prstGeom>
          <a:solidFill>
            <a:srgbClr val="660066"/>
          </a:solidFill>
          <a:ln w="31750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7183516" y="2201923"/>
            <a:ext cx="1692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  <a:latin typeface="Algerian" panose="04020705040A02060702" pitchFamily="82" charset="0"/>
              </a:rPr>
              <a:t>Founders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055836" y="4077072"/>
            <a:ext cx="176825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pl-PL" sz="2000" b="1" dirty="0">
                <a:solidFill>
                  <a:prstClr val="black"/>
                </a:solidFill>
              </a:rPr>
              <a:t>Carl </a:t>
            </a:r>
            <a:r>
              <a:rPr lang="pl-PL" sz="2000" b="1" dirty="0" smtClean="0">
                <a:solidFill>
                  <a:prstClr val="black"/>
                </a:solidFill>
              </a:rPr>
              <a:t>Rogers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pl-PL" dirty="0" smtClean="0">
                <a:solidFill>
                  <a:prstClr val="black"/>
                </a:solidFill>
              </a:rPr>
              <a:t>1902 </a:t>
            </a:r>
            <a:r>
              <a:rPr lang="pl-PL" dirty="0">
                <a:solidFill>
                  <a:prstClr val="black"/>
                </a:solidFill>
              </a:rPr>
              <a:t>– </a:t>
            </a:r>
            <a:r>
              <a:rPr lang="pl-PL" dirty="0" smtClean="0">
                <a:solidFill>
                  <a:prstClr val="black"/>
                </a:solidFill>
              </a:rPr>
              <a:t>1987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5941" y="5589240"/>
            <a:ext cx="22322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 dirty="0"/>
              <a:t>Abraham </a:t>
            </a:r>
            <a:r>
              <a:rPr lang="pl-PL" sz="2000" b="1" dirty="0" smtClean="0"/>
              <a:t>Maslow</a:t>
            </a:r>
            <a:r>
              <a:rPr lang="en-US" sz="2000" b="1" dirty="0" smtClean="0"/>
              <a:t> </a:t>
            </a:r>
            <a:r>
              <a:rPr lang="pl-PL" dirty="0" smtClean="0"/>
              <a:t>1908 </a:t>
            </a:r>
            <a:r>
              <a:rPr lang="pl-PL" dirty="0"/>
              <a:t>– </a:t>
            </a:r>
            <a:r>
              <a:rPr lang="pl-PL" dirty="0" smtClean="0"/>
              <a:t>1970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6448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42318"/>
            <a:ext cx="7560840" cy="529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5400" b="1" dirty="0" err="1">
                <a:latin typeface="Corbel" panose="020B0503020204020204" pitchFamily="34" charset="0"/>
              </a:rPr>
              <a:t>Maslow’s</a:t>
            </a:r>
            <a:r>
              <a:rPr lang="pl-PL" sz="5400" b="1" dirty="0">
                <a:latin typeface="Corbel" panose="020B0503020204020204" pitchFamily="34" charset="0"/>
              </a:rPr>
              <a:t> hierarchy of </a:t>
            </a:r>
            <a:r>
              <a:rPr lang="pl-PL" sz="5400" b="1" dirty="0" err="1">
                <a:latin typeface="Corbel" panose="020B0503020204020204" pitchFamily="34" charset="0"/>
              </a:rPr>
              <a:t>needs</a:t>
            </a:r>
            <a:endParaRPr lang="pl-PL" sz="5400" b="1" dirty="0">
              <a:latin typeface="Corbel" panose="020B05030202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700808"/>
            <a:ext cx="5832648" cy="1224136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sz="2400" dirty="0"/>
              <a:t>This hierarchy suggests that people are motivated to fulfill basic needs before moving on to other needs.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437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3728" y="3212976"/>
            <a:ext cx="3024336" cy="25188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Gestalt Psychology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7787208" cy="2229873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Gestalt – German, means a “form” or a “whole”</a:t>
            </a:r>
          </a:p>
          <a:p>
            <a:r>
              <a:rPr lang="en-US" sz="2600" dirty="0" smtClean="0"/>
              <a:t>the </a:t>
            </a:r>
            <a:r>
              <a:rPr lang="en-US" sz="2600" dirty="0"/>
              <a:t>whole is greater than the sum of the individual parts</a:t>
            </a:r>
          </a:p>
          <a:p>
            <a:r>
              <a:rPr lang="en-US" sz="2600" dirty="0"/>
              <a:t>Integrate pieces of information into meaningful </a:t>
            </a:r>
            <a:r>
              <a:rPr lang="en-US" sz="2600" dirty="0" smtClean="0"/>
              <a:t>wholes</a:t>
            </a:r>
          </a:p>
          <a:p>
            <a:r>
              <a:rPr lang="en-US" sz="2600" dirty="0" smtClean="0"/>
              <a:t>Principles about how information is organized</a:t>
            </a:r>
            <a:endParaRPr lang="en-US" sz="2600" dirty="0"/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4145357"/>
            <a:ext cx="2473461" cy="2454052"/>
          </a:xfrm>
          <a:prstGeom prst="rect">
            <a:avLst/>
          </a:prstGeom>
          <a:noFill/>
        </p:spPr>
      </p:pic>
      <p:pic>
        <p:nvPicPr>
          <p:cNvPr id="14338" name="Picture 2" descr="http://upload.wikimedia.org/wikipedia/commons/6/63/Reific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386533"/>
            <a:ext cx="3971391" cy="32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9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b="1" dirty="0"/>
              <a:t>What do you see?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867400"/>
            <a:ext cx="8077200" cy="838200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en-US" sz="2400" b="1" dirty="0" smtClean="0"/>
              <a:t>Georges-Pierre Seurat</a:t>
            </a:r>
            <a:r>
              <a:rPr lang="pl-PL" sz="2400" b="1" dirty="0" smtClean="0"/>
              <a:t> </a:t>
            </a:r>
          </a:p>
          <a:p>
            <a:pPr algn="ctr">
              <a:buFontTx/>
              <a:buNone/>
            </a:pPr>
            <a:r>
              <a:rPr lang="en-US" sz="2400" b="1" dirty="0" smtClean="0"/>
              <a:t>“</a:t>
            </a:r>
            <a:r>
              <a:rPr lang="en-US" sz="2400" b="1" i="1" dirty="0" smtClean="0"/>
              <a:t>Sunday </a:t>
            </a:r>
            <a:r>
              <a:rPr lang="en-US" sz="2400" b="1" i="1" dirty="0"/>
              <a:t>Afternoon on the Island of </a:t>
            </a:r>
            <a:r>
              <a:rPr lang="en-US" sz="2400" b="1" i="1" dirty="0" smtClean="0"/>
              <a:t>Grande </a:t>
            </a:r>
            <a:r>
              <a:rPr lang="en-US" sz="2400" b="1" i="1" dirty="0" err="1" smtClean="0"/>
              <a:t>Jatte</a:t>
            </a:r>
            <a:r>
              <a:rPr lang="en-US" sz="2400" b="1" dirty="0" smtClean="0"/>
              <a:t>” </a:t>
            </a:r>
            <a:r>
              <a:rPr lang="en-US" sz="2400" b="1" dirty="0"/>
              <a:t>1884-85</a:t>
            </a:r>
          </a:p>
        </p:txBody>
      </p:sp>
      <p:pic>
        <p:nvPicPr>
          <p:cNvPr id="44036" name="Picture 4" descr="H:\Website\Videos\Aaron's revised PowerPoints\History &amp; Research\Pictures &amp; Videos\Seurat's Sunday Afternoon Pain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48665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40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3276"/>
            <a:ext cx="9144000" cy="140134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Over time…</a:t>
            </a:r>
            <a:br>
              <a:rPr lang="en-US" sz="4000" dirty="0" smtClean="0"/>
            </a:br>
            <a:r>
              <a:rPr lang="en-US" dirty="0" smtClean="0"/>
              <a:t>What has been the biggest argument?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think?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40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Psychology’s Big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Nature vs. Nurture</a:t>
            </a:r>
          </a:p>
          <a:p>
            <a:pPr lvl="1"/>
            <a:r>
              <a:rPr lang="en-US" dirty="0" smtClean="0"/>
              <a:t>Something occurred in life to make you that way </a:t>
            </a:r>
          </a:p>
          <a:p>
            <a:pPr marL="457200" lvl="1" indent="0">
              <a:buNone/>
            </a:pPr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You came out of the </a:t>
            </a:r>
            <a:r>
              <a:rPr lang="en-US" smtClean="0"/>
              <a:t>womb that way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7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5400" dirty="0" smtClean="0"/>
              <a:t>What is Behavior?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Pretty much ANYTHING that you do, think or feel.</a:t>
            </a:r>
          </a:p>
        </p:txBody>
      </p:sp>
      <p:pic>
        <p:nvPicPr>
          <p:cNvPr id="4100" name="Picture 5" descr="http://www.lauraland.net/images/cat_fishbow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-61913" y="11049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4102" name="Group 21"/>
          <p:cNvGrpSpPr>
            <a:grpSpLocks/>
          </p:cNvGrpSpPr>
          <p:nvPr/>
        </p:nvGrpSpPr>
        <p:grpSpPr bwMode="auto">
          <a:xfrm>
            <a:off x="1258888" y="1104900"/>
            <a:ext cx="6500812" cy="0"/>
            <a:chOff x="0" y="0"/>
            <a:chExt cx="4095" cy="0"/>
          </a:xfrm>
        </p:grpSpPr>
        <p:sp>
          <p:nvSpPr>
            <p:cNvPr id="4104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4095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105" name="Group 20"/>
            <p:cNvGrpSpPr>
              <a:grpSpLocks/>
            </p:cNvGrpSpPr>
            <p:nvPr/>
          </p:nvGrpSpPr>
          <p:grpSpPr bwMode="auto">
            <a:xfrm>
              <a:off x="0" y="0"/>
              <a:ext cx="4095" cy="0"/>
              <a:chOff x="0" y="0"/>
              <a:chExt cx="4095" cy="0"/>
            </a:xfrm>
          </p:grpSpPr>
          <p:sp>
            <p:nvSpPr>
              <p:cNvPr id="4106" name="Rectangle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095" cy="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07" name="Rectangle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095" cy="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pic>
        <p:nvPicPr>
          <p:cNvPr id="4103" name="Picture 14" descr="human behavior cartoons, human behavior cartoon, human behavior picture, human behavior pictures, human behavior image, human behavior images, human behavior illustration, human behavior illustr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/>
          <a:stretch>
            <a:fillRect/>
          </a:stretch>
        </p:blipFill>
        <p:spPr bwMode="auto">
          <a:xfrm>
            <a:off x="467544" y="2924944"/>
            <a:ext cx="3557588" cy="3581400"/>
          </a:xfrm>
          <a:prstGeom prst="rect">
            <a:avLst/>
          </a:prstGeom>
          <a:noFill/>
          <a:ln w="22225" cap="sq" cmpd="sng">
            <a:solidFill>
              <a:srgbClr val="E6931A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82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5400" dirty="0" smtClean="0"/>
              <a:t>Types of Psychology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Research: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Studies why things happen.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Deals with theories and lab experiments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“Lab tests show people’s anxiety level increases when surrounded by the color red.”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Applied: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Figures out how to USE information found by researchers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“NASA scientists study which colors to paint the inside of the International Space Station”</a:t>
            </a:r>
          </a:p>
        </p:txBody>
      </p:sp>
    </p:spTree>
    <p:extLst>
      <p:ext uri="{BB962C8B-B14F-4D97-AF65-F5344CB8AC3E}">
        <p14:creationId xmlns:p14="http://schemas.microsoft.com/office/powerpoint/2010/main" val="539823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Corbel" panose="020B0503020204020204" pitchFamily="34" charset="0"/>
              </a:rPr>
              <a:t>History of Psychology</a:t>
            </a:r>
            <a:endParaRPr lang="pl-PL" sz="5400" dirty="0">
              <a:latin typeface="Corbel" panose="020B05030202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/>
              <a:t>Separated from philosophy in </a:t>
            </a:r>
            <a:r>
              <a:rPr lang="pl-PL" altLang="en-US" sz="2400" dirty="0"/>
              <a:t>the </a:t>
            </a:r>
            <a:r>
              <a:rPr lang="pl-PL" altLang="en-US" sz="2400" dirty="0" err="1"/>
              <a:t>middle</a:t>
            </a:r>
            <a:r>
              <a:rPr lang="pl-PL" altLang="en-US" sz="2400" dirty="0"/>
              <a:t> of </a:t>
            </a:r>
            <a:r>
              <a:rPr lang="en-US" altLang="en-US" sz="2400" dirty="0"/>
              <a:t>19th century</a:t>
            </a:r>
            <a:r>
              <a:rPr lang="pl-PL" altLang="en-US" sz="2400" dirty="0"/>
              <a:t> </a:t>
            </a:r>
            <a:endParaRPr lang="pl-PL" altLang="en-US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l-PL" altLang="en-US" sz="2400" dirty="0" smtClean="0"/>
              <a:t>      with </a:t>
            </a:r>
            <a:r>
              <a:rPr lang="pl-PL" altLang="en-US" sz="2400" dirty="0" err="1"/>
              <a:t>roots</a:t>
            </a:r>
            <a:r>
              <a:rPr lang="pl-PL" altLang="en-US" sz="2400" dirty="0"/>
              <a:t> in </a:t>
            </a:r>
            <a:r>
              <a:rPr lang="pl-PL" altLang="en-US" sz="2400" dirty="0" err="1" smtClean="0"/>
              <a:t>biology</a:t>
            </a:r>
            <a:endParaRPr lang="pl-PL" altLang="en-US" sz="2400" dirty="0" smtClean="0"/>
          </a:p>
          <a:p>
            <a:pPr>
              <a:lnSpc>
                <a:spcPct val="150000"/>
              </a:lnSpc>
            </a:pPr>
            <a:r>
              <a:rPr lang="en-US" altLang="en-US" sz="2400" dirty="0"/>
              <a:t>Psychology" comes from the Greek </a:t>
            </a:r>
            <a:r>
              <a:rPr lang="en-US" altLang="en-US" sz="2400" dirty="0" smtClean="0"/>
              <a:t>words</a:t>
            </a:r>
            <a:r>
              <a:rPr lang="pl-PL" altLang="en-US" sz="2400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en-US" altLang="en-US" sz="2400" b="1" dirty="0" smtClean="0"/>
              <a:t>"</a:t>
            </a:r>
            <a:r>
              <a:rPr lang="en-US" altLang="en-US" sz="2400" b="1" dirty="0"/>
              <a:t>psyche</a:t>
            </a:r>
            <a:r>
              <a:rPr lang="en-US" altLang="en-US" sz="2400" b="1" dirty="0" smtClean="0"/>
              <a:t>"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meaning </a:t>
            </a:r>
            <a:r>
              <a:rPr lang="en-US" altLang="en-US" sz="2400" dirty="0" smtClean="0"/>
              <a:t>mind </a:t>
            </a:r>
            <a:r>
              <a:rPr lang="en-US" altLang="en-US" sz="2400" dirty="0"/>
              <a:t>or </a:t>
            </a:r>
            <a:r>
              <a:rPr lang="en-US" altLang="en-US" sz="2400" dirty="0" smtClean="0"/>
              <a:t>soul,</a:t>
            </a:r>
            <a:endParaRPr lang="pl-PL" altLang="en-US" sz="2400" dirty="0"/>
          </a:p>
          <a:p>
            <a:pPr lvl="1">
              <a:lnSpc>
                <a:spcPct val="150000"/>
              </a:lnSpc>
            </a:pPr>
            <a:r>
              <a:rPr lang="en-US" altLang="en-US" sz="2400" dirty="0"/>
              <a:t>and </a:t>
            </a:r>
            <a:r>
              <a:rPr lang="en-US" altLang="en-US" sz="2400" b="1" dirty="0"/>
              <a:t>"logos", </a:t>
            </a:r>
            <a:r>
              <a:rPr lang="en-US" altLang="en-US" sz="2400" dirty="0"/>
              <a:t>meaning </a:t>
            </a:r>
            <a:r>
              <a:rPr lang="pl-PL" altLang="en-US" sz="2400" dirty="0" err="1" smtClean="0"/>
              <a:t>reason</a:t>
            </a:r>
            <a:r>
              <a:rPr lang="en-US" altLang="en-US" sz="2400" dirty="0" smtClean="0"/>
              <a:t>. </a:t>
            </a:r>
            <a:endParaRPr lang="pl-PL" altLang="en-US" sz="2400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pl-PL" altLang="en-US" sz="800" dirty="0" smtClean="0"/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pl-PL" altLang="en-US" sz="2400" b="1" u="sng" dirty="0" err="1" smtClean="0"/>
              <a:t>Reasoning</a:t>
            </a:r>
            <a:r>
              <a:rPr lang="pl-PL" altLang="en-US" sz="2400" b="1" u="sng" dirty="0" smtClean="0"/>
              <a:t> </a:t>
            </a:r>
            <a:r>
              <a:rPr lang="pl-PL" altLang="en-US" sz="2400" b="1" u="sng" dirty="0" err="1" smtClean="0"/>
              <a:t>about</a:t>
            </a:r>
            <a:r>
              <a:rPr lang="pl-PL" altLang="en-US" sz="2400" b="1" u="sng" dirty="0" smtClean="0"/>
              <a:t> soul – </a:t>
            </a:r>
            <a:r>
              <a:rPr lang="pl-PL" altLang="en-US" sz="2400" b="1" u="sng" dirty="0" err="1" smtClean="0"/>
              <a:t>philosophy</a:t>
            </a:r>
            <a:r>
              <a:rPr lang="pl-PL" altLang="en-US" sz="2400" b="1" u="sng" dirty="0" smtClean="0"/>
              <a:t> of the </a:t>
            </a:r>
            <a:r>
              <a:rPr lang="pl-PL" altLang="en-US" sz="2400" b="1" u="sng" dirty="0" err="1" smtClean="0"/>
              <a:t>mind</a:t>
            </a:r>
            <a:endParaRPr lang="pl-PL" altLang="en-US" sz="2400" b="1" u="sng" dirty="0" smtClean="0"/>
          </a:p>
          <a:p>
            <a:pPr marL="457200" lvl="1" indent="0">
              <a:buNone/>
            </a:pPr>
            <a:endParaRPr lang="en-US" altLang="en-US" sz="2400" dirty="0"/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192374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0" y="1628799"/>
            <a:ext cx="3378449" cy="452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Dorothea 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628799"/>
            <a:ext cx="2629722" cy="252028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Starting in the 1840’s fought for humane treatment of people with psychological disorders, in the US</a:t>
            </a:r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xQTEhUUExQVFBUVFxUUFxUVFxQVFBcXFRUWFxYUFRUYHCggGBolHBQUITEhJSkrLi4uFx8zODMsNygtLisBCgoKBQUFDgUFDisZExkrKysrKysrKysrKysrKysrKysrKysrKysrKysrKysrKysrKysrKysrKysrKysrKysrK//AABEIAQQAwgMBIgACEQEDEQH/xAAcAAABBQEBAQAAAAAAAAAAAAAAAwQFBgcCAQj/xABDEAABAwIDBQQIAwYEBgMAAAABAAIDBBEFEiEGMUFRYRMicYEHIzJCkaGxwVJy0RRTYoKS8KKz4fEVJEOywtIWM2P/xAAUAQEAAAAAAAAAAAAAAAAAAAAA/8QAFBEBAAAAAAAAAAAAAAAAAAAAAP/aAAwDAQACEQMRAD8A3FCEIBCEIBCEIBF1HY3jcFLGZJ3hjeF9XOPJrd5KybaT0lzzksp7wR6jNoZXDnm9zwGvVBqeNbR01KPXStafwC7nnwaNVUK70nA6QQ/zSn/xb+qypriTckkneSSSfEnenjXABBaqzbusd/1AzpGwD5m5+aiZ9qKo76iXyeR9FCVFRomlQ14F3d0dTYny3oJ7/wCT1IOlRN/W8/dPabbusYdJ3H84a4fMKlscSNLHzC57YjeCEGqYd6UZh/8AdEyQc2XY74G4+iuWDbc0k5Az9k8+7IMvwd7J+K+fo5jwBKcw1F0H06HDevVhmzu1dRTEBj8zP3byXN8vw+S1PZzayGqsAezk4xuIufyn3kFgQhCAQhCAQhCAQhCAQhCAQhCAVT2222ioW5RaSdw7sYO4fjk/C36pH0hbbNoWZGWdUPByt0IYP3jxy5DisFq6x8j3PkcXvcbuc46k8Sf9ED7GsZmqpDLO8vcd3Jo/C0bgEzjemrpECVBJxzfFTgpxFD2rwHvdo1vAE7rD3iq1Q0sszuzgaXSO+DRxcTwC17ZzZRsLWOmd2srban2W/lCDKppXQAukBdVP3A2Iiad3d4FNocKme8GXOSdbm60TbLB4oZP2gtuHmzibmzjuVYrdq7ZRa5AtfT4oF4cGgaBe1+JTXFKRjRo8dCdQCq7iuNGQXaS0jeOfVREtc5wsST4oJKLEJWlxD++24sQC1zTxASET8rO27QlxOrBaw8Qo4Sm976rydmuhuTw+yC04XioeOSnaeoOhBII1BBsQeYPBULDapzSGdeXxVtpnoNX2P25uRDVHXQNmO48hJy/MtCaV87xuV+2H2tLMsE7u4dGPPun8Lj+HrwQaWheXXqAQhCAQhCAQhCAVe212mZQ05kNnSOu2Jn4n2+g3lTdXUtjY6R7g1jAXOcdwDRclfOG2m0Tq6pdKbiMXbEw+6wHeRzO8oIjEq980j5ZXFz3kuc7meQ6C1gmMki8edUk9AOkXgkST17Snvtv+Jv14oNu9H+E9hTtJAzyAOJ42O5qtrWlZ5hm25bKInx2bo3O2+W97WNwrXi20DaePtHgkcAN5QOsew0TwvjdqHC3geBXzjisT4pXxSAh0bi0jw4+BFitooPSRBIcrmOaeneHnZUb0rNilkiqYTfOCx9tNW6tJHOxKCiZ/mk0o1qHb0AxdwsGbvaDpz4LxJEm6B7h7i+S5N7cforXRlVzCYrXJ4qfpkEqwpeJ6ZxpdpQalsBtJnAp5T3wPVuO9zR7p6j6K8LAaWctIc02cDcHiCOK2XZXGhVQh+57e68cnc/A70EyhCEAhCEAhCZ4vXtghkmfo2NpcfIbvEmw80Gb+mfaMhraON3tWfMQfd3tYfHUnoOqx6QqVx3EDNI+aQ3dI8yHpc6N8hYeSiHPugTXLl0VyUDeQrgNJ0G86DxO5dytRQvyyMJ4PYfg4INXpdj3Z2udLJZ0YDm8M2neBJ08LKf2jwjt4mw5iLZcxHtWAt8VKUszcrSeV1HT4jZxe2xbxN9dEFUpdgDHIHMmeY7HMzL3ieFjew66LnEthqiaJ7SW39plxbUbgQtFhqWEXBCa4hiIANkHzhW0zo3Fj2lrmmxB03LiCO5udANSVou0rGyvOZocddSFX48IdKMjAA0EZja58AEEhiJJoBnZDkEeZhYwBzS1wAu/eb3KocYJIHNWjaqqyRx0jPcAL9bm+8NPLfe3gougpg3U+19EEjGywA5KQgKYtKeUzkEmwJUJBrl7mQOWSKx7H40aedpJ9W/uvHCx3O8QdfC6qbXp7C5B9BtdoF0qtsBi/bU+Qnvw2Yb7y23cPwFvJWlAIQhB4VmnpnxnLHHStOsh7R/5WmzR5u1/lWllfPW2+JmprJpBq0OMbOWRhLRbx1Pmgq1VlynNzTbqpGWMBhJF/FMG6hAkQk3Jw8JFyBCQpvdKylNwg3LZzLUUkL3m4dEG2vbW1nfRVml2Q9a/M97W5ibB51bcaG5SXo7rY5ov2WW3ccXtadMwvew8DfRS9dhjRIQ2gcb6Zg4ltuYGbRBZn0rXNvGbEbx4JhVNI0OqVoqaKnZdrOzNuuvjqq3i20jRmsRfgQgjcarGx3v7X3VXZi80Yc2N2XOSToLi+mh4JOuqnSSZncUg8XueWiDyNvHW51JOpKUXDHL0vQLiROqZ+qYhycRFBLRTJZRbJE8jmQOAnEb03iKVtqgt2w+J9hUsue7J6t3S/snydb4rY18/Upstv2dr+3p45OJaA78w0PzHzQSSEIQQ+1mJ/s9HPLuLWEN/M7ut+ZC+d3OWuemevyUsUXGSQOPhGL/8AcWrHmG5sgXqh6o+Ci6VvBSlee7l5qLIy6/7IO5YkylapNsgcOqaTtQRcyQT4Q53WCJaEgAg8NT1zZT8EE56PcBkqaluRxY2Mh7njeNRZo8bLR9qa+opSXNyuaLfiB149VFejCnfF2klwIi9sOXjduhkJ8SPJXbaSgbIw3Fxax46cD5IMpxfa+SVpabDwB+6rbIy46AqzV2zpa/ovGUOUWtZBXZqctvxXbKb/AJV7zvz6HpuKlamkuWtaO842Cd4pQgwOhbwblB/iGrigpjX6Ia9RkM5bpwTpk4KB1nKUjlSDJEtcIHMb+qewuUXE5Pqd6CWgcnjFGQOUhGUD6ALTPRlV3ZJET7JDx4O0PzHzWZQvVx2BrctU0cHgs+4+iDU0LxCDFfTdW3rIor6Rwh1usj3X+TGqh07rC53qzek2cPxKf+HIz+lg+5KqrdSgcxwGQF3LVNoqcyEhoueSkaJ+QWO4713gz3B7+zGtrX4C/FBXJg5jrceSVbdzQSN7g09L8SrLDhDQS93efrqfqo3EGWjIA9p414eJQNcSpDCGvZrqD42TaSrBdqCGSi9iLWJFngfXyUtWQgU5Jdmy8txPJV+od2kV/eY4eV+XwQXvYDF7dpTPdfOA9jubxpbzaGnyWp4fOJYWu33FiOoJBHxC+caSW5Gpa9pBBF7tcNdOY0BWx+j3H+2a9j7B479hucDYOc2+ts28cCUDnGqPKd3gfsq1VtAvotHrYA9pB4/3oqbhlD609qW3a4ta0lveI963K1kEXHRdm3tHAdo+wjHK+gPio/alwpqcuJ75BjZr77hd7vIK8GkzSdo61mDujTfbesa29xv9oqCGH1cZLGdT7zvM/RBWmjeubrsi2i4cgWbKQnEdQmgXoFkEjG9OoJVExSJ7FIgm4JFJQSaKBp5FJ08hQSsT9VOYDU5Jon/hkY7yDhf5KuQDVS1KN1kG+oTWgqg6KN3NjT8WgoQfOm102evqXX/60g/pcW/ZNYIhvvuXmKvBqZ3O/fTf5jkhLe2YIJfthoCNHCw8eCmaOkEcYyjfqet96gsJOd7Gn3e8rGyou18fvNPyO4oOjTCxuFBY3RZoHho3HMLdFPyvsoyer1t7pQVqthcKJp38T8UnQYeDRvNtXAknkQrLV07XQ5OiYYPAWMdG7cQQPNBS4XXaT7zbAnm07j4gp7R4hJTzRzRuLXHXpycLcrgL3DaEuLtN2Zh+diucXitHbiyS39TQ76oN02V2kZWQhwsHjR7eRHLoq3FsHFFVMm7WRzmyF+pFu/msL77C9lmmAYy6llbM32To4DhfQnr/AKrasFxaOqYXNLc1mmwN9W6gjpdBV9vcaNPTva1x7SUlgtoWsFg93Q62HisdvxVu9IGJiape1jg5rHFvwcfvm+Kqg0B+CDh5vquHjcnjKfdfi0lJmC7wPBAnHvXT99kpI2zkm/eUCdrFO4H3TRLRusAf4vsglab+9VL04UTRuGinKQDRA+pApqgZqmFJBf5Kcoqa1kF8w+vtFGL7mMG/k0IUNFLZoHIAfJCDGsbP/MSA/vpf8xyV/aBYDqutpIrVdS38NRN/mOTQMNr3QTmFvAeS3fl5acrLysxMsqA78QynrySuBREQueRvdYeAGqj8bjzR5x7THXPTogmqjFwPgmX/ABFsjTuBCrE05dYryB+t+aCYnxM3t9PqmjcVLXB3C6YTy6m5TN7r+KCwbOSeslcNxO7xum+0DtZRvLnxu8stv0UbR4g6O4HFc1FYXPzO10APWyB5FA002bi0kHxH6gj4J1sxXvhkvFO2IAE2d7x3ZW2G8qObVNEOS5zEkkcN6KGZncAb3rm5QI4lCWvLjrmJd5km6QhjzuYwc/upnasi7bH3f0UdhRDX5uQ+ZQSNbCO0YOlk1jhvORyXVRV3lb0t9E3iqPWPdzugbVQN03PFOJH3um7uKDkJRrbiw4apMJ/htuNkHNDUBh1vb6K24a9psQqrVQ24J3gWIdm7K72Xf4TzCC/UnBTlGeag6AH79CFN0x+yCYaBZCkKelu1ptvAPyQgyPb+DJidUP8A9S7yeAfuoUwuzZR7x089yuPpjpsmJuP7yOKT6sPzYoXBGB9TED7veP8AKLoJ3EIBHG1gNsjbac7an4qqvrQC4O1DxlP2Kt2KvuTbr/uq3LRh97svv3GxCCrk5XkHdf8A2K6e/K7n+i6rIDqD7TOHEjmmme46j5oOpn6lNi5Lym+o5JByD0v4rku0Xi5CD0OXUb7FJBdhAtVSl2830XLZLbkiRZelAo2TvA9V62Tf1SQXiDsO0PVc3QV4Ag9CcUj7HkkHsI3rwFBKyv7Q93zSUlJl3LrD6sMGql6K82tsrRfXiegQe4FjroiGOu5hOo35eo/RaZh2VzWuaQQdbhZW/Di14DR3nnujlzcVZtnqmSkkYx3eZI5otrvc4AFvmdyDeaGh9Wz8jf8AtCFKRtsAOQA+CEGQenqh79LP0fEfIh7fq/4ql7KwXmzDgx3zsFrvpkw4y4bI4DWF7Jf5Q7K//C5x8lnGw8A7F7zvuG+Vv9UCteDfqoWoqGs1JPkArDWRtdfvD4hRz8Pa0E6FBS8WrLuD2xuHMu4jqo6aPTO32T8uinNpZiRbLoFAUkxFwRcHQhAna3muZAupW28F4Cg5DUnZKkarhwQcIC9K8QBQV6V4gCvAhxXoCD0JxSt1ukomX8E7Y1ApLFmCj5Iy02Kk2FeOYHb0EfGdym6LEiywsMvLmoqSmINxr4fRKUzXA+ySboLXhFSS/tnDXXKPoPBWLAIHVVfS5hcNlY4nW3qznt/hsq9heHvcczyAODQeC1X0Y0t5Xuy2bGzQ9Xm30BQaQhe2Qgb4jSNmikid7MjXMPg4WWEbOerZJTuuJGSPYQebDlP0X0Asl9IGD9lVmVgsJwH3/jFmu+jT5oIKvw+NwOZovY6qqVtAGOGRzsp6mytFTK+wDm368VE1NshG8XuAeB8UFOxNtnubmNuAvfRR7W66cr/BTeNQOJzEAW6j4JDA4AXuLrAZSLoIxwSJFk6qWWJHC54Jug8JXJK6sgoEkL1wQg8QuiFyUHi7YLmy5ATmnYgdU8JJAAueQ1PwCVdSuabEEdCCCtA9EuHsAlqZAO6ezbpe2l3H5j4K9SYjG5xbJEyRliC/IDYcL6buaDCoICTYDVOJaZrPaJHlcBa3iOx8D2l1NljJ1GW2V3Tos6xkmF7mSMII+BQJ0bWd3RuU6XtxXVVRta+zRYEX0TWneAbxnQ+6d3+6c/tINud7WQTOHxgN0JWwejqjyUgfxlJd5DRv0v5rIaCMySRQsvmkc1vgXH7C6+gKOmEbGMbo1jQ0eAFvsgXQhCAVf21w3tqZxAu6P1jbb9PaA8rqwLxyDBZK1xFsrrcwFB19O1xvctPVW/bfD3U1Q5rR3H3kj8CdW+RNvCyp9RA951KCEnh396/iomV7m93gVYaimcN4uoOqZdwQewszt/VNZqeymI4u7oES0tx1QQQFt68Ed1IvprAnoV7DCBoUEU5qGDVO3xEnh5Jahp95tfW1kEe9cAJ1UR2cRay47NAiAnsDdE2LE5omkkNGp3DrdBoPoxxNwEtPxPfbx36EfJajQ0QYwC3j1JVf2C2XbSxZnD1r9XE8Bb2QreAgipaHI7OzT8TRuPW3NVH0g4e2WLtWi7o99tSW/qrritW2NhcdwBKrdNirA43acp/soMwwzBZ5AOzie7Xg06DqSrZhewdTJq8Mi5Am7vE2V+jxJh3OA6blIUtQCQAQSd3igZ7FbDNp5RO9/aPaCG92wBcLE79TbTzKviSgjytA+PilUAhCEAhCEEDtfgn7VAQB6xl3MPXi2/IjT4LI3Ri9iLEaHmOFiPJb0s49IWz+R37TGO64+tA3NP4/A8UFCqacFVwUA734i7LfkFZyVGPZZ5+KBocNygkbt2n6I/Z7b9FMsAsPFODFnI0GiCuvoA5tuOg+aYYrh4DrAXVumwwZrgkf3dMsSwziXanw08UFLfFlPL5qTw1lwehBuN+u6yWnwp/CzvBeR4ZL7ot56IInE6YiQk8dQU1azRWavwqQDM/TTS5v8kw/4ZfcT10sggw3grb6NaNhqS54vkbmA63TNuDsI7tw4b7/AGTvZJ/YVQBv3gQg2aHEW6/3dey4wwNvdQVHIDnbvzX047k4qqZhga62gyn4Gxughdtca9SQPeIb8Ujg1RnA6hRnpKIDYgN1yfoutlX90ILtBAw2u0fBWfZvDG37XLa2jfHiVAYLSmZ4Y3Ru9x5D9VoEMYaA0CwAsEHaEIQCEIQCEIQC4mia5pa4AtcLEHcQeC7QgyDa7Zx1K+7QTE49x34f4HfqqpPHfVfQVdSMlYY5GhzXCxB/vQrJdqtmH0rr+1ET3X8v4X8igqrHKTpH6JjJFbcnMJQPYd9ykayMEgc95K7jcunc0DOosLkDQBLthFmOHHf4pNkV2nqU4mJDQAgQq++7KRdR9XFfutCkYYbPJJvdN3D1h6oISFhbJqm2NsMT2vHAg/AqTx6AtIeF46Ns8duPBBLU+PtOSYHumwdbe0qap8ajIfHn9q5b4O5LLRK+nLm72nePuvYcT6m4N23+YQSG1VS92UPN7EgKwbGQPmLI425nO+AHFxPABQ9FRy18rIomF0h3nc0Di554NW87GbJx0EWVvekcPWSczybyaOSCTwTC208YYNTvc78R/TopBCEAhCEAhCEAhCEAhCEAk54WvaWuAc1wsQRcEdQlEIM22l2Hcy8lMM7N5j94fl5jpvVLc2xI4g2ty6Fb6oXHNmoKnVzcr/xssHefA+aDIo148qzYrsbURasAlaOLPa82H7KuVMZabOBBG8EEH4FAg12lk4O5JBqWQeOvvTVzeKf2um1THYICpjzxqosnMMtr2BVto+S8l2Fqap3qoyAffccjB5nU+QQQOLUgkbmG+2qdbIbBVFY4Fo7OH3pXjQ9Ix7x+XVansv6OIoGg1Du3eLaWtGP5d7vNXlrAAAAABuA3DwCCI2Z2bgoouzgba+rnnV7zzcftwUyhCAQhCAQhCAQhCAQhCAQhCAQhCAQhCATSsoIpRaSNj/zNB+ZXiEENVbGUp1DXM/K42+Buq1iGzUTDo6TzLf8A1QhAlSYFG42Ln/Fv/qrDR7F0zgC7tHdC6w/wgIQgm6DAKaHWOFgP4rXd/UdVJBeoQCEIQCEIQCEIQCEIQCEI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9864" y="62378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Dorothea Dix   1802-1887</a:t>
            </a:r>
            <a:endParaRPr lang="en-US" dirty="0"/>
          </a:p>
        </p:txBody>
      </p:sp>
      <p:pic>
        <p:nvPicPr>
          <p:cNvPr id="11271" name="Picture 7" descr="http://www.in.gov/icpr/images/csh_t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441" y="1628798"/>
            <a:ext cx="2151146" cy="275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92779" y="1912317"/>
            <a:ext cx="738664" cy="122312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dirty="0" smtClean="0"/>
              <a:t>Holding</a:t>
            </a:r>
          </a:p>
          <a:p>
            <a:pPr algn="ctr"/>
            <a:r>
              <a:rPr lang="en-US" dirty="0" smtClean="0"/>
              <a:t>Chair</a:t>
            </a:r>
            <a:endParaRPr lang="en-US" dirty="0"/>
          </a:p>
        </p:txBody>
      </p:sp>
      <p:pic>
        <p:nvPicPr>
          <p:cNvPr id="11273" name="Picture 9" descr="asylum c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555" y="4509120"/>
            <a:ext cx="5040924" cy="224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363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859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5400" b="1" u="sng" dirty="0" smtClean="0">
                <a:latin typeface="Corbel" panose="020B0503020204020204" pitchFamily="34" charset="0"/>
              </a:rPr>
              <a:t>Charles Darwin</a:t>
            </a:r>
            <a:endParaRPr lang="pl-PL" sz="5400" dirty="0">
              <a:latin typeface="Corbel" panose="020B05030202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89870" y="2852936"/>
            <a:ext cx="4932611" cy="282420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  <a:spcBef>
                <a:spcPct val="50000"/>
              </a:spcBef>
              <a:buFontTx/>
              <a:buChar char="–"/>
            </a:pPr>
            <a:r>
              <a:rPr lang="en-US" altLang="en-US" sz="2600" dirty="0"/>
              <a:t>Not a psychologist</a:t>
            </a:r>
          </a:p>
          <a:p>
            <a:pPr>
              <a:lnSpc>
                <a:spcPct val="160000"/>
              </a:lnSpc>
              <a:spcBef>
                <a:spcPct val="50000"/>
              </a:spcBef>
              <a:buFontTx/>
              <a:buChar char="–"/>
            </a:pPr>
            <a:r>
              <a:rPr lang="en-US" altLang="en-US" sz="2600" dirty="0"/>
              <a:t>Developed theory of evolution</a:t>
            </a:r>
          </a:p>
          <a:p>
            <a:pPr>
              <a:lnSpc>
                <a:spcPct val="160000"/>
              </a:lnSpc>
              <a:spcBef>
                <a:spcPct val="50000"/>
              </a:spcBef>
              <a:buFontTx/>
              <a:buChar char="–"/>
            </a:pPr>
            <a:r>
              <a:rPr lang="en-US" altLang="en-US" sz="2600" dirty="0"/>
              <a:t>Believed we can study animals to understand </a:t>
            </a:r>
            <a:r>
              <a:rPr lang="en-US" altLang="en-US" sz="2600" dirty="0" smtClean="0"/>
              <a:t>ourselves</a:t>
            </a:r>
          </a:p>
          <a:p>
            <a:pPr>
              <a:lnSpc>
                <a:spcPct val="160000"/>
              </a:lnSpc>
              <a:spcBef>
                <a:spcPct val="50000"/>
              </a:spcBef>
              <a:buFontTx/>
              <a:buChar char="–"/>
            </a:pPr>
            <a:r>
              <a:rPr lang="en-US" altLang="en-US" sz="2600" dirty="0" smtClean="0"/>
              <a:t>Explained animal diversity as evolutionary process: “natural selection”</a:t>
            </a:r>
            <a:endParaRPr lang="en-US" altLang="en-US" sz="2600" dirty="0"/>
          </a:p>
          <a:p>
            <a:pPr marL="0" indent="0">
              <a:buNone/>
            </a:pPr>
            <a:endParaRPr lang="pl-PL" sz="2800" dirty="0"/>
          </a:p>
        </p:txBody>
      </p:sp>
      <p:sp>
        <p:nvSpPr>
          <p:cNvPr id="5" name="Prostokąt 4"/>
          <p:cNvSpPr/>
          <p:nvPr/>
        </p:nvSpPr>
        <p:spPr>
          <a:xfrm>
            <a:off x="482867" y="6248967"/>
            <a:ext cx="2806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>
                <a:solidFill>
                  <a:prstClr val="black"/>
                </a:solidFill>
              </a:rPr>
              <a:t>Charles Darwin (1809-1882)</a:t>
            </a:r>
            <a:endParaRPr lang="en-US" altLang="en-US" dirty="0">
              <a:solidFill>
                <a:prstClr val="black"/>
              </a:solidFill>
            </a:endParaRPr>
          </a:p>
        </p:txBody>
      </p:sp>
      <p:pic>
        <p:nvPicPr>
          <p:cNvPr id="3074" name="Picture 2" descr="Charles Darwin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31748"/>
            <a:ext cx="3456383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history10c.wikispaces.com/file/view/cartoon_2.jpg/91428349/cartoon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3012"/>
            <a:ext cx="2851516" cy="3212976"/>
          </a:xfrm>
          <a:prstGeom prst="rect">
            <a:avLst/>
          </a:prstGeom>
          <a:noFill/>
          <a:ln w="22225">
            <a:solidFill>
              <a:srgbClr val="E6931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20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b="1" u="sng" dirty="0">
                <a:latin typeface="Corbel" panose="020B0503020204020204" pitchFamily="34" charset="0"/>
              </a:rPr>
              <a:t>Wilhelm </a:t>
            </a:r>
            <a:r>
              <a:rPr lang="en-US" altLang="en-US" sz="5400" b="1" u="sng" dirty="0" smtClean="0">
                <a:latin typeface="Corbel" panose="020B0503020204020204" pitchFamily="34" charset="0"/>
              </a:rPr>
              <a:t>Wundt </a:t>
            </a:r>
            <a:r>
              <a:rPr lang="en-US" altLang="en-US" sz="5400" b="0" dirty="0" smtClean="0">
                <a:latin typeface="Corbel" panose="020B0503020204020204" pitchFamily="34" charset="0"/>
              </a:rPr>
              <a:t>(</a:t>
            </a:r>
            <a:r>
              <a:rPr lang="en-US" altLang="en-US" sz="5400" b="0" dirty="0" err="1" smtClean="0">
                <a:latin typeface="Corbel" panose="020B0503020204020204" pitchFamily="34" charset="0"/>
              </a:rPr>
              <a:t>Vundt</a:t>
            </a:r>
            <a:r>
              <a:rPr lang="en-US" altLang="en-US" sz="5400" b="0" dirty="0" smtClean="0">
                <a:latin typeface="Corbel" panose="020B0503020204020204" pitchFamily="34" charset="0"/>
              </a:rPr>
              <a:t>)</a:t>
            </a:r>
            <a:r>
              <a:rPr lang="en-US" altLang="en-US" sz="5400" b="1" u="sng" dirty="0" smtClean="0">
                <a:latin typeface="Corbel" panose="020B0503020204020204" pitchFamily="34" charset="0"/>
              </a:rPr>
              <a:t> </a:t>
            </a:r>
            <a:endParaRPr lang="pl-PL" sz="5400" dirty="0">
              <a:latin typeface="Corbel" panose="020B05030202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91452" y="1492567"/>
            <a:ext cx="4932611" cy="471338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spcBef>
                <a:spcPct val="50000"/>
              </a:spcBef>
              <a:buFontTx/>
              <a:buChar char="–"/>
            </a:pPr>
            <a:r>
              <a:rPr lang="en-US" altLang="en-US" sz="2600" dirty="0" smtClean="0"/>
              <a:t>Germany 1880’s</a:t>
            </a:r>
            <a:endParaRPr lang="en-US" altLang="en-US" sz="2600" dirty="0"/>
          </a:p>
          <a:p>
            <a:pPr>
              <a:lnSpc>
                <a:spcPct val="160000"/>
              </a:lnSpc>
              <a:spcBef>
                <a:spcPct val="50000"/>
              </a:spcBef>
              <a:buFontTx/>
              <a:buChar char="–"/>
            </a:pPr>
            <a:r>
              <a:rPr lang="en-US" altLang="en-US" sz="2600" dirty="0"/>
              <a:t>The “father of psychology”</a:t>
            </a:r>
          </a:p>
          <a:p>
            <a:pPr>
              <a:lnSpc>
                <a:spcPct val="160000"/>
              </a:lnSpc>
              <a:spcBef>
                <a:spcPct val="50000"/>
              </a:spcBef>
              <a:buFontTx/>
              <a:buChar char="–"/>
            </a:pPr>
            <a:r>
              <a:rPr lang="en-US" altLang="en-US" sz="2600" dirty="0"/>
              <a:t>Founder of modern psychology</a:t>
            </a:r>
          </a:p>
          <a:p>
            <a:pPr>
              <a:lnSpc>
                <a:spcPct val="160000"/>
              </a:lnSpc>
              <a:spcBef>
                <a:spcPct val="50000"/>
              </a:spcBef>
              <a:buFontTx/>
              <a:buChar char="–"/>
            </a:pPr>
            <a:r>
              <a:rPr lang="en-US" altLang="en-US" sz="2600" dirty="0"/>
              <a:t>Opened the first psychology lab in </a:t>
            </a:r>
            <a:r>
              <a:rPr lang="en-US" altLang="en-US" sz="2600" b="1" dirty="0"/>
              <a:t>1879</a:t>
            </a:r>
          </a:p>
          <a:p>
            <a:pPr>
              <a:lnSpc>
                <a:spcPct val="160000"/>
              </a:lnSpc>
              <a:spcBef>
                <a:spcPct val="50000"/>
              </a:spcBef>
              <a:buFontTx/>
              <a:buChar char="–"/>
            </a:pPr>
            <a:r>
              <a:rPr lang="en-US" altLang="en-US" sz="2600" dirty="0"/>
              <a:t>applied laboratory techniques to study of the </a:t>
            </a:r>
            <a:r>
              <a:rPr lang="en-US" altLang="en-US" sz="2600" dirty="0" smtClean="0"/>
              <a:t>mind</a:t>
            </a:r>
            <a:endParaRPr lang="pl-PL" altLang="en-US" sz="2600" dirty="0" smtClean="0"/>
          </a:p>
          <a:p>
            <a:pPr>
              <a:lnSpc>
                <a:spcPct val="160000"/>
              </a:lnSpc>
              <a:spcBef>
                <a:spcPct val="50000"/>
              </a:spcBef>
              <a:buFontTx/>
              <a:buChar char="–"/>
            </a:pPr>
            <a:r>
              <a:rPr lang="en-US" altLang="en-US" sz="2600" dirty="0"/>
              <a:t>was using scientific research methods to investigate reaction </a:t>
            </a:r>
            <a:r>
              <a:rPr lang="en-US" altLang="en-US" sz="2600" dirty="0" smtClean="0"/>
              <a:t>times</a:t>
            </a:r>
            <a:endParaRPr lang="pl-PL" altLang="en-US" sz="2600" dirty="0" smtClean="0"/>
          </a:p>
          <a:p>
            <a:pPr>
              <a:lnSpc>
                <a:spcPct val="160000"/>
              </a:lnSpc>
              <a:spcBef>
                <a:spcPct val="50000"/>
              </a:spcBef>
              <a:buFontTx/>
              <a:buChar char="–"/>
            </a:pPr>
            <a:r>
              <a:rPr lang="en-US" altLang="en-US" sz="2600" dirty="0"/>
              <a:t>use </a:t>
            </a:r>
            <a:r>
              <a:rPr lang="pl-PL" altLang="en-US" sz="2600" dirty="0" smtClean="0"/>
              <a:t>the </a:t>
            </a:r>
            <a:r>
              <a:rPr lang="en-US" altLang="en-US" sz="2600" dirty="0" smtClean="0"/>
              <a:t>process </a:t>
            </a:r>
            <a:r>
              <a:rPr lang="en-US" altLang="en-US" sz="2600" dirty="0"/>
              <a:t>known as introspection</a:t>
            </a:r>
          </a:p>
          <a:p>
            <a:endParaRPr lang="pl-PL" sz="2800" dirty="0"/>
          </a:p>
        </p:txBody>
      </p:sp>
      <p:pic>
        <p:nvPicPr>
          <p:cNvPr id="4" name="Picture 2" descr="C:\Gibney\Chap1\JPG\un01-p04-bott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3852365" cy="49647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755576" y="6205954"/>
            <a:ext cx="2909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/>
              <a:t>Wilhelm Wundt (1832–1920)</a:t>
            </a:r>
          </a:p>
        </p:txBody>
      </p:sp>
    </p:spTree>
    <p:extLst>
      <p:ext uri="{BB962C8B-B14F-4D97-AF65-F5344CB8AC3E}">
        <p14:creationId xmlns:p14="http://schemas.microsoft.com/office/powerpoint/2010/main" val="24643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First Lab of its kind…</a:t>
            </a:r>
            <a:endParaRPr lang="en-US" sz="5400" dirty="0"/>
          </a:p>
        </p:txBody>
      </p:sp>
      <p:pic>
        <p:nvPicPr>
          <p:cNvPr id="4100" name="Picture 4" descr="http://upload.wikimedia.org/wikipedia/commons/a/a3/Wundt-research-gro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37" y="1531357"/>
            <a:ext cx="7202939" cy="527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09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1346</TotalTime>
  <Words>981</Words>
  <Application>Microsoft Office PowerPoint</Application>
  <PresentationFormat>On-screen Show (4:3)</PresentationFormat>
  <Paragraphs>145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Module</vt:lpstr>
      <vt:lpstr>Photo Editor Photo</vt:lpstr>
      <vt:lpstr>History of Psychology</vt:lpstr>
      <vt:lpstr>What is Psychology?</vt:lpstr>
      <vt:lpstr>What is Behavior?</vt:lpstr>
      <vt:lpstr>Types of Psychology</vt:lpstr>
      <vt:lpstr>History of Psychology</vt:lpstr>
      <vt:lpstr>Dorothea Dix</vt:lpstr>
      <vt:lpstr>Charles Darwin</vt:lpstr>
      <vt:lpstr>Wilhelm Wundt (Vundt) </vt:lpstr>
      <vt:lpstr>First Lab of its kind…</vt:lpstr>
      <vt:lpstr>G. Stanley Hall</vt:lpstr>
      <vt:lpstr>Structuralism</vt:lpstr>
      <vt:lpstr>Functionalism</vt:lpstr>
      <vt:lpstr>Mary Whiton Calkins</vt:lpstr>
      <vt:lpstr>Margaret Floy Washburn</vt:lpstr>
      <vt:lpstr>Sigmund Freud</vt:lpstr>
      <vt:lpstr>Psychoanalysis</vt:lpstr>
      <vt:lpstr>Ivan Pavlov</vt:lpstr>
      <vt:lpstr>CLASSICAL CONDITIONING</vt:lpstr>
      <vt:lpstr>John B. Watson</vt:lpstr>
      <vt:lpstr>Little Albert Experiment</vt:lpstr>
      <vt:lpstr>Jean Piaget</vt:lpstr>
      <vt:lpstr>Burrhus F. Skinner</vt:lpstr>
      <vt:lpstr>Operant conditioning</vt:lpstr>
      <vt:lpstr>Humanistic Psychology</vt:lpstr>
      <vt:lpstr>Maslow’s hierarchy of needs</vt:lpstr>
      <vt:lpstr>Gestalt Psychology</vt:lpstr>
      <vt:lpstr>What do you see?</vt:lpstr>
      <vt:lpstr>Over time… What has been the biggest argument?</vt:lpstr>
      <vt:lpstr>Psychology’s Big Question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Psychology</dc:title>
  <dc:creator>Paula</dc:creator>
  <cp:lastModifiedBy>Brynn Childers</cp:lastModifiedBy>
  <cp:revision>84</cp:revision>
  <dcterms:created xsi:type="dcterms:W3CDTF">2011-09-11T07:54:24Z</dcterms:created>
  <dcterms:modified xsi:type="dcterms:W3CDTF">2014-08-23T20:00:58Z</dcterms:modified>
</cp:coreProperties>
</file>