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F5312-B793-4C33-89A9-1C638F9C05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88BA5-6878-4E1A-8CCF-71C5E60E09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7CBF-A68D-44BE-8E9B-38D8943B6A85}" type="datetime1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90ED-89DD-4FDE-B47F-66C8C509C94D}" type="datetime1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13B2-1A2C-4D13-99EE-18ADC477C9D7}" type="datetime1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CEAB-6CAE-493D-BFDA-581138761B24}" type="datetime1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08A9-5598-48B3-ABB4-E7AB915F1CEE}" type="datetime1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D489-D9ED-4943-965B-54F5CE1531B1}" type="datetime1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2BD1-F220-4935-A525-13407FBA443D}" type="datetime1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2D60-80BF-48A4-BD3E-EF4AEA08A4CD}" type="datetime1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0825-E55D-4BB6-BFFB-726198BF92B8}" type="datetime1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CCB51-894F-43E6-A1D0-CF968C4B2B62}" type="datetime1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18CA-5159-493C-8430-0F5C38420545}" type="datetime1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41173-0A2B-4F38-8B6E-D4D0F4CF36E2}" type="datetime1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ABD-8146-4755-8F6A-B1A9636266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990600" y="533400"/>
            <a:ext cx="7153497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Chapter 3               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Thin film deposition techniques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8534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Thin film deposition is a process </a:t>
            </a:r>
            <a:r>
              <a:rPr lang="en-US" sz="2400" dirty="0" smtClean="0"/>
              <a:t>in which we coat very thin layer of any required material on a substrate to form functional devices </a:t>
            </a:r>
            <a:r>
              <a:rPr lang="en-US" sz="2400" dirty="0" err="1" smtClean="0"/>
              <a:t>e.g</a:t>
            </a:r>
            <a:r>
              <a:rPr lang="en-US" sz="2400" dirty="0" smtClean="0"/>
              <a:t>, </a:t>
            </a:r>
          </a:p>
          <a:p>
            <a:pPr algn="just"/>
            <a:endParaRPr lang="en-US" sz="2400" dirty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 smtClean="0"/>
              <a:t>In the data storage industry, to deposit magnetic thin films to make Hard </a:t>
            </a:r>
            <a:r>
              <a:rPr lang="en-US" sz="2400" dirty="0"/>
              <a:t>D</a:t>
            </a:r>
            <a:r>
              <a:rPr lang="en-US" sz="2400" dirty="0" smtClean="0"/>
              <a:t>isk </a:t>
            </a:r>
            <a:r>
              <a:rPr lang="en-US" sz="2400" dirty="0"/>
              <a:t>D</a:t>
            </a:r>
            <a:r>
              <a:rPr lang="en-US" sz="2400" dirty="0" smtClean="0"/>
              <a:t>rives  (HDD’s) 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en-US" sz="2400" dirty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the semiconductor industry to </a:t>
            </a:r>
            <a:r>
              <a:rPr lang="en-US" sz="2400" dirty="0" smtClean="0"/>
              <a:t>deposit </a:t>
            </a:r>
            <a:r>
              <a:rPr lang="en-US" sz="2400" dirty="0"/>
              <a:t>electronic </a:t>
            </a:r>
            <a:r>
              <a:rPr lang="en-US" sz="2400" dirty="0" smtClean="0"/>
              <a:t>materials </a:t>
            </a:r>
            <a:r>
              <a:rPr lang="en-US" sz="2400" dirty="0" err="1" smtClean="0"/>
              <a:t>e.g</a:t>
            </a:r>
            <a:r>
              <a:rPr lang="en-US" sz="2400" dirty="0" smtClean="0"/>
              <a:t>, semiconductor (Silicon etc)  thin films to make Solar Cells.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fr-FR" sz="2400" dirty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 smtClean="0"/>
              <a:t>In the aerospace industry to form thermal and chemical barrier coatings to protect surfaces against corrosive environments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81000" y="457200"/>
            <a:ext cx="8382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Frank-van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der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Merwe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mode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This growth mode is characterized by a layer by-layer deposition. Each monolayer start to grow after the completion of previous layer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 interaction between the atoms of the deposited material and the substrate is stronger than the mutual interaction of deposited material atoms.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This mode is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favourable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for materials with same lattice parameters or small lattice mismatch with the substrate.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81000" y="304800"/>
            <a:ext cx="85344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Stranski-Krastanov</a:t>
            </a:r>
            <a:r>
              <a:rPr kumimoji="0" lang="en-US" sz="28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mode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This growth mode corresponds to the nucleation of 3D islands after a layer by layer growth of one or several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monolayers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However, at lower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temperatures in non equilibrium conditions this is not the case. In this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case some roughness so called “mounds" is created which can be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overcome by tuning the temperature.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u="sng" dirty="0" err="1" smtClean="0"/>
              <a:t>Volmer</a:t>
            </a:r>
            <a:r>
              <a:rPr lang="en-US" sz="2800" u="sng" dirty="0" smtClean="0"/>
              <a:t>-Weber mode</a:t>
            </a:r>
            <a:endParaRPr lang="en-US" sz="2800" dirty="0"/>
          </a:p>
          <a:p>
            <a:pPr algn="just"/>
            <a:r>
              <a:rPr lang="en-US" sz="2400" dirty="0" smtClean="0"/>
              <a:t>This </a:t>
            </a:r>
            <a:r>
              <a:rPr lang="en-US" sz="2400" dirty="0"/>
              <a:t>growth process corresponds to the formation of three dimensional </a:t>
            </a:r>
            <a:r>
              <a:rPr lang="en-US" sz="2400" dirty="0" smtClean="0"/>
              <a:t>(</a:t>
            </a:r>
            <a:r>
              <a:rPr lang="en-US" sz="2400" dirty="0"/>
              <a:t>3D) islands growth.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interaction between the atoms of deposited material and the </a:t>
            </a:r>
            <a:endParaRPr lang="en-US" sz="2400" dirty="0" smtClean="0"/>
          </a:p>
          <a:p>
            <a:pPr algn="just"/>
            <a:r>
              <a:rPr lang="en-US" sz="2400" dirty="0" smtClean="0"/>
              <a:t>substrate </a:t>
            </a:r>
            <a:r>
              <a:rPr lang="en-US" sz="2400" dirty="0"/>
              <a:t>is weaker </a:t>
            </a:r>
            <a:r>
              <a:rPr lang="en-US" sz="2400" dirty="0" smtClean="0"/>
              <a:t>than the </a:t>
            </a:r>
            <a:r>
              <a:rPr lang="en-US" sz="2400" dirty="0"/>
              <a:t>mutual interaction of the deposited </a:t>
            </a:r>
            <a:endParaRPr lang="en-US" sz="2400" dirty="0" smtClean="0"/>
          </a:p>
          <a:p>
            <a:pPr algn="just"/>
            <a:r>
              <a:rPr lang="en-US" sz="2400" dirty="0" smtClean="0"/>
              <a:t>material </a:t>
            </a:r>
            <a:r>
              <a:rPr lang="en-US" sz="2400" dirty="0"/>
              <a:t>atoms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 smtClean="0"/>
              <a:t> In optics to impart the desired reflective and </a:t>
            </a:r>
            <a:r>
              <a:rPr lang="en-US" sz="2400" dirty="0" err="1" smtClean="0"/>
              <a:t>transmissive</a:t>
            </a:r>
            <a:r>
              <a:rPr lang="en-US" sz="2400" dirty="0" smtClean="0"/>
              <a:t>   properties to a substrate 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en-US" sz="2400" dirty="0" smtClean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 smtClean="0"/>
              <a:t> And elsewhere in industry to modify surfaces to have a variety of desired properties.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28600" y="1219200"/>
            <a:ext cx="8610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 deposition process can be broadly classified into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  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hysical Vapor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eposition (PVD)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  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hemical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apor Deposition (CVD)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PVD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process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material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goes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from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condensed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solid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or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liquid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 phase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to 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vapor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phase and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then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back to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thin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film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condensed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phase.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This process can be carried out at lower deposition temperatures and without corrosive products, It may produce ultra pure thin films but deposition rates are typically lower.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r-FR" sz="2400" dirty="0" smtClean="0"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r-FR" sz="2400" dirty="0" err="1" smtClean="0">
                <a:cs typeface="Times New Roman" pitchFamily="18" charset="0"/>
              </a:rPr>
              <a:t>At</a:t>
            </a:r>
            <a:r>
              <a:rPr lang="fr-FR" sz="2400" dirty="0" smtClean="0">
                <a:cs typeface="Times New Roman" pitchFamily="18" charset="0"/>
              </a:rPr>
              <a:t> least </a:t>
            </a:r>
            <a:r>
              <a:rPr lang="fr-FR" sz="2400" dirty="0" err="1" smtClean="0">
                <a:cs typeface="Times New Roman" pitchFamily="18" charset="0"/>
              </a:rPr>
              <a:t>extreme</a:t>
            </a:r>
            <a:r>
              <a:rPr lang="fr-FR" sz="2400" dirty="0" smtClean="0">
                <a:cs typeface="Times New Roman" pitchFamily="18" charset="0"/>
              </a:rPr>
              <a:t> </a:t>
            </a:r>
            <a:r>
              <a:rPr lang="fr-FR" sz="2400" dirty="0" err="1" smtClean="0">
                <a:cs typeface="Times New Roman" pitchFamily="18" charset="0"/>
              </a:rPr>
              <a:t>primary</a:t>
            </a:r>
            <a:r>
              <a:rPr lang="fr-FR" sz="2400" dirty="0" smtClean="0">
                <a:cs typeface="Times New Roman" pitchFamily="18" charset="0"/>
              </a:rPr>
              <a:t> vacuum </a:t>
            </a:r>
            <a:r>
              <a:rPr lang="fr-FR" sz="2400" dirty="0" err="1" smtClean="0">
                <a:cs typeface="Times New Roman" pitchFamily="18" charset="0"/>
              </a:rPr>
              <a:t>is</a:t>
            </a:r>
            <a:r>
              <a:rPr lang="fr-FR" sz="2400" dirty="0" smtClean="0">
                <a:cs typeface="Times New Roman" pitchFamily="18" charset="0"/>
              </a:rPr>
              <a:t> </a:t>
            </a:r>
            <a:r>
              <a:rPr lang="fr-FR" sz="2400" dirty="0" err="1" smtClean="0">
                <a:cs typeface="Times New Roman" pitchFamily="18" charset="0"/>
              </a:rPr>
              <a:t>usually</a:t>
            </a:r>
            <a:r>
              <a:rPr lang="fr-FR" sz="2400" dirty="0" smtClean="0">
                <a:cs typeface="Times New Roman" pitchFamily="18" charset="0"/>
              </a:rPr>
              <a:t> </a:t>
            </a:r>
            <a:r>
              <a:rPr lang="fr-FR" sz="2400" dirty="0" err="1" smtClean="0">
                <a:cs typeface="Times New Roman" pitchFamily="18" charset="0"/>
              </a:rPr>
              <a:t>required</a:t>
            </a:r>
            <a:endParaRPr lang="en-US" sz="2400" dirty="0" smtClean="0"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304800"/>
            <a:ext cx="751263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3200" dirty="0" smtClean="0"/>
              <a:t>Classification of </a:t>
            </a:r>
            <a:r>
              <a:rPr lang="fr-FR" sz="3200" dirty="0" err="1" smtClean="0"/>
              <a:t>thin</a:t>
            </a:r>
            <a:r>
              <a:rPr lang="fr-FR" sz="3200" dirty="0" smtClean="0"/>
              <a:t> film </a:t>
            </a:r>
            <a:r>
              <a:rPr lang="fr-FR" sz="3200" dirty="0" err="1" smtClean="0"/>
              <a:t>deposition</a:t>
            </a:r>
            <a:r>
              <a:rPr lang="fr-FR" sz="3200" dirty="0" smtClean="0"/>
              <a:t> </a:t>
            </a:r>
            <a:r>
              <a:rPr lang="fr-FR" sz="3200" dirty="0" err="1" smtClean="0"/>
              <a:t>process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Zahid UOS from Sep2016\Master courses BS &amp; MSc\MSc_BS_Phy of Nanotech\images\440px-PVD_proces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4191000" cy="59245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62000" y="5943600"/>
            <a:ext cx="795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/>
              <a:t>Schematic</a:t>
            </a:r>
            <a:r>
              <a:rPr lang="fr-FR" sz="2400" dirty="0" smtClean="0"/>
              <a:t> </a:t>
            </a:r>
            <a:r>
              <a:rPr lang="fr-FR" sz="2400" dirty="0" err="1" smtClean="0"/>
              <a:t>diagram</a:t>
            </a:r>
            <a:r>
              <a:rPr lang="fr-FR" sz="2400" dirty="0" smtClean="0"/>
              <a:t> of </a:t>
            </a:r>
            <a:r>
              <a:rPr lang="fr-FR" sz="2400" dirty="0" err="1" smtClean="0"/>
              <a:t>Physical</a:t>
            </a:r>
            <a:r>
              <a:rPr lang="fr-FR" sz="2400" dirty="0" smtClean="0"/>
              <a:t> </a:t>
            </a:r>
            <a:r>
              <a:rPr lang="fr-FR" sz="2400" dirty="0" err="1" smtClean="0"/>
              <a:t>Vapor</a:t>
            </a:r>
            <a:r>
              <a:rPr lang="fr-FR" sz="2400" dirty="0" smtClean="0"/>
              <a:t> </a:t>
            </a:r>
            <a:r>
              <a:rPr lang="fr-FR" sz="2400" dirty="0" err="1" smtClean="0"/>
              <a:t>Deposition</a:t>
            </a:r>
            <a:r>
              <a:rPr lang="fr-FR" sz="2400" dirty="0" smtClean="0"/>
              <a:t>  (PVD)</a:t>
            </a:r>
            <a:r>
              <a:rPr lang="fr-FR" sz="2400" dirty="0" err="1" smtClean="0"/>
              <a:t>process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In </a:t>
            </a:r>
            <a:r>
              <a:rPr lang="fr-FR" sz="2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CVD </a:t>
            </a:r>
            <a:r>
              <a:rPr lang="fr-FR" sz="2400" b="1" dirty="0" err="1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process</a:t>
            </a:r>
            <a:r>
              <a:rPr lang="fr-FR" sz="2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substrate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is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exposed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to one or more volatile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precursors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which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react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and/ or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decompose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on the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pre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-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heated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substrate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surface to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produce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the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desired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thin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 film </a:t>
            </a:r>
            <a:r>
              <a:rPr lang="fr-FR" sz="2400" dirty="0" err="1" smtClean="0">
                <a:ea typeface="Calibri" pitchFamily="34" charset="0"/>
                <a:cs typeface="Times New Roman" pitchFamily="18" charset="0"/>
              </a:rPr>
              <a:t>deposit</a:t>
            </a:r>
            <a:r>
              <a:rPr lang="fr-FR" sz="2400" dirty="0" smtClean="0">
                <a:ea typeface="Calibri" pitchFamily="34" charset="0"/>
                <a:cs typeface="Times New Roman" pitchFamily="18" charset="0"/>
              </a:rPr>
              <a:t>.</a:t>
            </a: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In CVD,  the film growth takes place at high temperatures, leading to the formation of corrosive gaseous products, and it may leave impurities in the film.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cs typeface="Arial" pitchFamily="34" charset="0"/>
            </a:endParaRPr>
          </a:p>
        </p:txBody>
      </p:sp>
      <p:pic>
        <p:nvPicPr>
          <p:cNvPr id="2050" name="Picture 2" descr="D:\Zahid UOS from Sep2016\Master courses BS &amp; MSc\MSc_BS_Phy of Nanotech\images\20200405_105502_edit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200400"/>
            <a:ext cx="5661959" cy="301752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6172200"/>
            <a:ext cx="8039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/>
              <a:t>Schematic</a:t>
            </a:r>
            <a:r>
              <a:rPr lang="fr-FR" sz="2400" dirty="0" smtClean="0"/>
              <a:t> </a:t>
            </a:r>
            <a:r>
              <a:rPr lang="fr-FR" sz="2400" dirty="0" err="1" smtClean="0"/>
              <a:t>diagram</a:t>
            </a:r>
            <a:r>
              <a:rPr lang="fr-FR" sz="2400" dirty="0" smtClean="0"/>
              <a:t> of </a:t>
            </a:r>
            <a:r>
              <a:rPr lang="fr-FR" sz="2400" dirty="0" err="1" smtClean="0"/>
              <a:t>Chemical</a:t>
            </a:r>
            <a:r>
              <a:rPr lang="fr-FR" sz="2400" dirty="0" smtClean="0"/>
              <a:t> </a:t>
            </a:r>
            <a:r>
              <a:rPr lang="fr-FR" sz="2400" dirty="0" err="1" smtClean="0"/>
              <a:t>Vapor</a:t>
            </a:r>
            <a:r>
              <a:rPr lang="fr-FR" sz="2400" dirty="0" smtClean="0"/>
              <a:t> </a:t>
            </a:r>
            <a:r>
              <a:rPr lang="fr-FR" sz="2400" dirty="0" err="1" smtClean="0"/>
              <a:t>Deposition</a:t>
            </a:r>
            <a:r>
              <a:rPr lang="fr-FR" sz="2400" dirty="0" smtClean="0"/>
              <a:t>  (CVD)</a:t>
            </a:r>
            <a:r>
              <a:rPr lang="fr-FR" sz="2400" dirty="0" err="1" smtClean="0"/>
              <a:t>process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04800" y="1371600"/>
            <a:ext cx="8686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If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thin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film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grows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with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same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crystallogrphic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orientation as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that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of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substrate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that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type of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growth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is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called</a:t>
            </a:r>
            <a:r>
              <a:rPr lang="fr-FR" sz="2400" dirty="0">
                <a:cs typeface="Arial" pitchFamily="34" charset="0"/>
              </a:rPr>
              <a:t> </a:t>
            </a:r>
            <a:r>
              <a:rPr lang="fr-FR" sz="2400" dirty="0" err="1" smtClean="0">
                <a:cs typeface="Arial" pitchFamily="34" charset="0"/>
              </a:rPr>
              <a:t>epitaxial</a:t>
            </a:r>
            <a:r>
              <a:rPr lang="fr-FR" sz="2400" dirty="0" smtClean="0">
                <a:cs typeface="Arial" pitchFamily="34" charset="0"/>
              </a:rPr>
              <a:t> </a:t>
            </a:r>
            <a:r>
              <a:rPr lang="fr-FR" sz="2400" dirty="0" err="1" smtClean="0">
                <a:cs typeface="Arial" pitchFamily="34" charset="0"/>
              </a:rPr>
              <a:t>growth</a:t>
            </a:r>
            <a:r>
              <a:rPr lang="fr-FR" sz="2400" dirty="0" smtClean="0">
                <a:cs typeface="Arial" pitchFamily="34" charset="0"/>
              </a:rPr>
              <a:t> and </a:t>
            </a:r>
            <a:r>
              <a:rPr lang="fr-FR" sz="2400" dirty="0" err="1" smtClean="0">
                <a:cs typeface="Arial" pitchFamily="34" charset="0"/>
              </a:rPr>
              <a:t>process</a:t>
            </a:r>
            <a:r>
              <a:rPr lang="fr-FR" sz="2400" dirty="0" smtClean="0">
                <a:cs typeface="Arial" pitchFamily="34" charset="0"/>
              </a:rPr>
              <a:t> </a:t>
            </a:r>
            <a:r>
              <a:rPr lang="fr-FR" sz="2400" dirty="0" err="1" smtClean="0">
                <a:cs typeface="Arial" pitchFamily="34" charset="0"/>
              </a:rPr>
              <a:t>is</a:t>
            </a:r>
            <a:r>
              <a:rPr lang="fr-FR" sz="2400" dirty="0" smtClean="0">
                <a:cs typeface="Arial" pitchFamily="34" charset="0"/>
              </a:rPr>
              <a:t> </a:t>
            </a:r>
            <a:r>
              <a:rPr lang="fr-FR" sz="2400" dirty="0" err="1" smtClean="0">
                <a:cs typeface="Arial" pitchFamily="34" charset="0"/>
              </a:rPr>
              <a:t>called</a:t>
            </a:r>
            <a:r>
              <a:rPr lang="fr-FR" sz="2400" dirty="0" smtClean="0">
                <a:cs typeface="Arial" pitchFamily="34" charset="0"/>
              </a:rPr>
              <a:t> </a:t>
            </a:r>
            <a:r>
              <a:rPr lang="fr-FR" sz="2400" dirty="0" err="1" smtClean="0">
                <a:cs typeface="Arial" pitchFamily="34" charset="0"/>
              </a:rPr>
              <a:t>epitaxy</a:t>
            </a:r>
            <a:r>
              <a:rPr lang="fr-FR" sz="2400" dirty="0" smtClean="0">
                <a:cs typeface="Arial" pitchFamily="34" charset="0"/>
              </a:rPr>
              <a:t>  </a:t>
            </a:r>
            <a:r>
              <a:rPr lang="fr-FR" sz="2400" dirty="0" err="1" smtClean="0">
                <a:cs typeface="Arial" pitchFamily="34" charset="0"/>
              </a:rPr>
              <a:t>e.g</a:t>
            </a:r>
            <a:r>
              <a:rPr lang="fr-FR" sz="2400" dirty="0" smtClean="0"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dirty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dirty="0" smtClean="0">
                <a:cs typeface="Arial" pitchFamily="34" charset="0"/>
              </a:rPr>
              <a:t>FCC(111) orientation </a:t>
            </a:r>
            <a:r>
              <a:rPr lang="fr-FR" sz="2400" dirty="0" err="1" smtClean="0">
                <a:cs typeface="Arial" pitchFamily="34" charset="0"/>
              </a:rPr>
              <a:t>thin</a:t>
            </a:r>
            <a:r>
              <a:rPr lang="fr-FR" sz="2400" dirty="0" smtClean="0">
                <a:cs typeface="Arial" pitchFamily="34" charset="0"/>
              </a:rPr>
              <a:t> film </a:t>
            </a:r>
            <a:r>
              <a:rPr lang="fr-FR" sz="2400" dirty="0" err="1" smtClean="0">
                <a:cs typeface="Arial" pitchFamily="34" charset="0"/>
              </a:rPr>
              <a:t>grown</a:t>
            </a:r>
            <a:r>
              <a:rPr lang="fr-FR" sz="2400" dirty="0" smtClean="0">
                <a:cs typeface="Arial" pitchFamily="34" charset="0"/>
              </a:rPr>
              <a:t> on FCC(111) orientation </a:t>
            </a:r>
            <a:r>
              <a:rPr lang="fr-FR" sz="2400" dirty="0" err="1" smtClean="0">
                <a:cs typeface="Arial" pitchFamily="34" charset="0"/>
              </a:rPr>
              <a:t>substrate</a:t>
            </a:r>
            <a:r>
              <a:rPr lang="fr-FR" sz="2400" dirty="0" smtClean="0">
                <a:cs typeface="Arial" pitchFamily="34" charset="0"/>
              </a:rPr>
              <a:t>. Or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dirty="0" smtClean="0"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cs typeface="Arial" pitchFamily="34" charset="0"/>
              </a:rPr>
              <a:t>FCC(100) orientation </a:t>
            </a:r>
            <a:r>
              <a:rPr lang="fr-FR" sz="2400" dirty="0" err="1" smtClean="0">
                <a:cs typeface="Arial" pitchFamily="34" charset="0"/>
              </a:rPr>
              <a:t>thin</a:t>
            </a:r>
            <a:r>
              <a:rPr lang="fr-FR" sz="2400" dirty="0" smtClean="0">
                <a:cs typeface="Arial" pitchFamily="34" charset="0"/>
              </a:rPr>
              <a:t> film </a:t>
            </a:r>
            <a:r>
              <a:rPr lang="fr-FR" sz="2400" dirty="0" err="1" smtClean="0">
                <a:cs typeface="Arial" pitchFamily="34" charset="0"/>
              </a:rPr>
              <a:t>grown</a:t>
            </a:r>
            <a:r>
              <a:rPr lang="fr-FR" sz="2400" dirty="0" smtClean="0">
                <a:cs typeface="Arial" pitchFamily="34" charset="0"/>
              </a:rPr>
              <a:t> on FCC(100) orientation </a:t>
            </a:r>
            <a:r>
              <a:rPr lang="fr-FR" sz="2400" dirty="0" err="1" smtClean="0">
                <a:cs typeface="Arial" pitchFamily="34" charset="0"/>
              </a:rPr>
              <a:t>substrate</a:t>
            </a:r>
            <a:r>
              <a:rPr lang="fr-FR" sz="2400" dirty="0" smtClean="0">
                <a:cs typeface="Arial" pitchFamily="34" charset="0"/>
              </a:rPr>
              <a:t> etc.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dirty="0" smtClean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dirty="0" smtClean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dirty="0" smtClean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381000"/>
            <a:ext cx="436677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3200" dirty="0" err="1" smtClean="0"/>
              <a:t>Epitaxial</a:t>
            </a:r>
            <a:r>
              <a:rPr lang="fr-FR" sz="3200" dirty="0" smtClean="0"/>
              <a:t> </a:t>
            </a:r>
            <a:r>
              <a:rPr lang="fr-FR" sz="3200" dirty="0" err="1" smtClean="0"/>
              <a:t>thin</a:t>
            </a:r>
            <a:r>
              <a:rPr lang="fr-FR" sz="3200" dirty="0" smtClean="0"/>
              <a:t> film </a:t>
            </a:r>
            <a:r>
              <a:rPr lang="fr-FR" sz="3200" dirty="0" err="1" smtClean="0"/>
              <a:t>growth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1440"/>
            <a:ext cx="5140949" cy="667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752600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The growth of epitaxial thin </a:t>
            </a:r>
            <a:r>
              <a:rPr lang="en-US" sz="2400" dirty="0" smtClean="0"/>
              <a:t>films during </a:t>
            </a:r>
            <a:r>
              <a:rPr lang="en-US" sz="2400" dirty="0"/>
              <a:t>the initial stages is determined by the balance of </a:t>
            </a:r>
            <a:r>
              <a:rPr lang="en-US" sz="2400" dirty="0" smtClean="0"/>
              <a:t>the </a:t>
            </a:r>
            <a:r>
              <a:rPr lang="en-US" sz="2400" dirty="0"/>
              <a:t>different surface free energies </a:t>
            </a:r>
            <a:r>
              <a:rPr lang="en-US" sz="2400" dirty="0" smtClean="0"/>
              <a:t>of deposited material and substrate atoms </a:t>
            </a:r>
            <a:r>
              <a:rPr lang="en-US" sz="2400" dirty="0"/>
              <a:t>and follows one of the </a:t>
            </a:r>
            <a:r>
              <a:rPr lang="en-US" sz="2400" dirty="0" smtClean="0"/>
              <a:t>three well-known growth modes:</a:t>
            </a:r>
          </a:p>
          <a:p>
            <a:pPr algn="just"/>
            <a:endParaRPr lang="fr-FR" sz="2400" dirty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 smtClean="0"/>
              <a:t>Frank-van </a:t>
            </a:r>
            <a:r>
              <a:rPr lang="en-US" sz="2400" dirty="0" err="1"/>
              <a:t>der</a:t>
            </a:r>
            <a:r>
              <a:rPr lang="en-US" sz="2400" dirty="0"/>
              <a:t> </a:t>
            </a:r>
            <a:r>
              <a:rPr lang="en-US" sz="2400" dirty="0" err="1"/>
              <a:t>Merwe</a:t>
            </a:r>
            <a:r>
              <a:rPr lang="en-US" sz="2400" dirty="0"/>
              <a:t> mode </a:t>
            </a:r>
            <a:r>
              <a:rPr lang="en-US" sz="2400" dirty="0" smtClean="0"/>
              <a:t>       (Layer by layer growth)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fr-FR" sz="2400" dirty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 err="1" smtClean="0"/>
              <a:t>Stranski-Krastanov</a:t>
            </a:r>
            <a:r>
              <a:rPr lang="en-US" sz="2400" dirty="0" smtClean="0"/>
              <a:t> </a:t>
            </a:r>
            <a:r>
              <a:rPr lang="en-US" sz="2400" dirty="0"/>
              <a:t>mode </a:t>
            </a:r>
            <a:r>
              <a:rPr lang="en-US" sz="2400" dirty="0" smtClean="0"/>
              <a:t>            (Layer plus island growth)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fr-FR" sz="2400" dirty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 err="1" smtClean="0"/>
              <a:t>Volmer</a:t>
            </a:r>
            <a:r>
              <a:rPr lang="en-US" sz="2400" dirty="0" smtClean="0"/>
              <a:t>-Weber </a:t>
            </a:r>
            <a:r>
              <a:rPr lang="en-US" sz="2400" dirty="0"/>
              <a:t>mode </a:t>
            </a:r>
            <a:r>
              <a:rPr lang="en-US" sz="2400" dirty="0" smtClean="0"/>
              <a:t>                  (Island growth)</a:t>
            </a:r>
            <a:endParaRPr lang="en-US" sz="2400" dirty="0"/>
          </a:p>
          <a:p>
            <a:pPr marL="457200" indent="-457200" algn="just">
              <a:buFont typeface="Wingdings" pitchFamily="2" charset="2"/>
              <a:buChar char="q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1000"/>
            <a:ext cx="558505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3200" dirty="0" err="1" smtClean="0"/>
              <a:t>Epitaxial</a:t>
            </a:r>
            <a:r>
              <a:rPr lang="fr-FR" sz="3200" dirty="0" smtClean="0"/>
              <a:t> </a:t>
            </a:r>
            <a:r>
              <a:rPr lang="fr-FR" sz="3200" dirty="0" err="1" smtClean="0"/>
              <a:t>thin</a:t>
            </a:r>
            <a:r>
              <a:rPr lang="fr-FR" sz="3200" dirty="0" smtClean="0"/>
              <a:t> film </a:t>
            </a:r>
            <a:r>
              <a:rPr lang="fr-FR" sz="3200" dirty="0" err="1" smtClean="0"/>
              <a:t>growth</a:t>
            </a:r>
            <a:r>
              <a:rPr lang="fr-FR" sz="3200" dirty="0" smtClean="0"/>
              <a:t> modes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04800"/>
            <a:ext cx="7076696" cy="530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62000" y="5867400"/>
            <a:ext cx="7563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 Schematic </a:t>
            </a:r>
            <a:r>
              <a:rPr lang="en-US" sz="2400" i="1" dirty="0"/>
              <a:t>representation of three epitaxial growth modes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ABD-8146-4755-8F6A-B1A9636266B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574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ZAHID</dc:creator>
  <cp:lastModifiedBy>DR ZAHID</cp:lastModifiedBy>
  <cp:revision>3</cp:revision>
  <dcterms:created xsi:type="dcterms:W3CDTF">2020-05-02T15:51:18Z</dcterms:created>
  <dcterms:modified xsi:type="dcterms:W3CDTF">2020-05-02T15:54:10Z</dcterms:modified>
</cp:coreProperties>
</file>