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8" r:id="rId18"/>
    <p:sldId id="280" r:id="rId19"/>
    <p:sldId id="281" r:id="rId20"/>
    <p:sldId id="282" r:id="rId21"/>
    <p:sldId id="279" r:id="rId22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WPS Special 1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171" y="-138853"/>
            <a:ext cx="9465547" cy="4199466"/>
          </a:xfrm>
          <a:solidFill>
            <a:srgbClr val="008000"/>
          </a:solidFill>
          <a:ln w="38100">
            <a:solidFill>
              <a:srgbClr val="000000"/>
            </a:solidFill>
            <a:prstDash val="solid"/>
          </a:ln>
        </p:spPr>
        <p:txBody>
          <a:bodyPr/>
          <a:lstStyle/>
          <a:p>
            <a:r>
              <a:rPr b="0" i="0" u="none">
                <a:solidFill>
                  <a:srgbClr val="FFFFFF"/>
                </a:solidFill>
              </a:rPr>
              <a:t>Transpiration of Leaves &amp; Canopies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52387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7274" y="88053"/>
            <a:ext cx="3285811" cy="1144693"/>
          </a:xfrm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Leaves</a:t>
            </a:r>
            <a:endParaRPr lang="zh-CN" altLang="zh-CN"/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512465" y="1063413"/>
            <a:ext cx="8561196" cy="57370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PS Special 1"/>
              <a:buChar char="l"/>
            </a:pPr>
            <a:r>
              <a:rPr b="0" i="0" u="none">
                <a:solidFill>
                  <a:srgbClr val="008000"/>
                </a:solidFill>
              </a:rPr>
              <a:t>In leaves the exchange of oxygen and carbon     dioxide as well as loss of water vapours in transpiration occurs through pores called  stomata.Hence, stomatal transpiration is common in leaves.</a:t>
            </a:r>
            <a:endParaRPr lang="zh-CN" altLang="zh-CN"/>
          </a:p>
          <a:p>
            <a:pPr>
              <a:lnSpc>
                <a:spcPct val="150000"/>
              </a:lnSpc>
              <a:buFont typeface="WPS Special 1"/>
              <a:buChar char="l"/>
            </a:pPr>
            <a:r>
              <a:rPr b="0" i="0" u="none">
                <a:solidFill>
                  <a:srgbClr val="008000"/>
                </a:solidFill>
              </a:rPr>
              <a:t>Normally stomata open when the light strikes the leaf in the morning and close during the night.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321238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>
            <a:normAutofit fontScale="90000"/>
          </a:bodyPr>
          <a:lstStyle/>
          <a:p>
            <a:r>
              <a:rPr b="0" i="0" u="sng">
                <a:solidFill>
                  <a:srgbClr val="008000"/>
                </a:solidFill>
              </a:rPr>
              <a:t>Internal factors affecting on Transpiration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74" y="1703493"/>
            <a:ext cx="8229600" cy="562864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sz="3600">
                <a:solidFill>
                  <a:srgbClr val="FF0000"/>
                </a:solidFill>
              </a:rPr>
              <a:t>Number of leaves: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sz="3200" u="none">
                <a:solidFill>
                  <a:srgbClr val="008000"/>
                </a:solidFill>
              </a:rPr>
              <a:t>More leaves (or other photosynthetic organs) means a bigger surface area and more stomata for gaseous exchange. This will result in greater water loss.</a:t>
            </a:r>
            <a:endParaRPr/>
          </a:p>
          <a:p>
            <a:pPr lvl="0">
              <a:lnSpc>
                <a:spcPct val="100000"/>
              </a:lnSpc>
              <a:buFont typeface="Arial"/>
              <a:buChar char="•"/>
            </a:pPr>
            <a:r>
              <a:rPr sz="3600" u="none">
                <a:solidFill>
                  <a:srgbClr val="FF0000"/>
                </a:solidFill>
              </a:rPr>
              <a:t> Number of stomata</a:t>
            </a:r>
            <a:r>
              <a:rPr sz="4400" u="none">
                <a:solidFill>
                  <a:srgbClr val="FF0000"/>
                </a:solidFill>
              </a:rPr>
              <a:t>:</a:t>
            </a:r>
            <a:endParaRPr/>
          </a:p>
          <a:p>
            <a:pPr marL="0" lvl="0" indent="0">
              <a:lnSpc>
                <a:spcPct val="100000"/>
              </a:lnSpc>
              <a:buNone/>
            </a:pPr>
            <a:r>
              <a:rPr sz="3200" u="none">
                <a:solidFill>
                  <a:srgbClr val="008000"/>
                </a:solidFill>
              </a:rPr>
              <a:t>More stomata will provide more pores  for         transpiration.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74" y="-1378373"/>
            <a:ext cx="8229600" cy="9604587"/>
          </a:xfrm>
        </p:spPr>
        <p:txBody>
          <a:bodyPr anchor="ctr" anchorCtr="0"/>
          <a:lstStyle/>
          <a:p>
            <a:pPr lvl="0" algn="l">
              <a:lnSpc>
                <a:spcPct val="100000"/>
              </a:lnSpc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Size</a:t>
            </a:r>
            <a:r>
              <a:rPr sz="4400">
                <a:solidFill>
                  <a:srgbClr val="FF0000"/>
                </a:solidFill>
              </a:rPr>
              <a:t> </a:t>
            </a:r>
            <a:r>
              <a:rPr sz="3600">
                <a:solidFill>
                  <a:srgbClr val="FF0000"/>
                </a:solidFill>
              </a:rPr>
              <a:t>of</a:t>
            </a:r>
            <a:r>
              <a:rPr sz="4400">
                <a:solidFill>
                  <a:srgbClr val="FF0000"/>
                </a:solidFill>
              </a:rPr>
              <a:t> </a:t>
            </a:r>
            <a:r>
              <a:rPr sz="3600">
                <a:solidFill>
                  <a:srgbClr val="FF0000"/>
                </a:solidFill>
              </a:rPr>
              <a:t>leaf</a:t>
            </a:r>
            <a:r>
              <a:rPr sz="4400">
                <a:solidFill>
                  <a:srgbClr val="FF0000"/>
                </a:solidFill>
              </a:rPr>
              <a:t>: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sz="3200">
                <a:solidFill>
                  <a:srgbClr val="008000"/>
                </a:solidFill>
              </a:rPr>
              <a:t>A leaf with a bigger surface area will transpire faster than a leaf with a smaller surface area.</a:t>
            </a:r>
            <a:endParaRPr/>
          </a:p>
          <a:p>
            <a:pPr lvl="0" algn="l">
              <a:lnSpc>
                <a:spcPct val="100000"/>
              </a:lnSpc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Presence</a:t>
            </a:r>
            <a:r>
              <a:rPr sz="4400">
                <a:solidFill>
                  <a:srgbClr val="FF0000"/>
                </a:solidFill>
              </a:rPr>
              <a:t> </a:t>
            </a:r>
            <a:r>
              <a:rPr sz="3600">
                <a:solidFill>
                  <a:srgbClr val="FF0000"/>
                </a:solidFill>
              </a:rPr>
              <a:t>of</a:t>
            </a:r>
            <a:r>
              <a:rPr sz="4400">
                <a:solidFill>
                  <a:srgbClr val="FF0000"/>
                </a:solidFill>
              </a:rPr>
              <a:t> </a:t>
            </a:r>
            <a:r>
              <a:rPr sz="3600">
                <a:solidFill>
                  <a:srgbClr val="FF0000"/>
                </a:solidFill>
              </a:rPr>
              <a:t>plant</a:t>
            </a:r>
            <a:r>
              <a:rPr sz="4400">
                <a:solidFill>
                  <a:srgbClr val="FF0000"/>
                </a:solidFill>
              </a:rPr>
              <a:t> </a:t>
            </a:r>
            <a:r>
              <a:rPr sz="3600">
                <a:solidFill>
                  <a:srgbClr val="FF0000"/>
                </a:solidFill>
              </a:rPr>
              <a:t>cuticles</a:t>
            </a:r>
            <a:r>
              <a:rPr sz="4400">
                <a:solidFill>
                  <a:srgbClr val="FF0000"/>
                </a:solidFill>
              </a:rPr>
              <a:t>:</a:t>
            </a:r>
            <a:endParaRPr/>
          </a:p>
          <a:p>
            <a:pPr marL="0" lvl="0" indent="0" algn="l">
              <a:lnSpc>
                <a:spcPct val="100000"/>
              </a:lnSpc>
              <a:buNone/>
            </a:pPr>
            <a:r>
              <a:rPr sz="3200">
                <a:solidFill>
                  <a:srgbClr val="008000"/>
                </a:solidFill>
              </a:rPr>
              <a:t>A waxy cuticle is relatively impermeable to water and water vapours and reduces evaporation from the plant surface except via stomata.</a:t>
            </a:r>
            <a:endParaRPr/>
          </a:p>
          <a:p>
            <a:pPr marL="0" lvl="0" indent="0" algn="l">
              <a:lnSpc>
                <a:spcPct val="100000"/>
              </a:lnSpc>
              <a:buNone/>
            </a:pP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4693"/>
          </a:xfrm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External</a:t>
            </a:r>
            <a:r>
              <a:rPr b="0" i="0" u="none">
                <a:solidFill>
                  <a:srgbClr val="008000"/>
                </a:solidFill>
              </a:rPr>
              <a:t> </a:t>
            </a:r>
            <a:r>
              <a:rPr b="0" i="0" u="sng">
                <a:solidFill>
                  <a:srgbClr val="008000"/>
                </a:solidFill>
              </a:rPr>
              <a:t>factors</a:t>
            </a:r>
            <a:r>
              <a:rPr b="0" i="0" u="none">
                <a:solidFill>
                  <a:srgbClr val="008000"/>
                </a:solidFill>
              </a:rPr>
              <a:t> </a:t>
            </a:r>
            <a:r>
              <a:rPr b="0" i="0" u="sng">
                <a:solidFill>
                  <a:srgbClr val="008000"/>
                </a:solidFill>
              </a:rPr>
              <a:t>affecting</a:t>
            </a:r>
            <a:r>
              <a:rPr b="0" i="0" u="none">
                <a:solidFill>
                  <a:srgbClr val="008000"/>
                </a:solidFill>
              </a:rPr>
              <a:t>         </a:t>
            </a:r>
            <a:r>
              <a:rPr b="0" i="0" u="sng">
                <a:solidFill>
                  <a:srgbClr val="008000"/>
                </a:solidFill>
              </a:rPr>
              <a:t>Transpiration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Temperature</a:t>
            </a:r>
            <a:r>
              <a:rPr sz="4400">
                <a:solidFill>
                  <a:srgbClr val="FF0000"/>
                </a:solidFill>
              </a:rPr>
              <a:t>:</a:t>
            </a:r>
          </a:p>
          <a:p>
            <a:pPr marL="0" lvl="0" indent="0">
              <a:buNone/>
            </a:pPr>
            <a:r>
              <a:rPr sz="3200">
                <a:solidFill>
                  <a:srgbClr val="008000"/>
                </a:solidFill>
              </a:rPr>
              <a:t>Transpiration rates go up as the temperature goes up, especially during the growing season, related to open and closed stomata.</a:t>
            </a:r>
            <a:endParaRPr/>
          </a:p>
          <a:p>
            <a:pPr lvl="0"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Relative humidity:</a:t>
            </a:r>
            <a:endParaRPr/>
          </a:p>
          <a:p>
            <a:pPr marL="0" lvl="0" indent="0">
              <a:buNone/>
            </a:pPr>
            <a:r>
              <a:rPr sz="3200">
                <a:solidFill>
                  <a:srgbClr val="008000"/>
                </a:solidFill>
              </a:rPr>
              <a:t>As the relative humidity of the air surrounding the plant rises the transpiration rate falls. It is easier for water to evaporate into dryer air than into   more saturated air.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74" y="223520"/>
            <a:ext cx="8227926" cy="5902643"/>
          </a:xfrm>
        </p:spPr>
        <p:txBody>
          <a:bodyPr/>
          <a:lstStyle/>
          <a:p>
            <a:pPr lvl="0"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Wind and air movement:</a:t>
            </a:r>
          </a:p>
          <a:p>
            <a:pPr marL="0" lvl="0" indent="0">
              <a:buNone/>
            </a:pPr>
            <a:r>
              <a:rPr sz="3200">
                <a:solidFill>
                  <a:srgbClr val="008000"/>
                </a:solidFill>
              </a:rPr>
              <a:t>Increased movement of the air around a plant will result in a higher transpiration rate. This is somewhat related to the relative humidity of the air.</a:t>
            </a:r>
            <a:endParaRPr/>
          </a:p>
          <a:p>
            <a:pPr lvl="0"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Soil-moisture availability:</a:t>
            </a:r>
            <a:endParaRPr/>
          </a:p>
          <a:p>
            <a:pPr marL="0" lvl="0" indent="0">
              <a:buNone/>
            </a:pPr>
            <a:r>
              <a:rPr sz="3200">
                <a:solidFill>
                  <a:srgbClr val="008000"/>
                </a:solidFill>
              </a:rPr>
              <a:t>When moisture is lacking,plants can begin             premature aging which can result in leaf loss    and transpire less water.</a:t>
            </a:r>
            <a:endParaRPr/>
          </a:p>
          <a:p>
            <a:pPr lvl="0"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Types of plant:</a:t>
            </a:r>
            <a:endParaRPr/>
          </a:p>
          <a:p>
            <a:pPr marL="0" lvl="0" indent="0">
              <a:buNone/>
            </a:pPr>
            <a:r>
              <a:rPr sz="3200">
                <a:solidFill>
                  <a:srgbClr val="008000"/>
                </a:solidFill>
              </a:rPr>
              <a:t>Plants transpire water at different rates. Some plants which grow in arid regions, such as cacti &amp; 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74" y="233680"/>
            <a:ext cx="8227926" cy="5892483"/>
          </a:xfrm>
        </p:spPr>
        <p:txBody>
          <a:bodyPr/>
          <a:lstStyle/>
          <a:p>
            <a:pPr marL="0" lvl="0" indent="0">
              <a:buNone/>
            </a:pPr>
            <a:r>
              <a:rPr>
                <a:solidFill>
                  <a:srgbClr val="008000"/>
                </a:solidFill>
              </a:rPr>
              <a:t>succulents,conserve precious water by transpiring</a:t>
            </a:r>
          </a:p>
          <a:p>
            <a:pPr marL="0" lvl="0" indent="0">
              <a:buNone/>
            </a:pPr>
            <a:r>
              <a:rPr>
                <a:solidFill>
                  <a:srgbClr val="008000"/>
                </a:solidFill>
              </a:rPr>
              <a:t>less water than other plants.</a:t>
            </a:r>
            <a:endParaRPr/>
          </a:p>
          <a:p>
            <a:pPr lvl="0">
              <a:buFont typeface="Arial"/>
              <a:buChar char="•"/>
            </a:pPr>
            <a:r>
              <a:rPr sz="3600">
                <a:solidFill>
                  <a:srgbClr val="FF0000"/>
                </a:solidFill>
              </a:rPr>
              <a:t>Light</a:t>
            </a:r>
            <a:endParaRPr/>
          </a:p>
          <a:p>
            <a:pPr marL="0" lvl="0" indent="0">
              <a:buNone/>
            </a:pPr>
            <a:r>
              <a:rPr sz="3200">
                <a:solidFill>
                  <a:srgbClr val="008000"/>
                </a:solidFill>
              </a:rPr>
              <a:t>Plants transpire more rapidly in the light than in the dark.This is largely because light stimulates   the opening of the stomata.</a:t>
            </a:r>
            <a:endParaRPr/>
          </a:p>
          <a:p>
            <a:pPr marL="0" lvl="0" indent="0">
              <a:buNone/>
            </a:pPr>
            <a:r>
              <a:rPr sz="3200">
                <a:solidFill>
                  <a:srgbClr val="008000"/>
                </a:solidFill>
              </a:rPr>
              <a:t>Light also speeds up transpiration by warming    the leaf.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How much water do plants transpire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solidFill>
                  <a:srgbClr val="008000"/>
                </a:solidFill>
              </a:rPr>
              <a:t>During a growing season,a leaf will transpire many times more water than its own weight.</a:t>
            </a:r>
          </a:p>
          <a:p>
            <a:pPr lvl="0"/>
            <a:r>
              <a:rPr>
                <a:solidFill>
                  <a:srgbClr val="008000"/>
                </a:solidFill>
              </a:rPr>
              <a:t>An acre of corn gives off about 3000-4000 gallons of water each day and a large oak tree   can transpire 40,000 gallons per year.</a:t>
            </a:r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" y="4185920"/>
            <a:ext cx="8651631" cy="2438400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Importance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solidFill>
                  <a:srgbClr val="008000"/>
                </a:solidFill>
              </a:rPr>
              <a:t>Transpiration is not simply a hazard of plant life.</a:t>
            </a:r>
          </a:p>
          <a:p>
            <a:pPr marL="0" lvl="0" indent="0">
              <a:buNone/>
            </a:pPr>
            <a:r>
              <a:rPr>
                <a:solidFill>
                  <a:srgbClr val="008000"/>
                </a:solidFill>
              </a:rPr>
              <a:t>It is the "engine" that pulls water up from the roots to:</a:t>
            </a:r>
            <a:endParaRPr/>
          </a:p>
          <a:p>
            <a:pPr lvl="0">
              <a:buFont typeface="Arial"/>
              <a:buChar char="•"/>
            </a:pPr>
            <a:r>
              <a:rPr>
                <a:solidFill>
                  <a:srgbClr val="008000"/>
                </a:solidFill>
              </a:rPr>
              <a:t>Supply photosynthesis (1-2% of the total)</a:t>
            </a:r>
            <a:endParaRPr/>
          </a:p>
          <a:p>
            <a:pPr lvl="0">
              <a:buFont typeface="Arial"/>
              <a:buChar char="•"/>
            </a:pPr>
            <a:r>
              <a:rPr>
                <a:solidFill>
                  <a:srgbClr val="008000"/>
                </a:solidFill>
              </a:rPr>
              <a:t>Bring minerals from the roots for biosynthesis within the leaf</a:t>
            </a:r>
            <a:endParaRPr/>
          </a:p>
          <a:p>
            <a:pPr lvl="0">
              <a:buFont typeface="Arial"/>
              <a:buChar char="•"/>
            </a:pPr>
            <a:r>
              <a:rPr>
                <a:solidFill>
                  <a:srgbClr val="008000"/>
                </a:solidFill>
              </a:rPr>
              <a:t>Cool the leaf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  <a:ln w="25400">
            <a:solidFill>
              <a:srgbClr val="FF7F7F"/>
            </a:solidFill>
            <a:prstDash val="solid"/>
          </a:ln>
        </p:spPr>
        <p:txBody>
          <a:bodyPr/>
          <a:lstStyle/>
          <a:p>
            <a:r>
              <a:rPr u="sng">
                <a:solidFill>
                  <a:srgbClr val="008000"/>
                </a:solidFill>
              </a:rPr>
              <a:t>Anti-Transpirants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74" y="1601893"/>
            <a:ext cx="8227926" cy="452427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Anti-transpirants are the materials or chemicals that applied to transpiring plant surfaces for reducing water loss from the plant.</a:t>
            </a:r>
          </a:p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The purpose of ATs is to maintain the growth    and productivity under stress condition.</a:t>
            </a:r>
            <a:endParaRPr/>
          </a:p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They are used on Christmas trees, on cut   flowers, on newly transplanted shrubs and in other applications to preserve and protect             plants from drying out too quickly.</a:t>
            </a:r>
            <a:endParaRPr/>
          </a:p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They have also been used to protect leaves from fungal diseases.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27093"/>
            <a:ext cx="82296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>
                <a:solidFill>
                  <a:srgbClr val="008000"/>
                </a:solidFill>
              </a:rPr>
              <a:t>other applications to preserve and protect plants  from driving out too quickly.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>
                <a:solidFill>
                  <a:srgbClr val="008000"/>
                </a:solidFill>
              </a:rPr>
              <a:t>They have also been used to protect leaves from fungal diseases.</a:t>
            </a:r>
            <a:endParaRPr/>
          </a:p>
        </p:txBody>
      </p:sp>
      <p:pic>
        <p:nvPicPr>
          <p:cNvPr id="5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86" y="2987040"/>
            <a:ext cx="8075525" cy="3667760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 w="25400">
            <a:solidFill>
              <a:srgbClr val="006600"/>
            </a:solidFill>
            <a:prstDash val="solid"/>
          </a:ln>
        </p:spPr>
        <p:txBody>
          <a:bodyPr/>
          <a:lstStyle/>
          <a:p>
            <a:r>
              <a:rPr b="0" i="0" u="none">
                <a:solidFill>
                  <a:srgbClr val="FFFFFF"/>
                </a:solidFill>
              </a:rPr>
              <a:t>Transpiration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96" y="1517226"/>
            <a:ext cx="8229600" cy="4527973"/>
          </a:xfrm>
          <a:noFill/>
          <a:ln w="25400">
            <a:noFill/>
          </a:ln>
        </p:spPr>
        <p:txBody>
          <a:bodyPr anchor="t" anchorCtr="0"/>
          <a:lstStyle/>
          <a:p>
            <a:pPr marL="0" lvl="0" indent="0">
              <a:buNone/>
            </a:pPr>
            <a:r>
              <a:rPr sz="4400" b="1" u="sng">
                <a:solidFill>
                  <a:srgbClr val="008000"/>
                </a:solidFill>
              </a:rPr>
              <a:t>Definition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sz="3200">
                <a:solidFill>
                  <a:srgbClr val="008000"/>
                </a:solidFill>
              </a:rPr>
              <a:t>The process of water movement through a plant  and its evaporation from aerial parts, especially from leaves but also from stems and flowers is called transpiration.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74" y="274320"/>
            <a:ext cx="8227926" cy="1143318"/>
          </a:xfrm>
          <a:solidFill>
            <a:srgbClr val="FFE5E5"/>
          </a:solidFill>
          <a:ln w="25400">
            <a:solidFill>
              <a:srgbClr val="FF7F7F"/>
            </a:solidFill>
            <a:prstDash val="solid"/>
          </a:ln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Examples of ATs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Chloroflurenol</a:t>
            </a:r>
          </a:p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Flurenol</a:t>
            </a:r>
            <a:endParaRPr/>
          </a:p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Methyl benzilate</a:t>
            </a:r>
            <a:endParaRPr/>
          </a:p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Methyl chloroflurenol</a:t>
            </a:r>
            <a:endParaRPr/>
          </a:p>
          <a:p>
            <a:pPr lvl="0">
              <a:lnSpc>
                <a:spcPct val="150000"/>
              </a:lnSpc>
            </a:pPr>
            <a:r>
              <a:rPr>
                <a:solidFill>
                  <a:srgbClr val="008000"/>
                </a:solidFill>
              </a:rPr>
              <a:t>Methyl dichloroflurenol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72" y="-619760"/>
            <a:ext cx="9432053" cy="7951893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9" y="-135466"/>
            <a:ext cx="7097485" cy="7230532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b="1" u="sng">
                <a:solidFill>
                  <a:srgbClr val="008000"/>
                </a:solidFill>
              </a:rPr>
              <a:t>Transpiration</a:t>
            </a:r>
            <a:endParaRPr lang="zh-CN" altLang="zh-CN"/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458874" y="375920"/>
            <a:ext cx="8229600" cy="6580293"/>
          </a:xfrm>
        </p:spPr>
        <p:txBody>
          <a:bodyPr anchor="ctr" anchorCtr="0"/>
          <a:lstStyle/>
          <a:p>
            <a:pPr marL="0" indent="0" algn="l">
              <a:lnSpc>
                <a:spcPct val="150000"/>
              </a:lnSpc>
              <a:buNone/>
            </a:pPr>
            <a:r>
              <a:rPr b="0" i="0" u="none">
                <a:solidFill>
                  <a:srgbClr val="008000"/>
                </a:solidFill>
              </a:rPr>
              <a:t>Transpiration in leaves and canopies (higher branches of tree) of plants occur through different processes which are following</a:t>
            </a:r>
            <a:endParaRPr lang="zh-CN" altLang="zh-CN"/>
          </a:p>
          <a:p>
            <a:pPr algn="l">
              <a:lnSpc>
                <a:spcPct val="150000"/>
              </a:lnSpc>
              <a:buFont typeface="WPS Special 1"/>
              <a:buChar char="l"/>
            </a:pPr>
            <a:r>
              <a:rPr b="0" i="0" u="none">
                <a:solidFill>
                  <a:srgbClr val="008000"/>
                </a:solidFill>
              </a:rPr>
              <a:t>Cuticular Transpiration</a:t>
            </a:r>
            <a:endParaRPr/>
          </a:p>
          <a:p>
            <a:pPr algn="l">
              <a:lnSpc>
                <a:spcPct val="150000"/>
              </a:lnSpc>
              <a:buFont typeface="WPS Special 1"/>
              <a:buChar char="l"/>
            </a:pPr>
            <a:r>
              <a:rPr b="0" i="0" u="none">
                <a:solidFill>
                  <a:srgbClr val="008000"/>
                </a:solidFill>
              </a:rPr>
              <a:t>Lenticular Transpiration</a:t>
            </a:r>
            <a:endParaRPr/>
          </a:p>
          <a:p>
            <a:pPr algn="l">
              <a:lnSpc>
                <a:spcPct val="150000"/>
              </a:lnSpc>
              <a:buFont typeface="WPS Special 1"/>
              <a:buChar char="l"/>
            </a:pPr>
            <a:r>
              <a:rPr b="0" i="0" u="none">
                <a:solidFill>
                  <a:srgbClr val="008000"/>
                </a:solidFill>
              </a:rPr>
              <a:t>Stomatal Transpiration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321238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Cuticular Transpiration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Font typeface="WPS Special 1"/>
              <a:buChar char="l"/>
            </a:pPr>
            <a:r>
              <a:rPr>
                <a:solidFill>
                  <a:srgbClr val="008000"/>
                </a:solidFill>
              </a:rPr>
              <a:t>The loss of water in the form of water vapours through the cuticle is known as cuticular transpiration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27" y="3606800"/>
            <a:ext cx="8112369" cy="3081866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Lenticular Transpiration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74" y="1601893"/>
            <a:ext cx="8227926" cy="4524270"/>
          </a:xfrm>
        </p:spPr>
        <p:txBody>
          <a:bodyPr anchor="t" anchorCtr="0">
            <a:normAutofit lnSpcReduction="10000"/>
          </a:bodyPr>
          <a:lstStyle/>
          <a:p>
            <a:pPr lvl="0">
              <a:lnSpc>
                <a:spcPct val="150000"/>
              </a:lnSpc>
              <a:buFont typeface="WPS Special 1"/>
              <a:buChar char="l"/>
            </a:pPr>
            <a:r>
              <a:rPr>
                <a:solidFill>
                  <a:srgbClr val="008000"/>
                </a:solidFill>
              </a:rPr>
              <a:t>The loss of water in form of water vapours taking place through the lenticels present in woody stem and fruits is called as lenticular transpiration.</a:t>
            </a:r>
          </a:p>
          <a:p>
            <a:pPr lvl="0">
              <a:lnSpc>
                <a:spcPct val="150000"/>
              </a:lnSpc>
              <a:buFont typeface="WPS Special 1"/>
              <a:buChar char="l"/>
            </a:pPr>
            <a:r>
              <a:rPr>
                <a:solidFill>
                  <a:srgbClr val="008000"/>
                </a:solidFill>
              </a:rPr>
              <a:t>It amounts 1-5 percent of the total water loss by the plant.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40" y="-331893"/>
            <a:ext cx="9144000" cy="7298266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Stomatal Transpiration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1893"/>
          </a:xfrm>
        </p:spPr>
        <p:txBody>
          <a:bodyPr anchor="t" anchorCtr="0"/>
          <a:lstStyle/>
          <a:p>
            <a:pPr lvl="0">
              <a:lnSpc>
                <a:spcPct val="100000"/>
              </a:lnSpc>
            </a:pPr>
            <a:r>
              <a:rPr>
                <a:solidFill>
                  <a:srgbClr val="008000"/>
                </a:solidFill>
              </a:rPr>
              <a:t>The loss of water takes place through stomata is called stomatal transpiration.</a:t>
            </a:r>
          </a:p>
          <a:p>
            <a:pPr lvl="0">
              <a:lnSpc>
                <a:spcPct val="100000"/>
              </a:lnSpc>
            </a:pPr>
            <a:r>
              <a:rPr>
                <a:solidFill>
                  <a:srgbClr val="008000"/>
                </a:solidFill>
              </a:rPr>
              <a:t>Stomata are minute pores confined to                   epidermis of green leaves. Opening and closing of stomata are controlled by guard cells.</a:t>
            </a:r>
          </a:p>
          <a:p>
            <a:pPr lvl="0">
              <a:lnSpc>
                <a:spcPct val="100000"/>
              </a:lnSpc>
            </a:pPr>
            <a:r>
              <a:rPr>
                <a:solidFill>
                  <a:srgbClr val="008000"/>
                </a:solidFill>
              </a:rPr>
              <a:t>Maximum loss ( 80-90 percent of the total water loss) of water from the plant tissues takes place through the "stomatal openings".</a:t>
            </a:r>
            <a:endParaRPr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/>
          <a:lstStyle/>
          <a:p>
            <a:r>
              <a:rPr b="0" i="0" u="sng">
                <a:solidFill>
                  <a:srgbClr val="008000"/>
                </a:solidFill>
              </a:rPr>
              <a:t>Stomatal Transpiration</a:t>
            </a:r>
            <a:endParaRPr lang="zh-CN" altLang="zh-CN"/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b="0" i="0" u="none"/>
              <a:t>  </a:t>
            </a:r>
            <a:endParaRPr lang="zh-CN" altLang="zh-CN"/>
          </a:p>
        </p:txBody>
      </p:sp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019" y="1788160"/>
            <a:ext cx="4531806" cy="5100320"/>
          </a:xfrm>
          <a:prstGeom prst="rect">
            <a:avLst/>
          </a:prstGeom>
        </p:spPr>
      </p:pic>
      <p:pic>
        <p:nvPicPr>
          <p:cNvPr id="4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446" y="1720426"/>
            <a:ext cx="4535156" cy="5388186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321238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WPS Office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宋体</vt:lpstr>
      <vt:lpstr>WPS Special 1</vt:lpstr>
      <vt:lpstr>Office Theme</vt:lpstr>
      <vt:lpstr>Transpiration of Leaves &amp; Canopies</vt:lpstr>
      <vt:lpstr>Transpiration</vt:lpstr>
      <vt:lpstr>Slide 3</vt:lpstr>
      <vt:lpstr>Transpiration</vt:lpstr>
      <vt:lpstr>Cuticular Transpiration</vt:lpstr>
      <vt:lpstr>Lenticular Transpiration</vt:lpstr>
      <vt:lpstr>Slide 7</vt:lpstr>
      <vt:lpstr>Stomatal Transpiration</vt:lpstr>
      <vt:lpstr>Stomatal Transpiration</vt:lpstr>
      <vt:lpstr>Leaves</vt:lpstr>
      <vt:lpstr>Internal factors affecting on Transpiration </vt:lpstr>
      <vt:lpstr>  </vt:lpstr>
      <vt:lpstr>External factors affecting         Transpiration</vt:lpstr>
      <vt:lpstr>  </vt:lpstr>
      <vt:lpstr> </vt:lpstr>
      <vt:lpstr>How much water do plants transpire</vt:lpstr>
      <vt:lpstr>Importance</vt:lpstr>
      <vt:lpstr>Anti-Transpirants</vt:lpstr>
      <vt:lpstr> </vt:lpstr>
      <vt:lpstr>Examples of ATs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BASHARAT MAHMOOD</cp:lastModifiedBy>
  <cp:revision>2</cp:revision>
  <dcterms:created xsi:type="dcterms:W3CDTF">2012-04-11T11:10:54Z</dcterms:created>
  <dcterms:modified xsi:type="dcterms:W3CDTF">2020-05-08T05:55:27Z</dcterms:modified>
</cp:coreProperties>
</file>