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45" r:id="rId3"/>
    <p:sldMasterId id="2147483757" r:id="rId4"/>
    <p:sldMasterId id="2147483769" r:id="rId5"/>
    <p:sldMasterId id="2147483782" r:id="rId6"/>
  </p:sldMasterIdLst>
  <p:notesMasterIdLst>
    <p:notesMasterId r:id="rId37"/>
  </p:notesMasterIdLst>
  <p:handoutMasterIdLst>
    <p:handoutMasterId r:id="rId38"/>
  </p:handoutMasterIdLst>
  <p:sldIdLst>
    <p:sldId id="256" r:id="rId7"/>
    <p:sldId id="361" r:id="rId8"/>
    <p:sldId id="359" r:id="rId9"/>
    <p:sldId id="360" r:id="rId10"/>
    <p:sldId id="257" r:id="rId11"/>
    <p:sldId id="265" r:id="rId12"/>
    <p:sldId id="266" r:id="rId13"/>
    <p:sldId id="267" r:id="rId14"/>
    <p:sldId id="346" r:id="rId15"/>
    <p:sldId id="362" r:id="rId16"/>
    <p:sldId id="363" r:id="rId17"/>
    <p:sldId id="364" r:id="rId18"/>
    <p:sldId id="347" r:id="rId19"/>
    <p:sldId id="350" r:id="rId20"/>
    <p:sldId id="351" r:id="rId21"/>
    <p:sldId id="352" r:id="rId22"/>
    <p:sldId id="353" r:id="rId23"/>
    <p:sldId id="354" r:id="rId24"/>
    <p:sldId id="365" r:id="rId25"/>
    <p:sldId id="366" r:id="rId26"/>
    <p:sldId id="367" r:id="rId27"/>
    <p:sldId id="368" r:id="rId28"/>
    <p:sldId id="369" r:id="rId29"/>
    <p:sldId id="374" r:id="rId30"/>
    <p:sldId id="371" r:id="rId31"/>
    <p:sldId id="372" r:id="rId32"/>
    <p:sldId id="373" r:id="rId33"/>
    <p:sldId id="375" r:id="rId34"/>
    <p:sldId id="376" r:id="rId35"/>
    <p:sldId id="356" r:id="rId36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15195468987428"/>
          <c:y val="0.22355643044619422"/>
          <c:w val="0.54937073490813648"/>
          <c:h val="0.7286952798141621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1"/>
              <c:layout>
                <c:manualLayout>
                  <c:x val="-0.10422540112186944"/>
                  <c:y val="-0.1613526570048309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5133333333333332"/>
                  <c:y val="9.841278061271116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Indonesia</a:t>
                    </a:r>
                    <a:r>
                      <a:rPr lang="en-US" dirty="0"/>
                      <a:t>
10%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4214767233043238"/>
                  <c:y val="0.2032735491396908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20461887000966986"/>
                  <c:y val="-3.71926425863433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Philippines</a:t>
                    </a:r>
                    <a:r>
                      <a:rPr lang="en-US" dirty="0"/>
                      <a:t>
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28253750518027354"/>
                  <c:y val="0.1317320751572720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5.407404848038419E-2"/>
                  <c:y val="-4.097860163312919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Laos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0.5%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7.9248929410139585E-2"/>
                  <c:y val="-1.1554389034703995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0" i="0" baseline="0" dirty="0" smtClean="0">
                        <a:effectLst/>
                      </a:rPr>
                      <a:t>Myanmar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0.1%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0.39670645116728831"/>
                  <c:y val="5.775319751697704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Brunei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0.5%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Sheet1!$A$2:$A$11</c:f>
              <c:strCache>
                <c:ptCount val="10"/>
                <c:pt idx="0">
                  <c:v>Thailand</c:v>
                </c:pt>
                <c:pt idx="1">
                  <c:v>Malaysie</c:v>
                </c:pt>
                <c:pt idx="2">
                  <c:v>Singapore</c:v>
                </c:pt>
                <c:pt idx="3">
                  <c:v>Indonesie</c:v>
                </c:pt>
                <c:pt idx="4">
                  <c:v>Vietnam</c:v>
                </c:pt>
                <c:pt idx="5">
                  <c:v>Philipines</c:v>
                </c:pt>
                <c:pt idx="6">
                  <c:v>Cambodia</c:v>
                </c:pt>
                <c:pt idx="7">
                  <c:v>Lao</c:v>
                </c:pt>
                <c:pt idx="8">
                  <c:v>Myanmar</c:v>
                </c:pt>
                <c:pt idx="9">
                  <c:v>Brunei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0.316</c:v>
                </c:pt>
                <c:pt idx="1">
                  <c:v>0.23599999999999999</c:v>
                </c:pt>
                <c:pt idx="2">
                  <c:v>0.217</c:v>
                </c:pt>
                <c:pt idx="3">
                  <c:v>9.6000000000000002E-2</c:v>
                </c:pt>
                <c:pt idx="4">
                  <c:v>6.8000000000000005E-2</c:v>
                </c:pt>
                <c:pt idx="5">
                  <c:v>3.7999999999999999E-2</c:v>
                </c:pt>
                <c:pt idx="6">
                  <c:v>1.9E-2</c:v>
                </c:pt>
                <c:pt idx="7">
                  <c:v>5.0000000000000001E-3</c:v>
                </c:pt>
                <c:pt idx="8">
                  <c:v>1E-3</c:v>
                </c:pt>
                <c:pt idx="9">
                  <c:v>5.0000000000000001E-3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282051282051282E-2"/>
                  <c:y val="-2.171945701357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Number of Tourists</c:v>
                </c:pt>
              </c:strCache>
            </c:strRef>
          </c:cat>
          <c:val>
            <c:numRef>
              <c:f>Sheet1!$B$2</c:f>
              <c:numCache>
                <c:formatCode>#,##0</c:formatCode>
                <c:ptCount val="1"/>
                <c:pt idx="0">
                  <c:v>9578826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41025641025641E-3"/>
                  <c:y val="-5.4298642533936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Number of Tourists</c:v>
                </c:pt>
              </c:strCache>
            </c:strRef>
          </c:cat>
          <c:val>
            <c:numRef>
              <c:f>Sheet1!$C$2</c:f>
              <c:numCache>
                <c:formatCode>#,##0</c:formatCode>
                <c:ptCount val="1"/>
                <c:pt idx="0">
                  <c:v>11567341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9.41176470588235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Number of Tourists</c:v>
                </c:pt>
              </c:strCache>
            </c:strRef>
          </c:cat>
          <c:val>
            <c:numRef>
              <c:f>Sheet1!$D$2</c:f>
              <c:numCache>
                <c:formatCode>#,##0</c:formatCode>
                <c:ptCount val="1"/>
                <c:pt idx="0">
                  <c:v>15936400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4615384615384617E-2"/>
                  <c:y val="-9.7737841593330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Number of Tourists</c:v>
                </c:pt>
              </c:strCache>
            </c:strRef>
          </c:cat>
          <c:val>
            <c:numRef>
              <c:f>Sheet1!$E$2</c:f>
              <c:numCache>
                <c:formatCode>#,##0</c:formatCode>
                <c:ptCount val="1"/>
                <c:pt idx="0">
                  <c:v>19230470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1025641025641026E-2"/>
                  <c:y val="-0.13393665158371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Number of Tourists</c:v>
                </c:pt>
              </c:strCache>
            </c:strRef>
          </c:cat>
          <c:val>
            <c:numRef>
              <c:f>Sheet1!$F$2</c:f>
              <c:numCache>
                <c:formatCode>#,##0</c:formatCode>
                <c:ptCount val="1"/>
                <c:pt idx="0">
                  <c:v>22353903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0512820512820512E-2"/>
                  <c:y val="-0.108597285067873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Number of Tourists</c:v>
                </c:pt>
              </c:strCache>
            </c:strRef>
          </c:cat>
          <c:val>
            <c:numRef>
              <c:f>Sheet1!$G$2</c:f>
              <c:numCache>
                <c:formatCode>#,##0</c:formatCode>
                <c:ptCount val="1"/>
                <c:pt idx="0">
                  <c:v>26546725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0565632"/>
        <c:axId val="150567168"/>
        <c:axId val="0"/>
      </c:bar3DChart>
      <c:catAx>
        <c:axId val="150565632"/>
        <c:scaling>
          <c:orientation val="minMax"/>
        </c:scaling>
        <c:delete val="1"/>
        <c:axPos val="b"/>
        <c:majorTickMark val="none"/>
        <c:minorTickMark val="none"/>
        <c:tickLblPos val="nextTo"/>
        <c:crossAx val="150567168"/>
        <c:crosses val="autoZero"/>
        <c:auto val="1"/>
        <c:lblAlgn val="ctr"/>
        <c:lblOffset val="100"/>
        <c:noMultiLvlLbl val="0"/>
      </c:catAx>
      <c:valAx>
        <c:axId val="15056716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505656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6907399555824756"/>
          <c:y val="0.90135746606334843"/>
          <c:w val="0.64518524126791843"/>
          <c:h val="9.85718459400719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870114-CB4C-4715-B45C-B790911F969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3C735699-5376-4CAB-9875-F106F23233CE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FF6600"/>
        </a:solidFill>
        <a:ln/>
      </dgm:spPr>
      <dgm:t>
        <a:bodyPr/>
        <a:lstStyle/>
        <a:p>
          <a:r>
            <a:rPr lang="en-US" sz="2400" b="1" dirty="0" smtClean="0">
              <a:latin typeface="+mj-lt"/>
            </a:rPr>
            <a:t>Center of Excellent Health Care of Asia (2003-2013)</a:t>
          </a:r>
          <a:endParaRPr lang="th-TH" sz="2400" b="1" dirty="0">
            <a:latin typeface="+mj-lt"/>
          </a:endParaRPr>
        </a:p>
      </dgm:t>
    </dgm:pt>
    <dgm:pt modelId="{579C0AB9-606E-42E1-B0DC-452470CB5C03}" type="parTrans" cxnId="{51119B6B-D533-4D0D-A0AA-1A659AB863B2}">
      <dgm:prSet/>
      <dgm:spPr/>
      <dgm:t>
        <a:bodyPr/>
        <a:lstStyle/>
        <a:p>
          <a:endParaRPr lang="th-TH"/>
        </a:p>
      </dgm:t>
    </dgm:pt>
    <dgm:pt modelId="{E9CD5CE7-BB25-42CA-A5D7-F582A4E86011}" type="sibTrans" cxnId="{51119B6B-D533-4D0D-A0AA-1A659AB863B2}">
      <dgm:prSet/>
      <dgm:spPr/>
      <dgm:t>
        <a:bodyPr/>
        <a:lstStyle/>
        <a:p>
          <a:endParaRPr lang="th-TH"/>
        </a:p>
      </dgm:t>
    </dgm:pt>
    <dgm:pt modelId="{7190929B-1EE8-48DD-86A5-62BC376D2B3A}">
      <dgm:prSet phldrT="[Text]" custT="1"/>
      <dgm:spPr>
        <a:solidFill>
          <a:srgbClr val="92D050"/>
        </a:solidFill>
        <a:ln>
          <a:solidFill>
            <a:schemeClr val="accent5">
              <a:lumMod val="50000"/>
            </a:schemeClr>
          </a:solidFill>
          <a:prstDash val="sysDash"/>
        </a:ln>
      </dgm:spPr>
      <dgm:t>
        <a:bodyPr/>
        <a:lstStyle/>
        <a:p>
          <a:pPr algn="l"/>
          <a:r>
            <a:rPr lang="en-US" sz="2400" dirty="0" smtClean="0">
              <a:solidFill>
                <a:schemeClr val="tx1"/>
              </a:solidFill>
              <a:latin typeface="+mj-lt"/>
            </a:rPr>
            <a:t>   Health care Business</a:t>
          </a:r>
          <a:endParaRPr lang="th-TH" sz="2400" dirty="0">
            <a:solidFill>
              <a:schemeClr val="tx1"/>
            </a:solidFill>
            <a:latin typeface="+mj-lt"/>
          </a:endParaRPr>
        </a:p>
      </dgm:t>
    </dgm:pt>
    <dgm:pt modelId="{A7783567-FAA6-4673-8DAE-718BA8345E38}" type="parTrans" cxnId="{3A272AE9-53D5-4DBF-AF1F-B6CC2FFFC0B7}">
      <dgm:prSet/>
      <dgm:spPr/>
      <dgm:t>
        <a:bodyPr/>
        <a:lstStyle/>
        <a:p>
          <a:endParaRPr lang="th-TH"/>
        </a:p>
      </dgm:t>
    </dgm:pt>
    <dgm:pt modelId="{268539B9-903B-4337-9AAE-41C9D41B0120}" type="sibTrans" cxnId="{3A272AE9-53D5-4DBF-AF1F-B6CC2FFFC0B7}">
      <dgm:prSet/>
      <dgm:spPr/>
      <dgm:t>
        <a:bodyPr/>
        <a:lstStyle/>
        <a:p>
          <a:endParaRPr lang="th-TH"/>
        </a:p>
      </dgm:t>
    </dgm:pt>
    <dgm:pt modelId="{F70BA00E-B679-48CA-BD1B-ADD7CBA6D7B7}">
      <dgm:prSet phldrT="[Text]" custT="1"/>
      <dgm:spPr>
        <a:solidFill>
          <a:srgbClr val="92D050"/>
        </a:solidFill>
        <a:ln>
          <a:solidFill>
            <a:schemeClr val="accent5">
              <a:lumMod val="50000"/>
            </a:schemeClr>
          </a:solidFill>
          <a:prstDash val="sysDash"/>
        </a:ln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+mj-lt"/>
            </a:rPr>
            <a:t>Health Promotion Service Business</a:t>
          </a:r>
          <a:endParaRPr lang="th-TH" sz="2400" dirty="0">
            <a:solidFill>
              <a:schemeClr val="tx1"/>
            </a:solidFill>
          </a:endParaRPr>
        </a:p>
      </dgm:t>
    </dgm:pt>
    <dgm:pt modelId="{E3068C9E-59A3-40E5-9EAD-5389194420BF}" type="parTrans" cxnId="{8B832424-BF20-4B2D-945F-5A413A9B2FFF}">
      <dgm:prSet/>
      <dgm:spPr/>
      <dgm:t>
        <a:bodyPr/>
        <a:lstStyle/>
        <a:p>
          <a:endParaRPr lang="th-TH"/>
        </a:p>
      </dgm:t>
    </dgm:pt>
    <dgm:pt modelId="{EA32DABC-7751-4B27-BD9E-6746D20B8BBE}" type="sibTrans" cxnId="{8B832424-BF20-4B2D-945F-5A413A9B2FFF}">
      <dgm:prSet/>
      <dgm:spPr/>
      <dgm:t>
        <a:bodyPr/>
        <a:lstStyle/>
        <a:p>
          <a:endParaRPr lang="th-TH"/>
        </a:p>
      </dgm:t>
    </dgm:pt>
    <dgm:pt modelId="{38FFF68F-4ADD-4252-AC36-6763BD0046ED}">
      <dgm:prSet phldrT="[Text]" custT="1"/>
      <dgm:spPr>
        <a:solidFill>
          <a:srgbClr val="92D050"/>
        </a:solidFill>
        <a:ln>
          <a:solidFill>
            <a:schemeClr val="accent5">
              <a:lumMod val="50000"/>
            </a:schemeClr>
          </a:solidFill>
          <a:prstDash val="sysDash"/>
        </a:ln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+mj-lt"/>
            </a:rPr>
            <a:t>Health and Spa Products Business</a:t>
          </a:r>
          <a:endParaRPr lang="th-TH" sz="2400" dirty="0">
            <a:solidFill>
              <a:schemeClr val="tx1"/>
            </a:solidFill>
          </a:endParaRPr>
        </a:p>
      </dgm:t>
    </dgm:pt>
    <dgm:pt modelId="{A4BE3A22-4285-4D60-8B3E-C6437FBC99F0}" type="parTrans" cxnId="{2EB0D1D0-7477-4AF0-8BEE-8B8F43C29779}">
      <dgm:prSet/>
      <dgm:spPr/>
      <dgm:t>
        <a:bodyPr/>
        <a:lstStyle/>
        <a:p>
          <a:endParaRPr lang="th-TH"/>
        </a:p>
      </dgm:t>
    </dgm:pt>
    <dgm:pt modelId="{80184541-A02B-4874-8FF8-96D7D6E4A82F}" type="sibTrans" cxnId="{2EB0D1D0-7477-4AF0-8BEE-8B8F43C29779}">
      <dgm:prSet/>
      <dgm:spPr/>
      <dgm:t>
        <a:bodyPr/>
        <a:lstStyle/>
        <a:p>
          <a:endParaRPr lang="th-TH"/>
        </a:p>
      </dgm:t>
    </dgm:pt>
    <dgm:pt modelId="{E1386090-B23D-44FB-B7CB-8CE58BE7A470}" type="pres">
      <dgm:prSet presAssocID="{09870114-CB4C-4715-B45C-B790911F969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2F92B52C-36BD-4B80-96B7-A7620A00D611}" type="pres">
      <dgm:prSet presAssocID="{3C735699-5376-4CAB-9875-F106F23233CE}" presName="root1" presStyleCnt="0"/>
      <dgm:spPr/>
    </dgm:pt>
    <dgm:pt modelId="{4DCD2EE1-2693-4B10-A611-5791CCA15E69}" type="pres">
      <dgm:prSet presAssocID="{3C735699-5376-4CAB-9875-F106F23233CE}" presName="LevelOneTextNode" presStyleLbl="node0" presStyleIdx="0" presStyleCnt="1" custLinFactNeighborX="4218" custLinFactNeighborY="121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B8646DFE-9815-42C9-B5DA-AD24F2EEC3D1}" type="pres">
      <dgm:prSet presAssocID="{3C735699-5376-4CAB-9875-F106F23233CE}" presName="level2hierChild" presStyleCnt="0"/>
      <dgm:spPr/>
    </dgm:pt>
    <dgm:pt modelId="{892F15DA-ECEB-431A-B693-A500163DC68C}" type="pres">
      <dgm:prSet presAssocID="{A7783567-FAA6-4673-8DAE-718BA8345E38}" presName="conn2-1" presStyleLbl="parChTrans1D2" presStyleIdx="0" presStyleCnt="3"/>
      <dgm:spPr/>
      <dgm:t>
        <a:bodyPr/>
        <a:lstStyle/>
        <a:p>
          <a:endParaRPr lang="th-TH"/>
        </a:p>
      </dgm:t>
    </dgm:pt>
    <dgm:pt modelId="{957E7583-5F7F-4000-AC8E-75F17C94DD56}" type="pres">
      <dgm:prSet presAssocID="{A7783567-FAA6-4673-8DAE-718BA8345E38}" presName="connTx" presStyleLbl="parChTrans1D2" presStyleIdx="0" presStyleCnt="3"/>
      <dgm:spPr/>
      <dgm:t>
        <a:bodyPr/>
        <a:lstStyle/>
        <a:p>
          <a:endParaRPr lang="th-TH"/>
        </a:p>
      </dgm:t>
    </dgm:pt>
    <dgm:pt modelId="{21EBF6A1-BCB4-4A3B-9258-DC204568F34C}" type="pres">
      <dgm:prSet presAssocID="{7190929B-1EE8-48DD-86A5-62BC376D2B3A}" presName="root2" presStyleCnt="0"/>
      <dgm:spPr/>
    </dgm:pt>
    <dgm:pt modelId="{453BE8FD-673E-4C56-998D-2D15E54694F9}" type="pres">
      <dgm:prSet presAssocID="{7190929B-1EE8-48DD-86A5-62BC376D2B3A}" presName="LevelTwoTextNode" presStyleLbl="node2" presStyleIdx="0" presStyleCnt="3" custScaleX="136049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BEC12D56-7119-447E-83D6-865D6F43A3D0}" type="pres">
      <dgm:prSet presAssocID="{7190929B-1EE8-48DD-86A5-62BC376D2B3A}" presName="level3hierChild" presStyleCnt="0"/>
      <dgm:spPr/>
    </dgm:pt>
    <dgm:pt modelId="{EF39B929-A02A-49B0-B685-B6741C08DF32}" type="pres">
      <dgm:prSet presAssocID="{E3068C9E-59A3-40E5-9EAD-5389194420BF}" presName="conn2-1" presStyleLbl="parChTrans1D2" presStyleIdx="1" presStyleCnt="3"/>
      <dgm:spPr/>
      <dgm:t>
        <a:bodyPr/>
        <a:lstStyle/>
        <a:p>
          <a:endParaRPr lang="th-TH"/>
        </a:p>
      </dgm:t>
    </dgm:pt>
    <dgm:pt modelId="{45D6AD2E-0FD6-4B83-91B0-E96A28559B36}" type="pres">
      <dgm:prSet presAssocID="{E3068C9E-59A3-40E5-9EAD-5389194420BF}" presName="connTx" presStyleLbl="parChTrans1D2" presStyleIdx="1" presStyleCnt="3"/>
      <dgm:spPr/>
      <dgm:t>
        <a:bodyPr/>
        <a:lstStyle/>
        <a:p>
          <a:endParaRPr lang="th-TH"/>
        </a:p>
      </dgm:t>
    </dgm:pt>
    <dgm:pt modelId="{CE3C55C7-7025-4473-8546-2F764B1D4DA2}" type="pres">
      <dgm:prSet presAssocID="{F70BA00E-B679-48CA-BD1B-ADD7CBA6D7B7}" presName="root2" presStyleCnt="0"/>
      <dgm:spPr/>
    </dgm:pt>
    <dgm:pt modelId="{D087FA32-9F00-4B68-88C4-01AD961792B2}" type="pres">
      <dgm:prSet presAssocID="{F70BA00E-B679-48CA-BD1B-ADD7CBA6D7B7}" presName="LevelTwoTextNode" presStyleLbl="node2" presStyleIdx="1" presStyleCnt="3" custScaleX="172099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C03A9F0E-D8C3-4187-BDEE-3B6DAD79B6BF}" type="pres">
      <dgm:prSet presAssocID="{F70BA00E-B679-48CA-BD1B-ADD7CBA6D7B7}" presName="level3hierChild" presStyleCnt="0"/>
      <dgm:spPr/>
    </dgm:pt>
    <dgm:pt modelId="{69F22C41-964D-488E-A5E3-BA791C5405E0}" type="pres">
      <dgm:prSet presAssocID="{A4BE3A22-4285-4D60-8B3E-C6437FBC99F0}" presName="conn2-1" presStyleLbl="parChTrans1D2" presStyleIdx="2" presStyleCnt="3"/>
      <dgm:spPr/>
      <dgm:t>
        <a:bodyPr/>
        <a:lstStyle/>
        <a:p>
          <a:endParaRPr lang="th-TH"/>
        </a:p>
      </dgm:t>
    </dgm:pt>
    <dgm:pt modelId="{ACA5F1D1-14CB-4DC6-8663-06015D9D0552}" type="pres">
      <dgm:prSet presAssocID="{A4BE3A22-4285-4D60-8B3E-C6437FBC99F0}" presName="connTx" presStyleLbl="parChTrans1D2" presStyleIdx="2" presStyleCnt="3"/>
      <dgm:spPr/>
      <dgm:t>
        <a:bodyPr/>
        <a:lstStyle/>
        <a:p>
          <a:endParaRPr lang="th-TH"/>
        </a:p>
      </dgm:t>
    </dgm:pt>
    <dgm:pt modelId="{F0D26AB6-DE60-4BA5-848F-674FBD443BAC}" type="pres">
      <dgm:prSet presAssocID="{38FFF68F-4ADD-4252-AC36-6763BD0046ED}" presName="root2" presStyleCnt="0"/>
      <dgm:spPr/>
    </dgm:pt>
    <dgm:pt modelId="{164DE084-61A9-43A0-A96D-956377885D49}" type="pres">
      <dgm:prSet presAssocID="{38FFF68F-4ADD-4252-AC36-6763BD0046ED}" presName="LevelTwoTextNode" presStyleLbl="node2" presStyleIdx="2" presStyleCnt="3" custScaleX="16212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334D5FDD-C6D6-4CCE-83D6-463875B777D2}" type="pres">
      <dgm:prSet presAssocID="{38FFF68F-4ADD-4252-AC36-6763BD0046ED}" presName="level3hierChild" presStyleCnt="0"/>
      <dgm:spPr/>
    </dgm:pt>
  </dgm:ptLst>
  <dgm:cxnLst>
    <dgm:cxn modelId="{6E2801AB-1C95-4A28-87A0-9A71218D87F1}" type="presOf" srcId="{A4BE3A22-4285-4D60-8B3E-C6437FBC99F0}" destId="{ACA5F1D1-14CB-4DC6-8663-06015D9D0552}" srcOrd="1" destOrd="0" presId="urn:microsoft.com/office/officeart/2008/layout/HorizontalMultiLevelHierarchy"/>
    <dgm:cxn modelId="{647D6754-AB03-4B10-9EC0-5260A5DA580E}" type="presOf" srcId="{A7783567-FAA6-4673-8DAE-718BA8345E38}" destId="{892F15DA-ECEB-431A-B693-A500163DC68C}" srcOrd="0" destOrd="0" presId="urn:microsoft.com/office/officeart/2008/layout/HorizontalMultiLevelHierarchy"/>
    <dgm:cxn modelId="{3A272AE9-53D5-4DBF-AF1F-B6CC2FFFC0B7}" srcId="{3C735699-5376-4CAB-9875-F106F23233CE}" destId="{7190929B-1EE8-48DD-86A5-62BC376D2B3A}" srcOrd="0" destOrd="0" parTransId="{A7783567-FAA6-4673-8DAE-718BA8345E38}" sibTransId="{268539B9-903B-4337-9AAE-41C9D41B0120}"/>
    <dgm:cxn modelId="{F3F8A963-BE02-4251-B148-2C991A0E8E54}" type="presOf" srcId="{09870114-CB4C-4715-B45C-B790911F969C}" destId="{E1386090-B23D-44FB-B7CB-8CE58BE7A470}" srcOrd="0" destOrd="0" presId="urn:microsoft.com/office/officeart/2008/layout/HorizontalMultiLevelHierarchy"/>
    <dgm:cxn modelId="{8B832424-BF20-4B2D-945F-5A413A9B2FFF}" srcId="{3C735699-5376-4CAB-9875-F106F23233CE}" destId="{F70BA00E-B679-48CA-BD1B-ADD7CBA6D7B7}" srcOrd="1" destOrd="0" parTransId="{E3068C9E-59A3-40E5-9EAD-5389194420BF}" sibTransId="{EA32DABC-7751-4B27-BD9E-6746D20B8BBE}"/>
    <dgm:cxn modelId="{29F3E12E-F23D-496E-BFD0-52E5DB8F492B}" type="presOf" srcId="{E3068C9E-59A3-40E5-9EAD-5389194420BF}" destId="{45D6AD2E-0FD6-4B83-91B0-E96A28559B36}" srcOrd="1" destOrd="0" presId="urn:microsoft.com/office/officeart/2008/layout/HorizontalMultiLevelHierarchy"/>
    <dgm:cxn modelId="{92C136E5-C938-42CE-BB1E-A9D2161F5309}" type="presOf" srcId="{38FFF68F-4ADD-4252-AC36-6763BD0046ED}" destId="{164DE084-61A9-43A0-A96D-956377885D49}" srcOrd="0" destOrd="0" presId="urn:microsoft.com/office/officeart/2008/layout/HorizontalMultiLevelHierarchy"/>
    <dgm:cxn modelId="{5D69FB24-ED7A-4763-BF21-27A0B689D461}" type="presOf" srcId="{F70BA00E-B679-48CA-BD1B-ADD7CBA6D7B7}" destId="{D087FA32-9F00-4B68-88C4-01AD961792B2}" srcOrd="0" destOrd="0" presId="urn:microsoft.com/office/officeart/2008/layout/HorizontalMultiLevelHierarchy"/>
    <dgm:cxn modelId="{16E8F1BE-BDBC-4163-8352-6DB3E1AC5DF8}" type="presOf" srcId="{A7783567-FAA6-4673-8DAE-718BA8345E38}" destId="{957E7583-5F7F-4000-AC8E-75F17C94DD56}" srcOrd="1" destOrd="0" presId="urn:microsoft.com/office/officeart/2008/layout/HorizontalMultiLevelHierarchy"/>
    <dgm:cxn modelId="{147E4C0D-A452-47FF-A955-424547BA945F}" type="presOf" srcId="{E3068C9E-59A3-40E5-9EAD-5389194420BF}" destId="{EF39B929-A02A-49B0-B685-B6741C08DF32}" srcOrd="0" destOrd="0" presId="urn:microsoft.com/office/officeart/2008/layout/HorizontalMultiLevelHierarchy"/>
    <dgm:cxn modelId="{51119B6B-D533-4D0D-A0AA-1A659AB863B2}" srcId="{09870114-CB4C-4715-B45C-B790911F969C}" destId="{3C735699-5376-4CAB-9875-F106F23233CE}" srcOrd="0" destOrd="0" parTransId="{579C0AB9-606E-42E1-B0DC-452470CB5C03}" sibTransId="{E9CD5CE7-BB25-42CA-A5D7-F582A4E86011}"/>
    <dgm:cxn modelId="{604535A3-FB6A-4AC7-AA60-A11EF1430606}" type="presOf" srcId="{3C735699-5376-4CAB-9875-F106F23233CE}" destId="{4DCD2EE1-2693-4B10-A611-5791CCA15E69}" srcOrd="0" destOrd="0" presId="urn:microsoft.com/office/officeart/2008/layout/HorizontalMultiLevelHierarchy"/>
    <dgm:cxn modelId="{7735771C-D2EF-4D13-85A9-2746D0ECF8D0}" type="presOf" srcId="{A4BE3A22-4285-4D60-8B3E-C6437FBC99F0}" destId="{69F22C41-964D-488E-A5E3-BA791C5405E0}" srcOrd="0" destOrd="0" presId="urn:microsoft.com/office/officeart/2008/layout/HorizontalMultiLevelHierarchy"/>
    <dgm:cxn modelId="{7DCB9433-83F8-467F-83EE-B9441DE82AC5}" type="presOf" srcId="{7190929B-1EE8-48DD-86A5-62BC376D2B3A}" destId="{453BE8FD-673E-4C56-998D-2D15E54694F9}" srcOrd="0" destOrd="0" presId="urn:microsoft.com/office/officeart/2008/layout/HorizontalMultiLevelHierarchy"/>
    <dgm:cxn modelId="{2EB0D1D0-7477-4AF0-8BEE-8B8F43C29779}" srcId="{3C735699-5376-4CAB-9875-F106F23233CE}" destId="{38FFF68F-4ADD-4252-AC36-6763BD0046ED}" srcOrd="2" destOrd="0" parTransId="{A4BE3A22-4285-4D60-8B3E-C6437FBC99F0}" sibTransId="{80184541-A02B-4874-8FF8-96D7D6E4A82F}"/>
    <dgm:cxn modelId="{D3A4B2A8-2449-4869-917E-EA9A4BEBA009}" type="presParOf" srcId="{E1386090-B23D-44FB-B7CB-8CE58BE7A470}" destId="{2F92B52C-36BD-4B80-96B7-A7620A00D611}" srcOrd="0" destOrd="0" presId="urn:microsoft.com/office/officeart/2008/layout/HorizontalMultiLevelHierarchy"/>
    <dgm:cxn modelId="{567F7370-F8F9-4D6F-A219-E01EA6DA18DB}" type="presParOf" srcId="{2F92B52C-36BD-4B80-96B7-A7620A00D611}" destId="{4DCD2EE1-2693-4B10-A611-5791CCA15E69}" srcOrd="0" destOrd="0" presId="urn:microsoft.com/office/officeart/2008/layout/HorizontalMultiLevelHierarchy"/>
    <dgm:cxn modelId="{7C3348D9-C372-4B0E-86B9-C8BF7E04F4EE}" type="presParOf" srcId="{2F92B52C-36BD-4B80-96B7-A7620A00D611}" destId="{B8646DFE-9815-42C9-B5DA-AD24F2EEC3D1}" srcOrd="1" destOrd="0" presId="urn:microsoft.com/office/officeart/2008/layout/HorizontalMultiLevelHierarchy"/>
    <dgm:cxn modelId="{5B8A5B4D-6280-4FAF-90EB-E828A9C7D217}" type="presParOf" srcId="{B8646DFE-9815-42C9-B5DA-AD24F2EEC3D1}" destId="{892F15DA-ECEB-431A-B693-A500163DC68C}" srcOrd="0" destOrd="0" presId="urn:microsoft.com/office/officeart/2008/layout/HorizontalMultiLevelHierarchy"/>
    <dgm:cxn modelId="{F1DF7A7C-57A9-4D50-A9E0-CEBF098D2758}" type="presParOf" srcId="{892F15DA-ECEB-431A-B693-A500163DC68C}" destId="{957E7583-5F7F-4000-AC8E-75F17C94DD56}" srcOrd="0" destOrd="0" presId="urn:microsoft.com/office/officeart/2008/layout/HorizontalMultiLevelHierarchy"/>
    <dgm:cxn modelId="{AE463BF1-5721-41B6-9F99-5DD8F614DE80}" type="presParOf" srcId="{B8646DFE-9815-42C9-B5DA-AD24F2EEC3D1}" destId="{21EBF6A1-BCB4-4A3B-9258-DC204568F34C}" srcOrd="1" destOrd="0" presId="urn:microsoft.com/office/officeart/2008/layout/HorizontalMultiLevelHierarchy"/>
    <dgm:cxn modelId="{9A57499D-9B6A-4096-A3D5-855BC11B4C20}" type="presParOf" srcId="{21EBF6A1-BCB4-4A3B-9258-DC204568F34C}" destId="{453BE8FD-673E-4C56-998D-2D15E54694F9}" srcOrd="0" destOrd="0" presId="urn:microsoft.com/office/officeart/2008/layout/HorizontalMultiLevelHierarchy"/>
    <dgm:cxn modelId="{78109C60-0CFD-463F-89BC-F65418D199B7}" type="presParOf" srcId="{21EBF6A1-BCB4-4A3B-9258-DC204568F34C}" destId="{BEC12D56-7119-447E-83D6-865D6F43A3D0}" srcOrd="1" destOrd="0" presId="urn:microsoft.com/office/officeart/2008/layout/HorizontalMultiLevelHierarchy"/>
    <dgm:cxn modelId="{FA9D1E46-A604-484A-A37B-4E66B662FBAF}" type="presParOf" srcId="{B8646DFE-9815-42C9-B5DA-AD24F2EEC3D1}" destId="{EF39B929-A02A-49B0-B685-B6741C08DF32}" srcOrd="2" destOrd="0" presId="urn:microsoft.com/office/officeart/2008/layout/HorizontalMultiLevelHierarchy"/>
    <dgm:cxn modelId="{FC50B248-C65F-46D6-A8D5-9565BA93301F}" type="presParOf" srcId="{EF39B929-A02A-49B0-B685-B6741C08DF32}" destId="{45D6AD2E-0FD6-4B83-91B0-E96A28559B36}" srcOrd="0" destOrd="0" presId="urn:microsoft.com/office/officeart/2008/layout/HorizontalMultiLevelHierarchy"/>
    <dgm:cxn modelId="{21BCD7E6-0DC1-4CAB-8B4A-D440A6FCCFCE}" type="presParOf" srcId="{B8646DFE-9815-42C9-B5DA-AD24F2EEC3D1}" destId="{CE3C55C7-7025-4473-8546-2F764B1D4DA2}" srcOrd="3" destOrd="0" presId="urn:microsoft.com/office/officeart/2008/layout/HorizontalMultiLevelHierarchy"/>
    <dgm:cxn modelId="{7A285307-75AE-4A9C-A637-F7D33CE5A1C1}" type="presParOf" srcId="{CE3C55C7-7025-4473-8546-2F764B1D4DA2}" destId="{D087FA32-9F00-4B68-88C4-01AD961792B2}" srcOrd="0" destOrd="0" presId="urn:microsoft.com/office/officeart/2008/layout/HorizontalMultiLevelHierarchy"/>
    <dgm:cxn modelId="{22F10B2F-DF69-4B5E-B2A5-06155CD4966C}" type="presParOf" srcId="{CE3C55C7-7025-4473-8546-2F764B1D4DA2}" destId="{C03A9F0E-D8C3-4187-BDEE-3B6DAD79B6BF}" srcOrd="1" destOrd="0" presId="urn:microsoft.com/office/officeart/2008/layout/HorizontalMultiLevelHierarchy"/>
    <dgm:cxn modelId="{9EE3A905-06F0-4924-BB29-30659D1AFA59}" type="presParOf" srcId="{B8646DFE-9815-42C9-B5DA-AD24F2EEC3D1}" destId="{69F22C41-964D-488E-A5E3-BA791C5405E0}" srcOrd="4" destOrd="0" presId="urn:microsoft.com/office/officeart/2008/layout/HorizontalMultiLevelHierarchy"/>
    <dgm:cxn modelId="{00996C40-E0CA-4278-AEF4-4624435CFCCC}" type="presParOf" srcId="{69F22C41-964D-488E-A5E3-BA791C5405E0}" destId="{ACA5F1D1-14CB-4DC6-8663-06015D9D0552}" srcOrd="0" destOrd="0" presId="urn:microsoft.com/office/officeart/2008/layout/HorizontalMultiLevelHierarchy"/>
    <dgm:cxn modelId="{30DF2C73-CE85-4D6A-900B-8B79DA890A3A}" type="presParOf" srcId="{B8646DFE-9815-42C9-B5DA-AD24F2EEC3D1}" destId="{F0D26AB6-DE60-4BA5-848F-674FBD443BAC}" srcOrd="5" destOrd="0" presId="urn:microsoft.com/office/officeart/2008/layout/HorizontalMultiLevelHierarchy"/>
    <dgm:cxn modelId="{1AD8D152-C290-4185-BF95-3201ADCD3CE6}" type="presParOf" srcId="{F0D26AB6-DE60-4BA5-848F-674FBD443BAC}" destId="{164DE084-61A9-43A0-A96D-956377885D49}" srcOrd="0" destOrd="0" presId="urn:microsoft.com/office/officeart/2008/layout/HorizontalMultiLevelHierarchy"/>
    <dgm:cxn modelId="{BD13D3F5-8213-4258-98AD-4B77603D8104}" type="presParOf" srcId="{F0D26AB6-DE60-4BA5-848F-674FBD443BAC}" destId="{334D5FDD-C6D6-4CCE-83D6-463875B777D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F22C41-964D-488E-A5E3-BA791C5405E0}">
      <dsp:nvSpPr>
        <dsp:cNvPr id="0" name=""/>
        <dsp:cNvSpPr/>
      </dsp:nvSpPr>
      <dsp:spPr>
        <a:xfrm>
          <a:off x="947934" y="2349499"/>
          <a:ext cx="548024" cy="1116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4012" y="0"/>
              </a:lnTo>
              <a:lnTo>
                <a:pt x="274012" y="1116012"/>
              </a:lnTo>
              <a:lnTo>
                <a:pt x="548024" y="11160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1190863" y="2876423"/>
        <a:ext cx="62165" cy="62165"/>
      </dsp:txXfrm>
    </dsp:sp>
    <dsp:sp modelId="{EF39B929-A02A-49B0-B685-B6741C08DF32}">
      <dsp:nvSpPr>
        <dsp:cNvPr id="0" name=""/>
        <dsp:cNvSpPr/>
      </dsp:nvSpPr>
      <dsp:spPr>
        <a:xfrm>
          <a:off x="947934" y="2303779"/>
          <a:ext cx="5480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8024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1208245" y="2335799"/>
        <a:ext cx="27401" cy="27401"/>
      </dsp:txXfrm>
    </dsp:sp>
    <dsp:sp modelId="{892F15DA-ECEB-431A-B693-A500163DC68C}">
      <dsp:nvSpPr>
        <dsp:cNvPr id="0" name=""/>
        <dsp:cNvSpPr/>
      </dsp:nvSpPr>
      <dsp:spPr>
        <a:xfrm>
          <a:off x="947934" y="1233487"/>
          <a:ext cx="548024" cy="1116012"/>
        </a:xfrm>
        <a:custGeom>
          <a:avLst/>
          <a:gdLst/>
          <a:ahLst/>
          <a:cxnLst/>
          <a:rect l="0" t="0" r="0" b="0"/>
          <a:pathLst>
            <a:path>
              <a:moveTo>
                <a:pt x="0" y="1116012"/>
              </a:moveTo>
              <a:lnTo>
                <a:pt x="274012" y="1116012"/>
              </a:lnTo>
              <a:lnTo>
                <a:pt x="274012" y="0"/>
              </a:lnTo>
              <a:lnTo>
                <a:pt x="54802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1190863" y="1760411"/>
        <a:ext cx="62165" cy="62165"/>
      </dsp:txXfrm>
    </dsp:sp>
    <dsp:sp modelId="{4DCD2EE1-2693-4B10-A611-5791CCA15E69}">
      <dsp:nvSpPr>
        <dsp:cNvPr id="0" name=""/>
        <dsp:cNvSpPr/>
      </dsp:nvSpPr>
      <dsp:spPr>
        <a:xfrm rot="16200000">
          <a:off x="-1847970" y="1903094"/>
          <a:ext cx="4698999" cy="892810"/>
        </a:xfrm>
        <a:prstGeom prst="rect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+mj-lt"/>
            </a:rPr>
            <a:t>Center of Excellent Health Care of Asia (2003-2013)</a:t>
          </a:r>
          <a:endParaRPr lang="th-TH" sz="2400" b="1" kern="1200" dirty="0">
            <a:latin typeface="+mj-lt"/>
          </a:endParaRPr>
        </a:p>
      </dsp:txBody>
      <dsp:txXfrm>
        <a:off x="-1847970" y="1903094"/>
        <a:ext cx="4698999" cy="892810"/>
      </dsp:txXfrm>
    </dsp:sp>
    <dsp:sp modelId="{453BE8FD-673E-4C56-998D-2D15E54694F9}">
      <dsp:nvSpPr>
        <dsp:cNvPr id="0" name=""/>
        <dsp:cNvSpPr/>
      </dsp:nvSpPr>
      <dsp:spPr>
        <a:xfrm>
          <a:off x="1495958" y="787082"/>
          <a:ext cx="3984081" cy="892810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accent5">
              <a:lumMod val="5000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+mj-lt"/>
            </a:rPr>
            <a:t>   Health care Business</a:t>
          </a:r>
          <a:endParaRPr lang="th-TH" sz="2400" kern="1200" dirty="0">
            <a:solidFill>
              <a:schemeClr val="tx1"/>
            </a:solidFill>
            <a:latin typeface="+mj-lt"/>
          </a:endParaRPr>
        </a:p>
      </dsp:txBody>
      <dsp:txXfrm>
        <a:off x="1495958" y="787082"/>
        <a:ext cx="3984081" cy="892810"/>
      </dsp:txXfrm>
    </dsp:sp>
    <dsp:sp modelId="{D087FA32-9F00-4B68-88C4-01AD961792B2}">
      <dsp:nvSpPr>
        <dsp:cNvPr id="0" name=""/>
        <dsp:cNvSpPr/>
      </dsp:nvSpPr>
      <dsp:spPr>
        <a:xfrm>
          <a:off x="1495958" y="1903094"/>
          <a:ext cx="5039776" cy="892810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accent5">
              <a:lumMod val="5000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+mj-lt"/>
            </a:rPr>
            <a:t>Health Promotion Service Business</a:t>
          </a:r>
          <a:endParaRPr lang="th-TH" sz="2400" kern="1200" dirty="0">
            <a:solidFill>
              <a:schemeClr val="tx1"/>
            </a:solidFill>
          </a:endParaRPr>
        </a:p>
      </dsp:txBody>
      <dsp:txXfrm>
        <a:off x="1495958" y="1903094"/>
        <a:ext cx="5039776" cy="892810"/>
      </dsp:txXfrm>
    </dsp:sp>
    <dsp:sp modelId="{164DE084-61A9-43A0-A96D-956377885D49}">
      <dsp:nvSpPr>
        <dsp:cNvPr id="0" name=""/>
        <dsp:cNvSpPr/>
      </dsp:nvSpPr>
      <dsp:spPr>
        <a:xfrm>
          <a:off x="1495958" y="3019107"/>
          <a:ext cx="4747666" cy="892810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accent5">
              <a:lumMod val="5000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+mj-lt"/>
            </a:rPr>
            <a:t>Health and Spa Products Business</a:t>
          </a:r>
          <a:endParaRPr lang="th-TH" sz="2400" kern="1200" dirty="0">
            <a:solidFill>
              <a:schemeClr val="tx1"/>
            </a:solidFill>
          </a:endParaRPr>
        </a:p>
      </dsp:txBody>
      <dsp:txXfrm>
        <a:off x="1495958" y="3019107"/>
        <a:ext cx="4747666" cy="892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07064229-6892-4212-958B-7F1CDC20FBA7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1B3F36BD-072F-48B1-BDAF-9FA7464A3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99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E907A87C-B5B9-4D37-A0A6-7E8981F7E36F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54301668-260B-4629-9B90-85ADB659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23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01668-260B-4629-9B90-85ADB65968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67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mic Sans MS" pitchFamily="66" charset="0"/>
                <a:cs typeface="Angsana New" pitchFamily="18" charset="-34"/>
              </a:defRPr>
            </a:lvl1pPr>
            <a:lvl2pPr marL="755060" indent="-290408" eaLnBrk="0" hangingPunct="0">
              <a:defRPr sz="2800">
                <a:solidFill>
                  <a:schemeClr val="tx1"/>
                </a:solidFill>
                <a:latin typeface="Comic Sans MS" pitchFamily="66" charset="0"/>
                <a:cs typeface="Angsana New" pitchFamily="18" charset="-34"/>
              </a:defRPr>
            </a:lvl2pPr>
            <a:lvl3pPr marL="1161631" indent="-232326" eaLnBrk="0" hangingPunct="0">
              <a:defRPr sz="2800">
                <a:solidFill>
                  <a:schemeClr val="tx1"/>
                </a:solidFill>
                <a:latin typeface="Comic Sans MS" pitchFamily="66" charset="0"/>
                <a:cs typeface="Angsana New" pitchFamily="18" charset="-34"/>
              </a:defRPr>
            </a:lvl3pPr>
            <a:lvl4pPr marL="1626283" indent="-232326" eaLnBrk="0" hangingPunct="0">
              <a:defRPr sz="2800">
                <a:solidFill>
                  <a:schemeClr val="tx1"/>
                </a:solidFill>
                <a:latin typeface="Comic Sans MS" pitchFamily="66" charset="0"/>
                <a:cs typeface="Angsana New" pitchFamily="18" charset="-34"/>
              </a:defRPr>
            </a:lvl4pPr>
            <a:lvl5pPr marL="2090936" indent="-232326" eaLnBrk="0" hangingPunct="0">
              <a:defRPr sz="2800">
                <a:solidFill>
                  <a:schemeClr val="tx1"/>
                </a:solidFill>
                <a:latin typeface="Comic Sans MS" pitchFamily="66" charset="0"/>
                <a:cs typeface="Angsana New" pitchFamily="18" charset="-34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cs typeface="Angsana New" pitchFamily="18" charset="-34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cs typeface="Angsana New" pitchFamily="18" charset="-34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cs typeface="Angsana New" pitchFamily="18" charset="-34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cs typeface="Angsana New" pitchFamily="18" charset="-34"/>
              </a:defRPr>
            </a:lvl9pPr>
          </a:lstStyle>
          <a:p>
            <a:pPr eaLnBrk="1" hangingPunct="1"/>
            <a:fld id="{9E5557A2-1C08-41F4-934A-231A127B2D90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11</a:t>
            </a:fld>
            <a:endParaRPr lang="th-TH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mic Sans MS" pitchFamily="66" charset="0"/>
                <a:cs typeface="Angsana New" pitchFamily="18" charset="-34"/>
              </a:defRPr>
            </a:lvl1pPr>
            <a:lvl2pPr marL="755060" indent="-290408" eaLnBrk="0" hangingPunct="0">
              <a:defRPr sz="2800">
                <a:solidFill>
                  <a:schemeClr val="tx1"/>
                </a:solidFill>
                <a:latin typeface="Comic Sans MS" pitchFamily="66" charset="0"/>
                <a:cs typeface="Angsana New" pitchFamily="18" charset="-34"/>
              </a:defRPr>
            </a:lvl2pPr>
            <a:lvl3pPr marL="1161631" indent="-232326" eaLnBrk="0" hangingPunct="0">
              <a:defRPr sz="2800">
                <a:solidFill>
                  <a:schemeClr val="tx1"/>
                </a:solidFill>
                <a:latin typeface="Comic Sans MS" pitchFamily="66" charset="0"/>
                <a:cs typeface="Angsana New" pitchFamily="18" charset="-34"/>
              </a:defRPr>
            </a:lvl3pPr>
            <a:lvl4pPr marL="1626283" indent="-232326" eaLnBrk="0" hangingPunct="0">
              <a:defRPr sz="2800">
                <a:solidFill>
                  <a:schemeClr val="tx1"/>
                </a:solidFill>
                <a:latin typeface="Comic Sans MS" pitchFamily="66" charset="0"/>
                <a:cs typeface="Angsana New" pitchFamily="18" charset="-34"/>
              </a:defRPr>
            </a:lvl4pPr>
            <a:lvl5pPr marL="2090936" indent="-232326" eaLnBrk="0" hangingPunct="0">
              <a:defRPr sz="2800">
                <a:solidFill>
                  <a:schemeClr val="tx1"/>
                </a:solidFill>
                <a:latin typeface="Comic Sans MS" pitchFamily="66" charset="0"/>
                <a:cs typeface="Angsana New" pitchFamily="18" charset="-34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cs typeface="Angsana New" pitchFamily="18" charset="-34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cs typeface="Angsana New" pitchFamily="18" charset="-34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cs typeface="Angsana New" pitchFamily="18" charset="-34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cs typeface="Angsana New" pitchFamily="18" charset="-34"/>
              </a:defRPr>
            </a:lvl9pPr>
          </a:lstStyle>
          <a:p>
            <a:pPr eaLnBrk="1" hangingPunct="1"/>
            <a:fld id="{F7AFAA7E-A061-4C6C-B0A3-4F037C7A0887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12</a:t>
            </a:fld>
            <a:endParaRPr lang="th-TH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5CDBE-982B-40F9-B4CD-D1F4497F056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06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01668-260B-4629-9B90-85ADB65968D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39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292929"/>
              </a:solidFill>
            </a:endParaRP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292929"/>
              </a:solidFill>
            </a:endParaRPr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4CAB2E1-B6EA-4D64-855C-7E217A9D6378}" type="slidenum">
              <a:rPr lang="en-US">
                <a:solidFill>
                  <a:srgbClr val="292929"/>
                </a:solidFill>
              </a:rPr>
              <a:pPr/>
              <a:t>‹#›</a:t>
            </a:fld>
            <a:endParaRPr lang="th-TH">
              <a:solidFill>
                <a:srgbClr val="292929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9421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>
                <a:solidFill>
                  <a:srgbClr val="292929"/>
                </a:solidFill>
              </a:endParaRPr>
            </a:p>
          </p:txBody>
        </p:sp>
        <p:sp>
          <p:nvSpPr>
            <p:cNvPr id="9421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2400">
                <a:solidFill>
                  <a:srgbClr val="292929"/>
                </a:solidFill>
                <a:latin typeface="Times New Roman" pitchFamily="18" charset="0"/>
              </a:endParaRPr>
            </a:p>
          </p:txBody>
        </p:sp>
        <p:sp>
          <p:nvSpPr>
            <p:cNvPr id="9421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2400">
                <a:solidFill>
                  <a:srgbClr val="292929"/>
                </a:solidFill>
                <a:latin typeface="Times New Roman" pitchFamily="18" charset="0"/>
              </a:endParaRPr>
            </a:p>
          </p:txBody>
        </p:sp>
        <p:sp>
          <p:nvSpPr>
            <p:cNvPr id="9421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/>
              <a:ahLst/>
              <a:cxnLst>
                <a:cxn ang="0">
                  <a:pos x="1000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>
                <a:solidFill>
                  <a:srgbClr val="292929"/>
                </a:solidFill>
              </a:endParaRPr>
            </a:p>
          </p:txBody>
        </p:sp>
        <p:sp>
          <p:nvSpPr>
            <p:cNvPr id="9421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0" y="0"/>
                </a:cxn>
                <a:cxn ang="0">
                  <a:pos x="1000" y="1000"/>
                </a:cxn>
                <a:cxn ang="0">
                  <a:pos x="0" y="1000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>
                <a:solidFill>
                  <a:srgbClr val="292929"/>
                </a:solidFill>
              </a:endParaRPr>
            </a:p>
          </p:txBody>
        </p:sp>
      </p:grpSp>
      <p:sp>
        <p:nvSpPr>
          <p:cNvPr id="9422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63723701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29292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3FD06-8DCF-4ADB-B99E-AB9777B7B8E2}" type="slidenum">
              <a:rPr lang="en-US">
                <a:solidFill>
                  <a:srgbClr val="292929"/>
                </a:solidFill>
              </a:rPr>
              <a:pPr/>
              <a:t>‹#›</a:t>
            </a:fld>
            <a:endParaRPr lang="th-TH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332361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29292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CD5CD-49C4-4EE2-981C-1073C562558B}" type="slidenum">
              <a:rPr lang="en-US">
                <a:solidFill>
                  <a:srgbClr val="292929"/>
                </a:solidFill>
              </a:rPr>
              <a:pPr/>
              <a:t>‹#›</a:t>
            </a:fld>
            <a:endParaRPr lang="th-TH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125389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05F12-AD86-491C-B246-AD3C715B719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22/07/2014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3BCBE-8BD3-4A46-AABA-ED244CFF8842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800733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EC85D-2D13-4581-B491-C0DA2A2CFCF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22/07/2014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D3E2D-A9C0-479B-9908-CCE8C3307E87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350623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65582-9ABD-42B8-A1F8-6B9C0E9867C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22/07/2014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D0594-171C-4255-A8D4-B53F36579BD5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465904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4379-22AC-4C9B-A9A0-E82DE219A4B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22/07/2014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DC6F5-2B50-4393-9C40-1579F500A822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898223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10371-162C-4C17-B0D7-DCEA2F0681A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22/07/2014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C466C-E13F-413A-B232-04E1F927AA6C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605017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20D45-E44C-4127-9296-8F71F1AAE14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22/07/2014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5F25E-64F6-46F2-B8E4-1DC7C4FED2C6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6182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47E0D-F050-4946-B337-2F796D22DDB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22/07/2014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759BD-06AF-43F9-9C16-519A8E4A84BB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798287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8BEA4-82F4-4FE7-A49D-A47EC29725E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22/07/2014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3E7BE-E617-42EB-82C4-F83DF331F07C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585523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29292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D04B1-9D40-4BF4-931B-91A5B558B55A}" type="slidenum">
              <a:rPr lang="en-US">
                <a:solidFill>
                  <a:srgbClr val="292929"/>
                </a:solidFill>
              </a:rPr>
              <a:pPr/>
              <a:t>‹#›</a:t>
            </a:fld>
            <a:endParaRPr lang="th-TH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793751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A0A07-7F15-4BEE-A39B-68731E9163B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22/07/2014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DFAE1-4C09-4DE4-B21F-A384E4A6AB01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7111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8C3FD-5982-4B44-9094-C85D1E7564E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22/07/2014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633D7-1E72-492A-835A-84A8560C11F9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23746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54281-C73D-4C4C-B296-B3B9ED48711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22/07/2014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3EDA9-E752-4BFB-B1E9-0D99F4E9B85D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096177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AA2EB2-BCE7-4043-8B2D-3222BAFE6156}" type="slidenum">
              <a:rPr lang="th-TH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4662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F7E04F-B2AF-4BDA-AEBE-9C9D5B069FF1}" type="slidenum">
              <a:rPr lang="th-TH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6554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E51B40-1BD5-4CBA-9A23-B56CB873AE6E}" type="slidenum">
              <a:rPr lang="th-TH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973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E6C93F-256C-421E-95EC-7D225823E4AD}" type="slidenum">
              <a:rPr lang="th-TH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0031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5FEED2-C6F9-453D-9F25-027D32B37D0B}" type="slidenum">
              <a:rPr lang="th-TH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026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45A651-994A-401D-8ED8-70A88ABD1727}" type="slidenum">
              <a:rPr lang="th-TH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216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C7CAD5-9826-4713-9DE7-AB7468F0C118}" type="slidenum">
              <a:rPr lang="th-TH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788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29292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3DCBB-83CD-45CB-AEED-AEC32ED21D33}" type="slidenum">
              <a:rPr lang="en-US">
                <a:solidFill>
                  <a:srgbClr val="292929"/>
                </a:solidFill>
              </a:rPr>
              <a:pPr/>
              <a:t>‹#›</a:t>
            </a:fld>
            <a:endParaRPr lang="th-TH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926812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34E1A5-DA26-4595-84D7-BD45C4C56C46}" type="slidenum">
              <a:rPr lang="th-TH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445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7E36A8-B36B-4F89-B642-96C3EF3B05FF}" type="slidenum">
              <a:rPr lang="th-TH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6614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05C389-37C2-4075-B25B-756493EFCF6A}" type="slidenum">
              <a:rPr lang="th-TH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0640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6A9072-21D9-4E96-A007-221DE0C3AAD7}" type="slidenum">
              <a:rPr lang="th-TH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2617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02406-B7BF-4E43-B351-11D1FA96301E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9911-B54D-4F6A-B49F-2188681692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02406-B7BF-4E43-B351-11D1FA96301E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9911-B54D-4F6A-B49F-2188681692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02406-B7BF-4E43-B351-11D1FA96301E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9911-B54D-4F6A-B49F-2188681692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02406-B7BF-4E43-B351-11D1FA96301E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9911-B54D-4F6A-B49F-2188681692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02406-B7BF-4E43-B351-11D1FA96301E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9911-B54D-4F6A-B49F-2188681692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02406-B7BF-4E43-B351-11D1FA96301E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9911-B54D-4F6A-B49F-2188681692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29292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38584-E487-49C5-86E4-3180300982BD}" type="slidenum">
              <a:rPr lang="en-US">
                <a:solidFill>
                  <a:srgbClr val="292929"/>
                </a:solidFill>
              </a:rPr>
              <a:pPr/>
              <a:t>‹#›</a:t>
            </a:fld>
            <a:endParaRPr lang="th-TH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83218"/>
      </p:ext>
    </p:extLst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02406-B7BF-4E43-B351-11D1FA96301E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9911-B54D-4F6A-B49F-2188681692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02406-B7BF-4E43-B351-11D1FA96301E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9911-B54D-4F6A-B49F-2188681692E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02406-B7BF-4E43-B351-11D1FA96301E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5A9911-B54D-4F6A-B49F-2188681692E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02406-B7BF-4E43-B351-11D1FA96301E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9911-B54D-4F6A-B49F-2188681692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02406-B7BF-4E43-B351-11D1FA96301E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9911-B54D-4F6A-B49F-2188681692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>
                <a:solidFill>
                  <a:srgbClr val="00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>
                <a:solidFill>
                  <a:srgbClr val="000000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>
                <a:solidFill>
                  <a:srgbClr val="000000"/>
                </a:solidFill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>
                <a:solidFill>
                  <a:srgbClr val="000000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>
                <a:solidFill>
                  <a:srgbClr val="000000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>
                <a:solidFill>
                  <a:srgbClr val="000000"/>
                </a:solidFill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D1EFE-4780-47F2-B81D-7DA12A66F341}" type="slidenum">
              <a:rPr lang="th-T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18883"/>
      </p:ext>
    </p:extLst>
  </p:cSld>
  <p:clrMapOvr>
    <a:masterClrMapping/>
  </p:clrMapOvr>
  <p:transition spd="slow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12015-5755-4018-9DCC-92C9ABDD0B88}" type="slidenum">
              <a:rPr lang="th-T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07458"/>
      </p:ext>
    </p:extLst>
  </p:cSld>
  <p:clrMapOvr>
    <a:masterClrMapping/>
  </p:clrMapOvr>
  <p:transition spd="slow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25503-6929-4279-87CA-FF88133AF68D}" type="slidenum">
              <a:rPr lang="th-T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61053"/>
      </p:ext>
    </p:extLst>
  </p:cSld>
  <p:clrMapOvr>
    <a:masterClrMapping/>
  </p:clrMapOvr>
  <p:transition spd="slow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7B37B-6418-4363-A91A-1003C0136940}" type="slidenum">
              <a:rPr lang="th-T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316125"/>
      </p:ext>
    </p:extLst>
  </p:cSld>
  <p:clrMapOvr>
    <a:masterClrMapping/>
  </p:clrMapOvr>
  <p:transition spd="slow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B7B99-B2FA-49FD-9180-DD0E60E25266}" type="slidenum">
              <a:rPr lang="th-T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568481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29292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29292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DFF05-700C-48D4-AA5E-66400696E0D0}" type="slidenum">
              <a:rPr lang="en-US">
                <a:solidFill>
                  <a:srgbClr val="292929"/>
                </a:solidFill>
              </a:rPr>
              <a:pPr/>
              <a:t>‹#›</a:t>
            </a:fld>
            <a:endParaRPr lang="th-TH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54074"/>
      </p:ext>
    </p:extLst>
  </p:cSld>
  <p:clrMapOvr>
    <a:masterClrMapping/>
  </p:clrMapOvr>
  <p:transition spd="slow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4AC46-726D-48BF-8327-A96850627C33}" type="slidenum">
              <a:rPr lang="th-T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018977"/>
      </p:ext>
    </p:extLst>
  </p:cSld>
  <p:clrMapOvr>
    <a:masterClrMapping/>
  </p:clrMapOvr>
  <p:transition spd="slow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B6B40-2B21-4CE5-9C94-8B0925A486B1}" type="slidenum">
              <a:rPr lang="th-T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89495"/>
      </p:ext>
    </p:extLst>
  </p:cSld>
  <p:clrMapOvr>
    <a:masterClrMapping/>
  </p:clrMapOvr>
  <p:transition spd="slow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A6769-5B10-44CD-B531-05A18C68AA12}" type="slidenum">
              <a:rPr lang="th-T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969035"/>
      </p:ext>
    </p:extLst>
  </p:cSld>
  <p:clrMapOvr>
    <a:masterClrMapping/>
  </p:clrMapOvr>
  <p:transition spd="slow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8FCAD-F48B-48FB-A6AF-889B8903D2D5}" type="slidenum">
              <a:rPr lang="th-T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379413"/>
      </p:ext>
    </p:extLst>
  </p:cSld>
  <p:clrMapOvr>
    <a:masterClrMapping/>
  </p:clrMapOvr>
  <p:transition spd="slow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1B9DC-A2DD-4BA0-8F6D-A610D19774B6}" type="slidenum">
              <a:rPr lang="th-T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36127"/>
      </p:ext>
    </p:extLst>
  </p:cSld>
  <p:clrMapOvr>
    <a:masterClrMapping/>
  </p:clrMapOvr>
  <p:transition spd="slow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75740-C62A-494D-9D69-0131993834CA}" type="slidenum">
              <a:rPr lang="th-T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496491"/>
      </p:ext>
    </p:extLst>
  </p:cSld>
  <p:clrMapOvr>
    <a:masterClrMapping/>
  </p:clrMapOvr>
  <p:transition spd="slow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48AC2-2388-43F9-B12A-558969AB2914}" type="slidenum">
              <a:rPr lang="th-T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91559"/>
      </p:ext>
    </p:extLst>
  </p:cSld>
  <p:clrMapOvr>
    <a:masterClrMapping/>
  </p:clrMapOvr>
  <p:transition spd="slow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FA91921-DC4A-4777-A82F-2B26A4225D94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70F626-8F1B-4F57-9852-DB2DF0EBFC3B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40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1921-DC4A-4777-A82F-2B26A4225D94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F626-8F1B-4F57-9852-DB2DF0EBFC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8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1921-DC4A-4777-A82F-2B26A4225D94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F626-8F1B-4F57-9852-DB2DF0EBFC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29292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29292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70186-AC5D-421F-93CB-15C6EDE249EF}" type="slidenum">
              <a:rPr lang="en-US">
                <a:solidFill>
                  <a:srgbClr val="292929"/>
                </a:solidFill>
              </a:rPr>
              <a:pPr/>
              <a:t>‹#›</a:t>
            </a:fld>
            <a:endParaRPr lang="th-TH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432173"/>
      </p:ext>
    </p:extLst>
  </p:cSld>
  <p:clrMapOvr>
    <a:masterClrMapping/>
  </p:clrMapOvr>
  <p:transition spd="slow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1921-DC4A-4777-A82F-2B26A4225D94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F626-8F1B-4F57-9852-DB2DF0EBFC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6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1921-DC4A-4777-A82F-2B26A4225D94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F626-8F1B-4F57-9852-DB2DF0EBFC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4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1921-DC4A-4777-A82F-2B26A4225D94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F626-8F1B-4F57-9852-DB2DF0EBFC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1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1921-DC4A-4777-A82F-2B26A4225D94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F626-8F1B-4F57-9852-DB2DF0EBFC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4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1921-DC4A-4777-A82F-2B26A4225D94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F626-8F1B-4F57-9852-DB2DF0EBFC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009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1921-DC4A-4777-A82F-2B26A4225D94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F626-8F1B-4F57-9852-DB2DF0EBFC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0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1921-DC4A-4777-A82F-2B26A4225D94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F626-8F1B-4F57-9852-DB2DF0EBFC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9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1921-DC4A-4777-A82F-2B26A4225D94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F626-8F1B-4F57-9852-DB2DF0EBFC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6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29292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29292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4AB41-8699-4935-BB6B-E6AA37EDABCC}" type="slidenum">
              <a:rPr lang="en-US">
                <a:solidFill>
                  <a:srgbClr val="292929"/>
                </a:solidFill>
              </a:rPr>
              <a:pPr/>
              <a:t>‹#›</a:t>
            </a:fld>
            <a:endParaRPr lang="th-TH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273114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29292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75F83-3FDD-44F8-AF00-0DFD0F406FBA}" type="slidenum">
              <a:rPr lang="en-US">
                <a:solidFill>
                  <a:srgbClr val="292929"/>
                </a:solidFill>
              </a:rPr>
              <a:pPr/>
              <a:t>‹#›</a:t>
            </a:fld>
            <a:endParaRPr lang="th-TH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145135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29292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9A34F-0FCF-470E-8DB4-4E8FE6040C5A}" type="slidenum">
              <a:rPr lang="en-US">
                <a:solidFill>
                  <a:srgbClr val="292929"/>
                </a:solidFill>
              </a:rPr>
              <a:pPr/>
              <a:t>‹#›</a:t>
            </a:fld>
            <a:endParaRPr lang="th-TH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504896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2400">
              <a:solidFill>
                <a:srgbClr val="292929"/>
              </a:solidFill>
              <a:latin typeface="Times New Roman" pitchFamily="18" charset="0"/>
            </a:endParaRP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2400">
              <a:solidFill>
                <a:srgbClr val="292929"/>
              </a:solidFill>
              <a:latin typeface="Times New Roman" pitchFamily="18" charset="0"/>
            </a:endParaRP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solidFill>
                <a:srgbClr val="292929"/>
              </a:solidFill>
            </a:endParaRPr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solidFill>
                <a:srgbClr val="292929"/>
              </a:solidFill>
            </a:endParaRPr>
          </a:p>
        </p:txBody>
      </p:sp>
      <p:sp>
        <p:nvSpPr>
          <p:cNvPr id="9319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59E64A-BE99-4BB3-AE40-059467F276FF}" type="slidenum">
              <a:rPr lang="en-US">
                <a:solidFill>
                  <a:srgbClr val="29292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h-TH">
              <a:solidFill>
                <a:srgbClr val="292929"/>
              </a:solidFill>
            </a:endParaRPr>
          </a:p>
        </p:txBody>
      </p:sp>
      <p:sp>
        <p:nvSpPr>
          <p:cNvPr id="93193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/>
            <a:ahLst/>
            <a:cxnLst>
              <a:cxn ang="0">
                <a:pos x="10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solidFill>
                <a:srgbClr val="292929"/>
              </a:solidFill>
            </a:endParaRPr>
          </a:p>
        </p:txBody>
      </p:sp>
      <p:sp>
        <p:nvSpPr>
          <p:cNvPr id="93194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" y="0"/>
              </a:cxn>
              <a:cxn ang="0">
                <a:pos x="1000" y="1000"/>
              </a:cxn>
              <a:cxn ang="0">
                <a:pos x="0" y="1000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41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447675" indent="-44767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  <a:cs typeface="+mn-cs"/>
        </a:defRPr>
      </a:lvl2pPr>
      <a:lvl3pPr marL="1293813" indent="-4032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81163" indent="-385763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  <a:cs typeface="+mn-cs"/>
        </a:defRPr>
      </a:lvl4pPr>
      <a:lvl5pPr marL="20701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DB6832-0D7B-4745-BAD4-7B8A983CEA7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22/07/2014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E92CF2-4C8C-4FB6-B651-D76B659642CC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6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rand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46435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260981-0FEA-44B9-96DE-C7C5FE05B99E}" type="slidenum">
              <a:rPr lang="th-TH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46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55A9911-B54D-4F6A-B49F-2188681692E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2A02406-B7BF-4E43-B351-11D1FA96301E}" type="datetimeFigureOut">
              <a:rPr lang="en-US" smtClean="0"/>
              <a:t>7/22/2014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CA2FE3-F58B-42B4-B055-0ECD0DEA8BD9}" type="slidenum">
              <a:rPr lang="th-TH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  <p:sp>
        <p:nvSpPr>
          <p:cNvPr id="4096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4096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000000"/>
              </a:solidFill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097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>
                <a:solidFill>
                  <a:srgbClr val="000000"/>
                </a:solidFill>
              </a:endParaRPr>
            </a:p>
          </p:txBody>
        </p:sp>
        <p:sp>
          <p:nvSpPr>
            <p:cNvPr id="4097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>
                <a:solidFill>
                  <a:srgbClr val="000000"/>
                </a:solidFill>
              </a:endParaRPr>
            </a:p>
          </p:txBody>
        </p:sp>
        <p:sp>
          <p:nvSpPr>
            <p:cNvPr id="4097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>
                <a:solidFill>
                  <a:srgbClr val="000000"/>
                </a:solidFill>
              </a:endParaRPr>
            </a:p>
          </p:txBody>
        </p:sp>
        <p:sp>
          <p:nvSpPr>
            <p:cNvPr id="4097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>
                <a:solidFill>
                  <a:srgbClr val="000000"/>
                </a:solidFill>
              </a:endParaRPr>
            </a:p>
          </p:txBody>
        </p:sp>
        <p:sp>
          <p:nvSpPr>
            <p:cNvPr id="4097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>
                <a:solidFill>
                  <a:srgbClr val="000000"/>
                </a:solidFill>
              </a:endParaRPr>
            </a:p>
          </p:txBody>
        </p:sp>
        <p:sp>
          <p:nvSpPr>
            <p:cNvPr id="4097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>
                <a:solidFill>
                  <a:srgbClr val="000000"/>
                </a:solidFill>
              </a:endParaRPr>
            </a:p>
          </p:txBody>
        </p:sp>
        <p:sp>
          <p:nvSpPr>
            <p:cNvPr id="4097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>
                <a:solidFill>
                  <a:srgbClr val="000000"/>
                </a:solidFill>
              </a:endParaRPr>
            </a:p>
          </p:txBody>
        </p:sp>
        <p:sp>
          <p:nvSpPr>
            <p:cNvPr id="4097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>
                <a:solidFill>
                  <a:srgbClr val="000000"/>
                </a:solidFill>
              </a:endParaRPr>
            </a:p>
          </p:txBody>
        </p:sp>
        <p:sp>
          <p:nvSpPr>
            <p:cNvPr id="4097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>
                <a:solidFill>
                  <a:srgbClr val="000000"/>
                </a:solidFill>
              </a:endParaRPr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098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h-TH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98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h-TH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98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h-TH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098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000000"/>
                  </a:solidFill>
                </a:endParaRPr>
              </a:p>
            </p:txBody>
          </p:sp>
          <p:sp>
            <p:nvSpPr>
              <p:cNvPr id="4098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000000"/>
                  </a:solidFill>
                </a:endParaRPr>
              </a:p>
            </p:txBody>
          </p:sp>
          <p:sp>
            <p:nvSpPr>
              <p:cNvPr id="4098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098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h-TH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99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h-TH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99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h-TH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99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h-TH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99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h-TH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99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h-TH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99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h-TH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99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h-TH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099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>
                <a:solidFill>
                  <a:srgbClr val="000000"/>
                </a:solidFill>
              </a:endParaRPr>
            </a:p>
          </p:txBody>
        </p:sp>
        <p:sp>
          <p:nvSpPr>
            <p:cNvPr id="4099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>
                <a:solidFill>
                  <a:srgbClr val="000000"/>
                </a:solidFill>
              </a:endParaRPr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00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00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h-TH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00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h-TH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00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h-TH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00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h-TH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00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h-TH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00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h-TH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01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h-TH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01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h-TH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101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1851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FA91921-DC4A-4777-A82F-2B26A4225D94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D70F626-8F1B-4F57-9852-DB2DF0EBFC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3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png"/><Relationship Id="rId7" Type="http://schemas.openxmlformats.org/officeDocument/2006/relationships/image" Target="../media/image28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7.png"/><Relationship Id="rId11" Type="http://schemas.openxmlformats.org/officeDocument/2006/relationships/image" Target="../media/image32.emf"/><Relationship Id="rId5" Type="http://schemas.openxmlformats.org/officeDocument/2006/relationships/image" Target="../media/image26.png"/><Relationship Id="rId10" Type="http://schemas.openxmlformats.org/officeDocument/2006/relationships/image" Target="../media/image31.emf"/><Relationship Id="rId4" Type="http://schemas.openxmlformats.org/officeDocument/2006/relationships/image" Target="../media/image25.png"/><Relationship Id="rId9" Type="http://schemas.openxmlformats.org/officeDocument/2006/relationships/image" Target="../media/image3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304800"/>
            <a:ext cx="7543800" cy="259397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effectLst>
                  <a:reflection blurRad="6350" stA="55000" endA="300" endPos="45500" dir="5400000" sy="-100000" algn="bl" rotWithShape="0"/>
                </a:effectLst>
              </a:rPr>
              <a:t>Harmony of Exercise, Sport Physical Activity, Recreation and Tourism  </a:t>
            </a:r>
            <a:endParaRPr lang="en-US" sz="48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782" y="3440120"/>
            <a:ext cx="8077200" cy="3265480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r>
              <a:rPr lang="en-US" sz="2500" b="1" dirty="0">
                <a:solidFill>
                  <a:schemeClr val="accent1">
                    <a:lumMod val="50000"/>
                  </a:schemeClr>
                </a:solidFill>
              </a:rPr>
              <a:t>Prof. </a:t>
            </a:r>
            <a:r>
              <a:rPr lang="en-US" sz="2500" b="1" dirty="0" err="1">
                <a:solidFill>
                  <a:schemeClr val="accent1">
                    <a:lumMod val="50000"/>
                  </a:schemeClr>
                </a:solidFill>
              </a:rPr>
              <a:t>Dr.Sombat</a:t>
            </a:r>
            <a:r>
              <a:rPr lang="en-US" sz="2500" b="1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sz="2500" b="1" dirty="0" err="1">
                <a:solidFill>
                  <a:schemeClr val="accent1">
                    <a:lumMod val="50000"/>
                  </a:schemeClr>
                </a:solidFill>
              </a:rPr>
              <a:t>Karnjanakit</a:t>
            </a:r>
            <a:endParaRPr lang="en-US" sz="25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Chulalongkorn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University</a:t>
            </a:r>
          </a:p>
          <a:p>
            <a:endParaRPr lang="th-TH" sz="2800" dirty="0" smtClean="0"/>
          </a:p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The 5</a:t>
            </a:r>
            <a:r>
              <a:rPr lang="en-US" sz="2800" b="1" baseline="30000" dirty="0" smtClean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International Conference in Sport and Exercise Science During 9-11 July 2014 at Long Beach and Spa Hotel,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Pattaya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, Thailand.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486"/>
          <a:stretch/>
        </p:blipFill>
        <p:spPr bwMode="auto">
          <a:xfrm>
            <a:off x="4191000" y="3276600"/>
            <a:ext cx="4087982" cy="1695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3320902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By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85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71700"/>
            <a:ext cx="8229600" cy="4471988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Quality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life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Emotional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Development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Total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Development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Wellness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: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Physical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Mental, Social,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Emotional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Spiritual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Development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99" name="Titre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643937" cy="939800"/>
          </a:xfrm>
        </p:spPr>
        <p:txBody>
          <a:bodyPr/>
          <a:lstStyle/>
          <a:p>
            <a:pPr eaLnBrk="1" hangingPunct="1"/>
            <a:r>
              <a:rPr lang="fr-CA" dirty="0" err="1" smtClean="0">
                <a:solidFill>
                  <a:schemeClr val="bg1"/>
                </a:solidFill>
              </a:rPr>
              <a:t>Recreation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Enhancing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Better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Quality</a:t>
            </a:r>
            <a:r>
              <a:rPr lang="fr-CA" dirty="0" smtClean="0">
                <a:solidFill>
                  <a:schemeClr val="bg1"/>
                </a:solidFill>
              </a:rPr>
              <a:t> of Life and </a:t>
            </a:r>
            <a:r>
              <a:rPr lang="fr-CA" dirty="0" err="1" smtClean="0">
                <a:solidFill>
                  <a:schemeClr val="bg1"/>
                </a:solidFill>
              </a:rPr>
              <a:t>Community</a:t>
            </a:r>
            <a:endParaRPr lang="fr-CA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86819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6870700" cy="1295400"/>
          </a:xfrm>
        </p:spPr>
        <p:txBody>
          <a:bodyPr/>
          <a:lstStyle/>
          <a:p>
            <a:pPr eaLnBrk="1" hangingPunct="1"/>
            <a:r>
              <a:rPr lang="en-US" sz="3600" b="1" i="1" dirty="0" smtClean="0">
                <a:latin typeface="Times New Roman" pitchFamily="18" charset="0"/>
              </a:rPr>
              <a:t>Personal Benefits of Recreation and Leisure Activities</a:t>
            </a:r>
            <a:endParaRPr lang="th-TH" sz="3600" b="1" i="1" dirty="0" smtClean="0">
              <a:latin typeface="Times New Roman" pitchFamily="18" charset="0"/>
            </a:endParaRPr>
          </a:p>
        </p:txBody>
      </p:sp>
      <p:sp>
        <p:nvSpPr>
          <p:cNvPr id="5325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696200" cy="3657600"/>
          </a:xfrm>
        </p:spPr>
        <p:txBody>
          <a:bodyPr/>
          <a:lstStyle/>
          <a:p>
            <a:pPr marL="609600" indent="-609600" eaLnBrk="1" hangingPunct="1">
              <a:buClr>
                <a:schemeClr val="tx1"/>
              </a:buClr>
              <a:buFontTx/>
              <a:buAutoNum type="arabicPeriod"/>
            </a:pPr>
            <a:r>
              <a:rPr lang="en-US" sz="2800" b="1" dirty="0" smtClean="0">
                <a:latin typeface="Times New Roman" pitchFamily="18" charset="0"/>
              </a:rPr>
              <a:t>Personal Development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</a:pPr>
            <a:r>
              <a:rPr lang="en-US" sz="2800" b="1" dirty="0" smtClean="0">
                <a:latin typeface="Times New Roman" pitchFamily="18" charset="0"/>
              </a:rPr>
              <a:t>Social Bonding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</a:pPr>
            <a:r>
              <a:rPr lang="en-US" sz="2800" b="1" dirty="0" smtClean="0">
                <a:latin typeface="Times New Roman" pitchFamily="18" charset="0"/>
              </a:rPr>
              <a:t>Physical Development 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</a:pPr>
            <a:r>
              <a:rPr lang="en-US" sz="2800" b="1" dirty="0" smtClean="0">
                <a:latin typeface="Times New Roman" pitchFamily="18" charset="0"/>
              </a:rPr>
              <a:t>Stimulation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</a:pPr>
            <a:r>
              <a:rPr lang="en-US" sz="2800" b="1" dirty="0" smtClean="0">
                <a:latin typeface="Times New Roman" pitchFamily="18" charset="0"/>
              </a:rPr>
              <a:t>Fantasy and Escape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</a:pPr>
            <a:r>
              <a:rPr lang="en-US" sz="2800" b="1" dirty="0" smtClean="0">
                <a:latin typeface="Times New Roman" pitchFamily="18" charset="0"/>
              </a:rPr>
              <a:t>Nostalgia and Reflection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</a:pPr>
            <a:r>
              <a:rPr lang="en-US" sz="2800" b="1" dirty="0" smtClean="0">
                <a:latin typeface="Times New Roman" pitchFamily="18" charset="0"/>
              </a:rPr>
              <a:t>Independence and Freedom</a:t>
            </a:r>
            <a:endParaRPr lang="th-TH" sz="2800" b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6279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i="1" smtClean="0">
                <a:latin typeface="Times New Roman" pitchFamily="18" charset="0"/>
              </a:rPr>
              <a:t>Personal Benefits of Recreation and Leisure Activities (Continue)</a:t>
            </a:r>
            <a:endParaRPr lang="th-TH" sz="3600" b="1" i="1" smtClean="0">
              <a:latin typeface="Times New Roman" pitchFamily="18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Clr>
                <a:schemeClr val="tx1"/>
              </a:buClr>
              <a:buNone/>
            </a:pPr>
            <a:r>
              <a:rPr lang="en-US" sz="2800" b="1" dirty="0" smtClean="0">
                <a:latin typeface="Times New Roman" pitchFamily="18" charset="0"/>
                <a:cs typeface="Times New Roman" panose="02020603050405020304" pitchFamily="18" charset="0"/>
              </a:rPr>
              <a:t>  8. Reduction of Sensory Overload </a:t>
            </a:r>
          </a:p>
          <a:p>
            <a:pPr marL="0" indent="0" eaLnBrk="1" hangingPunct="1">
              <a:buClr>
                <a:schemeClr val="tx1"/>
              </a:buClr>
              <a:buNone/>
            </a:pP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anose="02020603050405020304" pitchFamily="18" charset="0"/>
              </a:rPr>
              <a:t>     (Stress and Anxiety)</a:t>
            </a:r>
          </a:p>
          <a:p>
            <a:pPr marL="0" indent="0" eaLnBrk="1" hangingPunct="1">
              <a:buClr>
                <a:schemeClr val="tx1"/>
              </a:buClr>
              <a:buNone/>
            </a:pPr>
            <a:r>
              <a:rPr lang="en-US" sz="2800" b="1" dirty="0" smtClean="0">
                <a:latin typeface="Times New Roman" pitchFamily="18" charset="0"/>
                <a:cs typeface="Times New Roman" panose="02020603050405020304" pitchFamily="18" charset="0"/>
              </a:rPr>
              <a:t>  9.</a:t>
            </a:r>
            <a:r>
              <a:rPr lang="th-TH" sz="2800" b="1" dirty="0">
                <a:latin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anose="02020603050405020304" pitchFamily="18" charset="0"/>
              </a:rPr>
              <a:t>Sense 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of </a:t>
            </a:r>
            <a:r>
              <a:rPr lang="en-US" sz="2800" b="1" dirty="0" smtClean="0">
                <a:latin typeface="Times New Roman" pitchFamily="18" charset="0"/>
                <a:cs typeface="Times New Roman" panose="02020603050405020304" pitchFamily="18" charset="0"/>
              </a:rPr>
              <a:t>Achievement</a:t>
            </a:r>
          </a:p>
          <a:p>
            <a:pPr marL="514350" indent="-514350" eaLnBrk="1" hangingPunct="1">
              <a:buClr>
                <a:schemeClr val="tx1"/>
              </a:buClr>
              <a:buAutoNum type="arabicPeriod" startAt="10"/>
            </a:pPr>
            <a:r>
              <a:rPr lang="en-US" sz="2800" b="1" dirty="0" smtClean="0">
                <a:latin typeface="Times New Roman" pitchFamily="18" charset="0"/>
                <a:cs typeface="Times New Roman" panose="02020603050405020304" pitchFamily="18" charset="0"/>
              </a:rPr>
              <a:t> Sense of Exploratory</a:t>
            </a:r>
            <a:r>
              <a:rPr lang="th-TH" sz="2800" b="1" dirty="0" smtClean="0">
                <a:latin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buClr>
                <a:schemeClr val="tx1"/>
              </a:buClr>
              <a:buAutoNum type="arabicPeriod" startAt="10"/>
            </a:pPr>
            <a:r>
              <a:rPr lang="en-US" sz="2800" b="1" dirty="0" smtClean="0">
                <a:latin typeface="Times New Roman" pitchFamily="18" charset="0"/>
                <a:cs typeface="Times New Roman" panose="02020603050405020304" pitchFamily="18" charset="0"/>
              </a:rPr>
              <a:t> Spiritual + Mental Development</a:t>
            </a:r>
          </a:p>
          <a:p>
            <a:pPr marL="0" indent="0" eaLnBrk="1" hangingPunct="1">
              <a:buClr>
                <a:schemeClr val="tx1"/>
              </a:buClr>
              <a:buNone/>
            </a:pPr>
            <a:r>
              <a:rPr lang="en-US" sz="2800" b="1" dirty="0" smtClean="0">
                <a:latin typeface="Times New Roman" pitchFamily="18" charset="0"/>
                <a:cs typeface="Times New Roman" panose="02020603050405020304" pitchFamily="18" charset="0"/>
              </a:rPr>
              <a:t>12.  Aesthetic Appreciation </a:t>
            </a:r>
          </a:p>
          <a:p>
            <a:pPr marL="609600" indent="-609600" eaLnBrk="1" hangingPunct="1">
              <a:buClr>
                <a:schemeClr val="tx1"/>
              </a:buClr>
              <a:buFontTx/>
              <a:buNone/>
            </a:pPr>
            <a:endParaRPr lang="th-TH" sz="2400" b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36705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3" descr="D:\animation\00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4826000"/>
            <a:ext cx="27146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4" name="Picture 2" descr="C:\Documents and Settings\Administrator\My Documents\My Pictures\รูปภาพ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78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3643306" y="285728"/>
            <a:ext cx="5072098" cy="4214818"/>
          </a:xfrm>
          <a:prstGeom prst="rect">
            <a:avLst/>
          </a:prstGeom>
          <a:solidFill>
            <a:srgbClr val="0A2EE4"/>
          </a:solidFill>
          <a:ln>
            <a:solidFill>
              <a:srgbClr val="0A2EE4"/>
            </a:solidFill>
          </a:ln>
          <a:effectLst>
            <a:outerShdw blurRad="152400" dist="317500" dir="5400000" sx="90000" sy="-19000" rotWithShape="0">
              <a:prstClr val="black">
                <a:alpha val="3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Sport, Games, Dance and Outdoor Recreation activities gain neuromuscular </a:t>
            </a:r>
            <a:r>
              <a:rPr 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skills </a:t>
            </a: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and generally improve their strength, fitness, agility and endurance</a:t>
            </a:r>
            <a:endParaRPr lang="th-TH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837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ชื่อเรื่อง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56675" name="ตัวยึดเนื้อหา 2"/>
          <p:cNvSpPr>
            <a:spLocks noGrp="1"/>
          </p:cNvSpPr>
          <p:nvPr>
            <p:ph idx="4294967295"/>
          </p:nvPr>
        </p:nvSpPr>
        <p:spPr>
          <a:xfrm>
            <a:off x="0" y="171450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57158" y="357166"/>
            <a:ext cx="5072098" cy="514353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152400" dist="317500" dir="5400000" sx="90000" sy="-19000" rotWithShape="0">
              <a:prstClr val="black">
                <a:alpha val="3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Recreation offers the opportunity for relaxation, a change of pace and develop meaningful and supportive social relationship with others</a:t>
            </a:r>
            <a:endParaRPr lang="th-TH" sz="4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pic>
        <p:nvPicPr>
          <p:cNvPr id="7" name="Picture 4" descr="10_g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3312" y="428604"/>
            <a:ext cx="3340688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sect-f-bungy-jump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0888" y="3071810"/>
            <a:ext cx="3313112" cy="3063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004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ชื่อเรื่อง 1"/>
          <p:cNvSpPr>
            <a:spLocks noGrp="1"/>
          </p:cNvSpPr>
          <p:nvPr>
            <p:ph type="title" idx="4294967295"/>
          </p:nvPr>
        </p:nvSpPr>
        <p:spPr>
          <a:solidFill>
            <a:schemeClr val="bg2">
              <a:lumMod val="25000"/>
            </a:schemeClr>
          </a:solidFill>
          <a:ln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Physical Needs Served by Recreation Activities</a:t>
            </a:r>
            <a:endParaRPr lang="th-TH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sp>
        <p:nvSpPr>
          <p:cNvPr id="6147" name="ตัวยึดเนื้อหา 2"/>
          <p:cNvSpPr>
            <a:spLocks noGrp="1"/>
          </p:cNvSpPr>
          <p:nvPr>
            <p:ph idx="4294967295"/>
          </p:nvPr>
        </p:nvSpPr>
        <p:spPr>
          <a:solidFill>
            <a:schemeClr val="bg2">
              <a:lumMod val="25000"/>
            </a:schemeClr>
          </a:solidFill>
          <a:ln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3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Games and Sports, varied forms of dance, and moderate forms of exercise as walking and gardening have significant effects on physical health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Control of Obesity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Preserving Cardiovascular Fitness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Fitness Program in </a:t>
            </a:r>
            <a:r>
              <a:rPr lang="en-US" sz="3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Public Recreation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Fitness </a:t>
            </a:r>
            <a:r>
              <a:rPr lang="en-US" sz="3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in Health Club and Industrial Program </a:t>
            </a:r>
          </a:p>
          <a:p>
            <a:pPr>
              <a:buFont typeface="Arial" pitchFamily="34" charset="0"/>
              <a:buChar char="•"/>
              <a:defRPr/>
            </a:pPr>
            <a:endParaRPr lang="en-US" kern="1200" dirty="0"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290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F:\pics of outdoor recreation\sports-recre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1785938"/>
            <a:ext cx="31718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ชื่อเรื่อง 1"/>
          <p:cNvSpPr>
            <a:spLocks noGrp="1"/>
          </p:cNvSpPr>
          <p:nvPr>
            <p:ph type="title" idx="4294967295"/>
          </p:nvPr>
        </p:nvSpPr>
        <p:spPr>
          <a:ln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Emotional Values of Recreational Participation</a:t>
            </a:r>
            <a:endParaRPr lang="th-TH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sp>
        <p:nvSpPr>
          <p:cNvPr id="7171" name="ตัวยึดเนื้อหา 2"/>
          <p:cNvSpPr>
            <a:spLocks noGrp="1"/>
          </p:cNvSpPr>
          <p:nvPr>
            <p:ph idx="4294967295"/>
          </p:nvPr>
        </p:nvSpPr>
        <p:spPr>
          <a:xfrm>
            <a:off x="428596" y="1571612"/>
            <a:ext cx="5543560" cy="4525963"/>
          </a:xfrm>
          <a:ln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4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Health Emotional Outcomes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4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Mental Health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4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Value of Relaxation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4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Stress Management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4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Healthy Balance of Work and Play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4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Self-Actualization</a:t>
            </a:r>
          </a:p>
          <a:p>
            <a:pPr>
              <a:buFont typeface="Arial" pitchFamily="34" charset="0"/>
              <a:buNone/>
              <a:defRPr/>
            </a:pPr>
            <a:endParaRPr lang="th-TH" kern="1200" dirty="0"/>
          </a:p>
        </p:txBody>
      </p:sp>
    </p:spTree>
    <p:extLst>
      <p:ext uri="{BB962C8B-B14F-4D97-AF65-F5344CB8AC3E}">
        <p14:creationId xmlns:p14="http://schemas.microsoft.com/office/powerpoint/2010/main" val="113263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ชื่อเรื่อง 1"/>
          <p:cNvSpPr>
            <a:spLocks noGrp="1"/>
          </p:cNvSpPr>
          <p:nvPr>
            <p:ph type="title" idx="4294967295"/>
          </p:nvPr>
        </p:nvSpPr>
        <p:spPr>
          <a:ln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5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Social Values of Recreation</a:t>
            </a:r>
            <a:endParaRPr lang="th-TH" sz="5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sp>
        <p:nvSpPr>
          <p:cNvPr id="8195" name="ตัวยึดเนื้อหา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186766" cy="5043510"/>
          </a:xfrm>
          <a:ln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3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Sport and Character Development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Competition and Cooperation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Sport participations can contribute to upward mobility: 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3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(1) Develop Skills 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3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(2) May promote educational achievement by providing scholarships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3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</a:t>
            </a:r>
          </a:p>
          <a:p>
            <a:pPr>
              <a:buFont typeface="Arial" pitchFamily="34" charset="0"/>
              <a:buNone/>
              <a:defRPr/>
            </a:pPr>
            <a:endParaRPr lang="th-TH" kern="1200" dirty="0"/>
          </a:p>
        </p:txBody>
      </p:sp>
    </p:spTree>
    <p:extLst>
      <p:ext uri="{BB962C8B-B14F-4D97-AF65-F5344CB8AC3E}">
        <p14:creationId xmlns:p14="http://schemas.microsoft.com/office/powerpoint/2010/main" val="144606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ชื่อเรื่อง 1"/>
          <p:cNvSpPr>
            <a:spLocks noGrp="1"/>
          </p:cNvSpPr>
          <p:nvPr>
            <p:ph type="title" idx="4294967295"/>
          </p:nvPr>
        </p:nvSpPr>
        <p:spPr>
          <a:ln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5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Social Values of Recreation (</a:t>
            </a:r>
            <a:r>
              <a:rPr lang="en-US" sz="5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continued)</a:t>
            </a:r>
            <a:endParaRPr lang="th-TH" sz="5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sp>
        <p:nvSpPr>
          <p:cNvPr id="9219" name="ตัวยึดเนื้อหา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5114932" cy="4525963"/>
          </a:xfrm>
          <a:ln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en-US" kern="1200" dirty="0">
                <a:cs typeface="Cordia New" pitchFamily="34" charset="-34"/>
              </a:rPr>
              <a:t>	</a:t>
            </a:r>
            <a:r>
              <a:rPr lang="en-US" sz="4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(3) May lead to occupational sponsorship</a:t>
            </a:r>
            <a:endParaRPr 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rdia New" pitchFamily="34" charset="-34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sz="4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(4) May lead to the development of attitude and behavior patterns valued in the larger occupational world</a:t>
            </a:r>
          </a:p>
          <a:p>
            <a:pPr>
              <a:buFont typeface="Arial" pitchFamily="34" charset="0"/>
              <a:buNone/>
              <a:defRPr/>
            </a:pPr>
            <a:endParaRPr lang="th-TH" kern="1200" dirty="0"/>
          </a:p>
        </p:txBody>
      </p:sp>
      <p:pic>
        <p:nvPicPr>
          <p:cNvPr id="160776" name="Picture 2" descr="F:\pics of outdoor recreation\social-bookmarking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2500313"/>
            <a:ext cx="302895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87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229600" cy="1143000"/>
          </a:xfrm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Map of ASEAN Community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C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49" y="1676400"/>
            <a:ext cx="7924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FA94-E79C-4E1B-9FCC-EFE9ED617620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52400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7019"/>
            <a:ext cx="3810000" cy="33528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107019"/>
            <a:ext cx="4440866" cy="33528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536" y="169235"/>
            <a:ext cx="910725" cy="1295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183689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18000">
                  <a:solidFill>
                    <a:srgbClr val="FF99FF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Chulalongkorn</a:t>
            </a:r>
            <a:r>
              <a:rPr lang="en-US" sz="5400" b="1" dirty="0" smtClean="0">
                <a:ln w="18000">
                  <a:solidFill>
                    <a:srgbClr val="FF99FF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University</a:t>
            </a:r>
            <a:endParaRPr lang="en-US" sz="5400" b="1" dirty="0">
              <a:ln w="18000">
                <a:solidFill>
                  <a:srgbClr val="FF99FF"/>
                </a:solidFill>
                <a:prstDash val="solid"/>
                <a:miter lim="800000"/>
              </a:ln>
              <a:solidFill>
                <a:srgbClr val="FF99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505893"/>
            <a:ext cx="8229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>
                <a:solidFill>
                  <a:srgbClr val="002060"/>
                </a:solidFill>
              </a:rPr>
              <a:t>Chulalongkorn</a:t>
            </a:r>
            <a:r>
              <a:rPr lang="en-US" sz="2300" b="1" dirty="0">
                <a:solidFill>
                  <a:srgbClr val="002060"/>
                </a:solidFill>
              </a:rPr>
              <a:t> University is Thailand’s source of knowledge and reference, a guiding light of wisdom for </a:t>
            </a:r>
            <a:r>
              <a:rPr lang="en-US" sz="2300" b="1" dirty="0" smtClean="0">
                <a:solidFill>
                  <a:srgbClr val="002060"/>
                </a:solidFill>
              </a:rPr>
              <a:t>sustainable development</a:t>
            </a:r>
            <a:r>
              <a:rPr lang="en-US" sz="23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279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Development of the Association of South East Asian Nations </a:t>
            </a:r>
            <a:r>
              <a:rPr lang="th-TH" sz="4000" dirty="0" smtClean="0">
                <a:solidFill>
                  <a:schemeClr val="bg1"/>
                </a:solidFill>
              </a:rPr>
              <a:t>(</a:t>
            </a:r>
            <a:r>
              <a:rPr lang="en-US" sz="4000" dirty="0" smtClean="0">
                <a:solidFill>
                  <a:schemeClr val="bg1"/>
                </a:solidFill>
              </a:rPr>
              <a:t>ASEAN</a:t>
            </a:r>
            <a:r>
              <a:rPr lang="th-TH" sz="4000" dirty="0" smtClean="0">
                <a:solidFill>
                  <a:schemeClr val="bg1"/>
                </a:solidFill>
              </a:rPr>
              <a:t>)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solidFill>
            <a:srgbClr val="7030A0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cs typeface="+mj-cs"/>
              </a:rPr>
              <a:t>ASEAN Community was established in of August 1967 with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cs typeface="+mj-cs"/>
              </a:rPr>
              <a:t>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cs typeface="+mj-cs"/>
              </a:rPr>
              <a:t>he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cs typeface="+mj-cs"/>
              </a:rPr>
              <a:t>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cs typeface="+mj-cs"/>
              </a:rPr>
              <a:t>nitiated nations, Thailand and the other 4 members including Indonesia, Malaysia, Philippines and Singapore</a:t>
            </a:r>
          </a:p>
          <a:p>
            <a:pPr marL="0" indent="0">
              <a:buNone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cs typeface="+mj-cs"/>
              </a:rPr>
              <a:t>	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cs typeface="+mj-cs"/>
            </a:endParaRPr>
          </a:p>
          <a:p>
            <a:pPr marL="0" indent="0">
              <a:buNone/>
            </a:pPr>
            <a:r>
              <a: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cs typeface="+mj-cs"/>
              </a:rPr>
              <a:t>	</a:t>
            </a:r>
            <a: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cs typeface="+mj-cs"/>
              </a:rPr>
              <a:t>1984 Brunei joined as the 6    member</a:t>
            </a:r>
          </a:p>
          <a:p>
            <a:pPr marL="0" indent="0">
              <a:buNone/>
            </a:pPr>
            <a:r>
              <a: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cs typeface="+mj-cs"/>
              </a:rPr>
              <a:t>	</a:t>
            </a:r>
            <a: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cs typeface="+mj-cs"/>
              </a:rPr>
              <a:t>1995 Vietnam as the 7   member</a:t>
            </a:r>
          </a:p>
          <a:p>
            <a:pPr marL="0" indent="0">
              <a:buNone/>
            </a:pPr>
            <a:r>
              <a: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cs typeface="+mj-cs"/>
              </a:rPr>
              <a:t>	</a:t>
            </a:r>
            <a: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cs typeface="+mj-cs"/>
              </a:rPr>
              <a:t>1997 Laos and Myanmar</a:t>
            </a:r>
          </a:p>
          <a:p>
            <a:pPr marL="0" indent="0">
              <a:buNone/>
            </a:pPr>
            <a:r>
              <a: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cs typeface="+mj-cs"/>
              </a:rPr>
              <a:t>	</a:t>
            </a:r>
            <a: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cs typeface="+mj-cs"/>
              </a:rPr>
              <a:t>2007 ASEAN Charter</a:t>
            </a:r>
          </a:p>
          <a:p>
            <a:pPr marL="0" indent="0">
              <a:buNone/>
            </a:pPr>
            <a:r>
              <a: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cs typeface="+mj-cs"/>
              </a:rPr>
              <a:t>	</a:t>
            </a:r>
            <a: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cs typeface="+mj-cs"/>
              </a:rPr>
              <a:t>2015 ASEAN Economic Community </a:t>
            </a:r>
            <a:r>
              <a:rPr lang="th-TH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cs typeface="+mj-cs"/>
              </a:rPr>
              <a:t>(</a:t>
            </a:r>
            <a: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cs typeface="+mj-cs"/>
              </a:rPr>
              <a:t>AEC</a:t>
            </a:r>
            <a:r>
              <a:rPr lang="th-TH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cs typeface="+mj-cs"/>
              </a:rPr>
              <a:t>)</a:t>
            </a:r>
            <a: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cs typeface="+mj-cs"/>
              </a:rPr>
              <a:t> Set up. </a:t>
            </a:r>
          </a:p>
          <a:p>
            <a:pPr marL="0" indent="0">
              <a:buNone/>
            </a:pP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FA94-E79C-4E1B-9FCC-EFE9ED617620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72025" y="3940514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chemeClr val="bg1"/>
                </a:solidFill>
              </a:rPr>
              <a:t>th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2900" y="4298789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chemeClr val="bg1"/>
                </a:solidFill>
              </a:rPr>
              <a:t>th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17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34226"/>
              </p:ext>
            </p:extLst>
          </p:nvPr>
        </p:nvGraphicFramePr>
        <p:xfrm>
          <a:off x="0" y="733530"/>
          <a:ext cx="9134475" cy="6124470"/>
        </p:xfrm>
        <a:graphic>
          <a:graphicData uri="http://schemas.openxmlformats.org/drawingml/2006/table">
            <a:tbl>
              <a:tblPr firstRow="1" firstCol="1" bandRow="1">
                <a:solidFill>
                  <a:srgbClr val="FF6600"/>
                </a:solidFill>
                <a:tableStyleId>{93296810-A885-4BE3-A3E7-6D5BEEA58F35}</a:tableStyleId>
              </a:tblPr>
              <a:tblGrid>
                <a:gridCol w="1776837"/>
                <a:gridCol w="1885080"/>
                <a:gridCol w="1821494"/>
                <a:gridCol w="1825532"/>
                <a:gridCol w="1825532"/>
              </a:tblGrid>
              <a:tr h="39232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ASEAN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815" marR="46815" marT="46815" marB="46815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</a:rPr>
                        <a:t>(</a:t>
                      </a:r>
                      <a:r>
                        <a:rPr lang="en-US" sz="2000" dirty="0" smtClean="0">
                          <a:effectLst/>
                        </a:rPr>
                        <a:t>Population</a:t>
                      </a:r>
                      <a:r>
                        <a:rPr lang="en-US" sz="2000" baseline="0" dirty="0" smtClean="0">
                          <a:effectLst/>
                        </a:rPr>
                        <a:t> Millions</a:t>
                      </a:r>
                      <a:r>
                        <a:rPr lang="th-TH" sz="2000" dirty="0" smtClean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815" marR="46815" marT="46815" marB="46815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Percent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815" marR="46815" marT="46815" marB="46815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9232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15 years and below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815" marR="46815" marT="46815" marB="46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15-64 </a:t>
                      </a:r>
                      <a:r>
                        <a:rPr lang="en-US" sz="2000" dirty="0" smtClean="0">
                          <a:effectLst/>
                        </a:rPr>
                        <a:t>YEAR</a:t>
                      </a:r>
                      <a:r>
                        <a:rPr lang="en-US" sz="2000" baseline="0" dirty="0" smtClean="0">
                          <a:effectLst/>
                        </a:rPr>
                        <a:t> Old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815" marR="46815" marT="46815" marB="46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65 </a:t>
                      </a:r>
                      <a:r>
                        <a:rPr lang="en-US" sz="2000" dirty="0" smtClean="0">
                          <a:effectLst/>
                        </a:rPr>
                        <a:t>years old and above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815" marR="46815" marT="46815" marB="46815" anchor="ctr"/>
                </a:tc>
              </a:tr>
              <a:tr h="392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Indonesia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815" marR="46815" marT="46815" marB="46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241.0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815" marR="46815" marT="46815" marB="46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27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815" marR="46815" marT="46815" marB="46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67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815" marR="46815" marT="46815" marB="46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815" marR="46815" marT="46815" marB="46815" anchor="ctr"/>
                </a:tc>
              </a:tr>
              <a:tr h="392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Philippine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815" marR="46815" marT="46815" marB="46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96.2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815" marR="46815" marT="46815" marB="46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35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815" marR="46815" marT="46815" marB="46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61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815" marR="46815" marT="46815" marB="46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815" marR="46815" marT="46815" marB="46815" anchor="ctr"/>
                </a:tc>
              </a:tr>
              <a:tr h="392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Vietnam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815" marR="46815" marT="46815" marB="46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89.0</a:t>
                      </a:r>
                      <a:endParaRPr lang="en-US" sz="20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815" marR="46815" marT="46815" marB="46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24</a:t>
                      </a:r>
                      <a:endParaRPr lang="en-US" sz="20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815" marR="46815" marT="46815" marB="46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69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815" marR="46815" marT="46815" marB="46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</a:t>
                      </a:r>
                      <a:endParaRPr lang="en-US" sz="20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815" marR="46815" marT="46815" marB="46815" anchor="ctr"/>
                </a:tc>
              </a:tr>
              <a:tr h="392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Thailand</a:t>
                      </a:r>
                      <a:r>
                        <a:rPr lang="th-TH" sz="2000" dirty="0" smtClean="0">
                          <a:effectLst/>
                        </a:rPr>
                        <a:t>*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815" marR="46815" marT="46815" marB="46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64.3</a:t>
                      </a:r>
                      <a:endParaRPr lang="en-US" sz="20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815" marR="46815" marT="46815" marB="46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19</a:t>
                      </a:r>
                      <a:endParaRPr lang="en-US" sz="20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815" marR="46815" marT="46815" marB="46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71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815" marR="46815" marT="46815" marB="46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815" marR="46815" marT="46815" marB="46815" anchor="ctr"/>
                </a:tc>
              </a:tr>
              <a:tr h="392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Myanmar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815" marR="46815" marT="46815" marB="46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54.6</a:t>
                      </a:r>
                      <a:endParaRPr lang="en-US" sz="20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815" marR="46815" marT="46815" marB="46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28</a:t>
                      </a:r>
                      <a:endParaRPr lang="en-US" sz="20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815" marR="46815" marT="46815" marB="46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67</a:t>
                      </a:r>
                      <a:endParaRPr lang="en-US" sz="20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815" marR="46815" marT="46815" marB="46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815" marR="46815" marT="46815" marB="46815" anchor="ctr"/>
                </a:tc>
              </a:tr>
              <a:tr h="392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Malaysia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815" marR="46815" marT="46815" marB="46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29.0</a:t>
                      </a:r>
                      <a:endParaRPr lang="en-US" sz="20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815" marR="46815" marT="46815" marB="46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27</a:t>
                      </a:r>
                      <a:endParaRPr lang="en-US" sz="20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815" marR="46815" marT="46815" marB="46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68</a:t>
                      </a:r>
                      <a:endParaRPr lang="en-US" sz="20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815" marR="46815" marT="46815" marB="46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815" marR="46815" marT="46815" marB="46815" anchor="ctr"/>
                </a:tc>
              </a:tr>
              <a:tr h="392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Cambodia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815" marR="46815" marT="46815" marB="46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15.0</a:t>
                      </a:r>
                      <a:endParaRPr lang="en-US" sz="20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815" marR="46815" marT="46815" marB="46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33</a:t>
                      </a:r>
                      <a:endParaRPr lang="en-US" sz="20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815" marR="46815" marT="46815" marB="46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63</a:t>
                      </a:r>
                      <a:endParaRPr lang="en-US" sz="20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815" marR="46815" marT="46815" marB="46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815" marR="46815" marT="46815" marB="46815" anchor="ctr"/>
                </a:tc>
              </a:tr>
              <a:tr h="392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Laos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815" marR="46815" marT="46815" marB="46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6.5</a:t>
                      </a:r>
                      <a:endParaRPr lang="en-US" sz="20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815" marR="46815" marT="46815" marB="46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38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815" marR="46815" marT="46815" marB="46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58</a:t>
                      </a:r>
                      <a:endParaRPr lang="en-US" sz="20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815" marR="46815" marT="46815" marB="46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815" marR="46815" marT="46815" marB="46815" anchor="ctr"/>
                </a:tc>
              </a:tr>
              <a:tr h="392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Singapore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815" marR="46815" marT="46815" marB="46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5.3</a:t>
                      </a:r>
                      <a:endParaRPr lang="en-US" sz="20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815" marR="46815" marT="46815" marB="46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17</a:t>
                      </a:r>
                      <a:endParaRPr lang="en-US" sz="20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815" marR="46815" marT="46815" marB="46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74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815" marR="46815" marT="46815" marB="46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</a:t>
                      </a:r>
                      <a:endParaRPr lang="en-US" sz="20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815" marR="46815" marT="46815" marB="46815" anchor="ctr"/>
                </a:tc>
              </a:tr>
              <a:tr h="392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Brunei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815" marR="46815" marT="46815" marB="46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0.4</a:t>
                      </a:r>
                      <a:endParaRPr lang="en-US" sz="20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815" marR="46815" marT="46815" marB="46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26</a:t>
                      </a:r>
                      <a:endParaRPr lang="en-US" sz="20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815" marR="46815" marT="46815" marB="46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70</a:t>
                      </a:r>
                      <a:endParaRPr lang="en-US" sz="20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815" marR="46815" marT="46815" marB="46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815" marR="46815" marT="46815" marB="46815" anchor="ctr"/>
                </a:tc>
              </a:tr>
              <a:tr h="392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Total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815" marR="46815" marT="46815" marB="46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601.3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815" marR="46815" marT="46815" marB="46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27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815" marR="46815" marT="46815" marB="46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67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815" marR="46815" marT="46815" marB="46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815" marR="46815" marT="46815" marB="46815" anchor="ctr"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4828032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ASEAN POPULATION  </a:t>
            </a:r>
            <a:endParaRPr lang="th-TH" sz="28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3816" y="220967"/>
            <a:ext cx="29523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b="1" dirty="0">
                <a:latin typeface="TH SarabunPSK" pitchFamily="34" charset="-34"/>
                <a:cs typeface="TH SarabunPSK" pitchFamily="34" charset="-34"/>
              </a:rPr>
              <a:t>แหล่งข้อมูล:</a:t>
            </a:r>
            <a:r>
              <a:rPr lang="en-US" sz="1200" dirty="0">
                <a:latin typeface="TH SarabunPSK" pitchFamily="34" charset="-34"/>
                <a:cs typeface="TH SarabunPSK" pitchFamily="34" charset="-34"/>
              </a:rPr>
              <a:t>    Population Reference Bureau, 2012-12-12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C74EF-8A29-4E15-B12B-60517111A274}" type="slidenum">
              <a:rPr lang="th-TH" smtClean="0"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914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692873"/>
              </p:ext>
            </p:extLst>
          </p:nvPr>
        </p:nvGraphicFramePr>
        <p:xfrm>
          <a:off x="838200" y="1232757"/>
          <a:ext cx="7416823" cy="5544614"/>
        </p:xfrm>
        <a:graphic>
          <a:graphicData uri="http://schemas.openxmlformats.org/drawingml/2006/table">
            <a:tbl>
              <a:tblPr/>
              <a:tblGrid>
                <a:gridCol w="2248884"/>
                <a:gridCol w="3148440"/>
                <a:gridCol w="2019499"/>
              </a:tblGrid>
              <a:tr h="6095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charset="0"/>
                          <a:ea typeface="ＭＳ Ｐゴシック" charset="0"/>
                          <a:cs typeface="TH SarabunPSK" charset="0"/>
                        </a:rPr>
                        <a:t>Country</a:t>
                      </a:r>
                      <a:endParaRPr kumimoji="0" lang="th-TH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charset="0"/>
                        <a:ea typeface="ＭＳ Ｐゴシック" charset="0"/>
                        <a:cs typeface="TH SarabunPSK" charset="0"/>
                      </a:endParaRPr>
                    </a:p>
                  </a:txBody>
                  <a:tcPr marL="18288" marR="18288"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charset="0"/>
                          <a:ea typeface="ＭＳ Ｐゴシック" charset="0"/>
                          <a:cs typeface="TH SarabunPSK" charset="0"/>
                        </a:rPr>
                        <a:t>รายได้จากนักท่องเที่ยว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charset="0"/>
                          <a:ea typeface="ＭＳ Ｐゴシック" charset="0"/>
                          <a:cs typeface="TH SarabunPSK" charset="0"/>
                        </a:rPr>
                        <a:t>(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charset="0"/>
                          <a:ea typeface="ＭＳ Ｐゴシック" charset="0"/>
                          <a:cs typeface="TH SarabunPSK" charset="0"/>
                        </a:rPr>
                        <a:t>USD</a:t>
                      </a: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charset="0"/>
                          <a:ea typeface="ＭＳ Ｐゴシック" charset="0"/>
                          <a:cs typeface="TH SarabunPSK" charset="0"/>
                        </a:rPr>
                        <a:t>)</a:t>
                      </a:r>
                      <a:endParaRPr kumimoji="0" lang="th-TH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charset="0"/>
                        <a:ea typeface="ＭＳ Ｐゴシック" charset="0"/>
                        <a:cs typeface="TH SarabunPSK" charset="0"/>
                      </a:endParaRPr>
                    </a:p>
                  </a:txBody>
                  <a:tcPr marL="18288" marR="18288"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charset="0"/>
                          <a:ea typeface="ＭＳ Ｐゴシック" charset="0"/>
                          <a:cs typeface="TH SarabunPSK" charset="0"/>
                        </a:rPr>
                        <a:t>สัดส่วนรายได้จากนักท่องเที่ยว</a:t>
                      </a:r>
                    </a:p>
                  </a:txBody>
                  <a:tcPr marL="18288" marR="18288"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48642">
                <a:tc>
                  <a:txBody>
                    <a:bodyPr/>
                    <a:lstStyle/>
                    <a:p>
                      <a:pPr marL="82550" marR="0" lvl="0" indent="-825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H SarabunPSK" charset="0"/>
                        <a:buAutoNum type="arabicPeriod"/>
                        <a:tabLst>
                          <a:tab pos="8255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charset="0"/>
                          <a:ea typeface="ＭＳ Ｐゴシック" charset="0"/>
                          <a:cs typeface="TH SarabunPSK" charset="0"/>
                        </a:rPr>
                        <a:t> Malaysia</a:t>
                      </a:r>
                      <a:endParaRPr kumimoji="0" lang="th-TH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charset="0"/>
                        <a:ea typeface="ＭＳ Ｐゴシック" charset="0"/>
                        <a:cs typeface="TH SarabunPSK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charset="0"/>
                          <a:ea typeface="ＭＳ Ｐゴシック" charset="0"/>
                          <a:cs typeface="TH SarabunPSK" charset="0"/>
                        </a:rPr>
                        <a:t>19,599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charset="0"/>
                          <a:ea typeface="ＭＳ Ｐゴシック" charset="0"/>
                          <a:cs typeface="TH SarabunPSK" charset="0"/>
                        </a:rPr>
                        <a:t>23.6%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48642">
                <a:tc>
                  <a:txBody>
                    <a:bodyPr/>
                    <a:lstStyle/>
                    <a:p>
                      <a:pPr marL="82550" marR="0" lvl="0" indent="-825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>
                          <a:tab pos="82550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charset="0"/>
                          <a:ea typeface="ＭＳ Ｐゴシック" charset="0"/>
                          <a:cs typeface="TH SarabunPSK" charset="0"/>
                        </a:rPr>
                        <a:t>2.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charset="0"/>
                          <a:ea typeface="ＭＳ Ｐゴシック" charset="0"/>
                          <a:cs typeface="TH SarabunPSK" charset="0"/>
                        </a:rPr>
                        <a:t>Thailand</a:t>
                      </a:r>
                      <a:endParaRPr kumimoji="0" lang="th-TH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charset="0"/>
                        <a:ea typeface="ＭＳ Ｐゴシック" charset="0"/>
                        <a:cs typeface="TH SarabunPSK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charset="0"/>
                          <a:ea typeface="ＭＳ Ｐゴシック" charset="0"/>
                          <a:cs typeface="TH SarabunPSK" charset="0"/>
                        </a:rPr>
                        <a:t>26,256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charset="0"/>
                          <a:ea typeface="ＭＳ Ｐゴシック" charset="0"/>
                          <a:cs typeface="TH SarabunPSK" charset="0"/>
                        </a:rPr>
                        <a:t>31.6%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48642"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>
                          <a:tab pos="82550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charset="0"/>
                          <a:ea typeface="ＭＳ Ｐゴシック" charset="0"/>
                          <a:cs typeface="TH SarabunPSK" charset="0"/>
                        </a:rPr>
                        <a:t>3.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charset="0"/>
                          <a:ea typeface="ＭＳ Ｐゴシック" charset="0"/>
                          <a:cs typeface="TH SarabunPSK" charset="0"/>
                        </a:rPr>
                        <a:t>Singapore</a:t>
                      </a:r>
                      <a:endParaRPr kumimoji="0" lang="th-TH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charset="0"/>
                        <a:ea typeface="ＭＳ Ｐゴシック" charset="0"/>
                        <a:cs typeface="TH SarabunPSK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charset="0"/>
                          <a:ea typeface="ＭＳ Ｐゴシック" charset="0"/>
                          <a:cs typeface="TH SarabunPSK" charset="0"/>
                        </a:rPr>
                        <a:t>17,990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charset="0"/>
                          <a:ea typeface="ＭＳ Ｐゴシック" charset="0"/>
                          <a:cs typeface="TH SarabunPSK" charset="0"/>
                        </a:rPr>
                        <a:t>21.7%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48642"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>
                          <a:tab pos="82550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charset="0"/>
                          <a:ea typeface="ＭＳ Ｐゴシック" charset="0"/>
                          <a:cs typeface="TH SarabunPSK" charset="0"/>
                        </a:rPr>
                        <a:t>4.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charset="0"/>
                          <a:ea typeface="ＭＳ Ｐゴシック" charset="0"/>
                          <a:cs typeface="TH SarabunPSK" charset="0"/>
                        </a:rPr>
                        <a:t>Indonesia</a:t>
                      </a:r>
                      <a:endParaRPr kumimoji="0" lang="th-TH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charset="0"/>
                        <a:ea typeface="ＭＳ Ｐゴシック" charset="0"/>
                        <a:cs typeface="TH SarabunPSK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charset="0"/>
                          <a:ea typeface="ＭＳ Ｐゴシック" charset="0"/>
                          <a:cs typeface="TH SarabunPSK" charset="0"/>
                        </a:rPr>
                        <a:t>7,982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charset="0"/>
                          <a:ea typeface="ＭＳ Ｐゴシック" charset="0"/>
                          <a:cs typeface="TH SarabunPSK" charset="0"/>
                        </a:rPr>
                        <a:t>9.6%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48642"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>
                          <a:tab pos="82550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charset="0"/>
                          <a:ea typeface="ＭＳ Ｐゴシック" charset="0"/>
                          <a:cs typeface="TH SarabunPSK" charset="0"/>
                        </a:rPr>
                        <a:t>5.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charset="0"/>
                          <a:ea typeface="ＭＳ Ｐゴシック" charset="0"/>
                          <a:cs typeface="TH SarabunPSK" charset="0"/>
                        </a:rPr>
                        <a:t>Vietnam</a:t>
                      </a:r>
                      <a:endParaRPr kumimoji="0" lang="th-TH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charset="0"/>
                        <a:ea typeface="ＭＳ Ｐゴシック" charset="0"/>
                        <a:cs typeface="TH SarabunPSK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charset="0"/>
                          <a:ea typeface="ＭＳ Ｐゴシック" charset="0"/>
                          <a:cs typeface="TH SarabunPSK" charset="0"/>
                        </a:rPr>
                        <a:t>5,620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charset="0"/>
                          <a:ea typeface="ＭＳ Ｐゴシック" charset="0"/>
                          <a:cs typeface="TH SarabunPSK" charset="0"/>
                        </a:rPr>
                        <a:t>6.8%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48642"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>
                          <a:tab pos="8255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charset="0"/>
                          <a:ea typeface="ＭＳ Ｐゴシック" charset="0"/>
                          <a:cs typeface="TH SarabunPSK" charset="0"/>
                        </a:rPr>
                        <a:t>6. Philippines</a:t>
                      </a:r>
                      <a:endParaRPr kumimoji="0" lang="th-TH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charset="0"/>
                        <a:ea typeface="ＭＳ Ｐゴシック" charset="0"/>
                        <a:cs typeface="TH SarabunPSK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charset="0"/>
                          <a:ea typeface="ＭＳ Ｐゴシック" charset="0"/>
                          <a:cs typeface="TH SarabunPSK" charset="0"/>
                        </a:rPr>
                        <a:t>3,125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charset="0"/>
                          <a:ea typeface="ＭＳ Ｐゴシック" charset="0"/>
                          <a:cs typeface="TH SarabunPSK" charset="0"/>
                        </a:rPr>
                        <a:t>3.8%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48642"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>
                          <a:tab pos="8255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charset="0"/>
                          <a:ea typeface="ＭＳ Ｐゴシック" charset="0"/>
                          <a:cs typeface="TH SarabunPSK" charset="0"/>
                        </a:rPr>
                        <a:t>7. Cambodia</a:t>
                      </a:r>
                      <a:endParaRPr kumimoji="0" lang="th-TH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charset="0"/>
                        <a:ea typeface="ＭＳ Ｐゴシック" charset="0"/>
                        <a:cs typeface="TH SarabunPSK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charset="0"/>
                          <a:ea typeface="ＭＳ Ｐゴシック" charset="0"/>
                          <a:cs typeface="TH SarabunPSK" charset="0"/>
                        </a:rPr>
                        <a:t>1,616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charset="0"/>
                          <a:ea typeface="ＭＳ Ｐゴシック" charset="0"/>
                          <a:cs typeface="TH SarabunPSK" charset="0"/>
                        </a:rPr>
                        <a:t>1.9%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48642"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>
                          <a:tab pos="8255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charset="0"/>
                          <a:ea typeface="ＭＳ Ｐゴシック" charset="0"/>
                          <a:cs typeface="TH SarabunPSK" charset="0"/>
                        </a:rPr>
                        <a:t>8. Lao</a:t>
                      </a:r>
                      <a:endParaRPr kumimoji="0" lang="th-TH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charset="0"/>
                        <a:ea typeface="ＭＳ Ｐゴシック" charset="0"/>
                        <a:cs typeface="TH SarabunPSK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charset="0"/>
                          <a:ea typeface="ＭＳ Ｐゴシック" charset="0"/>
                          <a:cs typeface="TH SarabunPSK" charset="0"/>
                        </a:rPr>
                        <a:t>406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charset="0"/>
                          <a:ea typeface="ＭＳ Ｐゴシック" charset="0"/>
                          <a:cs typeface="TH SarabunPSK" charset="0"/>
                        </a:rPr>
                        <a:t>0.5%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48642"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>
                          <a:tab pos="8255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charset="0"/>
                          <a:ea typeface="ＭＳ Ｐゴシック" charset="0"/>
                          <a:cs typeface="TH SarabunPSK" charset="0"/>
                        </a:rPr>
                        <a:t>9. Myanmar</a:t>
                      </a:r>
                      <a:endParaRPr kumimoji="0" lang="th-TH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charset="0"/>
                        <a:ea typeface="ＭＳ Ｐゴシック" charset="0"/>
                        <a:cs typeface="TH SarabunPSK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charset="0"/>
                          <a:ea typeface="ＭＳ Ｐゴシック" charset="0"/>
                          <a:cs typeface="TH SarabunPSK" charset="0"/>
                        </a:rPr>
                        <a:t>73*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charset="0"/>
                          <a:ea typeface="ＭＳ Ｐゴシック" charset="0"/>
                          <a:cs typeface="TH SarabunPSK" charset="0"/>
                        </a:rPr>
                        <a:t>0.1%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48642"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>
                          <a:tab pos="8255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charset="0"/>
                          <a:ea typeface="ＭＳ Ｐゴシック" charset="0"/>
                          <a:cs typeface="TH SarabunPSK" charset="0"/>
                        </a:rPr>
                        <a:t>10.Brunei</a:t>
                      </a:r>
                      <a:endParaRPr kumimoji="0" lang="th-TH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charset="0"/>
                        <a:ea typeface="ＭＳ Ｐゴシック" charset="0"/>
                        <a:cs typeface="TH SarabunPSK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charset="0"/>
                          <a:ea typeface="ＭＳ Ｐゴシック" charset="0"/>
                          <a:cs typeface="TH SarabunPSK" charset="0"/>
                        </a:rPr>
                        <a:t>391*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charset="0"/>
                          <a:ea typeface="ＭＳ Ｐゴシック" charset="0"/>
                          <a:cs typeface="TH SarabunPSK" charset="0"/>
                        </a:rPr>
                        <a:t>0.5%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48642">
                <a:tc>
                  <a:txBody>
                    <a:bodyPr/>
                    <a:lstStyle/>
                    <a:p>
                      <a:pPr marL="228600" marR="0" lvl="0" indent="-228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charset="0"/>
                          <a:ea typeface="ＭＳ Ｐゴシック" charset="0"/>
                          <a:cs typeface="TH SarabunPSK" charset="0"/>
                        </a:rPr>
                        <a:t>Total</a:t>
                      </a:r>
                      <a:endParaRPr kumimoji="0" lang="th-TH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charset="0"/>
                        <a:ea typeface="ＭＳ Ｐゴシック" charset="0"/>
                        <a:cs typeface="TH SarabunPSK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5715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charset="0"/>
                          <a:ea typeface="ＭＳ Ｐゴシック" charset="0"/>
                          <a:cs typeface="TH SarabunPSK" charset="0"/>
                        </a:rPr>
                        <a:t>83,058</a:t>
                      </a: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H SarabunPSK" charset="0"/>
                        <a:ea typeface="ＭＳ Ｐゴシック" charset="0"/>
                        <a:cs typeface="TH SarabunPSK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charset="0"/>
                          <a:ea typeface="ＭＳ Ｐゴシック" charset="0"/>
                          <a:cs typeface="TH SarabunPSK" charset="0"/>
                        </a:rPr>
                        <a:t>100%</a:t>
                      </a: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H SarabunPSK" charset="0"/>
                        <a:ea typeface="ＭＳ Ｐゴシック" charset="0"/>
                        <a:cs typeface="TH SarabunPSK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http://upload.wikimedia.org/wikipedia/commons/thumb/6/66/Flag_of_Malaysia.svg/125px-Flag_of_Malaysi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899" y="1981200"/>
            <a:ext cx="2667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899" y="2438400"/>
            <a:ext cx="2682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upload.wikimedia.org/wikipedia/commons/thumb/4/48/Flag_of_Singapore.svg/125px-Flag_of_Singapor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799" y="3735572"/>
            <a:ext cx="27146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Flag of Indonesia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500" y="3358446"/>
            <a:ext cx="2698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139" y="2895600"/>
            <a:ext cx="271462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47" b="8571"/>
          <a:stretch>
            <a:fillRect/>
          </a:stretch>
        </p:blipFill>
        <p:spPr bwMode="auto">
          <a:xfrm>
            <a:off x="1896940" y="4191000"/>
            <a:ext cx="3143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593" y="4680742"/>
            <a:ext cx="32385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745" y="5572281"/>
            <a:ext cx="323850" cy="21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722" y="5105400"/>
            <a:ext cx="349543" cy="23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3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452" y="5943600"/>
            <a:ext cx="377990" cy="23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C74EF-8A29-4E15-B12B-60517111A274}" type="slidenum">
              <a:rPr lang="th-TH" smtClean="0"/>
              <a:t>22</a:t>
            </a:fld>
            <a:endParaRPr lang="th-TH"/>
          </a:p>
        </p:txBody>
      </p:sp>
      <p:sp>
        <p:nvSpPr>
          <p:cNvPr id="15" name="Rectangle 14"/>
          <p:cNvSpPr/>
          <p:nvPr/>
        </p:nvSpPr>
        <p:spPr>
          <a:xfrm>
            <a:off x="924207" y="76200"/>
            <a:ext cx="7295587" cy="92333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ASEAN RECEIPT OF TOURISM </a:t>
            </a:r>
            <a:endParaRPr lang="en-US" sz="5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239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1"/>
          <p:cNvSpPr txBox="1">
            <a:spLocks noChangeArrowheads="1"/>
          </p:cNvSpPr>
          <p:nvPr/>
        </p:nvSpPr>
        <p:spPr bwMode="auto">
          <a:xfrm>
            <a:off x="1828800" y="381000"/>
            <a:ext cx="5976664" cy="1077218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ngsana New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9pPr>
          </a:lstStyle>
          <a:p>
            <a:pPr algn="ctr" eaLnBrk="1" hangingPunct="1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ntique Olive" pitchFamily="34" charset="0"/>
                <a:cs typeface="TH SarabunPSK" charset="0"/>
              </a:rPr>
              <a:t>TOURISM RECEIPTS RATIO IN ASEAN MEMBERS 2012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Antique Olive" pitchFamily="34" charset="0"/>
              <a:cs typeface="TH SarabunPSK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C74EF-8A29-4E15-B12B-60517111A274}" type="slidenum">
              <a:rPr lang="th-TH" smtClean="0"/>
              <a:t>23</a:t>
            </a:fld>
            <a:endParaRPr lang="th-TH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461271772"/>
              </p:ext>
            </p:extLst>
          </p:nvPr>
        </p:nvGraphicFramePr>
        <p:xfrm>
          <a:off x="1295400" y="1600200"/>
          <a:ext cx="7239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6464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001000" cy="7990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Number of Tourists visited Thailand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5719225"/>
              </p:ext>
            </p:extLst>
          </p:nvPr>
        </p:nvGraphicFramePr>
        <p:xfrm>
          <a:off x="-533400" y="1752600"/>
          <a:ext cx="9906000" cy="350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 descr="http://www.ultimatravel.com/wp-content/uploads/2012/05/big7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44286" y="5924550"/>
            <a:ext cx="2842461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ultimatravel.com/wp-content/uploads/2012/05/big7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6"/>
          <a:stretch/>
        </p:blipFill>
        <p:spPr bwMode="auto">
          <a:xfrm>
            <a:off x="3439886" y="5924550"/>
            <a:ext cx="3197769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ultimatravel.com/wp-content/uploads/2012/05/big7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52" b="50000"/>
          <a:stretch/>
        </p:blipFill>
        <p:spPr bwMode="auto">
          <a:xfrm>
            <a:off x="6693425" y="5905500"/>
            <a:ext cx="19171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10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Thailand Achievement in Tourism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cs typeface="+mj-cs"/>
              </a:rPr>
              <a:t>      </a:t>
            </a:r>
            <a:r>
              <a:rPr lang="en-US" sz="2400" b="1" dirty="0" smtClean="0">
                <a:solidFill>
                  <a:schemeClr val="bg1"/>
                </a:solidFill>
              </a:rPr>
              <a:t>Year	Intl Tourist		  Tourism Receipts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     1961	20,000	 tourists  </a:t>
            </a:r>
            <a:r>
              <a:rPr lang="en-US" sz="2400" b="1" dirty="0">
                <a:solidFill>
                  <a:schemeClr val="bg1"/>
                </a:solidFill>
              </a:rPr>
              <a:t>	 </a:t>
            </a:r>
            <a:r>
              <a:rPr lang="en-US" sz="2400" b="1" dirty="0" smtClean="0">
                <a:solidFill>
                  <a:schemeClr val="bg1"/>
                </a:solidFill>
              </a:rPr>
              <a:t>           1+    Millions Baht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     1987	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 5          Millions	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 12,500      Millions Baht</a:t>
            </a:r>
          </a:p>
          <a:p>
            <a:pPr marL="396875" indent="-396875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      1997	14.4       Millions	54,7000      Millions Baht                      2010	16          Millions	592,000      </a:t>
            </a:r>
            <a:r>
              <a:rPr lang="en-US" sz="2400" b="1" dirty="0">
                <a:solidFill>
                  <a:schemeClr val="bg1"/>
                </a:solidFill>
              </a:rPr>
              <a:t>M</a:t>
            </a:r>
            <a:r>
              <a:rPr lang="en-US" sz="2400" b="1" dirty="0" smtClean="0">
                <a:solidFill>
                  <a:schemeClr val="bg1"/>
                </a:solidFill>
              </a:rPr>
              <a:t>illions </a:t>
            </a:r>
            <a:r>
              <a:rPr lang="en-US" sz="2400" b="1" dirty="0">
                <a:solidFill>
                  <a:schemeClr val="bg1"/>
                </a:solidFill>
              </a:rPr>
              <a:t>B</a:t>
            </a:r>
            <a:r>
              <a:rPr lang="en-US" sz="2400" b="1" dirty="0" smtClean="0">
                <a:solidFill>
                  <a:schemeClr val="bg1"/>
                </a:solidFill>
              </a:rPr>
              <a:t>aht </a:t>
            </a:r>
            <a:endParaRPr lang="th-TH" sz="2400" b="1" dirty="0" smtClean="0">
              <a:solidFill>
                <a:schemeClr val="bg1"/>
              </a:solidFill>
            </a:endParaRPr>
          </a:p>
          <a:p>
            <a:pPr marL="396875" indent="-396875">
              <a:buNone/>
            </a:pPr>
            <a:r>
              <a:rPr lang="th-TH" sz="2400" b="1" dirty="0">
                <a:solidFill>
                  <a:schemeClr val="bg1"/>
                </a:solidFill>
              </a:rPr>
              <a:t> </a:t>
            </a:r>
            <a:r>
              <a:rPr lang="th-TH" sz="2400" b="1" dirty="0" smtClean="0">
                <a:solidFill>
                  <a:schemeClr val="bg1"/>
                </a:solidFill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</a:rPr>
              <a:t>  2011</a:t>
            </a:r>
            <a:r>
              <a:rPr lang="th-TH" sz="2400" b="1" dirty="0" smtClean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</a:rPr>
              <a:t>19</a:t>
            </a:r>
            <a:r>
              <a:rPr lang="th-TH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      	 Millions	700,000 </a:t>
            </a:r>
            <a:r>
              <a:rPr lang="th-TH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    Millions Baht</a:t>
            </a:r>
          </a:p>
          <a:p>
            <a:pPr marL="396875" indent="-396875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      2012           22.3	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Millions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         1,000,000 </a:t>
            </a:r>
            <a:r>
              <a:rPr lang="th-TH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  Millions </a:t>
            </a:r>
            <a:r>
              <a:rPr lang="en-US" sz="2400" b="1" dirty="0">
                <a:solidFill>
                  <a:schemeClr val="bg1"/>
                </a:solidFill>
              </a:rPr>
              <a:t>Baht</a:t>
            </a:r>
          </a:p>
          <a:p>
            <a:pPr marL="396875" indent="-396875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      2013          	26.7      Millions          1,200,000 </a:t>
            </a:r>
            <a:r>
              <a:rPr lang="th-TH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   Millions </a:t>
            </a:r>
            <a:r>
              <a:rPr lang="en-US" sz="2400" b="1" dirty="0">
                <a:solidFill>
                  <a:schemeClr val="bg1"/>
                </a:solidFill>
              </a:rPr>
              <a:t>Baht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FA94-E79C-4E1B-9FCC-EFE9ED617620}" type="slidenum">
              <a:rPr lang="en-US" smtClean="0"/>
              <a:t>25</a:t>
            </a:fld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5236130">
            <a:off x="644907" y="1828901"/>
            <a:ext cx="221229" cy="1153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rot="5236130">
            <a:off x="644907" y="2313315"/>
            <a:ext cx="221229" cy="1153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rot="5236130">
            <a:off x="670018" y="2647046"/>
            <a:ext cx="221229" cy="1153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5236130">
            <a:off x="680679" y="3111548"/>
            <a:ext cx="221229" cy="1153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5236130">
            <a:off x="661519" y="3484561"/>
            <a:ext cx="221229" cy="1153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394" y="5105400"/>
            <a:ext cx="3810000" cy="1670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47" y="5105400"/>
            <a:ext cx="3803161" cy="1752600"/>
          </a:xfrm>
          <a:prstGeom prst="rect">
            <a:avLst/>
          </a:prstGeom>
        </p:spPr>
      </p:pic>
      <p:sp>
        <p:nvSpPr>
          <p:cNvPr id="12" name="Isosceles Triangle 11"/>
          <p:cNvSpPr/>
          <p:nvPr/>
        </p:nvSpPr>
        <p:spPr>
          <a:xfrm rot="5236130">
            <a:off x="641777" y="3941761"/>
            <a:ext cx="221229" cy="1153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5236130">
            <a:off x="668414" y="4320636"/>
            <a:ext cx="221229" cy="1153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 rot="5236130">
            <a:off x="677829" y="4699510"/>
            <a:ext cx="221229" cy="1153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5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Thailand Tourists Receipts from International Tourism</a:t>
            </a:r>
            <a:endParaRPr lang="en-US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0070C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     Rank 1st in the ASEAN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70C0"/>
                </a:solidFill>
              </a:rPr>
              <a:t>         </a:t>
            </a:r>
            <a:r>
              <a:rPr lang="en-US" b="1" dirty="0" smtClean="0">
                <a:solidFill>
                  <a:srgbClr val="0070C0"/>
                </a:solidFill>
              </a:rPr>
              <a:t>Rank 2nd – 3 </a:t>
            </a:r>
            <a:r>
              <a:rPr lang="en-US" b="1" dirty="0" err="1" smtClean="0">
                <a:solidFill>
                  <a:srgbClr val="0070C0"/>
                </a:solidFill>
              </a:rPr>
              <a:t>rd</a:t>
            </a:r>
            <a:r>
              <a:rPr lang="en-US" b="1" dirty="0" smtClean="0">
                <a:solidFill>
                  <a:srgbClr val="0070C0"/>
                </a:solidFill>
              </a:rPr>
              <a:t> in the Asia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70C0"/>
                </a:solidFill>
              </a:rPr>
              <a:t>         </a:t>
            </a:r>
            <a:r>
              <a:rPr lang="en-US" b="1" dirty="0" smtClean="0">
                <a:solidFill>
                  <a:srgbClr val="0070C0"/>
                </a:solidFill>
              </a:rPr>
              <a:t>Rank 25th – 30 </a:t>
            </a:r>
            <a:r>
              <a:rPr lang="en-US" b="1" dirty="0" err="1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 in the World</a:t>
            </a:r>
            <a:endParaRPr lang="en-US" sz="1800" b="1" dirty="0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FA94-E79C-4E1B-9FCC-EFE9ED617620}" type="slidenum">
              <a:rPr lang="en-US" smtClean="0"/>
              <a:t>26</a:t>
            </a:fld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rot="16200000" flipV="1">
            <a:off x="495301" y="1772979"/>
            <a:ext cx="3810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16200000" flipV="1">
            <a:off x="482898" y="2306379"/>
            <a:ext cx="3810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16200000" flipV="1">
            <a:off x="468722" y="2933700"/>
            <a:ext cx="3810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380" y="3472039"/>
            <a:ext cx="4043914" cy="30100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72039"/>
            <a:ext cx="4065180" cy="301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5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1DBD1-D82D-4456-B909-8B8CD388F1BE}" type="slidenum">
              <a:rPr lang="en-US" smtClean="0"/>
              <a:t>27</a:t>
            </a:fld>
            <a:endParaRPr lang="en-US"/>
          </a:p>
        </p:txBody>
      </p:sp>
      <p:sp>
        <p:nvSpPr>
          <p:cNvPr id="3" name="AutoShape 2" descr="http://upload.wikimedia.org/wikipedia/commons/a/a9/Flag_of_Thailand.sv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04003065"/>
              </p:ext>
            </p:extLst>
          </p:nvPr>
        </p:nvGraphicFramePr>
        <p:xfrm>
          <a:off x="1087875" y="628934"/>
          <a:ext cx="65532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7920" y="5562600"/>
            <a:ext cx="7366761" cy="1077218"/>
          </a:xfrm>
          <a:prstGeom prst="rect">
            <a:avLst/>
          </a:prstGeom>
          <a:solidFill>
            <a:srgbClr val="92D050"/>
          </a:solidFill>
          <a:ln w="5715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Thailand National policy to take leadership </a:t>
            </a:r>
          </a:p>
          <a:p>
            <a:pPr algn="ctr"/>
            <a:r>
              <a:rPr lang="en-US" sz="3200" dirty="0" smtClean="0"/>
              <a:t>in ASEAN Tourism Hub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138816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1. The key of Harmony in Exercise, Sport ; Physical Activity and Recreation and Tourism</a:t>
            </a:r>
          </a:p>
          <a:p>
            <a:pPr marL="0" indent="0">
              <a:buNone/>
            </a:pPr>
            <a:r>
              <a:rPr lang="en-US" b="1" dirty="0" smtClean="0"/>
              <a:t>a Wellness of Body and Mind, Discipline.</a:t>
            </a:r>
          </a:p>
          <a:p>
            <a:pPr marL="0" indent="0">
              <a:buNone/>
            </a:pPr>
            <a:r>
              <a:rPr lang="en-US" b="1" dirty="0" smtClean="0"/>
              <a:t>2. Optimal Health and Wellness is Physical Fitness and Mental Fitness.</a:t>
            </a:r>
          </a:p>
          <a:p>
            <a:pPr marL="0" indent="0">
              <a:buNone/>
            </a:pPr>
            <a:r>
              <a:rPr lang="en-US" b="1" dirty="0" smtClean="0"/>
              <a:t>3. Recreation as Activity Enhances Emotional Development and Quality of life.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0976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4. Recreation as a Process to Increase a Total Development in Physical, Mental, Emotional, Social and Spiritual. </a:t>
            </a:r>
          </a:p>
          <a:p>
            <a:pPr marL="0" indent="0">
              <a:buNone/>
            </a:pPr>
            <a:r>
              <a:rPr lang="en-US" b="1" dirty="0" smtClean="0"/>
              <a:t>5. Tourism Industry Play Important Role of Thailand in Social and Economics Development in 2012. </a:t>
            </a:r>
          </a:p>
          <a:p>
            <a:pPr marL="0" indent="0">
              <a:buNone/>
            </a:pPr>
            <a:r>
              <a:rPr lang="en-US" b="1" dirty="0" smtClean="0"/>
              <a:t>6. Thailand Ranks 1</a:t>
            </a:r>
            <a:r>
              <a:rPr lang="en-US" b="1" baseline="30000" dirty="0" smtClean="0"/>
              <a:t>st</a:t>
            </a:r>
            <a:r>
              <a:rPr lang="en-US" b="1" dirty="0" smtClean="0"/>
              <a:t>  in the ASEAN, 3</a:t>
            </a:r>
            <a:r>
              <a:rPr lang="en-US" b="1" baseline="30000" dirty="0" smtClean="0"/>
              <a:t>rd</a:t>
            </a:r>
            <a:r>
              <a:rPr lang="en-US" b="1" dirty="0" smtClean="0"/>
              <a:t> in Asian Region and Ranks 7</a:t>
            </a:r>
            <a:r>
              <a:rPr lang="en-US" b="1" baseline="30000" dirty="0" smtClean="0"/>
              <a:t>th</a:t>
            </a:r>
            <a:r>
              <a:rPr lang="en-US" b="1" dirty="0" smtClean="0"/>
              <a:t> in World Tourism Receipts.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353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Wellness : Body + Mind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311" y="1600200"/>
            <a:ext cx="7620000" cy="45720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2800" b="1" dirty="0" smtClean="0"/>
              <a:t>Greek Philosophy</a:t>
            </a:r>
          </a:p>
          <a:p>
            <a:pPr marL="114300" indent="0">
              <a:buNone/>
            </a:pPr>
            <a:r>
              <a:rPr lang="en-US" sz="2800" b="1" dirty="0" smtClean="0"/>
              <a:t>Aristotle : </a:t>
            </a:r>
            <a:r>
              <a:rPr lang="en-US" sz="2800" b="1" dirty="0" err="1" smtClean="0"/>
              <a:t>Mens</a:t>
            </a:r>
            <a:r>
              <a:rPr lang="en-US" sz="2800" b="1" dirty="0" smtClean="0"/>
              <a:t> </a:t>
            </a:r>
            <a:r>
              <a:rPr lang="en-US" sz="2800" b="1" dirty="0"/>
              <a:t>Sana in </a:t>
            </a:r>
            <a:r>
              <a:rPr lang="en-US" sz="2800" b="1" dirty="0" err="1" smtClean="0"/>
              <a:t>Corpore</a:t>
            </a:r>
            <a:r>
              <a:rPr lang="en-US" sz="2800" b="1" dirty="0" smtClean="0"/>
              <a:t> </a:t>
            </a:r>
            <a:r>
              <a:rPr lang="en-US" sz="2800" b="1" dirty="0"/>
              <a:t>Sano </a:t>
            </a:r>
          </a:p>
          <a:p>
            <a:pPr marL="114300" indent="0"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	: Sound Mind in Sound Body</a:t>
            </a:r>
          </a:p>
          <a:p>
            <a:pPr marL="114300" indent="0">
              <a:buNone/>
            </a:pPr>
            <a:endParaRPr lang="en-US" sz="2800" b="1" dirty="0" smtClean="0"/>
          </a:p>
          <a:p>
            <a:pPr marL="114300" indent="0">
              <a:buNone/>
            </a:pPr>
            <a:r>
              <a:rPr lang="en-US" sz="2800" b="1" dirty="0" smtClean="0"/>
              <a:t>Harmony in Sport, Physical Activity Exercise and Recreation </a:t>
            </a:r>
            <a:r>
              <a:rPr lang="en-US" sz="2800" b="1" dirty="0"/>
              <a:t> </a:t>
            </a:r>
            <a:r>
              <a:rPr lang="en-US" sz="2800" b="1" dirty="0" smtClean="0"/>
              <a:t>&amp; Tourism</a:t>
            </a:r>
          </a:p>
          <a:p>
            <a:pPr marL="114300" indent="0"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	: Good Health and Well Being</a:t>
            </a:r>
          </a:p>
          <a:p>
            <a:pPr marL="114300" indent="0"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	: Holistic Development of Men in 			  Physical, Mental, Social, Emotional </a:t>
            </a:r>
            <a:r>
              <a:rPr lang="en-US" sz="2800" b="1" dirty="0" smtClean="0"/>
              <a:t>			  &amp; Intellectual</a:t>
            </a:r>
            <a:r>
              <a:rPr lang="en-US" sz="2800" b="1" dirty="0" smtClean="0"/>
              <a:t>. </a:t>
            </a:r>
          </a:p>
          <a:p>
            <a:pPr marL="114300" indent="0">
              <a:buNone/>
            </a:pPr>
            <a:endParaRPr lang="en-US" sz="2800" b="1" dirty="0"/>
          </a:p>
          <a:p>
            <a:pPr marL="11430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81000"/>
            <a:ext cx="1495027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1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contenu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214578"/>
          </a:xfr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</a:t>
            </a:r>
            <a:r>
              <a:rPr lang="vi-VN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 </a:t>
            </a:r>
            <a:r>
              <a:rPr lang="vi-VN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</a:t>
            </a:r>
            <a:r>
              <a:rPr lang="vi-VN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hun –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</a:t>
            </a:r>
            <a:r>
              <a:rPr lang="vi-VN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rap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                      </a:t>
            </a:r>
            <a:r>
              <a:rPr lang="vi-VN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vi-VN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Terima </a:t>
            </a:r>
            <a:r>
              <a:rPr lang="vi-VN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Kasih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	            X</a:t>
            </a:r>
            <a:r>
              <a:rPr lang="vi-VN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ie 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</a:t>
            </a:r>
            <a:r>
              <a:rPr lang="vi-VN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ie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</a:p>
          <a:p>
            <a:pPr marL="0" indent="0">
              <a:buNone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r>
              <a:rPr lang="vi-VN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am 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r>
              <a:rPr lang="vi-VN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</a:t>
            </a:r>
            <a:r>
              <a:rPr lang="vi-VN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am 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vi-VN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  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  <a:r>
              <a:rPr lang="vi-VN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</a:t>
            </a:r>
            <a:r>
              <a:rPr lang="en-US" altLang="ja-JP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Domo </a:t>
            </a:r>
            <a:r>
              <a:rPr lang="en-US" altLang="ja-JP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arigato </a:t>
            </a:r>
            <a:r>
              <a:rPr lang="en-US" altLang="ja-JP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Salamat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			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Cam 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On</a:t>
            </a:r>
            <a:r>
              <a:rPr lang="vi-VN" dirty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vi-VN" dirty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endParaRPr lang="fr-CA" sz="2800" dirty="0" smtClean="0">
              <a:solidFill>
                <a:schemeClr val="accent1">
                  <a:lumMod val="5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รูปภาพ 3" descr="PICT00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2004" y="762000"/>
            <a:ext cx="4786346" cy="317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6805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620000" cy="1143000"/>
          </a:xfrm>
        </p:spPr>
        <p:txBody>
          <a:bodyPr/>
          <a:lstStyle/>
          <a:p>
            <a:r>
              <a:rPr lang="th-TH" sz="5400" b="1" dirty="0" smtClean="0">
                <a:solidFill>
                  <a:schemeClr val="tx1"/>
                </a:solidFill>
              </a:rPr>
              <a:t>อโรค</a:t>
            </a:r>
            <a:r>
              <a:rPr lang="th-TH" sz="5400" b="1" dirty="0">
                <a:solidFill>
                  <a:schemeClr val="tx1"/>
                </a:solidFill>
              </a:rPr>
              <a:t>ย</a:t>
            </a:r>
            <a:r>
              <a:rPr lang="th-TH" sz="5400" b="1" dirty="0" smtClean="0">
                <a:solidFill>
                  <a:schemeClr val="tx1"/>
                </a:solidFill>
              </a:rPr>
              <a:t>า ปรมา ลาภา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en-US" dirty="0" smtClean="0"/>
              <a:t>Sound </a:t>
            </a:r>
            <a:r>
              <a:rPr lang="en-US" dirty="0"/>
              <a:t>M</a:t>
            </a:r>
            <a:r>
              <a:rPr lang="en-US" dirty="0" smtClean="0"/>
              <a:t>ind in Sound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286000"/>
            <a:ext cx="7620000" cy="2057400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		Buddhism Philosophy </a:t>
            </a:r>
          </a:p>
          <a:p>
            <a:pPr marL="114300" indent="0">
              <a:buNone/>
            </a:pPr>
            <a:r>
              <a:rPr lang="en-US" sz="3200" b="1" dirty="0"/>
              <a:t>	</a:t>
            </a:r>
            <a:r>
              <a:rPr lang="en-US" sz="3200" b="1" dirty="0" smtClean="0"/>
              <a:t>	: Body and Mind </a:t>
            </a:r>
          </a:p>
          <a:p>
            <a:pPr marL="114300" indent="0">
              <a:buNone/>
            </a:pPr>
            <a:r>
              <a:rPr lang="en-US" sz="3200" b="1" dirty="0"/>
              <a:t>	</a:t>
            </a:r>
            <a:r>
              <a:rPr lang="en-US" sz="3200" b="1" dirty="0" smtClean="0"/>
              <a:t>	: </a:t>
            </a:r>
            <a:r>
              <a:rPr lang="en-US" sz="2800" b="1" dirty="0"/>
              <a:t>The body is the servant, </a:t>
            </a:r>
            <a:endParaRPr lang="en-US" sz="2800" b="1" dirty="0" smtClean="0"/>
          </a:p>
          <a:p>
            <a:pPr marL="114300" indent="0"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	   the </a:t>
            </a:r>
            <a:r>
              <a:rPr lang="en-US" sz="2800" b="1" dirty="0"/>
              <a:t>mind is the master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7400"/>
            <a:ext cx="2667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3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3426"/>
            <a:ext cx="7158037" cy="1412875"/>
          </a:xfrm>
        </p:spPr>
        <p:txBody>
          <a:bodyPr/>
          <a:lstStyle/>
          <a:p>
            <a:r>
              <a:rPr lang="en-US" b="1" dirty="0"/>
              <a:t>Health Related to Fitness is the Key for…</a:t>
            </a:r>
            <a:endParaRPr lang="th-TH" b="1" dirty="0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Reduce Obesity</a:t>
            </a:r>
            <a:endParaRPr lang="en-US" b="1" dirty="0"/>
          </a:p>
          <a:p>
            <a:r>
              <a:rPr lang="en-US" b="1" dirty="0"/>
              <a:t>Healthy Life</a:t>
            </a:r>
          </a:p>
          <a:p>
            <a:r>
              <a:rPr lang="en-US" b="1" dirty="0"/>
              <a:t>Healthy Life Style</a:t>
            </a:r>
            <a:endParaRPr lang="th-TH" b="1" dirty="0"/>
          </a:p>
        </p:txBody>
      </p:sp>
      <p:pic>
        <p:nvPicPr>
          <p:cNvPr id="196613" name="Picture 5" descr="healthy%20living%20wo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463" y="4019550"/>
            <a:ext cx="4043362" cy="2693988"/>
          </a:xfrm>
          <a:prstGeom prst="rect">
            <a:avLst/>
          </a:prstGeom>
          <a:noFill/>
        </p:spPr>
      </p:pic>
      <p:pic>
        <p:nvPicPr>
          <p:cNvPr id="196615" name="Picture 7" descr="secrets-life-healthy-produ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495794"/>
            <a:ext cx="4392612" cy="5365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105827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idx="4294967295"/>
          </p:nvPr>
        </p:nvSpPr>
        <p:spPr>
          <a:xfrm>
            <a:off x="685800" y="152400"/>
            <a:ext cx="6870700" cy="1416050"/>
          </a:xfrm>
        </p:spPr>
        <p:txBody>
          <a:bodyPr anchor="ctr"/>
          <a:lstStyle/>
          <a:p>
            <a:pPr>
              <a:defRPr/>
            </a:pPr>
            <a:r>
              <a:rPr lang="en-US" b="1" kern="1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ea typeface="+mj-ea"/>
              </a:rPr>
              <a:t>as</a:t>
            </a:r>
            <a:endParaRPr lang="th-TH" b="1" kern="12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ea typeface="+mj-ea"/>
              <a:cs typeface="+mj-cs"/>
            </a:endParaRPr>
          </a:p>
        </p:txBody>
      </p:sp>
      <p:sp>
        <p:nvSpPr>
          <p:cNvPr id="9219" name="ตัวยึดเนื้อหา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9220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313"/>
            <a:ext cx="2357438" cy="263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ลูกศรขวา 5"/>
          <p:cNvSpPr/>
          <p:nvPr/>
        </p:nvSpPr>
        <p:spPr>
          <a:xfrm>
            <a:off x="3000364" y="1643050"/>
            <a:ext cx="906970" cy="413194"/>
          </a:xfrm>
          <a:prstGeom prst="rightArrow">
            <a:avLst/>
          </a:prstGeom>
          <a:effectLst>
            <a:outerShdw blurRad="152400" dist="317500" dir="5400000" sx="90000" sy="-19000" rotWithShape="0">
              <a:prstClr val="black">
                <a:alpha val="49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4714876" y="1571612"/>
            <a:ext cx="4071966" cy="714380"/>
          </a:xfrm>
          <a:prstGeom prst="roundRect">
            <a:avLst/>
          </a:prstGeom>
          <a:effectLst>
            <a:outerShdw blurRad="152400" dist="317500" dir="5400000" sx="90000" sy="-19000" rotWithShape="0">
              <a:prstClr val="black">
                <a:alpha val="3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Participate in activities</a:t>
            </a:r>
            <a:endParaRPr lang="th-TH" sz="4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ลูกศรขวา 7"/>
          <p:cNvSpPr/>
          <p:nvPr/>
        </p:nvSpPr>
        <p:spPr>
          <a:xfrm rot="5400000">
            <a:off x="6278795" y="2579461"/>
            <a:ext cx="642942" cy="34175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49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5357818" y="3214686"/>
            <a:ext cx="3286148" cy="7143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3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Their own interests</a:t>
            </a:r>
            <a:endParaRPr lang="th-TH" sz="4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ลูกศรขวา 9"/>
          <p:cNvSpPr/>
          <p:nvPr/>
        </p:nvSpPr>
        <p:spPr>
          <a:xfrm rot="5400000">
            <a:off x="6278795" y="4293973"/>
            <a:ext cx="642942" cy="34175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49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1" name="สี่เหลี่ยมมุมมน 10"/>
          <p:cNvSpPr/>
          <p:nvPr/>
        </p:nvSpPr>
        <p:spPr>
          <a:xfrm>
            <a:off x="4857752" y="4929198"/>
            <a:ext cx="4143404" cy="71438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152400" dist="317500" dir="5400000" sx="90000" sy="-19000" rotWithShape="0">
              <a:prstClr val="black">
                <a:alpha val="3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In free time (leisure time)</a:t>
            </a:r>
            <a:endParaRPr lang="th-TH" sz="4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71472" y="3857628"/>
            <a:ext cx="3286148" cy="271464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3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Results : Emotional Development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Enjoyment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Happy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Excitement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Achievement</a:t>
            </a:r>
            <a:endParaRPr lang="th-TH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ลูกศรขวา 13"/>
          <p:cNvSpPr/>
          <p:nvPr/>
        </p:nvSpPr>
        <p:spPr>
          <a:xfrm rot="10800000">
            <a:off x="4000496" y="5143512"/>
            <a:ext cx="642942" cy="34175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49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5" name="แผนผังลำดับงาน: สิ้นสุด 14"/>
          <p:cNvSpPr/>
          <p:nvPr/>
        </p:nvSpPr>
        <p:spPr>
          <a:xfrm>
            <a:off x="852166" y="410641"/>
            <a:ext cx="2571768" cy="714380"/>
          </a:xfrm>
          <a:prstGeom prst="flowChartTerminator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3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Recreation</a:t>
            </a:r>
            <a:endParaRPr lang="th-TH" sz="4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แผนผังลำดับงาน: สิ้นสุด 15"/>
          <p:cNvSpPr/>
          <p:nvPr/>
        </p:nvSpPr>
        <p:spPr>
          <a:xfrm>
            <a:off x="5143504" y="428604"/>
            <a:ext cx="2571768" cy="714380"/>
          </a:xfrm>
          <a:prstGeom prst="flowChartTerminator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3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Activities</a:t>
            </a:r>
            <a:endParaRPr lang="th-TH" sz="4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621208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ตัวยึดเนื้อหา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43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25"/>
            <a:ext cx="20002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คำบรรยายภาพแบบลูกศรลง 4"/>
          <p:cNvSpPr/>
          <p:nvPr/>
        </p:nvSpPr>
        <p:spPr>
          <a:xfrm>
            <a:off x="3571875" y="1357313"/>
            <a:ext cx="5143500" cy="1500187"/>
          </a:xfrm>
          <a:prstGeom prst="downArrowCallout">
            <a:avLst>
              <a:gd name="adj1" fmla="val 31556"/>
              <a:gd name="adj2" fmla="val 25000"/>
              <a:gd name="adj3" fmla="val 25000"/>
              <a:gd name="adj4" fmla="val 75000"/>
            </a:avLst>
          </a:prstGeom>
          <a:ln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Select recreation activities as means to ends </a:t>
            </a:r>
            <a:endParaRPr lang="th-TH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ลูกศรขวาท้ายขีด 5"/>
          <p:cNvSpPr/>
          <p:nvPr/>
        </p:nvSpPr>
        <p:spPr>
          <a:xfrm>
            <a:off x="2286000" y="1571625"/>
            <a:ext cx="928688" cy="484188"/>
          </a:xfrm>
          <a:prstGeom prst="stripedRightArrow">
            <a:avLst>
              <a:gd name="adj1" fmla="val 50000"/>
              <a:gd name="adj2" fmla="val 47343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คำบรรยายภาพแบบลูกศรลง 6"/>
          <p:cNvSpPr/>
          <p:nvPr/>
        </p:nvSpPr>
        <p:spPr>
          <a:xfrm>
            <a:off x="4929188" y="2928938"/>
            <a:ext cx="3786187" cy="1714500"/>
          </a:xfrm>
          <a:prstGeom prst="downArrowCallout">
            <a:avLst>
              <a:gd name="adj1" fmla="val 31556"/>
              <a:gd name="adj2" fmla="val 25000"/>
              <a:gd name="adj3" fmla="val 25000"/>
              <a:gd name="adj4" fmla="val 75000"/>
            </a:avLst>
          </a:prstGeom>
          <a:ln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Their own interest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Free time, leisure time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Social activities acceptance</a:t>
            </a:r>
            <a:endParaRPr lang="th-TH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คำบรรยายภาพแบบลูกศรซ้าย 7"/>
          <p:cNvSpPr/>
          <p:nvPr/>
        </p:nvSpPr>
        <p:spPr>
          <a:xfrm>
            <a:off x="4500563" y="4714875"/>
            <a:ext cx="4214812" cy="1714500"/>
          </a:xfrm>
          <a:prstGeom prst="leftArrowCallout">
            <a:avLst>
              <a:gd name="adj1" fmla="val 32211"/>
              <a:gd name="adj2" fmla="val 25000"/>
              <a:gd name="adj3" fmla="val 25901"/>
              <a:gd name="adj4" fmla="val 89809"/>
            </a:avLst>
          </a:prstGeom>
          <a:ln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Result 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Enjoyment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Excitement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Achievement</a:t>
            </a: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แผนผังลําดับงาน: กระบวนการสำรอง 8"/>
          <p:cNvSpPr/>
          <p:nvPr/>
        </p:nvSpPr>
        <p:spPr>
          <a:xfrm>
            <a:off x="357158" y="3357562"/>
            <a:ext cx="3929058" cy="3286148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Total Development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Physical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Mental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Emotional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Social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Spiritual</a:t>
            </a: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th-TH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แผนผังลำดับงาน: สิ้นสุด 9"/>
          <p:cNvSpPr/>
          <p:nvPr/>
        </p:nvSpPr>
        <p:spPr>
          <a:xfrm>
            <a:off x="1357290" y="214290"/>
            <a:ext cx="6286544" cy="928694"/>
          </a:xfrm>
          <a:prstGeom prst="flowChartTerminator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Recreation as a process</a:t>
            </a:r>
            <a:endParaRPr lang="th-TH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4720329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คำบรรยายภาพแบบลูกศรขวา 22"/>
          <p:cNvSpPr/>
          <p:nvPr/>
        </p:nvSpPr>
        <p:spPr>
          <a:xfrm>
            <a:off x="357158" y="857232"/>
            <a:ext cx="3929090" cy="1500198"/>
          </a:xfrm>
          <a:prstGeom prst="rightArrowCallout">
            <a:avLst>
              <a:gd name="adj1" fmla="val 5151"/>
              <a:gd name="adj2" fmla="val 10406"/>
              <a:gd name="adj3" fmla="val 15557"/>
              <a:gd name="adj4" fmla="val 59951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Government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Central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Local</a:t>
            </a:r>
            <a:endParaRPr lang="th-TH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วงรี 5"/>
          <p:cNvSpPr/>
          <p:nvPr/>
        </p:nvSpPr>
        <p:spPr>
          <a:xfrm>
            <a:off x="2143108" y="3500438"/>
            <a:ext cx="4857784" cy="1928826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152400" dist="317500" dir="5400000" sx="90000" sy="-19000" rotWithShape="0">
              <a:prstClr val="black">
                <a:alpha val="3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Recreation Program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Recreation Resource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Recreation Centre Service</a:t>
            </a:r>
            <a:endParaRPr lang="th-TH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แผนผังลำดับงาน: สิ้นสุด 6"/>
          <p:cNvSpPr/>
          <p:nvPr/>
        </p:nvSpPr>
        <p:spPr>
          <a:xfrm>
            <a:off x="3643306" y="2571744"/>
            <a:ext cx="1714512" cy="658942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3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Wildlife</a:t>
            </a:r>
          </a:p>
        </p:txBody>
      </p:sp>
      <p:sp>
        <p:nvSpPr>
          <p:cNvPr id="8" name="แผนผังลำดับงาน: สิ้นสุด 7"/>
          <p:cNvSpPr/>
          <p:nvPr/>
        </p:nvSpPr>
        <p:spPr>
          <a:xfrm>
            <a:off x="5715008" y="2714620"/>
            <a:ext cx="1714512" cy="658942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3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Beaches</a:t>
            </a:r>
          </a:p>
        </p:txBody>
      </p:sp>
      <p:sp>
        <p:nvSpPr>
          <p:cNvPr id="9" name="แผนผังลำดับงาน: สิ้นสุด 8"/>
          <p:cNvSpPr/>
          <p:nvPr/>
        </p:nvSpPr>
        <p:spPr>
          <a:xfrm>
            <a:off x="7143768" y="3643314"/>
            <a:ext cx="1785950" cy="928694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3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Historical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Park</a:t>
            </a:r>
          </a:p>
        </p:txBody>
      </p:sp>
      <p:sp>
        <p:nvSpPr>
          <p:cNvPr id="10" name="แผนผังลำดับงาน: สิ้นสุด 9"/>
          <p:cNvSpPr/>
          <p:nvPr/>
        </p:nvSpPr>
        <p:spPr>
          <a:xfrm>
            <a:off x="7000892" y="4857760"/>
            <a:ext cx="1714512" cy="1071570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3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Outdoor Centre</a:t>
            </a:r>
          </a:p>
        </p:txBody>
      </p:sp>
      <p:sp>
        <p:nvSpPr>
          <p:cNvPr id="11" name="แผนผังลำดับงาน: สิ้นสุด 10"/>
          <p:cNvSpPr/>
          <p:nvPr/>
        </p:nvSpPr>
        <p:spPr>
          <a:xfrm>
            <a:off x="5072066" y="5572140"/>
            <a:ext cx="1714512" cy="1000108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3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Sport Stadium</a:t>
            </a:r>
          </a:p>
        </p:txBody>
      </p:sp>
      <p:sp>
        <p:nvSpPr>
          <p:cNvPr id="18" name="แผนผังลำดับงาน: สิ้นสุด 17"/>
          <p:cNvSpPr/>
          <p:nvPr/>
        </p:nvSpPr>
        <p:spPr>
          <a:xfrm>
            <a:off x="3143240" y="5572140"/>
            <a:ext cx="1714512" cy="1000132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3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Youth Centre</a:t>
            </a:r>
          </a:p>
        </p:txBody>
      </p:sp>
      <p:sp>
        <p:nvSpPr>
          <p:cNvPr id="19" name="แผนผังลำดับงาน: สิ้นสุด 18"/>
          <p:cNvSpPr/>
          <p:nvPr/>
        </p:nvSpPr>
        <p:spPr>
          <a:xfrm>
            <a:off x="1142976" y="5286388"/>
            <a:ext cx="1714512" cy="1000132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3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Botanic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Garden</a:t>
            </a:r>
          </a:p>
        </p:txBody>
      </p:sp>
      <p:sp>
        <p:nvSpPr>
          <p:cNvPr id="20" name="แผนผังลำดับงาน: สิ้นสุด 19"/>
          <p:cNvSpPr/>
          <p:nvPr/>
        </p:nvSpPr>
        <p:spPr>
          <a:xfrm>
            <a:off x="0" y="3857628"/>
            <a:ext cx="1928794" cy="1071570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3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Municipal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Park</a:t>
            </a:r>
          </a:p>
        </p:txBody>
      </p:sp>
      <p:sp>
        <p:nvSpPr>
          <p:cNvPr id="21" name="แผนผังลำดับงาน: สิ้นสุด 20"/>
          <p:cNvSpPr/>
          <p:nvPr/>
        </p:nvSpPr>
        <p:spPr>
          <a:xfrm>
            <a:off x="1571604" y="2500306"/>
            <a:ext cx="1714512" cy="1000132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3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National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Park</a:t>
            </a:r>
          </a:p>
        </p:txBody>
      </p:sp>
      <p:sp>
        <p:nvSpPr>
          <p:cNvPr id="22" name="คำบรรยายภาพแบบลูกศรลง 21"/>
          <p:cNvSpPr/>
          <p:nvPr/>
        </p:nvSpPr>
        <p:spPr>
          <a:xfrm>
            <a:off x="4429124" y="1214422"/>
            <a:ext cx="2271722" cy="2286016"/>
          </a:xfrm>
          <a:prstGeom prst="downArrowCallout">
            <a:avLst>
              <a:gd name="adj1" fmla="val 6438"/>
              <a:gd name="adj2" fmla="val 6439"/>
              <a:gd name="adj3" fmla="val 11763"/>
              <a:gd name="adj4" fmla="val 4911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Delivery</a:t>
            </a:r>
            <a:endParaRPr lang="th-TH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4" name="ลูกศรขึ้น 23"/>
          <p:cNvSpPr/>
          <p:nvPr/>
        </p:nvSpPr>
        <p:spPr>
          <a:xfrm rot="20321432">
            <a:off x="2501551" y="3481378"/>
            <a:ext cx="376865" cy="470956"/>
          </a:xfrm>
          <a:prstGeom prst="upArrow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ลูกศรขึ้น 24"/>
          <p:cNvSpPr/>
          <p:nvPr/>
        </p:nvSpPr>
        <p:spPr>
          <a:xfrm>
            <a:off x="4286248" y="3214686"/>
            <a:ext cx="376865" cy="470956"/>
          </a:xfrm>
          <a:prstGeom prst="upArrow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ลูกศรขึ้น 25"/>
          <p:cNvSpPr/>
          <p:nvPr/>
        </p:nvSpPr>
        <p:spPr>
          <a:xfrm rot="1460807">
            <a:off x="5938203" y="3342865"/>
            <a:ext cx="376865" cy="470956"/>
          </a:xfrm>
          <a:prstGeom prst="upArrow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ลูกศรขึ้น 26"/>
          <p:cNvSpPr/>
          <p:nvPr/>
        </p:nvSpPr>
        <p:spPr>
          <a:xfrm rot="5601332">
            <a:off x="6701373" y="3966919"/>
            <a:ext cx="376865" cy="470956"/>
          </a:xfrm>
          <a:prstGeom prst="upArrow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ลูกศรขึ้น 27"/>
          <p:cNvSpPr/>
          <p:nvPr/>
        </p:nvSpPr>
        <p:spPr>
          <a:xfrm rot="7360661">
            <a:off x="6612338" y="4836589"/>
            <a:ext cx="376865" cy="470956"/>
          </a:xfrm>
          <a:prstGeom prst="upArrow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ลูกศรขึ้น 28"/>
          <p:cNvSpPr/>
          <p:nvPr/>
        </p:nvSpPr>
        <p:spPr>
          <a:xfrm rot="13567635">
            <a:off x="2612212" y="4921320"/>
            <a:ext cx="376865" cy="470956"/>
          </a:xfrm>
          <a:prstGeom prst="upArrow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ลูกศรขึ้น 29"/>
          <p:cNvSpPr/>
          <p:nvPr/>
        </p:nvSpPr>
        <p:spPr>
          <a:xfrm rot="10800000">
            <a:off x="3857620" y="5143512"/>
            <a:ext cx="376865" cy="470956"/>
          </a:xfrm>
          <a:prstGeom prst="upArrow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ลูกศรขึ้น 30"/>
          <p:cNvSpPr/>
          <p:nvPr/>
        </p:nvSpPr>
        <p:spPr>
          <a:xfrm rot="10501808">
            <a:off x="5663261" y="5087513"/>
            <a:ext cx="376865" cy="470956"/>
          </a:xfrm>
          <a:prstGeom prst="upArrow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ลูกศรขึ้น 31"/>
          <p:cNvSpPr/>
          <p:nvPr/>
        </p:nvSpPr>
        <p:spPr>
          <a:xfrm rot="16200000">
            <a:off x="1975840" y="4167772"/>
            <a:ext cx="376865" cy="470956"/>
          </a:xfrm>
          <a:prstGeom prst="upArrow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แผนผังลำดับงาน: สิ้นสุด 32"/>
          <p:cNvSpPr/>
          <p:nvPr/>
        </p:nvSpPr>
        <p:spPr>
          <a:xfrm>
            <a:off x="2857500" y="285750"/>
            <a:ext cx="5857875" cy="658813"/>
          </a:xfrm>
          <a:prstGeom prst="flowChartTerminator">
            <a:avLst/>
          </a:prstGeom>
          <a:ln w="76200">
            <a:prstDash val="sysDash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Recreation as Social Welfare</a:t>
            </a:r>
            <a:endParaRPr lang="th-TH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2481452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4" descr="D:\animation\0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0625"/>
            <a:ext cx="2143125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79" name="ชื่อเรื่อง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52580" name="Picture 2" descr="C:\Documents and Settings\Administrator\My Documents\My Pictures\รูปภาพ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50" y="0"/>
            <a:ext cx="3422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357158" y="285728"/>
            <a:ext cx="5072098" cy="4071966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3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AE484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“Recreation” </a:t>
            </a:r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will make a positive contribution to physical development and organic health and to emotional well being</a:t>
            </a:r>
            <a:endParaRPr lang="th-TH" sz="4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690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xis">
  <a:themeElements>
    <a:clrScheme name="Axi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ชุดรูปแบบของ Office">
  <a:themeElements>
    <a:clrScheme name="ชุดรูปแบบของ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ชุดรูปแบบของ Office">
      <a:majorFont>
        <a:latin typeface="Calibri"/>
        <a:ea typeface=""/>
        <a:cs typeface="Angsana New"/>
      </a:majorFont>
      <a:minorFont>
        <a:latin typeface="Calibri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ชุดรูปแบบของ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Angsana New"/>
      </a:majorFont>
      <a:minorFont>
        <a:latin typeface="Comic Sans MS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884</Words>
  <Application>Microsoft Office PowerPoint</Application>
  <PresentationFormat>On-screen Show (4:3)</PresentationFormat>
  <Paragraphs>291</Paragraphs>
  <Slides>30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Axis</vt:lpstr>
      <vt:lpstr>79</vt:lpstr>
      <vt:lpstr>2_ชุดรูปแบบของ Office</vt:lpstr>
      <vt:lpstr>Adjacency</vt:lpstr>
      <vt:lpstr>Crayons</vt:lpstr>
      <vt:lpstr>Austin</vt:lpstr>
      <vt:lpstr>Harmony of Exercise, Sport Physical Activity, Recreation and Tourism  </vt:lpstr>
      <vt:lpstr>PowerPoint Presentation</vt:lpstr>
      <vt:lpstr>Wellness : Body + Mind</vt:lpstr>
      <vt:lpstr>อโรคยา ปรมา ลาภา Sound Mind in Sound Body</vt:lpstr>
      <vt:lpstr>Health Related to Fitness is the Key for…</vt:lpstr>
      <vt:lpstr>as</vt:lpstr>
      <vt:lpstr>PowerPoint Presentation</vt:lpstr>
      <vt:lpstr>PowerPoint Presentation</vt:lpstr>
      <vt:lpstr>PowerPoint Presentation</vt:lpstr>
      <vt:lpstr>Recreation Enhancing Better Quality of Life and Community</vt:lpstr>
      <vt:lpstr>Personal Benefits of Recreation and Leisure Activities</vt:lpstr>
      <vt:lpstr>Personal Benefits of Recreation and Leisure Activities (Continue)</vt:lpstr>
      <vt:lpstr>PowerPoint Presentation</vt:lpstr>
      <vt:lpstr>PowerPoint Presentation</vt:lpstr>
      <vt:lpstr>Physical Needs Served by Recreation Activities</vt:lpstr>
      <vt:lpstr>Emotional Values of Recreational Participation</vt:lpstr>
      <vt:lpstr>Social Values of Recreation</vt:lpstr>
      <vt:lpstr>Social Values of Recreation (continued)</vt:lpstr>
      <vt:lpstr>Map of ASEAN Community</vt:lpstr>
      <vt:lpstr>Development of the Association of South East Asian Nations (ASEAN)</vt:lpstr>
      <vt:lpstr>PowerPoint Presentation</vt:lpstr>
      <vt:lpstr>PowerPoint Presentation</vt:lpstr>
      <vt:lpstr>PowerPoint Presentation</vt:lpstr>
      <vt:lpstr>Number of Tourists visited Thailand</vt:lpstr>
      <vt:lpstr>Thailand Achievement in Tourism</vt:lpstr>
      <vt:lpstr>Thailand Tourists Receipts from International Tourism</vt:lpstr>
      <vt:lpstr>PowerPoint Presentation</vt:lpstr>
      <vt:lpstr>Conclusions:</vt:lpstr>
      <vt:lpstr>Conclusions:</vt:lpstr>
      <vt:lpstr>PowerPoint Presentation</vt:lpstr>
    </vt:vector>
  </TitlesOfParts>
  <Company>Freeman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Butu Kingkanok Saowapwong</dc:creator>
  <cp:lastModifiedBy>Dell</cp:lastModifiedBy>
  <cp:revision>38</cp:revision>
  <cp:lastPrinted>2014-07-22T06:51:23Z</cp:lastPrinted>
  <dcterms:created xsi:type="dcterms:W3CDTF">2014-06-30T05:58:08Z</dcterms:created>
  <dcterms:modified xsi:type="dcterms:W3CDTF">2014-07-22T06:59:25Z</dcterms:modified>
</cp:coreProperties>
</file>