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E0A193-2BA4-4C52-A486-E30AD81386F4}" type="datetimeFigureOut">
              <a:rPr lang="en-US" smtClean="0"/>
              <a:t>19-Apr-20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1409591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0A193-2BA4-4C52-A486-E30AD81386F4}" type="datetimeFigureOut">
              <a:rPr lang="en-US" smtClean="0"/>
              <a:t>19-Apr-20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2165877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0A193-2BA4-4C52-A486-E30AD81386F4}" type="datetimeFigureOut">
              <a:rPr lang="en-US" smtClean="0"/>
              <a:t>19-Apr-20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2813985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4" name="Freeform 3"/>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0" fontAlgn="base" hangingPunct="0">
              <a:spcBef>
                <a:spcPct val="0"/>
              </a:spcBef>
              <a:spcAft>
                <a:spcPct val="0"/>
              </a:spcAft>
              <a:defRPr/>
            </a:pPr>
            <a:endParaRPr lang="en-US" sz="3000">
              <a:solidFill>
                <a:prstClr val="white"/>
              </a:solidFill>
              <a:latin typeface="Arial Black" panose="020B0A04020102020204" pitchFamily="34" charset="0"/>
            </a:endParaRPr>
          </a:p>
        </p:txBody>
      </p:sp>
      <p:sp>
        <p:nvSpPr>
          <p:cNvPr id="5" name="Freeform 4"/>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0" fontAlgn="base" hangingPunct="0">
              <a:spcBef>
                <a:spcPct val="0"/>
              </a:spcBef>
              <a:spcAft>
                <a:spcPct val="0"/>
              </a:spcAft>
              <a:defRPr/>
            </a:pPr>
            <a:endParaRPr lang="en-US" sz="3000">
              <a:solidFill>
                <a:prstClr val="white"/>
              </a:solidFill>
              <a:latin typeface="Arial Black" panose="020B0A04020102020204" pitchFamily="34" charset="0"/>
            </a:endParaRPr>
          </a:p>
        </p:txBody>
      </p:sp>
      <p:sp>
        <p:nvSpPr>
          <p:cNvPr id="9" name="Title 8"/>
          <p:cNvSpPr>
            <a:spLocks noGrp="1"/>
          </p:cNvSpPr>
          <p:nvPr>
            <p:ph type="ctrTitle"/>
          </p:nvPr>
        </p:nvSpPr>
        <p:spPr>
          <a:xfrm>
            <a:off x="572085" y="3337560"/>
            <a:ext cx="8640064"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7" name="Footer Placeholder 18"/>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8" name="Slide Number Placeholder 26"/>
          <p:cNvSpPr>
            <a:spLocks noGrp="1"/>
          </p:cNvSpPr>
          <p:nvPr>
            <p:ph type="sldNum" sz="quarter" idx="12"/>
          </p:nvPr>
        </p:nvSpPr>
        <p:spPr/>
        <p:txBody>
          <a:bodyPr/>
          <a:lstStyle>
            <a:lvl1pPr>
              <a:defRPr/>
            </a:lvl1pPr>
          </a:lstStyle>
          <a:p>
            <a:fld id="{1DE39373-CFC7-48A5-AF57-0F40013BAAD2}" type="slidenum">
              <a:rPr lang="en-US" altLang="en-US"/>
              <a:pPr/>
              <a:t>‹#›</a:t>
            </a:fld>
            <a:endParaRPr lang="en-US" altLang="en-US"/>
          </a:p>
        </p:txBody>
      </p:sp>
    </p:spTree>
    <p:extLst>
      <p:ext uri="{BB962C8B-B14F-4D97-AF65-F5344CB8AC3E}">
        <p14:creationId xmlns:p14="http://schemas.microsoft.com/office/powerpoint/2010/main" val="249505907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6" name="Slide Number Placeholder 17"/>
          <p:cNvSpPr>
            <a:spLocks noGrp="1"/>
          </p:cNvSpPr>
          <p:nvPr>
            <p:ph type="sldNum" sz="quarter" idx="12"/>
          </p:nvPr>
        </p:nvSpPr>
        <p:spPr/>
        <p:txBody>
          <a:bodyPr/>
          <a:lstStyle>
            <a:lvl1pPr>
              <a:defRPr/>
            </a:lvl1pPr>
          </a:lstStyle>
          <a:p>
            <a:fld id="{5C1A6ED8-F233-4595-8EE5-353371BA9C9B}" type="slidenum">
              <a:rPr lang="en-US" altLang="en-US"/>
              <a:pPr/>
              <a:t>‹#›</a:t>
            </a:fld>
            <a:endParaRPr lang="en-US" altLang="en-US"/>
          </a:p>
        </p:txBody>
      </p:sp>
    </p:spTree>
    <p:extLst>
      <p:ext uri="{BB962C8B-B14F-4D97-AF65-F5344CB8AC3E}">
        <p14:creationId xmlns:p14="http://schemas.microsoft.com/office/powerpoint/2010/main" val="2171855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4" name="Freeform 3"/>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0" fontAlgn="base" hangingPunct="0">
              <a:spcBef>
                <a:spcPct val="0"/>
              </a:spcBef>
              <a:spcAft>
                <a:spcPct val="0"/>
              </a:spcAft>
              <a:defRPr/>
            </a:pPr>
            <a:endParaRPr lang="en-US" sz="3000">
              <a:solidFill>
                <a:prstClr val="white"/>
              </a:solidFill>
              <a:latin typeface="Arial Black" panose="020B0A04020102020204" pitchFamily="34" charset="0"/>
            </a:endParaRPr>
          </a:p>
        </p:txBody>
      </p:sp>
      <p:sp>
        <p:nvSpPr>
          <p:cNvPr id="5" name="Freeform 4"/>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0" fontAlgn="base" hangingPunct="0">
              <a:spcBef>
                <a:spcPct val="0"/>
              </a:spcBef>
              <a:spcAft>
                <a:spcPct val="0"/>
              </a:spcAft>
              <a:defRPr/>
            </a:pPr>
            <a:endParaRPr lang="en-US" sz="3000">
              <a:solidFill>
                <a:prstClr val="white"/>
              </a:solidFill>
              <a:latin typeface="Arial Black" panose="020B0A04020102020204" pitchFamily="34" charset="0"/>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7" name="Footer Placeholder 4"/>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8" name="Slide Number Placeholder 5"/>
          <p:cNvSpPr>
            <a:spLocks noGrp="1"/>
          </p:cNvSpPr>
          <p:nvPr>
            <p:ph type="sldNum" sz="quarter" idx="12"/>
          </p:nvPr>
        </p:nvSpPr>
        <p:spPr/>
        <p:txBody>
          <a:bodyPr/>
          <a:lstStyle>
            <a:lvl1pPr>
              <a:defRPr/>
            </a:lvl1pPr>
          </a:lstStyle>
          <a:p>
            <a:fld id="{70BEEB96-5303-4B8A-B714-F8A57AD25933}" type="slidenum">
              <a:rPr lang="en-US" altLang="en-US"/>
              <a:pPr/>
              <a:t>‹#›</a:t>
            </a:fld>
            <a:endParaRPr lang="en-US" altLang="en-US"/>
          </a:p>
        </p:txBody>
      </p:sp>
    </p:spTree>
    <p:extLst>
      <p:ext uri="{BB962C8B-B14F-4D97-AF65-F5344CB8AC3E}">
        <p14:creationId xmlns:p14="http://schemas.microsoft.com/office/powerpoint/2010/main" val="239114503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7" name="Slide Number Placeholder 17"/>
          <p:cNvSpPr>
            <a:spLocks noGrp="1"/>
          </p:cNvSpPr>
          <p:nvPr>
            <p:ph type="sldNum" sz="quarter" idx="12"/>
          </p:nvPr>
        </p:nvSpPr>
        <p:spPr/>
        <p:txBody>
          <a:bodyPr/>
          <a:lstStyle>
            <a:lvl1pPr>
              <a:defRPr/>
            </a:lvl1pPr>
          </a:lstStyle>
          <a:p>
            <a:fld id="{8C9C857C-A8A8-4645-80C7-9F9F52CA4CD5}" type="slidenum">
              <a:rPr lang="en-US" altLang="en-US"/>
              <a:pPr/>
              <a:t>‹#›</a:t>
            </a:fld>
            <a:endParaRPr lang="en-US" altLang="en-US"/>
          </a:p>
        </p:txBody>
      </p:sp>
    </p:spTree>
    <p:extLst>
      <p:ext uri="{BB962C8B-B14F-4D97-AF65-F5344CB8AC3E}">
        <p14:creationId xmlns:p14="http://schemas.microsoft.com/office/powerpoint/2010/main" val="1637563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9" name="Slide Number Placeholder 8"/>
          <p:cNvSpPr>
            <a:spLocks noGrp="1"/>
          </p:cNvSpPr>
          <p:nvPr>
            <p:ph type="sldNum" sz="quarter" idx="12"/>
          </p:nvPr>
        </p:nvSpPr>
        <p:spPr/>
        <p:txBody>
          <a:bodyPr/>
          <a:lstStyle>
            <a:lvl1pPr>
              <a:defRPr/>
            </a:lvl1pPr>
          </a:lstStyle>
          <a:p>
            <a:fld id="{425C7835-A8E4-4069-A244-505C78A00135}" type="slidenum">
              <a:rPr lang="en-US" altLang="en-US"/>
              <a:pPr/>
              <a:t>‹#›</a:t>
            </a:fld>
            <a:endParaRPr lang="en-US" altLang="en-US"/>
          </a:p>
        </p:txBody>
      </p:sp>
    </p:spTree>
    <p:extLst>
      <p:ext uri="{BB962C8B-B14F-4D97-AF65-F5344CB8AC3E}">
        <p14:creationId xmlns:p14="http://schemas.microsoft.com/office/powerpoint/2010/main" val="1545903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5" name="Slide Number Placeholder 17"/>
          <p:cNvSpPr>
            <a:spLocks noGrp="1"/>
          </p:cNvSpPr>
          <p:nvPr>
            <p:ph type="sldNum" sz="quarter" idx="12"/>
          </p:nvPr>
        </p:nvSpPr>
        <p:spPr/>
        <p:txBody>
          <a:bodyPr/>
          <a:lstStyle>
            <a:lvl1pPr>
              <a:defRPr/>
            </a:lvl1pPr>
          </a:lstStyle>
          <a:p>
            <a:fld id="{3F6F3EDA-2464-45E0-B6F3-22D40CD7AA20}" type="slidenum">
              <a:rPr lang="en-US" altLang="en-US"/>
              <a:pPr/>
              <a:t>‹#›</a:t>
            </a:fld>
            <a:endParaRPr lang="en-US" altLang="en-US"/>
          </a:p>
        </p:txBody>
      </p:sp>
    </p:spTree>
    <p:extLst>
      <p:ext uri="{BB962C8B-B14F-4D97-AF65-F5344CB8AC3E}">
        <p14:creationId xmlns:p14="http://schemas.microsoft.com/office/powerpoint/2010/main" val="2498677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4" name="Slide Number Placeholder 17"/>
          <p:cNvSpPr>
            <a:spLocks noGrp="1"/>
          </p:cNvSpPr>
          <p:nvPr>
            <p:ph type="sldNum" sz="quarter" idx="12"/>
          </p:nvPr>
        </p:nvSpPr>
        <p:spPr/>
        <p:txBody>
          <a:bodyPr/>
          <a:lstStyle>
            <a:lvl1pPr>
              <a:defRPr/>
            </a:lvl1pPr>
          </a:lstStyle>
          <a:p>
            <a:fld id="{2508B596-0709-41DB-91DE-0C8C0652056C}" type="slidenum">
              <a:rPr lang="en-US" altLang="en-US"/>
              <a:pPr/>
              <a:t>‹#›</a:t>
            </a:fld>
            <a:endParaRPr lang="en-US" altLang="en-US"/>
          </a:p>
        </p:txBody>
      </p:sp>
    </p:spTree>
    <p:extLst>
      <p:ext uri="{BB962C8B-B14F-4D97-AF65-F5344CB8AC3E}">
        <p14:creationId xmlns:p14="http://schemas.microsoft.com/office/powerpoint/2010/main" val="39615395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7" name="Slide Number Placeholder 6"/>
          <p:cNvSpPr>
            <a:spLocks noGrp="1"/>
          </p:cNvSpPr>
          <p:nvPr>
            <p:ph type="sldNum" sz="quarter" idx="12"/>
          </p:nvPr>
        </p:nvSpPr>
        <p:spPr>
          <a:xfrm>
            <a:off x="10875433" y="6421439"/>
            <a:ext cx="1016000" cy="365125"/>
          </a:xfrm>
        </p:spPr>
        <p:txBody>
          <a:bodyPr/>
          <a:lstStyle>
            <a:lvl1pPr>
              <a:defRPr/>
            </a:lvl1pPr>
          </a:lstStyle>
          <a:p>
            <a:fld id="{2FD0526F-649F-4DEB-AFF2-50F491C80872}" type="slidenum">
              <a:rPr lang="en-US" altLang="en-US"/>
              <a:pPr/>
              <a:t>‹#›</a:t>
            </a:fld>
            <a:endParaRPr lang="en-US" altLang="en-US"/>
          </a:p>
        </p:txBody>
      </p:sp>
    </p:spTree>
    <p:extLst>
      <p:ext uri="{BB962C8B-B14F-4D97-AF65-F5344CB8AC3E}">
        <p14:creationId xmlns:p14="http://schemas.microsoft.com/office/powerpoint/2010/main" val="2590866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0A193-2BA4-4C52-A486-E30AD81386F4}" type="datetimeFigureOut">
              <a:rPr lang="en-US" smtClean="0"/>
              <a:t>19-Apr-20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36953451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7" name="Slide Number Placeholder 6"/>
          <p:cNvSpPr>
            <a:spLocks noGrp="1"/>
          </p:cNvSpPr>
          <p:nvPr>
            <p:ph type="sldNum" sz="quarter" idx="12"/>
          </p:nvPr>
        </p:nvSpPr>
        <p:spPr/>
        <p:txBody>
          <a:bodyPr/>
          <a:lstStyle>
            <a:lvl1pPr>
              <a:defRPr/>
            </a:lvl1pPr>
          </a:lstStyle>
          <a:p>
            <a:fld id="{15BB4CE6-1CFD-48A4-8AD8-36C6837B8E59}" type="slidenum">
              <a:rPr lang="en-US" altLang="en-US"/>
              <a:pPr/>
              <a:t>‹#›</a:t>
            </a:fld>
            <a:endParaRPr lang="en-US" altLang="en-US"/>
          </a:p>
        </p:txBody>
      </p:sp>
    </p:spTree>
    <p:extLst>
      <p:ext uri="{BB962C8B-B14F-4D97-AF65-F5344CB8AC3E}">
        <p14:creationId xmlns:p14="http://schemas.microsoft.com/office/powerpoint/2010/main" val="24338660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6" name="Slide Number Placeholder 17"/>
          <p:cNvSpPr>
            <a:spLocks noGrp="1"/>
          </p:cNvSpPr>
          <p:nvPr>
            <p:ph type="sldNum" sz="quarter" idx="12"/>
          </p:nvPr>
        </p:nvSpPr>
        <p:spPr/>
        <p:txBody>
          <a:bodyPr/>
          <a:lstStyle>
            <a:lvl1pPr>
              <a:defRPr/>
            </a:lvl1pPr>
          </a:lstStyle>
          <a:p>
            <a:fld id="{31C044E4-C6D9-4A00-8545-FA8BE9747E55}" type="slidenum">
              <a:rPr lang="en-US" altLang="en-US"/>
              <a:pPr/>
              <a:t>‹#›</a:t>
            </a:fld>
            <a:endParaRPr lang="en-US" altLang="en-US"/>
          </a:p>
        </p:txBody>
      </p:sp>
    </p:spTree>
    <p:extLst>
      <p:ext uri="{BB962C8B-B14F-4D97-AF65-F5344CB8AC3E}">
        <p14:creationId xmlns:p14="http://schemas.microsoft.com/office/powerpoint/2010/main" val="10785962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D4D2D0">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D4D2D0">
                  <a:shade val="50000"/>
                </a:srgbClr>
              </a:solidFill>
            </a:endParaRPr>
          </a:p>
        </p:txBody>
      </p:sp>
      <p:sp>
        <p:nvSpPr>
          <p:cNvPr id="6" name="Slide Number Placeholder 17"/>
          <p:cNvSpPr>
            <a:spLocks noGrp="1"/>
          </p:cNvSpPr>
          <p:nvPr>
            <p:ph type="sldNum" sz="quarter" idx="12"/>
          </p:nvPr>
        </p:nvSpPr>
        <p:spPr/>
        <p:txBody>
          <a:bodyPr/>
          <a:lstStyle>
            <a:lvl1pPr>
              <a:defRPr/>
            </a:lvl1pPr>
          </a:lstStyle>
          <a:p>
            <a:fld id="{CE25FF3E-6AF6-4E88-A3E0-D12CC223E0C4}" type="slidenum">
              <a:rPr lang="en-US" altLang="en-US"/>
              <a:pPr/>
              <a:t>‹#›</a:t>
            </a:fld>
            <a:endParaRPr lang="en-US" altLang="en-US"/>
          </a:p>
        </p:txBody>
      </p:sp>
    </p:spTree>
    <p:extLst>
      <p:ext uri="{BB962C8B-B14F-4D97-AF65-F5344CB8AC3E}">
        <p14:creationId xmlns:p14="http://schemas.microsoft.com/office/powerpoint/2010/main" val="2826586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E0A193-2BA4-4C52-A486-E30AD81386F4}" type="datetimeFigureOut">
              <a:rPr lang="en-US" smtClean="0"/>
              <a:t>19-Apr-20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395672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E0A193-2BA4-4C52-A486-E30AD81386F4}" type="datetimeFigureOut">
              <a:rPr lang="en-US" smtClean="0"/>
              <a:t>19-Apr-20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3151404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E0A193-2BA4-4C52-A486-E30AD81386F4}" type="datetimeFigureOut">
              <a:rPr lang="en-US" smtClean="0"/>
              <a:t>19-Apr-20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47310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E0A193-2BA4-4C52-A486-E30AD81386F4}" type="datetimeFigureOut">
              <a:rPr lang="en-US" smtClean="0"/>
              <a:t>19-Apr-20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3752255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0A193-2BA4-4C52-A486-E30AD81386F4}" type="datetimeFigureOut">
              <a:rPr lang="en-US" smtClean="0"/>
              <a:t>19-Apr-20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3027423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0A193-2BA4-4C52-A486-E30AD81386F4}" type="datetimeFigureOut">
              <a:rPr lang="en-US" smtClean="0"/>
              <a:t>19-Apr-20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3361548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0A193-2BA4-4C52-A486-E30AD81386F4}" type="datetimeFigureOut">
              <a:rPr lang="en-US" smtClean="0"/>
              <a:t>19-Apr-20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61E99-D279-49DC-BC6F-4E96EA9D9B0E}" type="slidenum">
              <a:rPr lang="en-US" smtClean="0"/>
              <a:t>‹#›</a:t>
            </a:fld>
            <a:endParaRPr lang="en-US"/>
          </a:p>
        </p:txBody>
      </p:sp>
    </p:spTree>
    <p:extLst>
      <p:ext uri="{BB962C8B-B14F-4D97-AF65-F5344CB8AC3E}">
        <p14:creationId xmlns:p14="http://schemas.microsoft.com/office/powerpoint/2010/main" val="2850094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0A193-2BA4-4C52-A486-E30AD81386F4}" type="datetimeFigureOut">
              <a:rPr lang="en-US" smtClean="0"/>
              <a:t>19-Apr-20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261E99-D279-49DC-BC6F-4E96EA9D9B0E}" type="slidenum">
              <a:rPr lang="en-US" smtClean="0"/>
              <a:t>‹#›</a:t>
            </a:fld>
            <a:endParaRPr lang="en-US"/>
          </a:p>
        </p:txBody>
      </p:sp>
    </p:spTree>
    <p:extLst>
      <p:ext uri="{BB962C8B-B14F-4D97-AF65-F5344CB8AC3E}">
        <p14:creationId xmlns:p14="http://schemas.microsoft.com/office/powerpoint/2010/main" val="49042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0" fontAlgn="base" hangingPunct="0">
              <a:spcBef>
                <a:spcPct val="0"/>
              </a:spcBef>
              <a:spcAft>
                <a:spcPct val="0"/>
              </a:spcAft>
              <a:defRPr/>
            </a:pPr>
            <a:endParaRPr lang="en-US" sz="3000">
              <a:solidFill>
                <a:prstClr val="white"/>
              </a:solidFill>
              <a:latin typeface="Arial Black" panose="020B0A04020102020204" pitchFamily="34" charset="0"/>
            </a:endParaRPr>
          </a:p>
        </p:txBody>
      </p:sp>
      <p:sp>
        <p:nvSpPr>
          <p:cNvPr id="16" name="Freeform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0" fontAlgn="base" hangingPunct="0">
              <a:spcBef>
                <a:spcPct val="0"/>
              </a:spcBef>
              <a:spcAft>
                <a:spcPct val="0"/>
              </a:spcAft>
              <a:defRPr/>
            </a:pPr>
            <a:endParaRPr lang="en-US" sz="3000">
              <a:solidFill>
                <a:prstClr val="white"/>
              </a:solidFill>
              <a:latin typeface="Arial Black" panose="020B0A04020102020204" pitchFamily="34" charset="0"/>
            </a:endParaRPr>
          </a:p>
        </p:txBody>
      </p:sp>
      <p:sp>
        <p:nvSpPr>
          <p:cNvPr id="4100" name="Title Placeholder 8"/>
          <p:cNvSpPr>
            <a:spLocks noGrp="1"/>
          </p:cNvSpPr>
          <p:nvPr>
            <p:ph type="title"/>
          </p:nvPr>
        </p:nvSpPr>
        <p:spPr bwMode="auto">
          <a:xfrm>
            <a:off x="609600" y="274638"/>
            <a:ext cx="9956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smtClean="0"/>
              <a:t>Click to edit Master title style</a:t>
            </a:r>
          </a:p>
        </p:txBody>
      </p:sp>
      <p:sp>
        <p:nvSpPr>
          <p:cNvPr id="4101" name="Text Placeholder 29"/>
          <p:cNvSpPr>
            <a:spLocks noGrp="1"/>
          </p:cNvSpPr>
          <p:nvPr>
            <p:ph type="body" idx="1"/>
          </p:nvPr>
        </p:nvSpPr>
        <p:spPr bwMode="auto">
          <a:xfrm>
            <a:off x="609600" y="1600201"/>
            <a:ext cx="9956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09600" y="6421439"/>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fontAlgn="base">
              <a:spcBef>
                <a:spcPct val="0"/>
              </a:spcBef>
              <a:spcAft>
                <a:spcPct val="0"/>
              </a:spcAft>
              <a:defRPr/>
            </a:pPr>
            <a:endParaRPr lang="en-US">
              <a:solidFill>
                <a:srgbClr val="D4D2D0">
                  <a:shade val="50000"/>
                </a:srgbClr>
              </a:solidFill>
              <a:latin typeface="Arial Black" panose="020B0A04020102020204" pitchFamily="34" charset="0"/>
            </a:endParaRPr>
          </a:p>
        </p:txBody>
      </p:sp>
      <p:sp>
        <p:nvSpPr>
          <p:cNvPr id="22" name="Footer Placeholder 21"/>
          <p:cNvSpPr>
            <a:spLocks noGrp="1"/>
          </p:cNvSpPr>
          <p:nvPr>
            <p:ph type="ftr" sz="quarter" idx="3"/>
          </p:nvPr>
        </p:nvSpPr>
        <p:spPr>
          <a:xfrm>
            <a:off x="4165600" y="6421439"/>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fontAlgn="base">
              <a:spcBef>
                <a:spcPct val="0"/>
              </a:spcBef>
              <a:spcAft>
                <a:spcPct val="0"/>
              </a:spcAft>
              <a:defRPr/>
            </a:pPr>
            <a:endParaRPr lang="en-US">
              <a:solidFill>
                <a:srgbClr val="D4D2D0">
                  <a:shade val="50000"/>
                </a:srgbClr>
              </a:solidFill>
              <a:latin typeface="Arial Black" panose="020B0A04020102020204" pitchFamily="34" charset="0"/>
            </a:endParaRPr>
          </a:p>
        </p:txBody>
      </p:sp>
      <p:sp>
        <p:nvSpPr>
          <p:cNvPr id="18" name="Slide Number Placeholder 17"/>
          <p:cNvSpPr>
            <a:spLocks noGrp="1"/>
          </p:cNvSpPr>
          <p:nvPr>
            <p:ph type="sldNum" sz="quarter" idx="4"/>
          </p:nvPr>
        </p:nvSpPr>
        <p:spPr>
          <a:xfrm>
            <a:off x="10871200" y="6421439"/>
            <a:ext cx="1016000" cy="365125"/>
          </a:xfrm>
          <a:prstGeom prst="rect">
            <a:avLst/>
          </a:prstGeom>
        </p:spPr>
        <p:txBody>
          <a:bodyPr vert="horz" wrap="square" lIns="0" tIns="0" rIns="0" bIns="0" numCol="1" anchor="b" anchorCtr="0" compatLnSpc="1">
            <a:prstTxWarp prst="textNoShape">
              <a:avLst/>
            </a:prstTxWarp>
          </a:bodyPr>
          <a:lstStyle>
            <a:lvl1pPr algn="r" eaLnBrk="1" hangingPunct="1">
              <a:defRPr sz="1000">
                <a:solidFill>
                  <a:srgbClr val="9B9A98"/>
                </a:solidFill>
              </a:defRPr>
            </a:lvl1pPr>
          </a:lstStyle>
          <a:p>
            <a:pPr fontAlgn="base">
              <a:spcBef>
                <a:spcPct val="0"/>
              </a:spcBef>
              <a:spcAft>
                <a:spcPct val="0"/>
              </a:spcAft>
            </a:pPr>
            <a:fld id="{022FA297-2A86-4AA5-829D-A90B1BF2989A}" type="slidenum">
              <a:rPr lang="en-US" altLang="en-US">
                <a:latin typeface="Arial Black" panose="020B0A04020102020204" pitchFamily="34" charset="0"/>
              </a:rPr>
              <a:pPr fontAlgn="base">
                <a:spcBef>
                  <a:spcPct val="0"/>
                </a:spcBef>
                <a:spcAft>
                  <a:spcPct val="0"/>
                </a:spcAft>
              </a:pPr>
              <a:t>‹#›</a:t>
            </a:fld>
            <a:endParaRPr lang="en-US" altLang="en-US">
              <a:latin typeface="Arial Black" panose="020B0A04020102020204" pitchFamily="34" charset="0"/>
            </a:endParaRPr>
          </a:p>
        </p:txBody>
      </p:sp>
    </p:spTree>
    <p:extLst>
      <p:ext uri="{BB962C8B-B14F-4D97-AF65-F5344CB8AC3E}">
        <p14:creationId xmlns:p14="http://schemas.microsoft.com/office/powerpoint/2010/main" val="54669436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Lesson 3 (Firearm Injuries)</a:t>
            </a:r>
            <a:endParaRPr lang="en-US" dirty="0"/>
          </a:p>
        </p:txBody>
      </p:sp>
      <p:sp>
        <p:nvSpPr>
          <p:cNvPr id="3" name="Subtitle 2"/>
          <p:cNvSpPr>
            <a:spLocks noGrp="1"/>
          </p:cNvSpPr>
          <p:nvPr>
            <p:ph type="subTitle" idx="1"/>
          </p:nvPr>
        </p:nvSpPr>
        <p:spPr/>
        <p:txBody>
          <a:bodyPr/>
          <a:lstStyle/>
          <a:p>
            <a:r>
              <a:rPr lang="en-US" dirty="0" smtClean="0"/>
              <a:t>By </a:t>
            </a:r>
          </a:p>
          <a:p>
            <a:r>
              <a:rPr lang="en-US" dirty="0" err="1" smtClean="0"/>
              <a:t>Dr</a:t>
            </a:r>
            <a:r>
              <a:rPr lang="en-US" smtClean="0"/>
              <a:t> Nadir Ali</a:t>
            </a:r>
            <a:endParaRPr lang="en-US"/>
          </a:p>
        </p:txBody>
      </p:sp>
    </p:spTree>
    <p:extLst>
      <p:ext uri="{BB962C8B-B14F-4D97-AF65-F5344CB8AC3E}">
        <p14:creationId xmlns:p14="http://schemas.microsoft.com/office/powerpoint/2010/main" val="725518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Date Placeholder 4"/>
          <p:cNvSpPr>
            <a:spLocks noGrp="1"/>
          </p:cNvSpPr>
          <p:nvPr>
            <p:ph type="dt" sz="quarter" idx="10"/>
          </p:nvPr>
        </p:nvSpPr>
        <p:spPr/>
        <p:txBody>
          <a:bodyPr/>
          <a:lstStyle/>
          <a:p>
            <a:pPr>
              <a:defRPr/>
            </a:pPr>
            <a:fld id="{A747B055-E967-4F92-B30A-DB9CA689673E}" type="datetime1">
              <a:rPr lang="en-US">
                <a:solidFill>
                  <a:srgbClr val="D4D2D0">
                    <a:shade val="50000"/>
                  </a:srgbClr>
                </a:solidFill>
              </a:rPr>
              <a:pPr>
                <a:defRPr/>
              </a:pPr>
              <a:t>19-Apr-20</a:t>
            </a:fld>
            <a:endParaRPr lang="en-US">
              <a:solidFill>
                <a:srgbClr val="D4D2D0">
                  <a:shade val="50000"/>
                </a:srgbClr>
              </a:solidFill>
            </a:endParaRPr>
          </a:p>
        </p:txBody>
      </p:sp>
      <p:sp>
        <p:nvSpPr>
          <p:cNvPr id="10" name="Slide Number Placeholder 6"/>
          <p:cNvSpPr>
            <a:spLocks noGrp="1"/>
          </p:cNvSpPr>
          <p:nvPr>
            <p:ph type="sldNum" sz="quarter" idx="12"/>
          </p:nvPr>
        </p:nvSpPr>
        <p:spPr/>
        <p:txBody>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fld id="{30EF8769-D910-4D9E-9E49-02BD4486D1A9}" type="slidenum">
              <a:rPr lang="en-US" altLang="en-US" sz="1000">
                <a:solidFill>
                  <a:srgbClr val="9B9A98"/>
                </a:solidFill>
              </a:rPr>
              <a:pPr/>
              <a:t>10</a:t>
            </a:fld>
            <a:endParaRPr lang="en-US" altLang="en-US" sz="1000">
              <a:solidFill>
                <a:srgbClr val="9B9A98"/>
              </a:solidFill>
            </a:endParaRPr>
          </a:p>
        </p:txBody>
      </p:sp>
      <p:sp>
        <p:nvSpPr>
          <p:cNvPr id="72708" name="Rectangle 2"/>
          <p:cNvSpPr>
            <a:spLocks noGrp="1" noChangeArrowheads="1"/>
          </p:cNvSpPr>
          <p:nvPr>
            <p:ph type="title"/>
          </p:nvPr>
        </p:nvSpPr>
        <p:spPr>
          <a:xfrm>
            <a:off x="1524000" y="0"/>
            <a:ext cx="9144000" cy="762000"/>
          </a:xfrm>
        </p:spPr>
        <p:txBody>
          <a:bodyPr/>
          <a:lstStyle/>
          <a:p>
            <a:pPr algn="ctr"/>
            <a:r>
              <a:rPr lang="en-US" altLang="en-US" b="1" smtClean="0"/>
              <a:t>Tail wag  phenomenon</a:t>
            </a:r>
          </a:p>
        </p:txBody>
      </p:sp>
      <p:sp>
        <p:nvSpPr>
          <p:cNvPr id="45059" name="Rectangle 3"/>
          <p:cNvSpPr>
            <a:spLocks noGrp="1" noChangeArrowheads="1"/>
          </p:cNvSpPr>
          <p:nvPr>
            <p:ph type="body" sz="half" idx="1"/>
          </p:nvPr>
        </p:nvSpPr>
        <p:spPr>
          <a:xfrm>
            <a:off x="1524000" y="685800"/>
            <a:ext cx="4419600" cy="5943600"/>
          </a:xfrm>
        </p:spPr>
        <p:txBody>
          <a:bodyPr/>
          <a:lstStyle/>
          <a:p>
            <a:r>
              <a:rPr lang="en-US" altLang="en-US" sz="3200">
                <a:solidFill>
                  <a:schemeClr val="accent2"/>
                </a:solidFill>
              </a:rPr>
              <a:t>Inside barrel projectile is supported by walls of barrel</a:t>
            </a:r>
          </a:p>
          <a:p>
            <a:r>
              <a:rPr lang="en-US" altLang="en-US" sz="3200">
                <a:solidFill>
                  <a:schemeClr val="accent2"/>
                </a:solidFill>
              </a:rPr>
              <a:t>Entering new medium loses balance due to air resistance &amp; force of gravity</a:t>
            </a:r>
          </a:p>
          <a:p>
            <a:r>
              <a:rPr lang="en-US" altLang="en-US" sz="3200">
                <a:solidFill>
                  <a:schemeClr val="accent2"/>
                </a:solidFill>
              </a:rPr>
              <a:t>Regains balance after covering some distance</a:t>
            </a:r>
          </a:p>
        </p:txBody>
      </p:sp>
      <p:sp>
        <p:nvSpPr>
          <p:cNvPr id="72710" name="AutoShape 5"/>
          <p:cNvSpPr>
            <a:spLocks noChangeArrowheads="1"/>
          </p:cNvSpPr>
          <p:nvPr/>
        </p:nvSpPr>
        <p:spPr bwMode="auto">
          <a:xfrm>
            <a:off x="7239000" y="2438400"/>
            <a:ext cx="1828800" cy="2057400"/>
          </a:xfrm>
          <a:custGeom>
            <a:avLst/>
            <a:gdLst>
              <a:gd name="T0" fmla="*/ 2147483647 w 21600"/>
              <a:gd name="T1" fmla="*/ 2147483647 h 21600"/>
              <a:gd name="T2" fmla="*/ 2147483647 w 21600"/>
              <a:gd name="T3" fmla="*/ 2147483647 h 21600"/>
              <a:gd name="T4" fmla="*/ 0 w 21600"/>
              <a:gd name="T5" fmla="*/ 2147483647 h 21600"/>
              <a:gd name="T6" fmla="*/ 2147483647 w 21600"/>
              <a:gd name="T7" fmla="*/ 0 h 21600"/>
              <a:gd name="T8" fmla="*/ 0 60000 65536"/>
              <a:gd name="T9" fmla="*/ 5898240 60000 65536"/>
              <a:gd name="T10" fmla="*/ 11796480 60000 65536"/>
              <a:gd name="T11" fmla="*/ 17694720 60000 65536"/>
              <a:gd name="T12" fmla="*/ 2160 w 21600"/>
              <a:gd name="T13" fmla="*/ 8640 h 21600"/>
              <a:gd name="T14" fmla="*/ 19440 w 21600"/>
              <a:gd name="T15" fmla="*/ 12960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lnTo>
                  <a:pt x="10800" y="0"/>
                </a:lnTo>
                <a:close/>
              </a:path>
            </a:pathLst>
          </a:custGeom>
          <a:solidFill>
            <a:schemeClr val="accent1"/>
          </a:solidFill>
          <a:ln w="9525">
            <a:solidFill>
              <a:schemeClr val="tx1"/>
            </a:solidFill>
            <a:miter lim="800000"/>
            <a:headEnd/>
            <a:tailEnd/>
          </a:ln>
        </p:spPr>
        <p:txBody>
          <a:bodyPr wrap="none" anchor="ctr"/>
          <a:lstStyle/>
          <a:p>
            <a:pPr eaLnBrk="0" fontAlgn="base" hangingPunct="0">
              <a:spcBef>
                <a:spcPct val="0"/>
              </a:spcBef>
              <a:spcAft>
                <a:spcPct val="0"/>
              </a:spcAft>
            </a:pPr>
            <a:endParaRPr lang="en-US" sz="3000">
              <a:solidFill>
                <a:prstClr val="white"/>
              </a:solidFill>
              <a:latin typeface="Arial Black" panose="020B0A04020102020204" pitchFamily="34" charset="0"/>
            </a:endParaRPr>
          </a:p>
        </p:txBody>
      </p:sp>
      <p:sp>
        <p:nvSpPr>
          <p:cNvPr id="72711" name="Text Box 6"/>
          <p:cNvSpPr txBox="1">
            <a:spLocks noChangeArrowheads="1"/>
          </p:cNvSpPr>
          <p:nvPr/>
        </p:nvSpPr>
        <p:spPr bwMode="auto">
          <a:xfrm>
            <a:off x="7239000" y="1828801"/>
            <a:ext cx="15875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r>
              <a:rPr lang="en-US" altLang="en-US" sz="2800" b="1" u="sng">
                <a:solidFill>
                  <a:srgbClr val="FFFF00"/>
                </a:solidFill>
                <a:latin typeface="Arial" panose="020B0604020202020204" pitchFamily="34" charset="0"/>
              </a:rPr>
              <a:t>Tail wag</a:t>
            </a:r>
          </a:p>
        </p:txBody>
      </p:sp>
      <p:sp>
        <p:nvSpPr>
          <p:cNvPr id="72712" name="Text Box 7"/>
          <p:cNvSpPr txBox="1">
            <a:spLocks noChangeArrowheads="1"/>
          </p:cNvSpPr>
          <p:nvPr/>
        </p:nvSpPr>
        <p:spPr bwMode="auto">
          <a:xfrm>
            <a:off x="5867400" y="3124201"/>
            <a:ext cx="159691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r>
              <a:rPr lang="en-US" altLang="en-US">
                <a:solidFill>
                  <a:prstClr val="white"/>
                </a:solidFill>
              </a:rPr>
              <a:t>  </a:t>
            </a:r>
            <a:r>
              <a:rPr lang="en-US" altLang="en-US" b="1">
                <a:solidFill>
                  <a:srgbClr val="FFFC00"/>
                </a:solidFill>
                <a:latin typeface="Arial" panose="020B0604020202020204" pitchFamily="34" charset="0"/>
              </a:rPr>
              <a:t>Initial </a:t>
            </a:r>
          </a:p>
          <a:p>
            <a:pPr eaLnBrk="0" fontAlgn="base" hangingPunct="0">
              <a:spcBef>
                <a:spcPct val="0"/>
              </a:spcBef>
              <a:spcAft>
                <a:spcPct val="0"/>
              </a:spcAft>
            </a:pPr>
            <a:r>
              <a:rPr lang="en-US" altLang="en-US" b="1">
                <a:solidFill>
                  <a:srgbClr val="FFFC00"/>
                </a:solidFill>
                <a:latin typeface="Arial" panose="020B0604020202020204" pitchFamily="34" charset="0"/>
              </a:rPr>
              <a:t>tail wag</a:t>
            </a:r>
          </a:p>
        </p:txBody>
      </p:sp>
      <p:sp>
        <p:nvSpPr>
          <p:cNvPr id="72713" name="Text Box 8"/>
          <p:cNvSpPr txBox="1">
            <a:spLocks noChangeArrowheads="1"/>
          </p:cNvSpPr>
          <p:nvPr/>
        </p:nvSpPr>
        <p:spPr bwMode="auto">
          <a:xfrm>
            <a:off x="7239000" y="4572000"/>
            <a:ext cx="2667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r>
              <a:rPr lang="en-US" altLang="en-US" b="1">
                <a:solidFill>
                  <a:srgbClr val="FFFC00"/>
                </a:solidFill>
                <a:latin typeface="Arial" panose="020B0604020202020204" pitchFamily="34" charset="0"/>
              </a:rPr>
              <a:t>Intermediate tail wag</a:t>
            </a:r>
          </a:p>
        </p:txBody>
      </p:sp>
      <p:sp>
        <p:nvSpPr>
          <p:cNvPr id="72714" name="Text Box 9"/>
          <p:cNvSpPr txBox="1">
            <a:spLocks noChangeArrowheads="1"/>
          </p:cNvSpPr>
          <p:nvPr/>
        </p:nvSpPr>
        <p:spPr bwMode="auto">
          <a:xfrm>
            <a:off x="8915401" y="3124201"/>
            <a:ext cx="186653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r>
              <a:rPr lang="en-US" altLang="en-US" b="1">
                <a:solidFill>
                  <a:srgbClr val="FFFC00"/>
                </a:solidFill>
                <a:latin typeface="Arial" panose="020B0604020202020204" pitchFamily="34" charset="0"/>
              </a:rPr>
              <a:t>Terminal </a:t>
            </a:r>
          </a:p>
          <a:p>
            <a:pPr eaLnBrk="0" fontAlgn="base" hangingPunct="0">
              <a:spcBef>
                <a:spcPct val="0"/>
              </a:spcBef>
              <a:spcAft>
                <a:spcPct val="0"/>
              </a:spcAft>
            </a:pPr>
            <a:r>
              <a:rPr lang="en-US" altLang="en-US" b="1">
                <a:solidFill>
                  <a:srgbClr val="FFFC00"/>
                </a:solidFill>
                <a:latin typeface="Arial" panose="020B0604020202020204" pitchFamily="34" charset="0"/>
              </a:rPr>
              <a:t> tail wag</a:t>
            </a:r>
          </a:p>
        </p:txBody>
      </p:sp>
    </p:spTree>
    <p:extLst>
      <p:ext uri="{BB962C8B-B14F-4D97-AF65-F5344CB8AC3E}">
        <p14:creationId xmlns:p14="http://schemas.microsoft.com/office/powerpoint/2010/main" val="314690534"/>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5059"/>
                                        </p:tgtEl>
                                        <p:attrNameLst>
                                          <p:attrName>style.visibility</p:attrName>
                                        </p:attrNameLst>
                                      </p:cBhvr>
                                      <p:to>
                                        <p:strVal val="visible"/>
                                      </p:to>
                                    </p:set>
                                    <p:animEffect transition="in" filter="randombar(horizontal)">
                                      <p:cBhvr>
                                        <p:cTn id="7" dur="500"/>
                                        <p:tgtEl>
                                          <p:spTgt spid="45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quarter" idx="10"/>
          </p:nvPr>
        </p:nvSpPr>
        <p:spPr/>
        <p:txBody>
          <a:bodyPr/>
          <a:lstStyle/>
          <a:p>
            <a:pPr>
              <a:defRPr/>
            </a:pPr>
            <a:fld id="{1B69D756-0AEF-4D25-9265-1AAC20377BDC}" type="datetime1">
              <a:rPr lang="en-US">
                <a:solidFill>
                  <a:srgbClr val="D4D2D0">
                    <a:shade val="50000"/>
                  </a:srgbClr>
                </a:solidFill>
              </a:rPr>
              <a:pPr>
                <a:defRPr/>
              </a:pPr>
              <a:t>19-Apr-20</a:t>
            </a:fld>
            <a:endParaRPr lang="en-US">
              <a:solidFill>
                <a:srgbClr val="D4D2D0">
                  <a:shade val="50000"/>
                </a:srgbClr>
              </a:solidFill>
            </a:endParaRPr>
          </a:p>
        </p:txBody>
      </p:sp>
      <p:sp>
        <p:nvSpPr>
          <p:cNvPr id="6" name="Slide Number Placeholder 4"/>
          <p:cNvSpPr>
            <a:spLocks noGrp="1"/>
          </p:cNvSpPr>
          <p:nvPr>
            <p:ph type="sldNum" sz="quarter" idx="12"/>
          </p:nvPr>
        </p:nvSpPr>
        <p:spPr/>
        <p:txBody>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fld id="{436F67A0-1AA0-4730-89A9-8BA7925B7F4B}" type="slidenum">
              <a:rPr lang="en-US" altLang="en-US" sz="1000">
                <a:solidFill>
                  <a:srgbClr val="9B9A98"/>
                </a:solidFill>
              </a:rPr>
              <a:pPr/>
              <a:t>11</a:t>
            </a:fld>
            <a:endParaRPr lang="en-US" altLang="en-US" sz="1000">
              <a:solidFill>
                <a:srgbClr val="9B9A98"/>
              </a:solidFill>
            </a:endParaRPr>
          </a:p>
        </p:txBody>
      </p:sp>
      <p:sp>
        <p:nvSpPr>
          <p:cNvPr id="73732" name="Rectangle 5"/>
          <p:cNvSpPr>
            <a:spLocks noGrp="1" noChangeArrowheads="1"/>
          </p:cNvSpPr>
          <p:nvPr>
            <p:ph type="title"/>
          </p:nvPr>
        </p:nvSpPr>
        <p:spPr>
          <a:xfrm>
            <a:off x="2133600" y="0"/>
            <a:ext cx="8001000" cy="685800"/>
          </a:xfrm>
        </p:spPr>
        <p:txBody>
          <a:bodyPr/>
          <a:lstStyle/>
          <a:p>
            <a:pPr algn="ctr"/>
            <a:r>
              <a:rPr lang="en-US" altLang="en-US" smtClean="0"/>
              <a:t>Bullet through a glass</a:t>
            </a:r>
          </a:p>
        </p:txBody>
      </p:sp>
      <p:pic>
        <p:nvPicPr>
          <p:cNvPr id="50183" name="Picture 7" descr="Bullet%20through%20gla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838200"/>
            <a:ext cx="9144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10" name="Comment 8"/>
          <p:cNvSpPr>
            <a:spLocks noChangeArrowheads="1"/>
          </p:cNvSpPr>
          <p:nvPr/>
        </p:nvSpPr>
        <p:spPr bwMode="auto">
          <a:xfrm>
            <a:off x="1524000" y="838200"/>
            <a:ext cx="1828800" cy="1568450"/>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eaLnBrk="0" fontAlgn="base" hangingPunct="0">
              <a:spcBef>
                <a:spcPct val="50000"/>
              </a:spcBef>
              <a:spcAft>
                <a:spcPct val="0"/>
              </a:spcAft>
              <a:defRPr/>
            </a:pPr>
            <a:r>
              <a:rPr lang="en-US" sz="1600" b="1" dirty="0">
                <a:solidFill>
                  <a:srgbClr val="000000"/>
                </a:solidFill>
                <a:effectLst>
                  <a:outerShdw blurRad="38100" dist="38100" dir="2700000" algn="tl">
                    <a:srgbClr val="000000">
                      <a:alpha val="43137"/>
                    </a:srgbClr>
                  </a:outerShdw>
                </a:effectLst>
              </a:rPr>
              <a:t>Intermediate tail wag</a:t>
            </a:r>
          </a:p>
          <a:p>
            <a:pPr eaLnBrk="0" fontAlgn="base" hangingPunct="0">
              <a:spcBef>
                <a:spcPct val="50000"/>
              </a:spcBef>
              <a:spcAft>
                <a:spcPct val="0"/>
              </a:spcAft>
              <a:defRPr/>
            </a:pPr>
            <a:r>
              <a:rPr lang="en-US" sz="1600" b="1" dirty="0">
                <a:solidFill>
                  <a:srgbClr val="000000"/>
                </a:solidFill>
                <a:effectLst>
                  <a:outerShdw blurRad="38100" dist="38100" dir="2700000" algn="tl">
                    <a:srgbClr val="000000">
                      <a:alpha val="43137"/>
                    </a:srgbClr>
                  </a:outerShdw>
                </a:effectLst>
              </a:rPr>
              <a:t>Secondary missiles</a:t>
            </a:r>
          </a:p>
          <a:p>
            <a:pPr eaLnBrk="0" fontAlgn="base" hangingPunct="0">
              <a:spcBef>
                <a:spcPct val="50000"/>
              </a:spcBef>
              <a:spcAft>
                <a:spcPct val="0"/>
              </a:spcAft>
              <a:defRPr/>
            </a:pPr>
            <a:endParaRPr lang="en-US" sz="1600" b="1" dirty="0">
              <a:solidFill>
                <a:srgbClr val="000000"/>
              </a:solidFill>
            </a:endParaRPr>
          </a:p>
        </p:txBody>
      </p:sp>
    </p:spTree>
    <p:extLst>
      <p:ext uri="{BB962C8B-B14F-4D97-AF65-F5344CB8AC3E}">
        <p14:creationId xmlns:p14="http://schemas.microsoft.com/office/powerpoint/2010/main" val="822264509"/>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0183"/>
                                        </p:tgtEl>
                                        <p:attrNameLst>
                                          <p:attrName>style.visibility</p:attrName>
                                        </p:attrNameLst>
                                      </p:cBhvr>
                                      <p:to>
                                        <p:strVal val="visible"/>
                                      </p:to>
                                    </p:set>
                                    <p:animEffect transition="in" filter="checkerboard(across)">
                                      <p:cBhvr>
                                        <p:cTn id="7" dur="500"/>
                                        <p:tgtEl>
                                          <p:spTgt spid="50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quarter" idx="10"/>
          </p:nvPr>
        </p:nvSpPr>
        <p:spPr/>
        <p:txBody>
          <a:bodyPr/>
          <a:lstStyle/>
          <a:p>
            <a:pPr>
              <a:defRPr/>
            </a:pPr>
            <a:fld id="{FB67801A-4BA4-49AB-AB5D-9567A134AB67}" type="datetime1">
              <a:rPr lang="en-US">
                <a:solidFill>
                  <a:srgbClr val="D4D2D0">
                    <a:shade val="50000"/>
                  </a:srgbClr>
                </a:solidFill>
              </a:rPr>
              <a:pPr>
                <a:defRPr/>
              </a:pPr>
              <a:t>19-Apr-20</a:t>
            </a:fld>
            <a:endParaRPr lang="en-US">
              <a:solidFill>
                <a:srgbClr val="D4D2D0">
                  <a:shade val="50000"/>
                </a:srgbClr>
              </a:solidFill>
            </a:endParaRPr>
          </a:p>
        </p:txBody>
      </p:sp>
      <p:sp>
        <p:nvSpPr>
          <p:cNvPr id="4" name="Slide Number Placeholder 3"/>
          <p:cNvSpPr>
            <a:spLocks noGrp="1"/>
          </p:cNvSpPr>
          <p:nvPr>
            <p:ph type="sldNum" sz="quarter" idx="12"/>
          </p:nvPr>
        </p:nvSpPr>
        <p:spPr/>
        <p:txBody>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fld id="{1AB396DC-B591-485B-804B-BA219264C3C1}" type="slidenum">
              <a:rPr lang="en-US" altLang="en-US" sz="1000">
                <a:solidFill>
                  <a:srgbClr val="9B9A98"/>
                </a:solidFill>
              </a:rPr>
              <a:pPr/>
              <a:t>12</a:t>
            </a:fld>
            <a:endParaRPr lang="en-US" altLang="en-US" sz="1000">
              <a:solidFill>
                <a:srgbClr val="9B9A98"/>
              </a:solidFill>
            </a:endParaRPr>
          </a:p>
        </p:txBody>
      </p:sp>
      <p:graphicFrame>
        <p:nvGraphicFramePr>
          <p:cNvPr id="2050" name="Object 2"/>
          <p:cNvGraphicFramePr>
            <a:graphicFrameLocks noChangeAspect="1"/>
          </p:cNvGraphicFramePr>
          <p:nvPr/>
        </p:nvGraphicFramePr>
        <p:xfrm>
          <a:off x="1524000" y="0"/>
          <a:ext cx="9144000" cy="6858000"/>
        </p:xfrm>
        <a:graphic>
          <a:graphicData uri="http://schemas.openxmlformats.org/presentationml/2006/ole">
            <mc:AlternateContent xmlns:mc="http://schemas.openxmlformats.org/markup-compatibility/2006">
              <mc:Choice xmlns:v="urn:schemas-microsoft-com:vml" Requires="v">
                <p:oleObj spid="_x0000_s1028" name="Slide" r:id="rId3" imgW="4570330" imgH="3427437" progId="PowerPoint.Slide.8">
                  <p:embed/>
                </p:oleObj>
              </mc:Choice>
              <mc:Fallback>
                <p:oleObj name="Slide" r:id="rId3" imgW="4570330" imgH="3427437" progId="PowerPoint.Slid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677277105"/>
      </p:ext>
    </p:extLst>
  </p:cSld>
  <p:clrMapOvr>
    <a:masterClrMapping/>
  </p:clrMapOvr>
  <p:transition>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
          <p:cNvSpPr>
            <a:spLocks noChangeArrowheads="1"/>
          </p:cNvSpPr>
          <p:nvPr/>
        </p:nvSpPr>
        <p:spPr bwMode="auto">
          <a:xfrm>
            <a:off x="1524000" y="674688"/>
            <a:ext cx="9144000"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algn="ctr" eaLnBrk="0" fontAlgn="base" hangingPunct="0">
              <a:spcBef>
                <a:spcPct val="0"/>
              </a:spcBef>
              <a:spcAft>
                <a:spcPct val="0"/>
              </a:spcAft>
            </a:pPr>
            <a:r>
              <a:rPr lang="en-US" altLang="en-US" sz="4000" b="1">
                <a:solidFill>
                  <a:srgbClr val="00FF00"/>
                </a:solidFill>
              </a:rPr>
              <a:t>2. Trajectory of the bullet</a:t>
            </a:r>
          </a:p>
          <a:p>
            <a:pPr eaLnBrk="0" fontAlgn="base" hangingPunct="0">
              <a:spcBef>
                <a:spcPct val="0"/>
              </a:spcBef>
              <a:spcAft>
                <a:spcPct val="0"/>
              </a:spcAft>
            </a:pPr>
            <a:endParaRPr lang="en-US" altLang="en-US" sz="3200">
              <a:solidFill>
                <a:prstClr val="white"/>
              </a:solidFill>
            </a:endParaRPr>
          </a:p>
          <a:p>
            <a:pPr eaLnBrk="0" fontAlgn="base" hangingPunct="0">
              <a:spcBef>
                <a:spcPct val="0"/>
              </a:spcBef>
              <a:spcAft>
                <a:spcPct val="0"/>
              </a:spcAft>
            </a:pPr>
            <a:r>
              <a:rPr lang="en-US" altLang="en-US" sz="3600">
                <a:solidFill>
                  <a:prstClr val="white"/>
                </a:solidFill>
              </a:rPr>
              <a:t>After leaving the muzzle end of the barrel, the </a:t>
            </a:r>
            <a:r>
              <a:rPr lang="en-US" altLang="en-US" sz="3600">
                <a:solidFill>
                  <a:srgbClr val="FFFF00"/>
                </a:solidFill>
              </a:rPr>
              <a:t>gravity</a:t>
            </a:r>
            <a:r>
              <a:rPr lang="en-US" altLang="en-US" sz="3600">
                <a:solidFill>
                  <a:prstClr val="white"/>
                </a:solidFill>
              </a:rPr>
              <a:t> forces the bullet to follow a curved path directed towards ground called –</a:t>
            </a:r>
            <a:r>
              <a:rPr lang="en-US" altLang="en-US" sz="3600">
                <a:solidFill>
                  <a:srgbClr val="FFFF00"/>
                </a:solidFill>
              </a:rPr>
              <a:t>“Trajectory of the bullet”. </a:t>
            </a:r>
          </a:p>
          <a:p>
            <a:pPr eaLnBrk="0" fontAlgn="base" hangingPunct="0">
              <a:spcBef>
                <a:spcPct val="0"/>
              </a:spcBef>
              <a:spcAft>
                <a:spcPct val="0"/>
              </a:spcAft>
            </a:pPr>
            <a:r>
              <a:rPr lang="en-US" altLang="en-US" sz="3600">
                <a:solidFill>
                  <a:prstClr val="white"/>
                </a:solidFill>
              </a:rPr>
              <a:t>This curve is apparent in long distance but not in short distance.</a:t>
            </a:r>
          </a:p>
        </p:txBody>
      </p:sp>
    </p:spTree>
    <p:extLst>
      <p:ext uri="{BB962C8B-B14F-4D97-AF65-F5344CB8AC3E}">
        <p14:creationId xmlns:p14="http://schemas.microsoft.com/office/powerpoint/2010/main" val="3692890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quarter" idx="10"/>
          </p:nvPr>
        </p:nvSpPr>
        <p:spPr/>
        <p:txBody>
          <a:bodyPr/>
          <a:lstStyle/>
          <a:p>
            <a:pPr>
              <a:defRPr/>
            </a:pPr>
            <a:fld id="{0FC277F4-1233-4360-9E86-816FB20A4370}" type="datetime1">
              <a:rPr lang="en-US">
                <a:solidFill>
                  <a:srgbClr val="D4D2D0">
                    <a:shade val="50000"/>
                  </a:srgbClr>
                </a:solidFill>
              </a:rPr>
              <a:pPr>
                <a:defRPr/>
              </a:pPr>
              <a:t>19-Apr-20</a:t>
            </a:fld>
            <a:endParaRPr lang="en-US">
              <a:solidFill>
                <a:srgbClr val="D4D2D0">
                  <a:shade val="50000"/>
                </a:srgbClr>
              </a:solidFill>
            </a:endParaRPr>
          </a:p>
        </p:txBody>
      </p:sp>
      <p:sp>
        <p:nvSpPr>
          <p:cNvPr id="10" name="Slide Number Placeholder 5"/>
          <p:cNvSpPr>
            <a:spLocks noGrp="1"/>
          </p:cNvSpPr>
          <p:nvPr>
            <p:ph type="sldNum" sz="quarter" idx="12"/>
          </p:nvPr>
        </p:nvSpPr>
        <p:spPr/>
        <p:txBody>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fld id="{ACB674FC-2664-4E40-9550-5C9F7E7B968D}" type="slidenum">
              <a:rPr lang="en-US" altLang="en-US" sz="1000">
                <a:solidFill>
                  <a:srgbClr val="9B9A98"/>
                </a:solidFill>
              </a:rPr>
              <a:pPr/>
              <a:t>14</a:t>
            </a:fld>
            <a:endParaRPr lang="en-US" altLang="en-US" sz="1000">
              <a:solidFill>
                <a:srgbClr val="9B9A98"/>
              </a:solidFill>
            </a:endParaRPr>
          </a:p>
        </p:txBody>
      </p:sp>
      <p:sp>
        <p:nvSpPr>
          <p:cNvPr id="75780" name="Rectangle 1026"/>
          <p:cNvSpPr>
            <a:spLocks noGrp="1" noChangeArrowheads="1"/>
          </p:cNvSpPr>
          <p:nvPr>
            <p:ph type="title"/>
          </p:nvPr>
        </p:nvSpPr>
        <p:spPr>
          <a:xfrm>
            <a:off x="2362200" y="381000"/>
            <a:ext cx="8001000" cy="762000"/>
          </a:xfrm>
        </p:spPr>
        <p:txBody>
          <a:bodyPr/>
          <a:lstStyle/>
          <a:p>
            <a:pPr algn="ctr"/>
            <a:r>
              <a:rPr lang="en-US" altLang="en-US" smtClean="0"/>
              <a:t>Forces present in the medium</a:t>
            </a:r>
          </a:p>
        </p:txBody>
      </p:sp>
      <p:sp>
        <p:nvSpPr>
          <p:cNvPr id="75781" name="Rectangle 1027"/>
          <p:cNvSpPr>
            <a:spLocks noGrp="1" noChangeArrowheads="1"/>
          </p:cNvSpPr>
          <p:nvPr>
            <p:ph type="body" idx="1"/>
          </p:nvPr>
        </p:nvSpPr>
        <p:spPr>
          <a:xfrm>
            <a:off x="2438400" y="1447800"/>
            <a:ext cx="8001000" cy="3733800"/>
          </a:xfrm>
        </p:spPr>
        <p:txBody>
          <a:bodyPr/>
          <a:lstStyle/>
          <a:p>
            <a:endParaRPr lang="en-US" altLang="en-US" smtClean="0"/>
          </a:p>
          <a:p>
            <a:endParaRPr lang="en-US" altLang="en-US" smtClean="0"/>
          </a:p>
          <a:p>
            <a:endParaRPr lang="en-US" altLang="en-US" smtClean="0"/>
          </a:p>
          <a:p>
            <a:pPr>
              <a:buFont typeface="Wingdings" panose="05000000000000000000" pitchFamily="2" charset="2"/>
              <a:buNone/>
            </a:pPr>
            <a:r>
              <a:rPr lang="en-US" altLang="en-US" smtClean="0"/>
              <a:t>1- Air resistance</a:t>
            </a:r>
          </a:p>
          <a:p>
            <a:pPr>
              <a:buFont typeface="Wingdings" panose="05000000000000000000" pitchFamily="2" charset="2"/>
              <a:buNone/>
            </a:pPr>
            <a:r>
              <a:rPr lang="en-US" altLang="en-US" smtClean="0"/>
              <a:t>2- Gravity</a:t>
            </a:r>
          </a:p>
          <a:p>
            <a:endParaRPr lang="en-US" altLang="en-US" smtClean="0"/>
          </a:p>
        </p:txBody>
      </p:sp>
      <p:sp>
        <p:nvSpPr>
          <p:cNvPr id="75782" name="AutoShape 1031"/>
          <p:cNvSpPr>
            <a:spLocks noChangeArrowheads="1"/>
          </p:cNvSpPr>
          <p:nvPr/>
        </p:nvSpPr>
        <p:spPr bwMode="auto">
          <a:xfrm>
            <a:off x="5257800" y="1600200"/>
            <a:ext cx="5410200" cy="2590800"/>
          </a:xfrm>
          <a:prstGeom prst="curvedDownArrow">
            <a:avLst>
              <a:gd name="adj1" fmla="val 41765"/>
              <a:gd name="adj2" fmla="val 83529"/>
              <a:gd name="adj3" fmla="val 33333"/>
            </a:avLst>
          </a:prstGeom>
          <a:solidFill>
            <a:schemeClr val="accent1"/>
          </a:solidFill>
          <a:ln w="9525">
            <a:solidFill>
              <a:schemeClr val="tx1"/>
            </a:solidFill>
            <a:miter lim="800000"/>
            <a:headEnd/>
            <a:tailEnd/>
          </a:ln>
        </p:spPr>
        <p:txBody>
          <a:bodyPr wrap="none" anchor="ct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endParaRPr lang="en-US" altLang="en-US">
              <a:solidFill>
                <a:prstClr val="white"/>
              </a:solidFill>
            </a:endParaRPr>
          </a:p>
        </p:txBody>
      </p:sp>
      <p:sp>
        <p:nvSpPr>
          <p:cNvPr id="75783" name="Text Box 1032"/>
          <p:cNvSpPr txBox="1">
            <a:spLocks noChangeArrowheads="1"/>
          </p:cNvSpPr>
          <p:nvPr/>
        </p:nvSpPr>
        <p:spPr bwMode="auto">
          <a:xfrm>
            <a:off x="8534401" y="4292601"/>
            <a:ext cx="2125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r>
              <a:rPr lang="en-US" altLang="en-US" sz="2800">
                <a:solidFill>
                  <a:prstClr val="white"/>
                </a:solidFill>
                <a:latin typeface="Arial" panose="020B0604020202020204" pitchFamily="34" charset="0"/>
              </a:rPr>
              <a:t>Curved path</a:t>
            </a:r>
          </a:p>
        </p:txBody>
      </p:sp>
      <p:sp>
        <p:nvSpPr>
          <p:cNvPr id="75784" name="Text Box 1033"/>
          <p:cNvSpPr txBox="1">
            <a:spLocks noChangeArrowheads="1"/>
          </p:cNvSpPr>
          <p:nvPr/>
        </p:nvSpPr>
        <p:spPr bwMode="auto">
          <a:xfrm>
            <a:off x="6934201" y="2286000"/>
            <a:ext cx="16494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r>
              <a:rPr lang="en-US" altLang="en-US" sz="2800">
                <a:solidFill>
                  <a:prstClr val="white"/>
                </a:solidFill>
                <a:latin typeface="Arial" panose="020B0604020202020204" pitchFamily="34" charset="0"/>
              </a:rPr>
              <a:t>Projectile</a:t>
            </a:r>
          </a:p>
          <a:p>
            <a:pPr eaLnBrk="0" fontAlgn="base" hangingPunct="0">
              <a:spcBef>
                <a:spcPct val="0"/>
              </a:spcBef>
              <a:spcAft>
                <a:spcPct val="0"/>
              </a:spcAft>
            </a:pPr>
            <a:r>
              <a:rPr lang="en-US" altLang="en-US" sz="2800">
                <a:solidFill>
                  <a:prstClr val="white"/>
                </a:solidFill>
                <a:latin typeface="Arial" panose="020B0604020202020204" pitchFamily="34" charset="0"/>
              </a:rPr>
              <a:t>Follows..</a:t>
            </a:r>
          </a:p>
        </p:txBody>
      </p:sp>
      <p:sp>
        <p:nvSpPr>
          <p:cNvPr id="75785" name="AutoShape 1034"/>
          <p:cNvSpPr>
            <a:spLocks noChangeArrowheads="1"/>
          </p:cNvSpPr>
          <p:nvPr/>
        </p:nvSpPr>
        <p:spPr bwMode="auto">
          <a:xfrm>
            <a:off x="7924800" y="4800600"/>
            <a:ext cx="2286000" cy="167640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chemeClr val="accent1"/>
          </a:solidFill>
          <a:ln w="9525">
            <a:solidFill>
              <a:schemeClr val="tx1"/>
            </a:solidFill>
            <a:miter lim="800000"/>
            <a:headEnd/>
            <a:tailEnd/>
          </a:ln>
        </p:spPr>
        <p:txBody>
          <a:bodyPr wrap="none" anchor="ctr"/>
          <a:lstStyle/>
          <a:p>
            <a:pPr eaLnBrk="0" fontAlgn="base" hangingPunct="0">
              <a:spcBef>
                <a:spcPct val="0"/>
              </a:spcBef>
              <a:spcAft>
                <a:spcPct val="0"/>
              </a:spcAft>
            </a:pPr>
            <a:endParaRPr lang="en-US" sz="3000">
              <a:solidFill>
                <a:prstClr val="white"/>
              </a:solidFill>
              <a:latin typeface="Arial Black" panose="020B0A04020102020204" pitchFamily="34" charset="0"/>
            </a:endParaRPr>
          </a:p>
        </p:txBody>
      </p:sp>
      <p:sp>
        <p:nvSpPr>
          <p:cNvPr id="75786" name="Text Box 1035"/>
          <p:cNvSpPr txBox="1">
            <a:spLocks noChangeArrowheads="1"/>
          </p:cNvSpPr>
          <p:nvPr/>
        </p:nvSpPr>
        <p:spPr bwMode="auto">
          <a:xfrm>
            <a:off x="4572001" y="5791201"/>
            <a:ext cx="3114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r>
              <a:rPr lang="en-US" altLang="en-US" sz="2800">
                <a:solidFill>
                  <a:srgbClr val="FFFC00"/>
                </a:solidFill>
                <a:latin typeface="Arial" panose="020B0604020202020204" pitchFamily="34" charset="0"/>
              </a:rPr>
              <a:t>Trajectory of bullet</a:t>
            </a:r>
          </a:p>
        </p:txBody>
      </p:sp>
    </p:spTree>
    <p:extLst>
      <p:ext uri="{BB962C8B-B14F-4D97-AF65-F5344CB8AC3E}">
        <p14:creationId xmlns:p14="http://schemas.microsoft.com/office/powerpoint/2010/main" val="3055062388"/>
      </p:ext>
    </p:extLst>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2"/>
          <p:cNvSpPr>
            <a:spLocks noGrp="1"/>
          </p:cNvSpPr>
          <p:nvPr>
            <p:ph type="dt" sz="quarter" idx="10"/>
          </p:nvPr>
        </p:nvSpPr>
        <p:spPr/>
        <p:txBody>
          <a:bodyPr/>
          <a:lstStyle/>
          <a:p>
            <a:pPr>
              <a:defRPr/>
            </a:pPr>
            <a:fld id="{13484B5A-E723-4635-8F61-9B1CE017AC8B}" type="datetime1">
              <a:rPr lang="en-US">
                <a:solidFill>
                  <a:srgbClr val="D4D2D0">
                    <a:shade val="50000"/>
                  </a:srgbClr>
                </a:solidFill>
              </a:rPr>
              <a:pPr>
                <a:defRPr/>
              </a:pPr>
              <a:t>19-Apr-20</a:t>
            </a:fld>
            <a:endParaRPr lang="en-US">
              <a:solidFill>
                <a:srgbClr val="D4D2D0">
                  <a:shade val="50000"/>
                </a:srgbClr>
              </a:solidFill>
            </a:endParaRPr>
          </a:p>
        </p:txBody>
      </p:sp>
      <p:sp>
        <p:nvSpPr>
          <p:cNvPr id="7" name="Slide Number Placeholder 4"/>
          <p:cNvSpPr>
            <a:spLocks noGrp="1"/>
          </p:cNvSpPr>
          <p:nvPr>
            <p:ph type="sldNum" sz="quarter" idx="12"/>
          </p:nvPr>
        </p:nvSpPr>
        <p:spPr/>
        <p:txBody>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fld id="{EB589169-AD3B-4F76-8934-2CEF6069579F}" type="slidenum">
              <a:rPr lang="en-US" altLang="en-US" sz="1000">
                <a:solidFill>
                  <a:srgbClr val="9B9A98"/>
                </a:solidFill>
              </a:rPr>
              <a:pPr/>
              <a:t>15</a:t>
            </a:fld>
            <a:endParaRPr lang="en-US" altLang="en-US" sz="1000">
              <a:solidFill>
                <a:srgbClr val="9B9A98"/>
              </a:solidFill>
            </a:endParaRPr>
          </a:p>
        </p:txBody>
      </p:sp>
      <p:pic>
        <p:nvPicPr>
          <p:cNvPr id="76804" name="Picture 1026" descr="traject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981200"/>
            <a:ext cx="9144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5" name="Picture 1027" descr="trajectory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6" name="Picture 1028" descr="trajectory-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419600"/>
            <a:ext cx="9144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1" name="Rectangle 1029"/>
          <p:cNvSpPr>
            <a:spLocks noGrp="1" noChangeArrowheads="1"/>
          </p:cNvSpPr>
          <p:nvPr>
            <p:ph type="title"/>
          </p:nvPr>
        </p:nvSpPr>
        <p:spPr>
          <a:xfrm>
            <a:off x="1828800" y="762000"/>
            <a:ext cx="8001000" cy="1143000"/>
          </a:xfrm>
        </p:spPr>
        <p:txBody>
          <a:bodyPr/>
          <a:lstStyle/>
          <a:p>
            <a:pPr algn="ctr">
              <a:defRPr/>
            </a:pPr>
            <a:r>
              <a:rPr lang="en-US" sz="2800" b="1" dirty="0">
                <a:solidFill>
                  <a:srgbClr val="E43A0C"/>
                </a:solidFill>
                <a:effectLst>
                  <a:outerShdw blurRad="38100" dist="38100" dir="2700000" algn="tl">
                    <a:srgbClr val="000000">
                      <a:alpha val="43137"/>
                    </a:srgbClr>
                  </a:outerShdw>
                </a:effectLst>
              </a:rPr>
              <a:t>Trajectory of bullet</a:t>
            </a:r>
          </a:p>
        </p:txBody>
      </p:sp>
    </p:spTree>
    <p:extLst>
      <p:ext uri="{BB962C8B-B14F-4D97-AF65-F5344CB8AC3E}">
        <p14:creationId xmlns:p14="http://schemas.microsoft.com/office/powerpoint/2010/main" val="4051733537"/>
      </p:ext>
    </p:extLst>
  </p:cSld>
  <p:clrMapOvr>
    <a:masterClrMapping/>
  </p:clrMapOvr>
  <p:transition>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524000" y="0"/>
            <a:ext cx="9220200" cy="533400"/>
          </a:xfrm>
        </p:spPr>
        <p:txBody>
          <a:bodyPr/>
          <a:lstStyle/>
          <a:p>
            <a:pPr algn="ctr" eaLnBrk="1" hangingPunct="1">
              <a:defRPr/>
            </a:pPr>
            <a:r>
              <a:rPr lang="en-US" sz="3900" b="1" dirty="0">
                <a:solidFill>
                  <a:srgbClr val="FFFF00"/>
                </a:solidFill>
                <a:effectLst>
                  <a:outerShdw blurRad="38100" dist="38100" dir="2700000" algn="tl">
                    <a:srgbClr val="000000">
                      <a:alpha val="43137"/>
                    </a:srgbClr>
                  </a:outerShdw>
                </a:effectLst>
              </a:rPr>
              <a:t>WOUND (TERMIANL) BALLSITICS</a:t>
            </a:r>
          </a:p>
        </p:txBody>
      </p:sp>
      <p:sp>
        <p:nvSpPr>
          <p:cNvPr id="80899" name="Rectangle 3"/>
          <p:cNvSpPr>
            <a:spLocks noGrp="1" noChangeArrowheads="1"/>
          </p:cNvSpPr>
          <p:nvPr>
            <p:ph idx="1"/>
          </p:nvPr>
        </p:nvSpPr>
        <p:spPr>
          <a:xfrm>
            <a:off x="1524000" y="685800"/>
            <a:ext cx="9144000" cy="6172200"/>
          </a:xfrm>
        </p:spPr>
        <p:txBody>
          <a:bodyPr/>
          <a:lstStyle/>
          <a:p>
            <a:pPr marL="660400" indent="-660400" eaLnBrk="1" hangingPunct="1">
              <a:buFont typeface="Wingdings" pitchFamily="2" charset="2"/>
              <a:buChar char="Ø"/>
              <a:defRPr/>
            </a:pPr>
            <a:r>
              <a:rPr lang="en-US" sz="3600" b="1" dirty="0"/>
              <a:t>It is the study of effects of fireblast including projectile on the target</a:t>
            </a:r>
            <a:r>
              <a:rPr lang="en-US" sz="4000" dirty="0"/>
              <a:t>.</a:t>
            </a:r>
            <a:endParaRPr lang="en-US" sz="3600" dirty="0"/>
          </a:p>
          <a:p>
            <a:pPr marL="660400" indent="-660400" eaLnBrk="1" hangingPunct="1">
              <a:buFont typeface="Wingdings" pitchFamily="2" charset="2"/>
              <a:buChar char="Ø"/>
              <a:defRPr/>
            </a:pPr>
            <a:r>
              <a:rPr lang="en-US" sz="3600" b="1" dirty="0"/>
              <a:t>Effect of shot charge/projectile  (bullet/lead pellets) – includes damage </a:t>
            </a:r>
          </a:p>
          <a:p>
            <a:pPr marL="742950" indent="-742950" eaLnBrk="1" hangingPunct="1">
              <a:buFont typeface="+mj-lt"/>
              <a:buAutoNum type="alphaLcParenR"/>
              <a:defRPr/>
            </a:pPr>
            <a:r>
              <a:rPr lang="en-US" sz="3600" b="1" dirty="0"/>
              <a:t>  At the point of entrance, </a:t>
            </a:r>
          </a:p>
          <a:p>
            <a:pPr marL="742950" indent="-742950" eaLnBrk="1" hangingPunct="1">
              <a:buFont typeface="+mj-lt"/>
              <a:buAutoNum type="alphaLcParenR"/>
              <a:defRPr/>
            </a:pPr>
            <a:r>
              <a:rPr lang="en-US" sz="3600" b="1" dirty="0"/>
              <a:t>  In the track and </a:t>
            </a:r>
          </a:p>
          <a:p>
            <a:pPr marL="742950" indent="-742950" eaLnBrk="1" hangingPunct="1">
              <a:buFont typeface="+mj-lt"/>
              <a:buAutoNum type="alphaLcParenR"/>
              <a:defRPr/>
            </a:pPr>
            <a:r>
              <a:rPr lang="en-US" sz="3600" b="1" dirty="0"/>
              <a:t>  At the wound of exit or </a:t>
            </a:r>
          </a:p>
          <a:p>
            <a:pPr marL="742950" indent="-742950" eaLnBrk="1" hangingPunct="1">
              <a:buFont typeface="+mj-lt"/>
              <a:buAutoNum type="alphaLcParenR"/>
              <a:defRPr/>
            </a:pPr>
            <a:r>
              <a:rPr lang="en-US" sz="3600" b="1" dirty="0"/>
              <a:t>  Point of resting of the shot charge</a:t>
            </a:r>
            <a:r>
              <a:rPr lang="en-US" sz="3600" dirty="0"/>
              <a:t>.</a:t>
            </a:r>
          </a:p>
          <a:p>
            <a:pPr marL="660400" indent="-660400" eaLnBrk="1" hangingPunct="1">
              <a:buFont typeface="Arial" pitchFamily="34" charset="0"/>
              <a:buChar char="•"/>
              <a:defRPr/>
            </a:pPr>
            <a:endParaRPr lang="en-US" sz="3600" b="1" dirty="0"/>
          </a:p>
        </p:txBody>
      </p:sp>
    </p:spTree>
    <p:extLst>
      <p:ext uri="{BB962C8B-B14F-4D97-AF65-F5344CB8AC3E}">
        <p14:creationId xmlns:p14="http://schemas.microsoft.com/office/powerpoint/2010/main" val="1817358234"/>
      </p:ext>
    </p:extLst>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1524000" y="0"/>
            <a:ext cx="9144000" cy="762000"/>
          </a:xfrm>
        </p:spPr>
        <p:txBody>
          <a:bodyPr/>
          <a:lstStyle/>
          <a:p>
            <a:pPr algn="ctr"/>
            <a:r>
              <a:rPr lang="en-US" altLang="en-US" b="1" smtClean="0">
                <a:solidFill>
                  <a:srgbClr val="FFFF66"/>
                </a:solidFill>
              </a:rPr>
              <a:t>Mechanism of wounding </a:t>
            </a:r>
          </a:p>
        </p:txBody>
      </p:sp>
      <p:sp>
        <p:nvSpPr>
          <p:cNvPr id="78851" name="Content Placeholder 2"/>
          <p:cNvSpPr>
            <a:spLocks noGrp="1"/>
          </p:cNvSpPr>
          <p:nvPr>
            <p:ph idx="1"/>
          </p:nvPr>
        </p:nvSpPr>
        <p:spPr>
          <a:xfrm>
            <a:off x="1524000" y="762000"/>
            <a:ext cx="9144000" cy="6096000"/>
          </a:xfrm>
        </p:spPr>
        <p:txBody>
          <a:bodyPr/>
          <a:lstStyle/>
          <a:p>
            <a:pPr marL="34925" indent="0">
              <a:buNone/>
            </a:pPr>
            <a:r>
              <a:rPr lang="en-US" altLang="en-US" sz="3200"/>
              <a:t> </a:t>
            </a:r>
            <a:r>
              <a:rPr lang="en-US" altLang="en-US" sz="3200" b="1">
                <a:solidFill>
                  <a:srgbClr val="FFC000"/>
                </a:solidFill>
              </a:rPr>
              <a:t>(Interaction of weapon and body part struck)</a:t>
            </a:r>
          </a:p>
          <a:p>
            <a:pPr marL="34925" indent="0">
              <a:buNone/>
            </a:pPr>
            <a:r>
              <a:rPr lang="en-US" altLang="en-US" sz="4000"/>
              <a:t>Impact force with countre force </a:t>
            </a:r>
          </a:p>
          <a:p>
            <a:pPr marL="34925" indent="0">
              <a:buNone/>
            </a:pPr>
            <a:r>
              <a:rPr lang="en-US" altLang="en-US" sz="4000"/>
              <a:t>Kinetic energy VS Tissue resistance </a:t>
            </a:r>
          </a:p>
          <a:p>
            <a:pPr marL="34925" indent="0">
              <a:buNone/>
            </a:pPr>
            <a:r>
              <a:rPr lang="en-US" altLang="en-US" sz="4000">
                <a:solidFill>
                  <a:srgbClr val="FFFF00"/>
                </a:solidFill>
              </a:rPr>
              <a:t>(KE= ½ mv</a:t>
            </a:r>
            <a:r>
              <a:rPr lang="en-US" altLang="en-US" sz="4000" baseline="30000">
                <a:solidFill>
                  <a:srgbClr val="FFFF00"/>
                </a:solidFill>
              </a:rPr>
              <a:t>2</a:t>
            </a:r>
            <a:r>
              <a:rPr lang="en-US" altLang="en-US" sz="4000">
                <a:solidFill>
                  <a:srgbClr val="FFFF00"/>
                </a:solidFill>
              </a:rPr>
              <a:t> )</a:t>
            </a:r>
            <a:endParaRPr lang="en-US" altLang="en-US" sz="4800">
              <a:solidFill>
                <a:srgbClr val="FFFF00"/>
              </a:solidFill>
            </a:endParaRPr>
          </a:p>
          <a:p>
            <a:pPr marL="34925" indent="0">
              <a:buNone/>
            </a:pPr>
            <a:r>
              <a:rPr lang="en-US" altLang="en-US" sz="4000"/>
              <a:t>Greater the impact force, greater will be the damage.</a:t>
            </a:r>
          </a:p>
          <a:p>
            <a:pPr marL="34925" indent="0">
              <a:buNone/>
            </a:pPr>
            <a:r>
              <a:rPr lang="en-US" altLang="en-US" sz="4000">
                <a:solidFill>
                  <a:srgbClr val="FFFF00"/>
                </a:solidFill>
              </a:rPr>
              <a:t>The most important factor is the velocity of the bullet (weapon). </a:t>
            </a:r>
          </a:p>
          <a:p>
            <a:pPr marL="34925" indent="0">
              <a:buNone/>
            </a:pPr>
            <a:endParaRPr lang="en-US" altLang="en-US" sz="4000"/>
          </a:p>
          <a:p>
            <a:pPr marL="34925" indent="0">
              <a:buNone/>
            </a:pPr>
            <a:endParaRPr lang="en-US" altLang="en-US" sz="4800" baseline="30000"/>
          </a:p>
          <a:p>
            <a:pPr marL="34925" indent="0">
              <a:buNone/>
            </a:pPr>
            <a:endParaRPr lang="en-US" altLang="en-US" sz="4400"/>
          </a:p>
        </p:txBody>
      </p:sp>
    </p:spTree>
    <p:extLst>
      <p:ext uri="{BB962C8B-B14F-4D97-AF65-F5344CB8AC3E}">
        <p14:creationId xmlns:p14="http://schemas.microsoft.com/office/powerpoint/2010/main" val="27417721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33400"/>
          </a:xfrm>
        </p:spPr>
        <p:txBody>
          <a:bodyPr/>
          <a:lstStyle/>
          <a:p>
            <a:pPr algn="ctr">
              <a:defRPr/>
            </a:pPr>
            <a:r>
              <a:rPr lang="en-US" sz="5400" b="1" dirty="0">
                <a:solidFill>
                  <a:srgbClr val="FFFF00"/>
                </a:solidFill>
                <a:effectLst>
                  <a:outerShdw blurRad="38100" dist="38100" dir="2700000" algn="tl">
                    <a:srgbClr val="000000">
                      <a:alpha val="43137"/>
                    </a:srgbClr>
                  </a:outerShdw>
                </a:effectLst>
              </a:rPr>
              <a:t>A) Low velocity bullet</a:t>
            </a:r>
          </a:p>
        </p:txBody>
      </p:sp>
      <p:sp>
        <p:nvSpPr>
          <p:cNvPr id="3" name="Content Placeholder 2"/>
          <p:cNvSpPr>
            <a:spLocks noGrp="1"/>
          </p:cNvSpPr>
          <p:nvPr>
            <p:ph idx="1"/>
          </p:nvPr>
        </p:nvSpPr>
        <p:spPr>
          <a:xfrm>
            <a:off x="1524000" y="609600"/>
            <a:ext cx="9144000" cy="6172200"/>
          </a:xfrm>
        </p:spPr>
        <p:txBody>
          <a:bodyPr/>
          <a:lstStyle/>
          <a:p>
            <a:pPr marL="36512" indent="0">
              <a:buNone/>
              <a:defRPr/>
            </a:pPr>
            <a:r>
              <a:rPr lang="en-US" sz="3200" b="1" u="sng" dirty="0">
                <a:effectLst>
                  <a:outerShdw blurRad="38100" dist="38100" dir="2700000" algn="tl">
                    <a:srgbClr val="000000">
                      <a:alpha val="43137"/>
                    </a:srgbClr>
                  </a:outerShdw>
                </a:effectLst>
              </a:rPr>
              <a:t>To soft tissues</a:t>
            </a:r>
            <a:r>
              <a:rPr lang="en-US" sz="4000" b="1" u="sng" dirty="0">
                <a:effectLst>
                  <a:outerShdw blurRad="38100" dist="38100" dir="2700000" algn="tl">
                    <a:srgbClr val="000000">
                      <a:alpha val="43137"/>
                    </a:srgbClr>
                  </a:outerShdw>
                </a:effectLst>
              </a:rPr>
              <a:t> </a:t>
            </a:r>
          </a:p>
          <a:p>
            <a:pPr>
              <a:buFont typeface="Wingdings" pitchFamily="2" charset="2"/>
              <a:buChar char="Ø"/>
              <a:defRPr/>
            </a:pPr>
            <a:r>
              <a:rPr lang="en-US" sz="3300" dirty="0">
                <a:solidFill>
                  <a:srgbClr val="FFFF00"/>
                </a:solidFill>
              </a:rPr>
              <a:t>Forward velocity</a:t>
            </a:r>
            <a:r>
              <a:rPr lang="en-US" sz="3300" b="1" dirty="0">
                <a:solidFill>
                  <a:srgbClr val="FFFF00"/>
                </a:solidFill>
              </a:rPr>
              <a:t> </a:t>
            </a:r>
            <a:r>
              <a:rPr lang="en-US" sz="3300" dirty="0"/>
              <a:t>causes pushing &amp; stretching the skin inward with underlying tissue producing indentation. </a:t>
            </a:r>
          </a:p>
          <a:p>
            <a:pPr>
              <a:buFont typeface="Wingdings" pitchFamily="2" charset="2"/>
              <a:buChar char="Ø"/>
              <a:defRPr/>
            </a:pPr>
            <a:r>
              <a:rPr lang="en-US" sz="3300" dirty="0"/>
              <a:t>With </a:t>
            </a:r>
            <a:r>
              <a:rPr lang="en-US" sz="3300" dirty="0">
                <a:solidFill>
                  <a:srgbClr val="FFFF00"/>
                </a:solidFill>
              </a:rPr>
              <a:t>rotational velocity</a:t>
            </a:r>
            <a:r>
              <a:rPr lang="en-US" sz="3300" dirty="0"/>
              <a:t> it results in perforation of skin and underlying tissue (hole, track) which allows passage to the bullet through it. </a:t>
            </a:r>
          </a:p>
          <a:p>
            <a:pPr>
              <a:buFont typeface="Wingdings" pitchFamily="2" charset="2"/>
              <a:buChar char="Ø"/>
              <a:defRPr/>
            </a:pPr>
            <a:r>
              <a:rPr lang="en-US" sz="3300" dirty="0"/>
              <a:t>While passing, the energy of the bullet radiates laterally causing </a:t>
            </a:r>
            <a:r>
              <a:rPr lang="en-US" sz="3300" dirty="0">
                <a:solidFill>
                  <a:srgbClr val="FFFF00"/>
                </a:solidFill>
              </a:rPr>
              <a:t>damage (hole, track) proportionate to the diameter of the bullet.</a:t>
            </a:r>
          </a:p>
          <a:p>
            <a:pPr marL="36512" indent="0">
              <a:buNone/>
              <a:defRPr/>
            </a:pPr>
            <a:endParaRPr lang="en-US" dirty="0" smtClean="0"/>
          </a:p>
          <a:p>
            <a:pPr marL="36512" indent="0">
              <a:buNone/>
              <a:defRPr/>
            </a:pPr>
            <a:endParaRPr lang="en-US" dirty="0"/>
          </a:p>
        </p:txBody>
      </p:sp>
    </p:spTree>
    <p:extLst>
      <p:ext uri="{BB962C8B-B14F-4D97-AF65-F5344CB8AC3E}">
        <p14:creationId xmlns:p14="http://schemas.microsoft.com/office/powerpoint/2010/main" val="14606523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609600"/>
          </a:xfrm>
        </p:spPr>
        <p:txBody>
          <a:bodyPr/>
          <a:lstStyle/>
          <a:p>
            <a:pPr algn="ctr">
              <a:defRPr/>
            </a:pPr>
            <a:r>
              <a:rPr lang="en-US" sz="4400" b="1" dirty="0">
                <a:solidFill>
                  <a:srgbClr val="FFFF00"/>
                </a:solidFill>
                <a:effectLst>
                  <a:outerShdw blurRad="38100" dist="38100" dir="2700000" algn="tl">
                    <a:srgbClr val="000000">
                      <a:alpha val="43137"/>
                    </a:srgbClr>
                  </a:outerShdw>
                </a:effectLst>
              </a:rPr>
              <a:t>B) High velocity bullet</a:t>
            </a:r>
          </a:p>
        </p:txBody>
      </p:sp>
      <p:sp>
        <p:nvSpPr>
          <p:cNvPr id="3" name="Content Placeholder 2"/>
          <p:cNvSpPr>
            <a:spLocks noGrp="1"/>
          </p:cNvSpPr>
          <p:nvPr>
            <p:ph idx="1"/>
          </p:nvPr>
        </p:nvSpPr>
        <p:spPr>
          <a:xfrm>
            <a:off x="1524000" y="457200"/>
            <a:ext cx="9144000" cy="6400800"/>
          </a:xfrm>
        </p:spPr>
        <p:txBody>
          <a:bodyPr/>
          <a:lstStyle/>
          <a:p>
            <a:pPr marL="36512" indent="0">
              <a:buNone/>
              <a:defRPr/>
            </a:pPr>
            <a:r>
              <a:rPr lang="en-US" sz="4000" b="1" dirty="0">
                <a:solidFill>
                  <a:srgbClr val="FFFF00"/>
                </a:solidFill>
                <a:effectLst>
                  <a:outerShdw blurRad="38100" dist="38100" dir="2700000" algn="tl">
                    <a:srgbClr val="000000">
                      <a:alpha val="43137"/>
                    </a:srgbClr>
                  </a:outerShdw>
                </a:effectLst>
              </a:rPr>
              <a:t>a)  </a:t>
            </a:r>
            <a:r>
              <a:rPr lang="en-US" sz="3200" b="1" u="sng" dirty="0">
                <a:solidFill>
                  <a:srgbClr val="FFFF00"/>
                </a:solidFill>
                <a:effectLst>
                  <a:outerShdw blurRad="38100" dist="38100" dir="2700000" algn="tl">
                    <a:srgbClr val="000000">
                      <a:alpha val="43137"/>
                    </a:srgbClr>
                  </a:outerShdw>
                </a:effectLst>
              </a:rPr>
              <a:t>In soft tissues </a:t>
            </a:r>
            <a:endParaRPr lang="en-US" sz="4000" b="1" u="sng" dirty="0">
              <a:solidFill>
                <a:srgbClr val="FFFF00"/>
              </a:solidFill>
              <a:effectLst>
                <a:outerShdw blurRad="38100" dist="38100" dir="2700000" algn="tl">
                  <a:srgbClr val="000000">
                    <a:alpha val="43137"/>
                  </a:srgbClr>
                </a:outerShdw>
              </a:effectLst>
            </a:endParaRPr>
          </a:p>
          <a:p>
            <a:pPr>
              <a:defRPr/>
            </a:pPr>
            <a:r>
              <a:rPr lang="en-US" sz="3200" dirty="0"/>
              <a:t>It pushes the skin and underlying tissues inward and laterally causing more damage than low velocity bullet. </a:t>
            </a:r>
          </a:p>
          <a:p>
            <a:pPr>
              <a:defRPr/>
            </a:pPr>
            <a:r>
              <a:rPr lang="en-US" sz="3200" dirty="0"/>
              <a:t>Energy in the bullet is very high and dissipates in the surrounding tissues in radial fashion creating a </a:t>
            </a:r>
            <a:r>
              <a:rPr lang="en-US" sz="3200" dirty="0">
                <a:solidFill>
                  <a:srgbClr val="FFFF00"/>
                </a:solidFill>
              </a:rPr>
              <a:t>temporary cavitation</a:t>
            </a:r>
            <a:r>
              <a:rPr lang="en-US" sz="3200" dirty="0"/>
              <a:t>. </a:t>
            </a:r>
          </a:p>
          <a:p>
            <a:pPr>
              <a:defRPr/>
            </a:pPr>
            <a:r>
              <a:rPr lang="en-US" sz="3200" dirty="0"/>
              <a:t>Period of cavitation is extremely short and soon after the passage of the bullet, tissues recoil and collapse back leaving a </a:t>
            </a:r>
            <a:r>
              <a:rPr lang="en-US" sz="3200" dirty="0">
                <a:solidFill>
                  <a:srgbClr val="FFFF00"/>
                </a:solidFill>
              </a:rPr>
              <a:t>permanent cavity </a:t>
            </a:r>
            <a:r>
              <a:rPr lang="en-US" sz="3200" dirty="0"/>
              <a:t>or damage which is larger than the diameter of bullet.     </a:t>
            </a:r>
          </a:p>
        </p:txBody>
      </p:sp>
    </p:spTree>
    <p:extLst>
      <p:ext uri="{BB962C8B-B14F-4D97-AF65-F5344CB8AC3E}">
        <p14:creationId xmlns:p14="http://schemas.microsoft.com/office/powerpoint/2010/main" val="21306373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51B0F755-0967-4A30-863F-8EAE6092407C}" type="datetime1">
              <a:rPr lang="en-US">
                <a:solidFill>
                  <a:srgbClr val="D4D2D0">
                    <a:shade val="50000"/>
                  </a:srgbClr>
                </a:solidFill>
              </a:rPr>
              <a:pPr>
                <a:defRPr/>
              </a:pPr>
              <a:t>19-Apr-20</a:t>
            </a:fld>
            <a:endParaRPr lang="en-US">
              <a:solidFill>
                <a:srgbClr val="D4D2D0">
                  <a:shade val="50000"/>
                </a:srgbClr>
              </a:solidFill>
            </a:endParaRPr>
          </a:p>
        </p:txBody>
      </p:sp>
      <p:sp>
        <p:nvSpPr>
          <p:cNvPr id="6" name="Slide Number Placeholder 5"/>
          <p:cNvSpPr>
            <a:spLocks noGrp="1"/>
          </p:cNvSpPr>
          <p:nvPr>
            <p:ph type="sldNum" sz="quarter" idx="12"/>
          </p:nvPr>
        </p:nvSpPr>
        <p:spPr/>
        <p:txBody>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fld id="{D762319C-F418-43A9-BD8F-F44A78D42515}" type="slidenum">
              <a:rPr lang="en-US" altLang="en-US" sz="1000">
                <a:solidFill>
                  <a:srgbClr val="9B9A98"/>
                </a:solidFill>
              </a:rPr>
              <a:pPr/>
              <a:t>2</a:t>
            </a:fld>
            <a:endParaRPr lang="en-US" altLang="en-US" sz="1000">
              <a:solidFill>
                <a:srgbClr val="9B9A98"/>
              </a:solidFill>
            </a:endParaRPr>
          </a:p>
        </p:txBody>
      </p:sp>
      <p:sp>
        <p:nvSpPr>
          <p:cNvPr id="57348" name="Rectangle 6"/>
          <p:cNvSpPr>
            <a:spLocks noGrp="1" noChangeArrowheads="1"/>
          </p:cNvSpPr>
          <p:nvPr>
            <p:ph type="title"/>
          </p:nvPr>
        </p:nvSpPr>
        <p:spPr>
          <a:xfrm>
            <a:off x="1524000" y="0"/>
            <a:ext cx="8763000" cy="838200"/>
          </a:xfrm>
        </p:spPr>
        <p:txBody>
          <a:bodyPr/>
          <a:lstStyle/>
          <a:p>
            <a:pPr algn="ctr">
              <a:defRPr/>
            </a:pPr>
            <a:r>
              <a:rPr lang="en-US" sz="4800" b="1" u="sng" dirty="0">
                <a:solidFill>
                  <a:srgbClr val="FFFF66"/>
                </a:solidFill>
                <a:effectLst>
                  <a:outerShdw blurRad="38100" dist="38100" dir="2700000" algn="tl">
                    <a:srgbClr val="000000">
                      <a:alpha val="43137"/>
                    </a:srgbClr>
                  </a:outerShdw>
                </a:effectLst>
                <a:latin typeface="+mn-lt"/>
                <a:ea typeface="+mn-ea"/>
                <a:cs typeface="+mn-cs"/>
              </a:rPr>
              <a:t>B).</a:t>
            </a:r>
            <a:r>
              <a:rPr lang="en-US" sz="4800" b="1" dirty="0">
                <a:solidFill>
                  <a:srgbClr val="FFFF66"/>
                </a:solidFill>
                <a:effectLst>
                  <a:outerShdw blurRad="38100" dist="38100" dir="2700000" algn="tl">
                    <a:srgbClr val="000000">
                      <a:alpha val="43137"/>
                    </a:srgbClr>
                  </a:outerShdw>
                </a:effectLst>
                <a:latin typeface="+mn-lt"/>
                <a:ea typeface="+mn-ea"/>
                <a:cs typeface="+mn-cs"/>
              </a:rPr>
              <a:t> </a:t>
            </a:r>
            <a:r>
              <a:rPr lang="en-US" sz="4800" b="1" u="sng" dirty="0">
                <a:solidFill>
                  <a:srgbClr val="FFFF66"/>
                </a:solidFill>
                <a:effectLst>
                  <a:outerShdw blurRad="38100" dist="38100" dir="2700000" algn="tl">
                    <a:srgbClr val="000000">
                      <a:alpha val="43137"/>
                    </a:srgbClr>
                  </a:outerShdw>
                </a:effectLst>
                <a:latin typeface="+mn-lt"/>
                <a:ea typeface="+mn-ea"/>
                <a:cs typeface="+mn-cs"/>
              </a:rPr>
              <a:t>External Ballistics</a:t>
            </a:r>
          </a:p>
        </p:txBody>
      </p:sp>
      <p:sp>
        <p:nvSpPr>
          <p:cNvPr id="64517" name="Text Box 9"/>
          <p:cNvSpPr txBox="1">
            <a:spLocks noChangeArrowheads="1"/>
          </p:cNvSpPr>
          <p:nvPr/>
        </p:nvSpPr>
        <p:spPr bwMode="auto">
          <a:xfrm>
            <a:off x="1524000" y="914401"/>
            <a:ext cx="9144000" cy="587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lnSpc>
                <a:spcPct val="90000"/>
              </a:lnSpc>
              <a:spcBef>
                <a:spcPct val="20000"/>
              </a:spcBef>
              <a:spcAft>
                <a:spcPct val="0"/>
              </a:spcAft>
              <a:buClr>
                <a:prstClr val="white"/>
              </a:buClr>
              <a:buSzPct val="75000"/>
              <a:buFont typeface="Wingdings" panose="05000000000000000000" pitchFamily="2" charset="2"/>
              <a:buNone/>
            </a:pPr>
            <a:endParaRPr lang="en-US" altLang="en-US" sz="3200" b="1">
              <a:solidFill>
                <a:srgbClr val="FFFC00"/>
              </a:solidFill>
              <a:latin typeface="Arial" panose="020B0604020202020204" pitchFamily="34" charset="0"/>
            </a:endParaRPr>
          </a:p>
          <a:p>
            <a:pPr eaLnBrk="0" fontAlgn="base" hangingPunct="0">
              <a:lnSpc>
                <a:spcPct val="90000"/>
              </a:lnSpc>
              <a:spcBef>
                <a:spcPct val="20000"/>
              </a:spcBef>
              <a:spcAft>
                <a:spcPct val="0"/>
              </a:spcAft>
              <a:buClr>
                <a:prstClr val="white"/>
              </a:buClr>
              <a:buSzPct val="75000"/>
              <a:buFont typeface="Wingdings" panose="05000000000000000000" pitchFamily="2" charset="2"/>
              <a:buNone/>
            </a:pPr>
            <a:r>
              <a:rPr lang="en-US" altLang="en-US" sz="3200" b="1">
                <a:solidFill>
                  <a:srgbClr val="FFFC00"/>
                </a:solidFill>
                <a:latin typeface="Arial" panose="020B0604020202020204" pitchFamily="34" charset="0"/>
              </a:rPr>
              <a:t>“ </a:t>
            </a:r>
            <a:r>
              <a:rPr lang="en-US" altLang="en-US" sz="4400" b="1">
                <a:solidFill>
                  <a:srgbClr val="FFFC00"/>
                </a:solidFill>
                <a:latin typeface="Arial" panose="020B0604020202020204" pitchFamily="34" charset="0"/>
              </a:rPr>
              <a:t>It is the study of the forces   </a:t>
            </a:r>
          </a:p>
          <a:p>
            <a:pPr eaLnBrk="0" fontAlgn="base" hangingPunct="0">
              <a:lnSpc>
                <a:spcPct val="90000"/>
              </a:lnSpc>
              <a:spcBef>
                <a:spcPct val="20000"/>
              </a:spcBef>
              <a:spcAft>
                <a:spcPct val="0"/>
              </a:spcAft>
              <a:buClr>
                <a:prstClr val="white"/>
              </a:buClr>
              <a:buSzPct val="75000"/>
              <a:buFont typeface="Wingdings" panose="05000000000000000000" pitchFamily="2" charset="2"/>
              <a:buNone/>
            </a:pPr>
            <a:r>
              <a:rPr lang="en-US" altLang="en-US" sz="4400" b="1">
                <a:solidFill>
                  <a:srgbClr val="FFFC00"/>
                </a:solidFill>
                <a:latin typeface="Arial" panose="020B0604020202020204" pitchFamily="34" charset="0"/>
              </a:rPr>
              <a:t>  acting on the projectile from the </a:t>
            </a:r>
          </a:p>
          <a:p>
            <a:pPr eaLnBrk="0" fontAlgn="base" hangingPunct="0">
              <a:lnSpc>
                <a:spcPct val="90000"/>
              </a:lnSpc>
              <a:spcBef>
                <a:spcPct val="20000"/>
              </a:spcBef>
              <a:spcAft>
                <a:spcPct val="0"/>
              </a:spcAft>
              <a:buClr>
                <a:prstClr val="white"/>
              </a:buClr>
              <a:buSzPct val="75000"/>
              <a:buFont typeface="Wingdings" panose="05000000000000000000" pitchFamily="2" charset="2"/>
              <a:buNone/>
            </a:pPr>
            <a:r>
              <a:rPr lang="en-US" altLang="en-US" sz="4400" b="1">
                <a:solidFill>
                  <a:srgbClr val="FFFC00"/>
                </a:solidFill>
                <a:latin typeface="Arial" panose="020B0604020202020204" pitchFamily="34" charset="0"/>
              </a:rPr>
              <a:t>  moment it leaves the barrel to </a:t>
            </a:r>
          </a:p>
          <a:p>
            <a:pPr eaLnBrk="0" fontAlgn="base" hangingPunct="0">
              <a:lnSpc>
                <a:spcPct val="90000"/>
              </a:lnSpc>
              <a:spcBef>
                <a:spcPct val="20000"/>
              </a:spcBef>
              <a:spcAft>
                <a:spcPct val="0"/>
              </a:spcAft>
              <a:buClr>
                <a:prstClr val="white"/>
              </a:buClr>
              <a:buSzPct val="75000"/>
              <a:buFont typeface="Wingdings" panose="05000000000000000000" pitchFamily="2" charset="2"/>
              <a:buNone/>
            </a:pPr>
            <a:r>
              <a:rPr lang="en-US" altLang="en-US" sz="4400" b="1">
                <a:solidFill>
                  <a:srgbClr val="FFFC00"/>
                </a:solidFill>
                <a:latin typeface="Arial" panose="020B0604020202020204" pitchFamily="34" charset="0"/>
              </a:rPr>
              <a:t>  the moment of its impact on the </a:t>
            </a:r>
          </a:p>
          <a:p>
            <a:pPr eaLnBrk="0" fontAlgn="base" hangingPunct="0">
              <a:lnSpc>
                <a:spcPct val="90000"/>
              </a:lnSpc>
              <a:spcBef>
                <a:spcPct val="20000"/>
              </a:spcBef>
              <a:spcAft>
                <a:spcPct val="0"/>
              </a:spcAft>
              <a:buClr>
                <a:prstClr val="white"/>
              </a:buClr>
              <a:buSzPct val="75000"/>
              <a:buFont typeface="Wingdings" panose="05000000000000000000" pitchFamily="2" charset="2"/>
              <a:buNone/>
            </a:pPr>
            <a:r>
              <a:rPr lang="en-US" altLang="en-US" sz="4400" b="1">
                <a:solidFill>
                  <a:srgbClr val="FFFC00"/>
                </a:solidFill>
                <a:latin typeface="Arial" panose="020B0604020202020204" pitchFamily="34" charset="0"/>
              </a:rPr>
              <a:t>  target ”</a:t>
            </a:r>
          </a:p>
          <a:p>
            <a:pPr eaLnBrk="0" fontAlgn="base" hangingPunct="0">
              <a:lnSpc>
                <a:spcPct val="90000"/>
              </a:lnSpc>
              <a:spcBef>
                <a:spcPct val="20000"/>
              </a:spcBef>
              <a:spcAft>
                <a:spcPct val="0"/>
              </a:spcAft>
              <a:buClr>
                <a:prstClr val="white"/>
              </a:buClr>
              <a:buSzPct val="75000"/>
              <a:buFont typeface="Wingdings" panose="05000000000000000000" pitchFamily="2" charset="2"/>
              <a:buNone/>
            </a:pPr>
            <a:r>
              <a:rPr lang="en-US" altLang="en-US" sz="4000" i="1">
                <a:solidFill>
                  <a:srgbClr val="E43A0C"/>
                </a:solidFill>
                <a:latin typeface="Arial" panose="020B0604020202020204" pitchFamily="34" charset="0"/>
              </a:rPr>
              <a:t>by Nasib R. Awan</a:t>
            </a:r>
          </a:p>
          <a:p>
            <a:pPr eaLnBrk="0" fontAlgn="base" hangingPunct="0">
              <a:lnSpc>
                <a:spcPct val="90000"/>
              </a:lnSpc>
              <a:spcBef>
                <a:spcPct val="20000"/>
              </a:spcBef>
              <a:spcAft>
                <a:spcPct val="0"/>
              </a:spcAft>
              <a:buClr>
                <a:prstClr val="white"/>
              </a:buClr>
              <a:buSzPct val="75000"/>
              <a:buFont typeface="Wingdings" panose="05000000000000000000" pitchFamily="2" charset="2"/>
              <a:buNone/>
            </a:pPr>
            <a:endParaRPr lang="en-US" altLang="en-US" sz="2800">
              <a:solidFill>
                <a:srgbClr val="FFFC00"/>
              </a:solidFill>
              <a:latin typeface="Arial" panose="020B0604020202020204" pitchFamily="34" charset="0"/>
            </a:endParaRPr>
          </a:p>
          <a:p>
            <a:pPr eaLnBrk="0" fontAlgn="base" hangingPunct="0">
              <a:spcBef>
                <a:spcPct val="0"/>
              </a:spcBef>
              <a:spcAft>
                <a:spcPct val="0"/>
              </a:spcAft>
            </a:pPr>
            <a:endParaRPr lang="en-US" altLang="en-US">
              <a:solidFill>
                <a:prstClr val="white"/>
              </a:solidFill>
            </a:endParaRPr>
          </a:p>
        </p:txBody>
      </p:sp>
    </p:spTree>
    <p:extLst>
      <p:ext uri="{BB962C8B-B14F-4D97-AF65-F5344CB8AC3E}">
        <p14:creationId xmlns:p14="http://schemas.microsoft.com/office/powerpoint/2010/main" val="3431020734"/>
      </p:ext>
    </p:extLst>
  </p:cSld>
  <p:clrMapOvr>
    <a:masterClrMapping/>
  </p:clrMapOvr>
  <p:transition>
    <p:strips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7175" y="-25400"/>
            <a:ext cx="9144000" cy="939800"/>
          </a:xfrm>
        </p:spPr>
        <p:txBody>
          <a:bodyPr/>
          <a:lstStyle/>
          <a:p>
            <a:pPr algn="ctr">
              <a:defRPr/>
            </a:pPr>
            <a:r>
              <a:rPr lang="en-US" sz="5400" b="1" dirty="0">
                <a:solidFill>
                  <a:srgbClr val="FFFF00"/>
                </a:solidFill>
                <a:effectLst>
                  <a:outerShdw blurRad="38100" dist="38100" dir="2700000" algn="tl">
                    <a:srgbClr val="000000">
                      <a:alpha val="43137"/>
                    </a:srgbClr>
                  </a:outerShdw>
                </a:effectLst>
              </a:rPr>
              <a:t>B) High velocity bullet</a:t>
            </a:r>
          </a:p>
        </p:txBody>
      </p:sp>
      <p:sp>
        <p:nvSpPr>
          <p:cNvPr id="3" name="Content Placeholder 2"/>
          <p:cNvSpPr>
            <a:spLocks noGrp="1"/>
          </p:cNvSpPr>
          <p:nvPr>
            <p:ph idx="1"/>
          </p:nvPr>
        </p:nvSpPr>
        <p:spPr>
          <a:xfrm>
            <a:off x="1524000" y="914400"/>
            <a:ext cx="9144000" cy="5943600"/>
          </a:xfrm>
        </p:spPr>
        <p:txBody>
          <a:bodyPr/>
          <a:lstStyle/>
          <a:p>
            <a:pPr marL="36512" indent="0">
              <a:buNone/>
              <a:defRPr/>
            </a:pPr>
            <a:r>
              <a:rPr lang="en-US" sz="3600" b="1" dirty="0">
                <a:solidFill>
                  <a:srgbClr val="FFFF00"/>
                </a:solidFill>
                <a:effectLst>
                  <a:outerShdw blurRad="38100" dist="38100" dir="2700000" algn="tl">
                    <a:srgbClr val="000000">
                      <a:alpha val="43137"/>
                    </a:srgbClr>
                  </a:outerShdw>
                </a:effectLst>
              </a:rPr>
              <a:t>b) </a:t>
            </a:r>
            <a:r>
              <a:rPr lang="en-US" sz="3200" b="1" dirty="0">
                <a:solidFill>
                  <a:srgbClr val="FFFF00"/>
                </a:solidFill>
                <a:effectLst>
                  <a:outerShdw blurRad="38100" dist="38100" dir="2700000" algn="tl">
                    <a:srgbClr val="000000">
                      <a:alpha val="43137"/>
                    </a:srgbClr>
                  </a:outerShdw>
                </a:effectLst>
              </a:rPr>
              <a:t>When the high velocity bullet strikes a </a:t>
            </a:r>
          </a:p>
          <a:p>
            <a:pPr marL="36512" indent="0">
              <a:buNone/>
              <a:defRPr/>
            </a:pPr>
            <a:r>
              <a:rPr lang="en-US" sz="3200" b="1" dirty="0">
                <a:solidFill>
                  <a:srgbClr val="FFFF00"/>
                </a:solidFill>
                <a:effectLst>
                  <a:outerShdw blurRad="38100" dist="38100" dir="2700000" algn="tl">
                    <a:srgbClr val="000000">
                      <a:alpha val="43137"/>
                    </a:srgbClr>
                  </a:outerShdw>
                </a:effectLst>
              </a:rPr>
              <a:t>     bone </a:t>
            </a:r>
          </a:p>
          <a:p>
            <a:pPr>
              <a:buFont typeface="Wingdings" pitchFamily="2" charset="2"/>
              <a:buChar char="ü"/>
              <a:defRPr/>
            </a:pPr>
            <a:r>
              <a:rPr lang="en-US" sz="3600" b="1" dirty="0">
                <a:effectLst>
                  <a:outerShdw blurRad="38100" dist="38100" dir="2700000" algn="tl">
                    <a:srgbClr val="000000">
                      <a:alpha val="43137"/>
                    </a:srgbClr>
                  </a:outerShdw>
                </a:effectLst>
              </a:rPr>
              <a:t>It fractures bones into many parts </a:t>
            </a:r>
          </a:p>
          <a:p>
            <a:pPr>
              <a:buFont typeface="Wingdings" pitchFamily="2" charset="2"/>
              <a:buChar char="ü"/>
              <a:defRPr/>
            </a:pPr>
            <a:r>
              <a:rPr lang="en-US" sz="3600" b="1" dirty="0">
                <a:effectLst>
                  <a:outerShdw blurRad="38100" dist="38100" dir="2700000" algn="tl">
                    <a:srgbClr val="000000">
                      <a:alpha val="43137"/>
                    </a:srgbClr>
                  </a:outerShdw>
                </a:effectLst>
              </a:rPr>
              <a:t>Every fragment act as secondary projectile &amp; spread in various directions causing many secondary tracks</a:t>
            </a:r>
          </a:p>
          <a:p>
            <a:pPr>
              <a:buFont typeface="Wingdings" pitchFamily="2" charset="2"/>
              <a:buChar char="ü"/>
              <a:defRPr/>
            </a:pPr>
            <a:r>
              <a:rPr lang="en-US" sz="3600" b="1" dirty="0">
                <a:effectLst>
                  <a:outerShdw blurRad="38100" dist="38100" dir="2700000" algn="tl">
                    <a:srgbClr val="000000">
                      <a:alpha val="43137"/>
                    </a:srgbClr>
                  </a:outerShdw>
                </a:effectLst>
              </a:rPr>
              <a:t>It ruptures other tissues also situated even at considerable distance from the bullet path</a:t>
            </a:r>
          </a:p>
          <a:p>
            <a:pPr>
              <a:buFont typeface="Wingdings" pitchFamily="2" charset="2"/>
              <a:buChar char="ü"/>
              <a:defRPr/>
            </a:pPr>
            <a:endParaRPr lang="en-US" dirty="0"/>
          </a:p>
        </p:txBody>
      </p:sp>
    </p:spTree>
    <p:extLst>
      <p:ext uri="{BB962C8B-B14F-4D97-AF65-F5344CB8AC3E}">
        <p14:creationId xmlns:p14="http://schemas.microsoft.com/office/powerpoint/2010/main" val="26335147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295400"/>
          </a:xfrm>
        </p:spPr>
        <p:txBody>
          <a:bodyPr/>
          <a:lstStyle/>
          <a:p>
            <a:pPr marL="36512" algn="ctr">
              <a:defRPr/>
            </a:pPr>
            <a:r>
              <a:rPr lang="en-US" sz="5400" b="1" dirty="0">
                <a:solidFill>
                  <a:srgbClr val="FFFF00"/>
                </a:solidFill>
                <a:effectLst>
                  <a:outerShdw blurRad="38100" dist="38100" dir="2700000" algn="tl">
                    <a:srgbClr val="000000">
                      <a:alpha val="43137"/>
                    </a:srgbClr>
                  </a:outerShdw>
                </a:effectLst>
              </a:rPr>
              <a:t>c) </a:t>
            </a:r>
            <a:r>
              <a:rPr lang="en-US" sz="4400" b="1" dirty="0">
                <a:solidFill>
                  <a:srgbClr val="FFFF00"/>
                </a:solidFill>
                <a:effectLst>
                  <a:outerShdw blurRad="38100" dist="38100" dir="2700000" algn="tl">
                    <a:srgbClr val="000000">
                      <a:alpha val="43137"/>
                    </a:srgbClr>
                  </a:outerShdw>
                </a:effectLst>
              </a:rPr>
              <a:t>When high velocity bullet strikes hollow viscus containing fluid</a:t>
            </a:r>
            <a:endParaRPr lang="en-US" sz="4800" dirty="0">
              <a:solidFill>
                <a:srgbClr val="FFFF00"/>
              </a:solidFill>
            </a:endParaRPr>
          </a:p>
        </p:txBody>
      </p:sp>
      <p:sp>
        <p:nvSpPr>
          <p:cNvPr id="3" name="Content Placeholder 2"/>
          <p:cNvSpPr>
            <a:spLocks noGrp="1"/>
          </p:cNvSpPr>
          <p:nvPr>
            <p:ph idx="1"/>
          </p:nvPr>
        </p:nvSpPr>
        <p:spPr>
          <a:xfrm>
            <a:off x="1524000" y="1676400"/>
            <a:ext cx="9144000" cy="5181600"/>
          </a:xfrm>
        </p:spPr>
        <p:txBody>
          <a:bodyPr/>
          <a:lstStyle/>
          <a:p>
            <a:pPr>
              <a:buFont typeface="Wingdings" panose="05000000000000000000" pitchFamily="2" charset="2"/>
              <a:buChar char="ü"/>
            </a:pPr>
            <a:r>
              <a:rPr lang="en-US" altLang="en-US" sz="4000"/>
              <a:t>The contents of a hollow viscus get separated into small particles which get displaced in all directions away from the bullet path and behave as secondary projectile.   </a:t>
            </a:r>
          </a:p>
        </p:txBody>
      </p:sp>
    </p:spTree>
    <p:extLst>
      <p:ext uri="{BB962C8B-B14F-4D97-AF65-F5344CB8AC3E}">
        <p14:creationId xmlns:p14="http://schemas.microsoft.com/office/powerpoint/2010/main" val="16451750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a:xfrm>
            <a:off x="1524000" y="0"/>
            <a:ext cx="9144000" cy="7162800"/>
          </a:xfrm>
        </p:spPr>
        <p:txBody>
          <a:bodyPr/>
          <a:lstStyle/>
          <a:p>
            <a:pPr marL="660400" indent="-660400" algn="ctr" eaLnBrk="1" hangingPunct="1">
              <a:lnSpc>
                <a:spcPct val="90000"/>
              </a:lnSpc>
              <a:buNone/>
              <a:defRPr/>
            </a:pPr>
            <a:r>
              <a:rPr lang="en-US" sz="4000" b="1" dirty="0">
                <a:solidFill>
                  <a:srgbClr val="00FF00"/>
                </a:solidFill>
                <a:effectLst>
                  <a:outerShdw blurRad="38100" dist="38100" dir="2700000" algn="tl">
                    <a:srgbClr val="000000">
                      <a:alpha val="43137"/>
                    </a:srgbClr>
                  </a:outerShdw>
                </a:effectLst>
              </a:rPr>
              <a:t>Components of a Shot Responsible for Damage </a:t>
            </a:r>
          </a:p>
          <a:p>
            <a:pPr marL="660400" indent="-660400" algn="ctr" eaLnBrk="1" hangingPunct="1">
              <a:lnSpc>
                <a:spcPct val="90000"/>
              </a:lnSpc>
              <a:buNone/>
              <a:defRPr/>
            </a:pPr>
            <a:endParaRPr lang="en-US" sz="4000" b="1" dirty="0">
              <a:solidFill>
                <a:srgbClr val="00FF00"/>
              </a:solidFill>
              <a:effectLst>
                <a:outerShdw blurRad="38100" dist="38100" dir="2700000" algn="tl">
                  <a:srgbClr val="000000">
                    <a:alpha val="43137"/>
                  </a:srgbClr>
                </a:outerShdw>
              </a:effectLst>
            </a:endParaRPr>
          </a:p>
          <a:p>
            <a:pPr marL="660400" indent="-660400" eaLnBrk="1" hangingPunct="1">
              <a:lnSpc>
                <a:spcPct val="90000"/>
              </a:lnSpc>
              <a:buFontTx/>
              <a:buAutoNum type="romanLcPeriod"/>
              <a:defRPr/>
            </a:pPr>
            <a:r>
              <a:rPr lang="en-US" sz="4400" b="1" dirty="0"/>
              <a:t>Shot charge/projectile           (bullet / pellet).</a:t>
            </a:r>
          </a:p>
          <a:p>
            <a:pPr marL="660400" indent="-660400" eaLnBrk="1" hangingPunct="1">
              <a:lnSpc>
                <a:spcPct val="90000"/>
              </a:lnSpc>
              <a:buFontTx/>
              <a:buAutoNum type="romanLcPeriod"/>
              <a:defRPr/>
            </a:pPr>
            <a:r>
              <a:rPr lang="en-US" sz="4400" b="1" dirty="0"/>
              <a:t>Hot explosive gases.</a:t>
            </a:r>
          </a:p>
          <a:p>
            <a:pPr marL="660400" indent="-660400" eaLnBrk="1" hangingPunct="1">
              <a:lnSpc>
                <a:spcPct val="90000"/>
              </a:lnSpc>
              <a:buFontTx/>
              <a:buAutoNum type="romanLcPeriod"/>
              <a:defRPr/>
            </a:pPr>
            <a:r>
              <a:rPr lang="en-US" sz="4400" b="1" dirty="0"/>
              <a:t>Flame and heat.</a:t>
            </a:r>
          </a:p>
          <a:p>
            <a:pPr marL="660400" indent="-660400" eaLnBrk="1" hangingPunct="1">
              <a:lnSpc>
                <a:spcPct val="90000"/>
              </a:lnSpc>
              <a:buFontTx/>
              <a:buAutoNum type="romanLcPeriod"/>
              <a:defRPr/>
            </a:pPr>
            <a:r>
              <a:rPr lang="en-US" sz="4400" b="1" dirty="0"/>
              <a:t>Smoke.</a:t>
            </a:r>
          </a:p>
          <a:p>
            <a:pPr marL="660400" indent="-660400" eaLnBrk="1" hangingPunct="1">
              <a:lnSpc>
                <a:spcPct val="90000"/>
              </a:lnSpc>
              <a:buFontTx/>
              <a:buAutoNum type="romanLcPeriod"/>
              <a:defRPr/>
            </a:pPr>
            <a:r>
              <a:rPr lang="en-US" sz="4400" b="1" dirty="0"/>
              <a:t>Wad.</a:t>
            </a:r>
          </a:p>
          <a:p>
            <a:pPr marL="660400" indent="-660400" eaLnBrk="1" hangingPunct="1">
              <a:lnSpc>
                <a:spcPct val="90000"/>
              </a:lnSpc>
              <a:buFontTx/>
              <a:buAutoNum type="romanLcPeriod"/>
              <a:defRPr/>
            </a:pPr>
            <a:endParaRPr lang="en-US" dirty="0" smtClean="0"/>
          </a:p>
          <a:p>
            <a:pPr marL="660400" indent="-660400" eaLnBrk="1" hangingPunct="1">
              <a:lnSpc>
                <a:spcPct val="90000"/>
              </a:lnSpc>
              <a:buFontTx/>
              <a:buAutoNum type="romanLcPeriod"/>
              <a:defRPr/>
            </a:pPr>
            <a:endParaRPr lang="en-US" dirty="0" smtClean="0"/>
          </a:p>
        </p:txBody>
      </p:sp>
    </p:spTree>
    <p:extLst>
      <p:ext uri="{BB962C8B-B14F-4D97-AF65-F5344CB8AC3E}">
        <p14:creationId xmlns:p14="http://schemas.microsoft.com/office/powerpoint/2010/main" val="1255282903"/>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9394">
                                            <p:txEl>
                                              <p:pRg st="0" end="0"/>
                                            </p:txEl>
                                          </p:spTgt>
                                        </p:tgtEl>
                                        <p:attrNameLst>
                                          <p:attrName>style.visibility</p:attrName>
                                        </p:attrNameLst>
                                      </p:cBhvr>
                                      <p:to>
                                        <p:strVal val="visible"/>
                                      </p:to>
                                    </p:set>
                                    <p:animEffect transition="in" filter="randombar(horizontal)">
                                      <p:cBhvr>
                                        <p:cTn id="7" dur="500"/>
                                        <p:tgtEl>
                                          <p:spTgt spid="59394">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9394">
                                            <p:txEl>
                                              <p:pRg st="2" end="2"/>
                                            </p:txEl>
                                          </p:spTgt>
                                        </p:tgtEl>
                                        <p:attrNameLst>
                                          <p:attrName>style.visibility</p:attrName>
                                        </p:attrNameLst>
                                      </p:cBhvr>
                                      <p:to>
                                        <p:strVal val="visible"/>
                                      </p:to>
                                    </p:set>
                                    <p:animEffect transition="in" filter="randombar(horizontal)">
                                      <p:cBhvr>
                                        <p:cTn id="10" dur="500"/>
                                        <p:tgtEl>
                                          <p:spTgt spid="59394">
                                            <p:txEl>
                                              <p:pRg st="2" end="2"/>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59394">
                                            <p:txEl>
                                              <p:pRg st="3" end="3"/>
                                            </p:txEl>
                                          </p:spTgt>
                                        </p:tgtEl>
                                        <p:attrNameLst>
                                          <p:attrName>style.visibility</p:attrName>
                                        </p:attrNameLst>
                                      </p:cBhvr>
                                      <p:to>
                                        <p:strVal val="visible"/>
                                      </p:to>
                                    </p:set>
                                    <p:animEffect transition="in" filter="randombar(horizontal)">
                                      <p:cBhvr>
                                        <p:cTn id="13" dur="500"/>
                                        <p:tgtEl>
                                          <p:spTgt spid="59394">
                                            <p:txEl>
                                              <p:pRg st="3" end="3"/>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59394">
                                            <p:txEl>
                                              <p:pRg st="4" end="4"/>
                                            </p:txEl>
                                          </p:spTgt>
                                        </p:tgtEl>
                                        <p:attrNameLst>
                                          <p:attrName>style.visibility</p:attrName>
                                        </p:attrNameLst>
                                      </p:cBhvr>
                                      <p:to>
                                        <p:strVal val="visible"/>
                                      </p:to>
                                    </p:set>
                                    <p:animEffect transition="in" filter="randombar(horizontal)">
                                      <p:cBhvr>
                                        <p:cTn id="16" dur="500"/>
                                        <p:tgtEl>
                                          <p:spTgt spid="59394">
                                            <p:txEl>
                                              <p:pRg st="4" end="4"/>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59394">
                                            <p:txEl>
                                              <p:pRg st="5" end="5"/>
                                            </p:txEl>
                                          </p:spTgt>
                                        </p:tgtEl>
                                        <p:attrNameLst>
                                          <p:attrName>style.visibility</p:attrName>
                                        </p:attrNameLst>
                                      </p:cBhvr>
                                      <p:to>
                                        <p:strVal val="visible"/>
                                      </p:to>
                                    </p:set>
                                    <p:animEffect transition="in" filter="randombar(horizontal)">
                                      <p:cBhvr>
                                        <p:cTn id="19" dur="500"/>
                                        <p:tgtEl>
                                          <p:spTgt spid="59394">
                                            <p:txEl>
                                              <p:pRg st="5" end="5"/>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59394">
                                            <p:txEl>
                                              <p:pRg st="6" end="6"/>
                                            </p:txEl>
                                          </p:spTgt>
                                        </p:tgtEl>
                                        <p:attrNameLst>
                                          <p:attrName>style.visibility</p:attrName>
                                        </p:attrNameLst>
                                      </p:cBhvr>
                                      <p:to>
                                        <p:strVal val="visible"/>
                                      </p:to>
                                    </p:set>
                                    <p:animEffect transition="in" filter="randombar(horizontal)">
                                      <p:cBhvr>
                                        <p:cTn id="22" dur="500"/>
                                        <p:tgtEl>
                                          <p:spTgt spid="5939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295400"/>
          </a:xfrm>
        </p:spPr>
        <p:txBody>
          <a:bodyPr/>
          <a:lstStyle/>
          <a:p>
            <a:pPr algn="ctr">
              <a:defRPr/>
            </a:pPr>
            <a:r>
              <a:rPr lang="en-US" sz="4400" b="1" dirty="0">
                <a:solidFill>
                  <a:srgbClr val="00FF00"/>
                </a:solidFill>
                <a:effectLst>
                  <a:outerShdw blurRad="38100" dist="38100" dir="2700000" algn="tl">
                    <a:srgbClr val="000000">
                      <a:alpha val="43137"/>
                    </a:srgbClr>
                  </a:outerShdw>
                </a:effectLst>
              </a:rPr>
              <a:t/>
            </a:r>
            <a:br>
              <a:rPr lang="en-US" sz="4400" b="1" dirty="0">
                <a:solidFill>
                  <a:srgbClr val="00FF00"/>
                </a:solidFill>
                <a:effectLst>
                  <a:outerShdw blurRad="38100" dist="38100" dir="2700000" algn="tl">
                    <a:srgbClr val="000000">
                      <a:alpha val="43137"/>
                    </a:srgbClr>
                  </a:outerShdw>
                </a:effectLst>
              </a:rPr>
            </a:br>
            <a:r>
              <a:rPr lang="en-US" sz="4000" b="1" dirty="0">
                <a:solidFill>
                  <a:srgbClr val="00FF00"/>
                </a:solidFill>
                <a:effectLst>
                  <a:outerShdw blurRad="38100" dist="38100" dir="2700000" algn="tl">
                    <a:srgbClr val="000000">
                      <a:alpha val="43137"/>
                    </a:srgbClr>
                  </a:outerShdw>
                </a:effectLst>
              </a:rPr>
              <a:t>Components of a Shot Responsible for Damage (contd.)</a:t>
            </a:r>
            <a:r>
              <a:rPr lang="en-US" sz="4400" b="1" dirty="0">
                <a:solidFill>
                  <a:srgbClr val="00FF00"/>
                </a:solidFill>
                <a:effectLst>
                  <a:outerShdw blurRad="38100" dist="38100" dir="2700000" algn="tl">
                    <a:srgbClr val="000000">
                      <a:alpha val="43137"/>
                    </a:srgbClr>
                  </a:outerShdw>
                </a:effectLst>
              </a:rPr>
              <a:t/>
            </a:r>
            <a:br>
              <a:rPr lang="en-US" sz="4400" b="1" dirty="0">
                <a:solidFill>
                  <a:srgbClr val="00FF00"/>
                </a:solidFill>
                <a:effectLst>
                  <a:outerShdw blurRad="38100" dist="38100" dir="2700000" algn="tl">
                    <a:srgbClr val="000000">
                      <a:alpha val="43137"/>
                    </a:srgbClr>
                  </a:outerShdw>
                </a:effectLst>
              </a:rPr>
            </a:br>
            <a:endParaRPr lang="en-US" sz="4400" dirty="0"/>
          </a:p>
        </p:txBody>
      </p:sp>
      <p:sp>
        <p:nvSpPr>
          <p:cNvPr id="3" name="Content Placeholder 2"/>
          <p:cNvSpPr>
            <a:spLocks noGrp="1"/>
          </p:cNvSpPr>
          <p:nvPr>
            <p:ph idx="1"/>
          </p:nvPr>
        </p:nvSpPr>
        <p:spPr>
          <a:xfrm>
            <a:off x="1524000" y="1371600"/>
            <a:ext cx="9144000" cy="5486400"/>
          </a:xfrm>
        </p:spPr>
        <p:txBody>
          <a:bodyPr/>
          <a:lstStyle/>
          <a:p>
            <a:pPr marL="0" indent="0" eaLnBrk="1" hangingPunct="1">
              <a:lnSpc>
                <a:spcPct val="90000"/>
              </a:lnSpc>
              <a:buNone/>
              <a:defRPr/>
            </a:pPr>
            <a:r>
              <a:rPr lang="en-US" sz="4400" b="1" dirty="0"/>
              <a:t>vi.  Unburnt powder.</a:t>
            </a:r>
          </a:p>
          <a:p>
            <a:pPr marL="0" indent="0" eaLnBrk="1" hangingPunct="1">
              <a:lnSpc>
                <a:spcPct val="90000"/>
              </a:lnSpc>
              <a:buNone/>
              <a:defRPr/>
            </a:pPr>
            <a:r>
              <a:rPr lang="en-US" sz="4400" b="1" dirty="0"/>
              <a:t>vii. Grease from the barrel.</a:t>
            </a:r>
          </a:p>
          <a:p>
            <a:pPr marL="0" indent="0" eaLnBrk="1" hangingPunct="1">
              <a:lnSpc>
                <a:spcPct val="90000"/>
              </a:lnSpc>
              <a:buNone/>
              <a:defRPr/>
            </a:pPr>
            <a:endParaRPr lang="en-US" sz="4400" b="1" dirty="0"/>
          </a:p>
          <a:p>
            <a:pPr marL="660400" indent="-660400" eaLnBrk="1" hangingPunct="1">
              <a:lnSpc>
                <a:spcPct val="90000"/>
              </a:lnSpc>
              <a:buNone/>
              <a:defRPr/>
            </a:pPr>
            <a:r>
              <a:rPr lang="en-US" sz="4400" b="1" dirty="0"/>
              <a:t>     </a:t>
            </a:r>
            <a:r>
              <a:rPr lang="en-US" sz="4400" b="1" dirty="0">
                <a:solidFill>
                  <a:srgbClr val="FFFF00"/>
                </a:solidFill>
              </a:rPr>
              <a:t>All the above components produce characteristic damage on the wound of entry but wound of exit lacks most of them</a:t>
            </a:r>
            <a:r>
              <a:rPr lang="en-US" sz="4400" dirty="0"/>
              <a:t>. </a:t>
            </a:r>
          </a:p>
          <a:p>
            <a:pPr>
              <a:defRPr/>
            </a:pPr>
            <a:endParaRPr lang="en-US" sz="4400" dirty="0"/>
          </a:p>
        </p:txBody>
      </p:sp>
    </p:spTree>
    <p:extLst>
      <p:ext uri="{BB962C8B-B14F-4D97-AF65-F5344CB8AC3E}">
        <p14:creationId xmlns:p14="http://schemas.microsoft.com/office/powerpoint/2010/main" val="41355300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524000" y="0"/>
            <a:ext cx="9144000" cy="1371600"/>
          </a:xfrm>
        </p:spPr>
        <p:txBody>
          <a:bodyPr/>
          <a:lstStyle/>
          <a:p>
            <a:pPr algn="ctr" eaLnBrk="1" hangingPunct="1"/>
            <a:r>
              <a:rPr lang="en-US" altLang="en-US" b="1" smtClean="0">
                <a:solidFill>
                  <a:srgbClr val="FFFF00"/>
                </a:solidFill>
              </a:rPr>
              <a:t>FIREARM WOUND COMPLEX</a:t>
            </a:r>
          </a:p>
        </p:txBody>
      </p:sp>
      <p:sp>
        <p:nvSpPr>
          <p:cNvPr id="84995" name="Rectangle 3"/>
          <p:cNvSpPr>
            <a:spLocks noGrp="1" noChangeArrowheads="1"/>
          </p:cNvSpPr>
          <p:nvPr>
            <p:ph idx="1"/>
          </p:nvPr>
        </p:nvSpPr>
        <p:spPr>
          <a:xfrm>
            <a:off x="1524000" y="1524000"/>
            <a:ext cx="9144000" cy="4953000"/>
          </a:xfrm>
        </p:spPr>
        <p:txBody>
          <a:bodyPr/>
          <a:lstStyle/>
          <a:p>
            <a:pPr marL="609600" indent="-609600" eaLnBrk="1" hangingPunct="1">
              <a:lnSpc>
                <a:spcPct val="90000"/>
              </a:lnSpc>
              <a:buFontTx/>
              <a:buAutoNum type="alphaLcPeriod"/>
            </a:pPr>
            <a:r>
              <a:rPr lang="en-US" altLang="en-US" sz="4000" b="1"/>
              <a:t>Wound of entry.</a:t>
            </a:r>
          </a:p>
          <a:p>
            <a:pPr marL="609600" indent="-609600" eaLnBrk="1" hangingPunct="1">
              <a:lnSpc>
                <a:spcPct val="90000"/>
              </a:lnSpc>
              <a:buFontTx/>
              <a:buAutoNum type="alphaLcPeriod"/>
            </a:pPr>
            <a:r>
              <a:rPr lang="en-US" altLang="en-US" sz="4000" b="1"/>
              <a:t>Track of wound/bullet </a:t>
            </a:r>
          </a:p>
          <a:p>
            <a:pPr marL="609600" indent="-609600" eaLnBrk="1" hangingPunct="1">
              <a:lnSpc>
                <a:spcPct val="90000"/>
              </a:lnSpc>
              <a:buFontTx/>
              <a:buAutoNum type="alphaLcPeriod"/>
            </a:pPr>
            <a:r>
              <a:rPr lang="en-US" altLang="en-US" sz="4000" b="1"/>
              <a:t>Place of resting of bullet.    </a:t>
            </a:r>
            <a:r>
              <a:rPr lang="en-US" altLang="en-US" sz="4000" b="1">
                <a:solidFill>
                  <a:srgbClr val="FFFF00"/>
                </a:solidFill>
              </a:rPr>
              <a:t>OR</a:t>
            </a:r>
          </a:p>
          <a:p>
            <a:pPr marL="609600" indent="-609600" eaLnBrk="1" hangingPunct="1">
              <a:lnSpc>
                <a:spcPct val="90000"/>
              </a:lnSpc>
              <a:buFontTx/>
              <a:buAutoNum type="alphaLcPeriod"/>
            </a:pPr>
            <a:r>
              <a:rPr lang="en-US" altLang="en-US" sz="4000" b="1"/>
              <a:t>Wound of exit.</a:t>
            </a:r>
          </a:p>
          <a:p>
            <a:pPr marL="609600" indent="-609600" eaLnBrk="1" hangingPunct="1">
              <a:lnSpc>
                <a:spcPct val="90000"/>
              </a:lnSpc>
              <a:buNone/>
            </a:pPr>
            <a:r>
              <a:rPr lang="en-US" altLang="en-US" sz="2800" b="1">
                <a:solidFill>
                  <a:srgbClr val="FF33CC"/>
                </a:solidFill>
              </a:rPr>
              <a:t>       </a:t>
            </a:r>
            <a:endParaRPr lang="en-US" altLang="en-US" sz="2800"/>
          </a:p>
        </p:txBody>
      </p:sp>
    </p:spTree>
    <p:extLst>
      <p:ext uri="{BB962C8B-B14F-4D97-AF65-F5344CB8AC3E}">
        <p14:creationId xmlns:p14="http://schemas.microsoft.com/office/powerpoint/2010/main" val="1839209056"/>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with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circle(in)">
                                      <p:cBhvr>
                                        <p:cTn id="7" dur="2000"/>
                                        <p:tgtEl>
                                          <p:spTgt spid="84995">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84995">
                                            <p:txEl>
                                              <p:pRg st="1" end="1"/>
                                            </p:txEl>
                                          </p:spTgt>
                                        </p:tgtEl>
                                        <p:attrNameLst>
                                          <p:attrName>style.visibility</p:attrName>
                                        </p:attrNameLst>
                                      </p:cBhvr>
                                      <p:to>
                                        <p:strVal val="visible"/>
                                      </p:to>
                                    </p:set>
                                    <p:animEffect transition="in" filter="circle(in)">
                                      <p:cBhvr>
                                        <p:cTn id="10" dur="2000"/>
                                        <p:tgtEl>
                                          <p:spTgt spid="84995">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84995">
                                            <p:txEl>
                                              <p:pRg st="2" end="2"/>
                                            </p:txEl>
                                          </p:spTgt>
                                        </p:tgtEl>
                                        <p:attrNameLst>
                                          <p:attrName>style.visibility</p:attrName>
                                        </p:attrNameLst>
                                      </p:cBhvr>
                                      <p:to>
                                        <p:strVal val="visible"/>
                                      </p:to>
                                    </p:set>
                                    <p:animEffect transition="in" filter="circle(in)">
                                      <p:cBhvr>
                                        <p:cTn id="13" dur="2000"/>
                                        <p:tgtEl>
                                          <p:spTgt spid="84995">
                                            <p:txEl>
                                              <p:pRg st="2" end="2"/>
                                            </p:txEl>
                                          </p:spTgt>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84995">
                                            <p:txEl>
                                              <p:pRg st="3" end="3"/>
                                            </p:txEl>
                                          </p:spTgt>
                                        </p:tgtEl>
                                        <p:attrNameLst>
                                          <p:attrName>style.visibility</p:attrName>
                                        </p:attrNameLst>
                                      </p:cBhvr>
                                      <p:to>
                                        <p:strVal val="visible"/>
                                      </p:to>
                                    </p:set>
                                    <p:animEffect transition="in" filter="circle(in)">
                                      <p:cBhvr>
                                        <p:cTn id="16" dur="2000"/>
                                        <p:tgtEl>
                                          <p:spTgt spid="84995">
                                            <p:txEl>
                                              <p:pRg st="3" end="3"/>
                                            </p:txEl>
                                          </p:spTgt>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84995">
                                            <p:txEl>
                                              <p:pRg st="4" end="4"/>
                                            </p:txEl>
                                          </p:spTgt>
                                        </p:tgtEl>
                                        <p:attrNameLst>
                                          <p:attrName>style.visibility</p:attrName>
                                        </p:attrNameLst>
                                      </p:cBhvr>
                                      <p:to>
                                        <p:strVal val="visible"/>
                                      </p:to>
                                    </p:set>
                                    <p:animEffect transition="in" filter="circle(in)">
                                      <p:cBhvr>
                                        <p:cTn id="19" dur="2000"/>
                                        <p:tgtEl>
                                          <p:spTgt spid="849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lstStyle/>
          <a:p>
            <a:pPr marL="609600" indent="-609600" algn="ctr" eaLnBrk="1" hangingPunct="1">
              <a:lnSpc>
                <a:spcPct val="90000"/>
              </a:lnSpc>
              <a:buNone/>
              <a:defRPr/>
            </a:pPr>
            <a:endParaRPr lang="en-US" sz="2800" b="1" dirty="0">
              <a:solidFill>
                <a:srgbClr val="00FF00"/>
              </a:solidFill>
            </a:endParaRPr>
          </a:p>
          <a:p>
            <a:pPr marL="609600" indent="-609600" algn="ctr" eaLnBrk="1" hangingPunct="1">
              <a:lnSpc>
                <a:spcPct val="90000"/>
              </a:lnSpc>
              <a:buNone/>
              <a:defRPr/>
            </a:pPr>
            <a:r>
              <a:rPr lang="en-US" sz="2800" b="1" dirty="0">
                <a:solidFill>
                  <a:srgbClr val="00FF00"/>
                </a:solidFill>
              </a:rPr>
              <a:t>MEDICOLEGAL IMPORTANCE  OF EXAMINATION OF  FIREARM  WOUND  COMPLEX:</a:t>
            </a:r>
          </a:p>
          <a:p>
            <a:pPr marL="609600" indent="-609600" eaLnBrk="1" hangingPunct="1">
              <a:lnSpc>
                <a:spcPct val="90000"/>
              </a:lnSpc>
              <a:buNone/>
              <a:defRPr/>
            </a:pPr>
            <a:endParaRPr lang="en-US" sz="3200" b="1" dirty="0">
              <a:solidFill>
                <a:srgbClr val="00FF00"/>
              </a:solidFill>
            </a:endParaRPr>
          </a:p>
          <a:p>
            <a:pPr marL="609600" indent="-609600" eaLnBrk="1" hangingPunct="1">
              <a:lnSpc>
                <a:spcPct val="90000"/>
              </a:lnSpc>
              <a:buFontTx/>
              <a:buAutoNum type="alphaLcParenR"/>
              <a:defRPr/>
            </a:pPr>
            <a:r>
              <a:rPr lang="en-US" sz="4000" b="1" dirty="0"/>
              <a:t>Recognition of wound of entry/exit.</a:t>
            </a:r>
          </a:p>
          <a:p>
            <a:pPr marL="609600" indent="-609600" eaLnBrk="1" hangingPunct="1">
              <a:lnSpc>
                <a:spcPct val="90000"/>
              </a:lnSpc>
              <a:buFontTx/>
              <a:buAutoNum type="alphaLcParenR"/>
              <a:defRPr/>
            </a:pPr>
            <a:r>
              <a:rPr lang="en-US" sz="4000" b="1" dirty="0"/>
              <a:t>Track and direction of fire.</a:t>
            </a:r>
          </a:p>
          <a:p>
            <a:pPr marL="609600" indent="-609600" eaLnBrk="1" hangingPunct="1">
              <a:lnSpc>
                <a:spcPct val="90000"/>
              </a:lnSpc>
              <a:buFontTx/>
              <a:buAutoNum type="alphaLcParenR"/>
              <a:defRPr/>
            </a:pPr>
            <a:r>
              <a:rPr lang="en-US" sz="4000" b="1" dirty="0"/>
              <a:t>Cause of death.</a:t>
            </a:r>
          </a:p>
          <a:p>
            <a:pPr marL="609600" indent="-609600" eaLnBrk="1" hangingPunct="1">
              <a:lnSpc>
                <a:spcPct val="90000"/>
              </a:lnSpc>
              <a:buFontTx/>
              <a:buAutoNum type="alphaLcParenR"/>
              <a:defRPr/>
            </a:pPr>
            <a:r>
              <a:rPr lang="en-US" sz="4000" b="1" dirty="0"/>
              <a:t>Determination of manner of death  (suicide / homicide / accidental).</a:t>
            </a:r>
          </a:p>
          <a:p>
            <a:pPr marL="609600" indent="-609600" eaLnBrk="1" hangingPunct="1">
              <a:lnSpc>
                <a:spcPct val="90000"/>
              </a:lnSpc>
              <a:buFontTx/>
              <a:buAutoNum type="alphaLcParenR"/>
              <a:defRPr/>
            </a:pPr>
            <a:r>
              <a:rPr lang="en-US" sz="4000" b="1" dirty="0"/>
              <a:t>Identification of weapon.</a:t>
            </a:r>
            <a:r>
              <a:rPr lang="en-US" sz="4000" b="1" dirty="0">
                <a:solidFill>
                  <a:srgbClr val="00FF00"/>
                </a:solidFill>
              </a:rPr>
              <a:t>   </a:t>
            </a:r>
          </a:p>
          <a:p>
            <a:pPr>
              <a:buFont typeface="Wingdings 2" panose="05020102010507070707" pitchFamily="18" charset="2"/>
              <a:buNone/>
              <a:defRPr/>
            </a:pPr>
            <a:endParaRPr lang="en-US" dirty="0"/>
          </a:p>
        </p:txBody>
      </p:sp>
    </p:spTree>
    <p:extLst>
      <p:ext uri="{BB962C8B-B14F-4D97-AF65-F5344CB8AC3E}">
        <p14:creationId xmlns:p14="http://schemas.microsoft.com/office/powerpoint/2010/main" val="106425172"/>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anim calcmode="lin" valueType="num">
                                      <p:cBhvr>
                                        <p:cTn id="3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lstStyle/>
          <a:p>
            <a:pPr>
              <a:defRPr/>
            </a:pPr>
            <a:r>
              <a:rPr lang="en-US" sz="3600" dirty="0">
                <a:solidFill>
                  <a:srgbClr val="FFFF00"/>
                </a:solidFill>
              </a:rPr>
              <a:t>Distance travelled by the components of rifled firearm discharge and the effects produced by them at the target  </a:t>
            </a:r>
          </a:p>
          <a:p>
            <a:pPr>
              <a:buFont typeface="Wingdings 2" panose="05020102010507070707" pitchFamily="18" charset="2"/>
              <a:buNone/>
              <a:defRPr/>
            </a:pPr>
            <a:r>
              <a:rPr lang="en-US" dirty="0" smtClean="0">
                <a:solidFill>
                  <a:srgbClr val="FF0000"/>
                </a:solidFill>
              </a:rPr>
              <a:t>     </a:t>
            </a:r>
          </a:p>
          <a:p>
            <a:pPr>
              <a:buFont typeface="Wingdings 2" panose="05020102010507070707" pitchFamily="18" charset="2"/>
              <a:buNone/>
              <a:defRPr/>
            </a:pPr>
            <a:r>
              <a:rPr lang="en-US" sz="2200" dirty="0">
                <a:solidFill>
                  <a:srgbClr val="FFFF00"/>
                </a:solidFill>
              </a:rPr>
              <a:t>     </a:t>
            </a:r>
            <a:r>
              <a:rPr lang="en-US" sz="2200" b="1" dirty="0">
                <a:solidFill>
                  <a:srgbClr val="FFFF00"/>
                </a:solidFill>
              </a:rPr>
              <a:t>Components         Distance travelled          Effects</a:t>
            </a:r>
          </a:p>
          <a:p>
            <a:pPr>
              <a:buFont typeface="Wingdings 2" panose="05020102010507070707" pitchFamily="18" charset="2"/>
              <a:buNone/>
              <a:defRPr/>
            </a:pPr>
            <a:endParaRPr lang="en-US" sz="2800" dirty="0"/>
          </a:p>
          <a:p>
            <a:pPr marL="493712" indent="-457200">
              <a:buNone/>
              <a:defRPr/>
            </a:pPr>
            <a:r>
              <a:rPr lang="en-US" sz="2400" dirty="0"/>
              <a:t>1   </a:t>
            </a:r>
            <a:r>
              <a:rPr lang="en-US" sz="2800" b="1" dirty="0"/>
              <a:t>Gases</a:t>
            </a:r>
            <a:r>
              <a:rPr lang="en-US" sz="2400" dirty="0"/>
              <a:t>               </a:t>
            </a:r>
            <a:r>
              <a:rPr lang="en-US" sz="2800" b="1" dirty="0"/>
              <a:t>contact shot        Blast effects</a:t>
            </a:r>
          </a:p>
          <a:p>
            <a:pPr marL="493712" indent="-457200">
              <a:buNone/>
              <a:defRPr/>
            </a:pPr>
            <a:r>
              <a:rPr lang="en-US" sz="2400" dirty="0"/>
              <a:t>                                                                   </a:t>
            </a:r>
            <a:r>
              <a:rPr lang="en-US" sz="2800" b="1" dirty="0"/>
              <a:t>Facial distortion </a:t>
            </a:r>
          </a:p>
          <a:p>
            <a:pPr marL="493712" indent="-457200">
              <a:buNone/>
              <a:defRPr/>
            </a:pPr>
            <a:r>
              <a:rPr lang="en-US" sz="2800" b="1" dirty="0"/>
              <a:t>                                                         Cherry red  					                    discoloration  </a:t>
            </a:r>
          </a:p>
          <a:p>
            <a:pPr marL="493712" indent="-457200">
              <a:buNone/>
              <a:defRPr/>
            </a:pPr>
            <a:r>
              <a:rPr lang="en-US" sz="2400" dirty="0"/>
              <a:t>2   </a:t>
            </a:r>
            <a:r>
              <a:rPr lang="en-US" sz="2800" b="1" dirty="0"/>
              <a:t>Gun flame       6--12 inches </a:t>
            </a:r>
            <a:r>
              <a:rPr lang="en-US" sz="2400" dirty="0"/>
              <a:t>       </a:t>
            </a:r>
            <a:r>
              <a:rPr lang="en-US" sz="2800" b="1" dirty="0"/>
              <a:t>Heat </a:t>
            </a:r>
            <a:r>
              <a:rPr lang="en-US" sz="2400" dirty="0"/>
              <a:t>            	                                                   	                                                        </a:t>
            </a:r>
            <a:r>
              <a:rPr lang="en-US" sz="2800" b="1" dirty="0"/>
              <a:t>combustion effects 		                                      (burning of clothes,  						  skin and hairs) </a:t>
            </a:r>
          </a:p>
          <a:p>
            <a:pPr marL="493712" indent="-457200">
              <a:buFont typeface="Wingdings 2" panose="05020102010507070707" pitchFamily="18" charset="2"/>
              <a:buAutoNum type="arabicPlain"/>
              <a:defRPr/>
            </a:pPr>
            <a:endParaRPr lang="en-US" sz="2400" dirty="0"/>
          </a:p>
          <a:p>
            <a:pPr marL="493712" indent="-457200">
              <a:buNone/>
              <a:defRPr/>
            </a:pPr>
            <a:r>
              <a:rPr lang="en-US" sz="2400" dirty="0"/>
              <a:t>                   </a:t>
            </a:r>
          </a:p>
        </p:txBody>
      </p:sp>
    </p:spTree>
    <p:extLst>
      <p:ext uri="{BB962C8B-B14F-4D97-AF65-F5344CB8AC3E}">
        <p14:creationId xmlns:p14="http://schemas.microsoft.com/office/powerpoint/2010/main" val="1260563545"/>
      </p:ext>
    </p:extLst>
  </p:cSld>
  <p:clrMapOvr>
    <a:masterClrMapping/>
  </p:clrMapOvr>
  <p:transition>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lstStyle/>
          <a:p>
            <a:pPr marL="493712" indent="-457200">
              <a:buNone/>
              <a:defRPr/>
            </a:pPr>
            <a:r>
              <a:rPr lang="en-US" sz="2400" dirty="0">
                <a:solidFill>
                  <a:srgbClr val="FF0000"/>
                </a:solidFill>
              </a:rPr>
              <a:t>     </a:t>
            </a:r>
            <a:r>
              <a:rPr lang="en-US" sz="2400" dirty="0">
                <a:solidFill>
                  <a:srgbClr val="FFFF00"/>
                </a:solidFill>
              </a:rPr>
              <a:t>Components                 Distance travelled             Effects</a:t>
            </a:r>
          </a:p>
          <a:p>
            <a:pPr marL="493712" indent="-457200">
              <a:buNone/>
              <a:defRPr/>
            </a:pPr>
            <a:endParaRPr lang="en-US" sz="2400" dirty="0">
              <a:solidFill>
                <a:srgbClr val="FF0000"/>
              </a:solidFill>
            </a:endParaRPr>
          </a:p>
          <a:p>
            <a:pPr marL="493712" indent="-457200">
              <a:buNone/>
              <a:defRPr/>
            </a:pPr>
            <a:r>
              <a:rPr lang="en-US" sz="2400" dirty="0"/>
              <a:t>3.  </a:t>
            </a:r>
            <a:r>
              <a:rPr lang="en-US" sz="2800" b="1" dirty="0"/>
              <a:t>Gun smoke</a:t>
            </a:r>
            <a:r>
              <a:rPr lang="en-US" sz="2400" dirty="0"/>
              <a:t>                     </a:t>
            </a:r>
            <a:r>
              <a:rPr lang="en-US" sz="2800" b="1" dirty="0"/>
              <a:t>3 feet</a:t>
            </a:r>
            <a:r>
              <a:rPr lang="en-US" sz="2400" dirty="0"/>
              <a:t>                       </a:t>
            </a:r>
            <a:r>
              <a:rPr lang="en-US" sz="2800" b="1" dirty="0"/>
              <a:t>Blackening</a:t>
            </a:r>
            <a:r>
              <a:rPr lang="en-US" sz="2400" dirty="0"/>
              <a:t>           			          </a:t>
            </a:r>
            <a:r>
              <a:rPr lang="en-US" sz="2800" b="1" dirty="0"/>
              <a:t>(old 12 inches)  </a:t>
            </a:r>
          </a:p>
          <a:p>
            <a:pPr marL="493712" indent="-457200">
              <a:buNone/>
              <a:defRPr/>
            </a:pPr>
            <a:r>
              <a:rPr lang="en-US" sz="2400" dirty="0"/>
              <a:t>4.  </a:t>
            </a:r>
            <a:r>
              <a:rPr lang="en-US" sz="2800" b="1" dirty="0"/>
              <a:t>Unburned partials</a:t>
            </a:r>
            <a:r>
              <a:rPr lang="en-US" sz="2400" dirty="0"/>
              <a:t>       </a:t>
            </a:r>
            <a:r>
              <a:rPr lang="en-US" sz="2800" b="1" dirty="0"/>
              <a:t>6 feet                    *Tattooing</a:t>
            </a:r>
            <a:r>
              <a:rPr lang="en-US" sz="3600" b="1" dirty="0"/>
              <a:t>/</a:t>
            </a:r>
            <a:endParaRPr lang="en-US" sz="2400" dirty="0"/>
          </a:p>
          <a:p>
            <a:pPr marL="493712" indent="-457200">
              <a:buNone/>
              <a:defRPr/>
            </a:pPr>
            <a:r>
              <a:rPr lang="en-US" sz="2400" dirty="0"/>
              <a:t>      </a:t>
            </a:r>
            <a:r>
              <a:rPr lang="en-US" sz="2800" b="1" dirty="0"/>
              <a:t>(Gun powder)       (old 24 inches)            stippling</a:t>
            </a:r>
          </a:p>
          <a:p>
            <a:pPr marL="493712" indent="-457200">
              <a:buNone/>
              <a:defRPr/>
            </a:pPr>
            <a:endParaRPr lang="en-US" sz="2400" dirty="0"/>
          </a:p>
          <a:p>
            <a:pPr marL="493712" indent="-457200">
              <a:buNone/>
              <a:defRPr/>
            </a:pPr>
            <a:r>
              <a:rPr lang="en-US" sz="2800" b="1" dirty="0"/>
              <a:t>*Note: </a:t>
            </a:r>
          </a:p>
          <a:p>
            <a:pPr marL="493712" indent="-457200">
              <a:buNone/>
              <a:defRPr/>
            </a:pPr>
            <a:r>
              <a:rPr lang="en-US" sz="2800" b="1" dirty="0">
                <a:solidFill>
                  <a:srgbClr val="FFFF00"/>
                </a:solidFill>
              </a:rPr>
              <a:t>Tattooing:</a:t>
            </a:r>
            <a:r>
              <a:rPr lang="en-US" sz="2800" b="1" dirty="0"/>
              <a:t> Unburnt particles of gunpowder are embedded in and under the skin through the force of their impact. </a:t>
            </a:r>
          </a:p>
          <a:p>
            <a:pPr marL="493712" indent="-457200">
              <a:buNone/>
              <a:defRPr/>
            </a:pPr>
            <a:r>
              <a:rPr lang="en-US" sz="2800" b="1" dirty="0">
                <a:solidFill>
                  <a:srgbClr val="FFFF00"/>
                </a:solidFill>
              </a:rPr>
              <a:t>Stippling:</a:t>
            </a:r>
            <a:r>
              <a:rPr lang="en-US" sz="2800" b="1" dirty="0"/>
              <a:t> When the distance increases to the point that the powder particles don’t embed but leave a visible mark on the skin.  </a:t>
            </a:r>
          </a:p>
          <a:p>
            <a:pPr>
              <a:buFont typeface="Wingdings 2" panose="05020102010507070707" pitchFamily="18" charset="2"/>
              <a:buNone/>
              <a:defRPr/>
            </a:pPr>
            <a:endParaRPr lang="en-US" dirty="0"/>
          </a:p>
        </p:txBody>
      </p:sp>
    </p:spTree>
    <p:extLst>
      <p:ext uri="{BB962C8B-B14F-4D97-AF65-F5344CB8AC3E}">
        <p14:creationId xmlns:p14="http://schemas.microsoft.com/office/powerpoint/2010/main" val="1736483109"/>
      </p:ext>
    </p:extLst>
  </p:cSld>
  <p:clrMapOvr>
    <a:masterClrMapping/>
  </p:clrMapOvr>
  <p:transition>
    <p:strips dir="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Content Placeholder 2"/>
          <p:cNvSpPr>
            <a:spLocks noGrp="1"/>
          </p:cNvSpPr>
          <p:nvPr>
            <p:ph idx="1"/>
          </p:nvPr>
        </p:nvSpPr>
        <p:spPr>
          <a:xfrm>
            <a:off x="1524000" y="0"/>
            <a:ext cx="9144000" cy="6858000"/>
          </a:xfrm>
        </p:spPr>
        <p:txBody>
          <a:bodyPr/>
          <a:lstStyle/>
          <a:p>
            <a:pPr marL="492125" indent="-457200">
              <a:buNone/>
              <a:defRPr/>
            </a:pPr>
            <a:endParaRPr lang="en-US" sz="2800" dirty="0"/>
          </a:p>
          <a:p>
            <a:pPr marL="492125" indent="-457200">
              <a:buNone/>
              <a:defRPr/>
            </a:pPr>
            <a:endParaRPr lang="en-US" sz="2800" dirty="0"/>
          </a:p>
          <a:p>
            <a:pPr marL="492125" indent="-457200">
              <a:buNone/>
              <a:defRPr/>
            </a:pPr>
            <a:r>
              <a:rPr lang="en-US" sz="2800" dirty="0">
                <a:solidFill>
                  <a:srgbClr val="FFFF00"/>
                </a:solidFill>
              </a:rPr>
              <a:t>Components           Distance travelled             Effects</a:t>
            </a:r>
          </a:p>
          <a:p>
            <a:pPr marL="492125" indent="-457200">
              <a:buNone/>
              <a:defRPr/>
            </a:pPr>
            <a:endParaRPr lang="en-US" sz="2800" dirty="0"/>
          </a:p>
          <a:p>
            <a:pPr marL="492125" indent="-457200">
              <a:buNone/>
              <a:defRPr/>
            </a:pPr>
            <a:r>
              <a:rPr lang="en-US" sz="2800" dirty="0"/>
              <a:t>5.  </a:t>
            </a:r>
            <a:r>
              <a:rPr lang="en-US" sz="2400" b="1" dirty="0"/>
              <a:t>Grease                    At any distance                  Grease collar       (in barrel)</a:t>
            </a:r>
          </a:p>
          <a:p>
            <a:pPr marL="492125" indent="-457200">
              <a:buNone/>
              <a:defRPr/>
            </a:pPr>
            <a:endParaRPr lang="en-US" sz="2400" b="1" dirty="0"/>
          </a:p>
          <a:p>
            <a:pPr marL="492125" indent="-457200">
              <a:buNone/>
              <a:defRPr/>
            </a:pPr>
            <a:r>
              <a:rPr lang="en-US" sz="2400" b="1" dirty="0"/>
              <a:t>6    Bullet                    At any distance                 Abrasion collar </a:t>
            </a:r>
          </a:p>
          <a:p>
            <a:pPr marL="492125" indent="-457200">
              <a:buNone/>
              <a:defRPr/>
            </a:pPr>
            <a:r>
              <a:rPr lang="en-US" sz="2400" b="1" dirty="0"/>
              <a:t>						                         wound of entry </a:t>
            </a:r>
          </a:p>
          <a:p>
            <a:pPr marL="492125" indent="-457200">
              <a:buNone/>
              <a:defRPr/>
            </a:pPr>
            <a:r>
              <a:rPr lang="en-US" sz="2400" b="1" dirty="0"/>
              <a:t>							              wound of exit</a:t>
            </a:r>
          </a:p>
          <a:p>
            <a:pPr marL="492125" indent="-457200">
              <a:buNone/>
              <a:defRPr/>
            </a:pPr>
            <a:r>
              <a:rPr lang="en-US" sz="2400" b="1" dirty="0"/>
              <a:t>7   All above gun powder signs are seen in the track of wound in case of </a:t>
            </a:r>
            <a:r>
              <a:rPr lang="en-US" sz="2800" b="1" dirty="0">
                <a:solidFill>
                  <a:srgbClr val="FFFF00"/>
                </a:solidFill>
                <a:effectLst>
                  <a:outerShdw blurRad="38100" dist="38100" dir="2700000" algn="tl">
                    <a:srgbClr val="000000">
                      <a:alpha val="43137"/>
                    </a:srgbClr>
                  </a:outerShdw>
                </a:effectLst>
              </a:rPr>
              <a:t>tight contact fire</a:t>
            </a:r>
            <a:r>
              <a:rPr lang="en-US" sz="2400" b="1" dirty="0"/>
              <a:t>. Imprint of muzzle end of barrel can be found around the entry wound in this case           </a:t>
            </a:r>
            <a:endParaRPr lang="en-US" sz="2400" dirty="0"/>
          </a:p>
        </p:txBody>
      </p:sp>
    </p:spTree>
    <p:extLst>
      <p:ext uri="{BB962C8B-B14F-4D97-AF65-F5344CB8AC3E}">
        <p14:creationId xmlns:p14="http://schemas.microsoft.com/office/powerpoint/2010/main" val="27392083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1"/>
          <p:cNvSpPr>
            <a:spLocks noGrp="1"/>
          </p:cNvSpPr>
          <p:nvPr>
            <p:ph type="dt" sz="quarter" idx="10"/>
          </p:nvPr>
        </p:nvSpPr>
        <p:spPr/>
        <p:txBody>
          <a:bodyPr/>
          <a:lstStyle/>
          <a:p>
            <a:pPr>
              <a:defRPr/>
            </a:pPr>
            <a:fld id="{DD52CC0B-C814-4D97-9042-5D8BCFC61309}" type="datetime1">
              <a:rPr lang="en-US">
                <a:solidFill>
                  <a:srgbClr val="D4D2D0">
                    <a:shade val="50000"/>
                  </a:srgbClr>
                </a:solidFill>
              </a:rPr>
              <a:pPr>
                <a:defRPr/>
              </a:pPr>
              <a:t>19-Apr-20</a:t>
            </a:fld>
            <a:endParaRPr lang="en-US">
              <a:solidFill>
                <a:srgbClr val="D4D2D0">
                  <a:shade val="50000"/>
                </a:srgbClr>
              </a:solidFill>
            </a:endParaRPr>
          </a:p>
        </p:txBody>
      </p:sp>
      <p:sp>
        <p:nvSpPr>
          <p:cNvPr id="8" name="Slide Number Placeholder 3"/>
          <p:cNvSpPr>
            <a:spLocks noGrp="1"/>
          </p:cNvSpPr>
          <p:nvPr>
            <p:ph type="sldNum" sz="quarter" idx="12"/>
          </p:nvPr>
        </p:nvSpPr>
        <p:spPr/>
        <p:txBody>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fld id="{6A56C569-7934-4EAE-8223-A189A8974F44}" type="slidenum">
              <a:rPr lang="en-US" altLang="en-US" sz="1000">
                <a:solidFill>
                  <a:srgbClr val="9B9A98"/>
                </a:solidFill>
              </a:rPr>
              <a:pPr/>
              <a:t>29</a:t>
            </a:fld>
            <a:endParaRPr lang="en-US" altLang="en-US" sz="1000">
              <a:solidFill>
                <a:srgbClr val="9B9A98"/>
              </a:solidFill>
            </a:endParaRPr>
          </a:p>
        </p:txBody>
      </p:sp>
      <p:pic>
        <p:nvPicPr>
          <p:cNvPr id="496642" name="Picture 2" descr="collarofab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41" name="AutoShape 5"/>
          <p:cNvSpPr>
            <a:spLocks noChangeArrowheads="1"/>
          </p:cNvSpPr>
          <p:nvPr/>
        </p:nvSpPr>
        <p:spPr bwMode="auto">
          <a:xfrm>
            <a:off x="5486400" y="2057400"/>
            <a:ext cx="1143000" cy="2209800"/>
          </a:xfrm>
          <a:prstGeom prst="curvedLeftArrow">
            <a:avLst>
              <a:gd name="adj1" fmla="val 38667"/>
              <a:gd name="adj2" fmla="val 77333"/>
              <a:gd name="adj3" fmla="val 33333"/>
            </a:avLst>
          </a:prstGeom>
          <a:solidFill>
            <a:schemeClr val="accent1"/>
          </a:solidFill>
          <a:ln w="9525">
            <a:solidFill>
              <a:schemeClr val="tx1"/>
            </a:solidFill>
            <a:miter lim="800000"/>
            <a:headEnd/>
            <a:tailEnd/>
          </a:ln>
        </p:spPr>
        <p:txBody>
          <a:bodyPr wrap="none" anchor="ct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endParaRPr lang="en-US" altLang="en-US">
              <a:solidFill>
                <a:prstClr val="white"/>
              </a:solidFill>
            </a:endParaRPr>
          </a:p>
        </p:txBody>
      </p:sp>
      <p:sp>
        <p:nvSpPr>
          <p:cNvPr id="91142" name="AutoShape 6"/>
          <p:cNvSpPr>
            <a:spLocks noChangeArrowheads="1"/>
          </p:cNvSpPr>
          <p:nvPr/>
        </p:nvSpPr>
        <p:spPr bwMode="auto">
          <a:xfrm>
            <a:off x="3276600" y="1981200"/>
            <a:ext cx="1066800" cy="2133600"/>
          </a:xfrm>
          <a:prstGeom prst="curvedRightArrow">
            <a:avLst>
              <a:gd name="adj1" fmla="val 40000"/>
              <a:gd name="adj2" fmla="val 80000"/>
              <a:gd name="adj3" fmla="val 33333"/>
            </a:avLst>
          </a:prstGeom>
          <a:solidFill>
            <a:schemeClr val="accent1"/>
          </a:solidFill>
          <a:ln w="9525">
            <a:solidFill>
              <a:schemeClr val="tx1"/>
            </a:solidFill>
            <a:miter lim="800000"/>
            <a:headEnd/>
            <a:tailEnd/>
          </a:ln>
        </p:spPr>
        <p:txBody>
          <a:bodyPr wrap="none" anchor="ct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endParaRPr lang="en-US" altLang="en-US">
              <a:solidFill>
                <a:prstClr val="white"/>
              </a:solidFill>
            </a:endParaRPr>
          </a:p>
        </p:txBody>
      </p:sp>
      <p:sp>
        <p:nvSpPr>
          <p:cNvPr id="90119" name="Comment 8"/>
          <p:cNvSpPr>
            <a:spLocks noChangeArrowheads="1"/>
          </p:cNvSpPr>
          <p:nvPr/>
        </p:nvSpPr>
        <p:spPr bwMode="auto">
          <a:xfrm>
            <a:off x="7613651" y="-14288"/>
            <a:ext cx="3032125" cy="1477963"/>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lgn="ctr" eaLnBrk="0" fontAlgn="base" hangingPunct="0">
              <a:spcBef>
                <a:spcPct val="50000"/>
              </a:spcBef>
              <a:spcAft>
                <a:spcPct val="0"/>
              </a:spcAft>
              <a:defRPr/>
            </a:pPr>
            <a:r>
              <a:rPr lang="en-US" sz="3000" b="1">
                <a:solidFill>
                  <a:srgbClr val="0000FF"/>
                </a:solidFill>
              </a:rPr>
              <a:t>Muzzle end imprint  Abrasion</a:t>
            </a:r>
          </a:p>
        </p:txBody>
      </p:sp>
    </p:spTree>
    <p:extLst>
      <p:ext uri="{BB962C8B-B14F-4D97-AF65-F5344CB8AC3E}">
        <p14:creationId xmlns:p14="http://schemas.microsoft.com/office/powerpoint/2010/main" val="253880355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96642"/>
                                        </p:tgtEl>
                                        <p:attrNameLst>
                                          <p:attrName>style.visibility</p:attrName>
                                        </p:attrNameLst>
                                      </p:cBhvr>
                                      <p:to>
                                        <p:strVal val="visible"/>
                                      </p:to>
                                    </p:set>
                                    <p:animEffect transition="in" filter="wipe(down)">
                                      <p:cBhvr>
                                        <p:cTn id="7" dur="500"/>
                                        <p:tgtEl>
                                          <p:spTgt spid="4966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idx="1"/>
          </p:nvPr>
        </p:nvSpPr>
        <p:spPr>
          <a:xfrm>
            <a:off x="1524000" y="0"/>
            <a:ext cx="9144000" cy="6858000"/>
          </a:xfrm>
        </p:spPr>
        <p:txBody>
          <a:bodyPr/>
          <a:lstStyle/>
          <a:p>
            <a:pPr algn="ctr">
              <a:buFont typeface="Wingdings" pitchFamily="2" charset="2"/>
              <a:buNone/>
              <a:defRPr/>
            </a:pPr>
            <a:r>
              <a:rPr lang="en-US" sz="4000" b="1" u="sng" dirty="0">
                <a:solidFill>
                  <a:srgbClr val="FFFF66"/>
                </a:solidFill>
                <a:effectLst>
                  <a:outerShdw blurRad="38100" dist="38100" dir="2700000" algn="tl">
                    <a:srgbClr val="000000">
                      <a:alpha val="43137"/>
                    </a:srgbClr>
                  </a:outerShdw>
                </a:effectLst>
              </a:rPr>
              <a:t>External Ballistics(contd.)</a:t>
            </a:r>
          </a:p>
          <a:p>
            <a:pPr>
              <a:buFont typeface="Wingdings" pitchFamily="2" charset="2"/>
              <a:buNone/>
              <a:defRPr/>
            </a:pPr>
            <a:endParaRPr lang="en-US" dirty="0" smtClean="0"/>
          </a:p>
          <a:p>
            <a:pPr>
              <a:buFont typeface="Wingdings" pitchFamily="2" charset="2"/>
              <a:buNone/>
              <a:defRPr/>
            </a:pPr>
            <a:r>
              <a:rPr lang="en-US" dirty="0" smtClean="0"/>
              <a:t>1- </a:t>
            </a:r>
            <a:r>
              <a:rPr lang="en-US" sz="3600" dirty="0"/>
              <a:t>Forces originating from the bullet motion</a:t>
            </a:r>
          </a:p>
          <a:p>
            <a:pPr>
              <a:buFont typeface="Wingdings" pitchFamily="2" charset="2"/>
              <a:buNone/>
              <a:defRPr/>
            </a:pPr>
            <a:r>
              <a:rPr lang="en-US" sz="3600" dirty="0"/>
              <a:t>       ( Kinetic Energy = ½ mv2 )</a:t>
            </a:r>
          </a:p>
          <a:p>
            <a:pPr marL="550862" indent="-514350">
              <a:buNone/>
              <a:defRPr/>
            </a:pPr>
            <a:r>
              <a:rPr lang="en-US" dirty="0" smtClean="0"/>
              <a:t>                     A)   </a:t>
            </a:r>
            <a:r>
              <a:rPr lang="en-US" sz="4000" dirty="0">
                <a:solidFill>
                  <a:srgbClr val="FFFC00"/>
                </a:solidFill>
              </a:rPr>
              <a:t>Forward velocity</a:t>
            </a:r>
          </a:p>
          <a:p>
            <a:pPr marL="779462" indent="-742950">
              <a:buNone/>
              <a:defRPr/>
            </a:pPr>
            <a:r>
              <a:rPr lang="en-US" sz="4000" dirty="0">
                <a:solidFill>
                  <a:schemeClr val="accent2"/>
                </a:solidFill>
              </a:rPr>
              <a:t>                </a:t>
            </a:r>
            <a:r>
              <a:rPr lang="en-US" dirty="0" smtClean="0"/>
              <a:t>B)</a:t>
            </a:r>
            <a:r>
              <a:rPr lang="en-US" sz="4000" dirty="0">
                <a:solidFill>
                  <a:schemeClr val="accent2"/>
                </a:solidFill>
              </a:rPr>
              <a:t>  </a:t>
            </a:r>
            <a:r>
              <a:rPr lang="en-US" sz="4000" dirty="0">
                <a:solidFill>
                  <a:srgbClr val="FFFC00"/>
                </a:solidFill>
              </a:rPr>
              <a:t>Rotational velocity</a:t>
            </a:r>
          </a:p>
          <a:p>
            <a:pPr>
              <a:buFont typeface="Wingdings" pitchFamily="2" charset="2"/>
              <a:buNone/>
              <a:defRPr/>
            </a:pPr>
            <a:r>
              <a:rPr lang="en-US" dirty="0" smtClean="0"/>
              <a:t>2- </a:t>
            </a:r>
            <a:r>
              <a:rPr lang="en-US" sz="3600" dirty="0"/>
              <a:t>Forces present in the medium</a:t>
            </a:r>
          </a:p>
          <a:p>
            <a:pPr>
              <a:buFont typeface="Wingdings" pitchFamily="2" charset="2"/>
              <a:buNone/>
              <a:defRPr/>
            </a:pPr>
            <a:r>
              <a:rPr lang="en-US" dirty="0" smtClean="0"/>
              <a:t>	                 A)  </a:t>
            </a:r>
            <a:r>
              <a:rPr lang="en-US" sz="4000" dirty="0">
                <a:solidFill>
                  <a:srgbClr val="FFFC00"/>
                </a:solidFill>
              </a:rPr>
              <a:t> Air resistance</a:t>
            </a:r>
          </a:p>
          <a:p>
            <a:pPr>
              <a:buFont typeface="Wingdings" pitchFamily="2" charset="2"/>
              <a:buNone/>
              <a:defRPr/>
            </a:pPr>
            <a:r>
              <a:rPr lang="en-US" sz="4000" dirty="0">
                <a:solidFill>
                  <a:srgbClr val="FFFC00"/>
                </a:solidFill>
              </a:rPr>
              <a:t>		         </a:t>
            </a:r>
            <a:r>
              <a:rPr lang="en-US" dirty="0" smtClean="0"/>
              <a:t>B)</a:t>
            </a:r>
            <a:r>
              <a:rPr lang="en-US" sz="4000" dirty="0">
                <a:solidFill>
                  <a:srgbClr val="FFFC00"/>
                </a:solidFill>
              </a:rPr>
              <a:t>  Gravity</a:t>
            </a:r>
          </a:p>
        </p:txBody>
      </p:sp>
    </p:spTree>
    <p:extLst>
      <p:ext uri="{BB962C8B-B14F-4D97-AF65-F5344CB8AC3E}">
        <p14:creationId xmlns:p14="http://schemas.microsoft.com/office/powerpoint/2010/main" val="2178145717"/>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Date Placeholder 3"/>
          <p:cNvSpPr>
            <a:spLocks noGrp="1"/>
          </p:cNvSpPr>
          <p:nvPr>
            <p:ph type="dt" sz="quarter" idx="10"/>
          </p:nvPr>
        </p:nvSpPr>
        <p:spPr/>
        <p:txBody>
          <a:bodyPr/>
          <a:lstStyle/>
          <a:p>
            <a:pPr>
              <a:defRPr/>
            </a:pPr>
            <a:fld id="{BAEF3094-39A6-419F-8E69-DD7249AA987B}" type="datetime1">
              <a:rPr lang="en-US">
                <a:solidFill>
                  <a:srgbClr val="D4D2D0">
                    <a:shade val="50000"/>
                  </a:srgbClr>
                </a:solidFill>
              </a:rPr>
              <a:pPr>
                <a:defRPr/>
              </a:pPr>
              <a:t>19-Apr-20</a:t>
            </a:fld>
            <a:endParaRPr lang="en-US">
              <a:solidFill>
                <a:srgbClr val="D4D2D0">
                  <a:shade val="50000"/>
                </a:srgbClr>
              </a:solidFill>
            </a:endParaRPr>
          </a:p>
        </p:txBody>
      </p:sp>
      <p:sp>
        <p:nvSpPr>
          <p:cNvPr id="7" name="Slide Number Placeholder 5"/>
          <p:cNvSpPr>
            <a:spLocks noGrp="1"/>
          </p:cNvSpPr>
          <p:nvPr>
            <p:ph type="sldNum" sz="quarter" idx="12"/>
          </p:nvPr>
        </p:nvSpPr>
        <p:spPr/>
        <p:txBody>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fld id="{A8BCF3A6-B9FE-4DD7-9787-883A3E8A218A}" type="slidenum">
              <a:rPr lang="en-US" altLang="en-US" sz="1000">
                <a:solidFill>
                  <a:srgbClr val="9B9A98"/>
                </a:solidFill>
              </a:rPr>
              <a:pPr/>
              <a:t>30</a:t>
            </a:fld>
            <a:endParaRPr lang="en-US" altLang="en-US" sz="1000">
              <a:solidFill>
                <a:srgbClr val="9B9A98"/>
              </a:solidFill>
            </a:endParaRPr>
          </a:p>
        </p:txBody>
      </p:sp>
      <p:sp>
        <p:nvSpPr>
          <p:cNvPr id="92164" name="Rectangle 2"/>
          <p:cNvSpPr>
            <a:spLocks noGrp="1" noChangeArrowheads="1"/>
          </p:cNvSpPr>
          <p:nvPr>
            <p:ph type="title"/>
          </p:nvPr>
        </p:nvSpPr>
        <p:spPr>
          <a:xfrm>
            <a:off x="2286000" y="228600"/>
            <a:ext cx="8001000" cy="533400"/>
          </a:xfrm>
        </p:spPr>
        <p:txBody>
          <a:bodyPr/>
          <a:lstStyle/>
          <a:p>
            <a:pPr algn="ctr"/>
            <a:r>
              <a:rPr lang="en-US" altLang="en-US" smtClean="0"/>
              <a:t>Contact Firearm Entry wound</a:t>
            </a:r>
          </a:p>
        </p:txBody>
      </p:sp>
      <p:sp>
        <p:nvSpPr>
          <p:cNvPr id="489475" name="Rectangle 3"/>
          <p:cNvSpPr>
            <a:spLocks noGrp="1" noChangeArrowheads="1"/>
          </p:cNvSpPr>
          <p:nvPr>
            <p:ph type="body" idx="1"/>
          </p:nvPr>
        </p:nvSpPr>
        <p:spPr>
          <a:xfrm>
            <a:off x="2286000" y="1905000"/>
            <a:ext cx="8001000" cy="3733800"/>
          </a:xfrm>
        </p:spPr>
        <p:txBody>
          <a:bodyPr/>
          <a:lstStyle/>
          <a:p>
            <a:r>
              <a:rPr lang="en-US" altLang="en-US" smtClean="0"/>
              <a:t>Muzzle of firearm pressed hard on some hard bony area as forehead / skull</a:t>
            </a:r>
          </a:p>
          <a:p>
            <a:r>
              <a:rPr lang="en-US" altLang="en-US" smtClean="0"/>
              <a:t>Gases can’t enter skull &amp; escape from sides causing lacerations in the scalp</a:t>
            </a:r>
          </a:p>
          <a:p>
            <a:r>
              <a:rPr lang="en-US" altLang="en-US" smtClean="0">
                <a:solidFill>
                  <a:srgbClr val="FFFC00"/>
                </a:solidFill>
              </a:rPr>
              <a:t>Star shaped projections</a:t>
            </a:r>
            <a:r>
              <a:rPr lang="en-US" altLang="en-US" smtClean="0"/>
              <a:t> in scalp</a:t>
            </a:r>
          </a:p>
          <a:p>
            <a:r>
              <a:rPr lang="en-US" altLang="en-US" smtClean="0"/>
              <a:t>Components of shot present inside skull in the track</a:t>
            </a:r>
          </a:p>
        </p:txBody>
      </p:sp>
      <p:sp>
        <p:nvSpPr>
          <p:cNvPr id="92166" name="Text Box 4"/>
          <p:cNvSpPr txBox="1">
            <a:spLocks noChangeArrowheads="1"/>
          </p:cNvSpPr>
          <p:nvPr/>
        </p:nvSpPr>
        <p:spPr bwMode="auto">
          <a:xfrm>
            <a:off x="4495800" y="914401"/>
            <a:ext cx="38481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000">
                <a:solidFill>
                  <a:schemeClr val="tx1"/>
                </a:solidFill>
                <a:latin typeface="Arial Black" panose="020B0A04020102020204" pitchFamily="34" charset="0"/>
              </a:defRPr>
            </a:lvl1pPr>
            <a:lvl2pPr marL="742950" indent="-285750">
              <a:defRPr sz="3000">
                <a:solidFill>
                  <a:schemeClr val="tx1"/>
                </a:solidFill>
                <a:latin typeface="Arial Black" panose="020B0A04020102020204" pitchFamily="34" charset="0"/>
              </a:defRPr>
            </a:lvl2pPr>
            <a:lvl3pPr marL="1143000" indent="-228600">
              <a:defRPr sz="3000">
                <a:solidFill>
                  <a:schemeClr val="tx1"/>
                </a:solidFill>
                <a:latin typeface="Arial Black" panose="020B0A04020102020204" pitchFamily="34" charset="0"/>
              </a:defRPr>
            </a:lvl3pPr>
            <a:lvl4pPr marL="1600200" indent="-228600">
              <a:defRPr sz="3000">
                <a:solidFill>
                  <a:schemeClr val="tx1"/>
                </a:solidFill>
                <a:latin typeface="Arial Black" panose="020B0A04020102020204" pitchFamily="34" charset="0"/>
              </a:defRPr>
            </a:lvl4pPr>
            <a:lvl5pPr marL="2057400" indent="-228600">
              <a:defRPr sz="3000">
                <a:solidFill>
                  <a:schemeClr val="tx1"/>
                </a:solidFill>
                <a:latin typeface="Arial Black" panose="020B0A04020102020204" pitchFamily="34" charset="0"/>
              </a:defRPr>
            </a:lvl5pPr>
            <a:lvl6pPr marL="2514600" indent="-228600" eaLnBrk="0" fontAlgn="base" hangingPunct="0">
              <a:spcBef>
                <a:spcPct val="0"/>
              </a:spcBef>
              <a:spcAft>
                <a:spcPct val="0"/>
              </a:spcAft>
              <a:defRPr sz="3000">
                <a:solidFill>
                  <a:schemeClr val="tx1"/>
                </a:solidFill>
                <a:latin typeface="Arial Black" panose="020B0A04020102020204" pitchFamily="34" charset="0"/>
              </a:defRPr>
            </a:lvl6pPr>
            <a:lvl7pPr marL="2971800" indent="-228600" eaLnBrk="0" fontAlgn="base" hangingPunct="0">
              <a:spcBef>
                <a:spcPct val="0"/>
              </a:spcBef>
              <a:spcAft>
                <a:spcPct val="0"/>
              </a:spcAft>
              <a:defRPr sz="3000">
                <a:solidFill>
                  <a:schemeClr val="tx1"/>
                </a:solidFill>
                <a:latin typeface="Arial Black" panose="020B0A04020102020204" pitchFamily="34" charset="0"/>
              </a:defRPr>
            </a:lvl7pPr>
            <a:lvl8pPr marL="3429000" indent="-228600" eaLnBrk="0" fontAlgn="base" hangingPunct="0">
              <a:spcBef>
                <a:spcPct val="0"/>
              </a:spcBef>
              <a:spcAft>
                <a:spcPct val="0"/>
              </a:spcAft>
              <a:defRPr sz="3000">
                <a:solidFill>
                  <a:schemeClr val="tx1"/>
                </a:solidFill>
                <a:latin typeface="Arial Black" panose="020B0A04020102020204" pitchFamily="34" charset="0"/>
              </a:defRPr>
            </a:lvl8pPr>
            <a:lvl9pPr marL="3886200" indent="-228600" eaLnBrk="0" fontAlgn="base" hangingPunct="0">
              <a:spcBef>
                <a:spcPct val="0"/>
              </a:spcBef>
              <a:spcAft>
                <a:spcPct val="0"/>
              </a:spcAft>
              <a:defRPr sz="3000">
                <a:solidFill>
                  <a:schemeClr val="tx1"/>
                </a:solidFill>
                <a:latin typeface="Arial Black" panose="020B0A04020102020204" pitchFamily="34" charset="0"/>
              </a:defRPr>
            </a:lvl9pPr>
          </a:lstStyle>
          <a:p>
            <a:pPr eaLnBrk="0" fontAlgn="base" hangingPunct="0">
              <a:spcBef>
                <a:spcPct val="0"/>
              </a:spcBef>
              <a:spcAft>
                <a:spcPct val="0"/>
              </a:spcAft>
            </a:pPr>
            <a:r>
              <a:rPr lang="en-US" altLang="en-US" sz="2800">
                <a:solidFill>
                  <a:srgbClr val="FFFC00"/>
                </a:solidFill>
                <a:latin typeface="Arial" panose="020B0604020202020204" pitchFamily="34" charset="0"/>
              </a:rPr>
              <a:t>Stellate Firearm wound</a:t>
            </a:r>
          </a:p>
        </p:txBody>
      </p:sp>
      <p:pic>
        <p:nvPicPr>
          <p:cNvPr id="489477" name="Picture 5" descr="stalle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44" name="Comment 8"/>
          <p:cNvSpPr>
            <a:spLocks noChangeArrowheads="1"/>
          </p:cNvSpPr>
          <p:nvPr/>
        </p:nvSpPr>
        <p:spPr bwMode="auto">
          <a:xfrm>
            <a:off x="6934201" y="-14288"/>
            <a:ext cx="3711575" cy="1016001"/>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lgn="ctr" eaLnBrk="0" fontAlgn="base" hangingPunct="0">
              <a:spcBef>
                <a:spcPct val="50000"/>
              </a:spcBef>
              <a:spcAft>
                <a:spcPct val="0"/>
              </a:spcAft>
              <a:defRPr/>
            </a:pPr>
            <a:r>
              <a:rPr lang="en-US" sz="3000" b="1">
                <a:solidFill>
                  <a:srgbClr val="0000FF"/>
                </a:solidFill>
              </a:rPr>
              <a:t>Stellate or star-like entry wound </a:t>
            </a:r>
          </a:p>
        </p:txBody>
      </p:sp>
    </p:spTree>
    <p:extLst>
      <p:ext uri="{BB962C8B-B14F-4D97-AF65-F5344CB8AC3E}">
        <p14:creationId xmlns:p14="http://schemas.microsoft.com/office/powerpoint/2010/main" val="2277991164"/>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89475"/>
                                        </p:tgtEl>
                                        <p:attrNameLst>
                                          <p:attrName>style.visibility</p:attrName>
                                        </p:attrNameLst>
                                      </p:cBhvr>
                                      <p:to>
                                        <p:strVal val="visible"/>
                                      </p:to>
                                    </p:set>
                                    <p:animEffect transition="in" filter="slide(fromBottom)">
                                      <p:cBhvr>
                                        <p:cTn id="7" dur="500"/>
                                        <p:tgtEl>
                                          <p:spTgt spid="4894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89477"/>
                                        </p:tgtEl>
                                        <p:attrNameLst>
                                          <p:attrName>style.visibility</p:attrName>
                                        </p:attrNameLst>
                                      </p:cBhvr>
                                      <p:to>
                                        <p:strVal val="visible"/>
                                      </p:to>
                                    </p:set>
                                    <p:animEffect transition="in" filter="checkerboard(across)">
                                      <p:cBhvr>
                                        <p:cTn id="12" dur="500"/>
                                        <p:tgtEl>
                                          <p:spTgt spid="4894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9475"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endParaRPr lang="en-US" altLang="en-US" smtClean="0"/>
          </a:p>
        </p:txBody>
      </p:sp>
      <p:pic>
        <p:nvPicPr>
          <p:cNvPr id="93187" name="Picture 4" descr="C:\Users\Forensic Medicine\Desktop\Picture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0"/>
            <a:ext cx="9144000" cy="6858000"/>
          </a:xfrm>
          <a:noFill/>
        </p:spPr>
      </p:pic>
    </p:spTree>
    <p:extLst>
      <p:ext uri="{BB962C8B-B14F-4D97-AF65-F5344CB8AC3E}">
        <p14:creationId xmlns:p14="http://schemas.microsoft.com/office/powerpoint/2010/main" val="765548789"/>
      </p:ext>
    </p:extLst>
  </p:cSld>
  <p:clrMapOvr>
    <a:masterClrMapping/>
  </p:clrMapOvr>
  <p:transition>
    <p:newsfla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endParaRPr lang="en-US" altLang="en-US" smtClean="0"/>
          </a:p>
        </p:txBody>
      </p:sp>
      <p:pic>
        <p:nvPicPr>
          <p:cNvPr id="94211" name="Picture 4" descr="C:\Users\Forensic Medicine\Desktop\Picture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a:noFill/>
        </p:spPr>
      </p:pic>
    </p:spTree>
    <p:extLst>
      <p:ext uri="{BB962C8B-B14F-4D97-AF65-F5344CB8AC3E}">
        <p14:creationId xmlns:p14="http://schemas.microsoft.com/office/powerpoint/2010/main" val="2698173066"/>
      </p:ext>
    </p:extLst>
  </p:cSld>
  <p:clrMapOvr>
    <a:masterClrMapping/>
  </p:clrMapOvr>
  <p:transition>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idx="1"/>
          </p:nvPr>
        </p:nvSpPr>
        <p:spPr>
          <a:xfrm>
            <a:off x="1524000" y="0"/>
            <a:ext cx="9144000" cy="6934200"/>
          </a:xfrm>
        </p:spPr>
        <p:txBody>
          <a:bodyPr/>
          <a:lstStyle/>
          <a:p>
            <a:pPr marL="660400" indent="-660400" algn="ctr" eaLnBrk="1" hangingPunct="1">
              <a:lnSpc>
                <a:spcPct val="90000"/>
              </a:lnSpc>
              <a:buNone/>
            </a:pPr>
            <a:r>
              <a:rPr lang="en-US" altLang="en-US" sz="3600" b="1">
                <a:solidFill>
                  <a:srgbClr val="00FF00"/>
                </a:solidFill>
              </a:rPr>
              <a:t>    Velocity of the bullet at the muzzle end for various firearms(muzzle velocity)</a:t>
            </a:r>
            <a:endParaRPr lang="en-US" altLang="en-US" smtClean="0">
              <a:solidFill>
                <a:srgbClr val="00FF00"/>
              </a:solidFill>
            </a:endParaRPr>
          </a:p>
          <a:p>
            <a:pPr marL="660400" indent="-660400" eaLnBrk="1" hangingPunct="1">
              <a:lnSpc>
                <a:spcPct val="90000"/>
              </a:lnSpc>
              <a:buNone/>
            </a:pPr>
            <a:r>
              <a:rPr lang="en-US" altLang="en-US" b="1" smtClean="0"/>
              <a:t>a.  </a:t>
            </a:r>
            <a:r>
              <a:rPr lang="en-US" altLang="en-US" sz="3600" b="1"/>
              <a:t>Revolver:</a:t>
            </a:r>
            <a:r>
              <a:rPr lang="en-US" altLang="en-US" sz="3600"/>
              <a:t> </a:t>
            </a:r>
          </a:p>
          <a:p>
            <a:pPr marL="660400" indent="-660400" eaLnBrk="1" hangingPunct="1">
              <a:lnSpc>
                <a:spcPct val="90000"/>
              </a:lnSpc>
              <a:buNone/>
            </a:pPr>
            <a:r>
              <a:rPr lang="en-US" altLang="en-US" sz="3600"/>
              <a:t>                600-900 feet per second.</a:t>
            </a:r>
          </a:p>
          <a:p>
            <a:pPr marL="660400" indent="-660400" eaLnBrk="1" hangingPunct="1">
              <a:lnSpc>
                <a:spcPct val="90000"/>
              </a:lnSpc>
              <a:buNone/>
            </a:pPr>
            <a:r>
              <a:rPr lang="en-US" altLang="en-US" sz="3600" b="1"/>
              <a:t>b.  Pistol:</a:t>
            </a:r>
          </a:p>
          <a:p>
            <a:pPr marL="660400" indent="-660400" eaLnBrk="1" hangingPunct="1">
              <a:lnSpc>
                <a:spcPct val="90000"/>
              </a:lnSpc>
              <a:buNone/>
            </a:pPr>
            <a:r>
              <a:rPr lang="en-US" altLang="en-US" sz="3600"/>
              <a:t>               1200-1440 feet per second.</a:t>
            </a:r>
          </a:p>
          <a:p>
            <a:pPr marL="660400" indent="-660400" eaLnBrk="1" hangingPunct="1">
              <a:lnSpc>
                <a:spcPct val="90000"/>
              </a:lnSpc>
              <a:buNone/>
            </a:pPr>
            <a:r>
              <a:rPr lang="en-US" altLang="en-US" sz="3600" b="1"/>
              <a:t>c.  Rifle:</a:t>
            </a:r>
          </a:p>
          <a:p>
            <a:pPr marL="660400" indent="-660400" eaLnBrk="1" hangingPunct="1">
              <a:lnSpc>
                <a:spcPct val="90000"/>
              </a:lnSpc>
              <a:buNone/>
            </a:pPr>
            <a:r>
              <a:rPr lang="en-US" altLang="en-US" sz="3600"/>
              <a:t>                2000-3500 feet per second.</a:t>
            </a:r>
          </a:p>
          <a:p>
            <a:pPr marL="660400" indent="-660400" eaLnBrk="1" hangingPunct="1">
              <a:lnSpc>
                <a:spcPct val="90000"/>
              </a:lnSpc>
              <a:buNone/>
            </a:pPr>
            <a:r>
              <a:rPr lang="en-US" altLang="en-US" sz="3600"/>
              <a:t>    Rotational motion varies (Length of the barrel).</a:t>
            </a:r>
          </a:p>
        </p:txBody>
      </p:sp>
    </p:spTree>
    <p:extLst>
      <p:ext uri="{BB962C8B-B14F-4D97-AF65-F5344CB8AC3E}">
        <p14:creationId xmlns:p14="http://schemas.microsoft.com/office/powerpoint/2010/main" val="1541126602"/>
      </p:ext>
    </p:extLst>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idx="1"/>
          </p:nvPr>
        </p:nvSpPr>
        <p:spPr>
          <a:xfrm>
            <a:off x="1524000" y="0"/>
            <a:ext cx="9144000" cy="6934200"/>
          </a:xfrm>
        </p:spPr>
        <p:txBody>
          <a:bodyPr/>
          <a:lstStyle/>
          <a:p>
            <a:pPr marL="660400" indent="-660400" algn="ctr" eaLnBrk="1" hangingPunct="1">
              <a:lnSpc>
                <a:spcPct val="90000"/>
              </a:lnSpc>
              <a:buNone/>
            </a:pPr>
            <a:r>
              <a:rPr lang="en-US" altLang="en-US" sz="4400" b="1">
                <a:solidFill>
                  <a:srgbClr val="00FF00"/>
                </a:solidFill>
              </a:rPr>
              <a:t>Behavior of the bullet </a:t>
            </a:r>
          </a:p>
          <a:p>
            <a:pPr marL="660400" indent="-660400" algn="ctr" eaLnBrk="1" hangingPunct="1">
              <a:lnSpc>
                <a:spcPct val="90000"/>
              </a:lnSpc>
              <a:buNone/>
            </a:pPr>
            <a:r>
              <a:rPr lang="en-US" altLang="en-US" sz="2800" b="1">
                <a:solidFill>
                  <a:srgbClr val="FFFF00"/>
                </a:solidFill>
              </a:rPr>
              <a:t>(From the muzzle end of the barrel to the target)</a:t>
            </a:r>
            <a:r>
              <a:rPr lang="en-US" altLang="en-US" sz="2800" b="1">
                <a:solidFill>
                  <a:srgbClr val="00FF00"/>
                </a:solidFill>
              </a:rPr>
              <a:t> </a:t>
            </a:r>
          </a:p>
          <a:p>
            <a:pPr marL="660400" indent="-660400" eaLnBrk="1" hangingPunct="1">
              <a:lnSpc>
                <a:spcPct val="90000"/>
              </a:lnSpc>
              <a:buFont typeface="Wingdings" panose="05000000000000000000" pitchFamily="2" charset="2"/>
              <a:buChar char="Ø"/>
            </a:pPr>
            <a:r>
              <a:rPr lang="en-US" altLang="en-US" smtClean="0"/>
              <a:t> </a:t>
            </a:r>
            <a:r>
              <a:rPr lang="en-US" altLang="en-US" sz="4000"/>
              <a:t>As soon as the bullet leaves the barrel, lateral support of the barrel walls ends. </a:t>
            </a:r>
          </a:p>
          <a:p>
            <a:pPr marL="660400" indent="-660400" eaLnBrk="1" hangingPunct="1">
              <a:lnSpc>
                <a:spcPct val="90000"/>
              </a:lnSpc>
              <a:buFont typeface="Wingdings" panose="05000000000000000000" pitchFamily="2" charset="2"/>
              <a:buChar char="Ø"/>
            </a:pPr>
            <a:r>
              <a:rPr lang="en-US" altLang="en-US" sz="4000"/>
              <a:t>The bullet is subjected to the resistant forces in the medium which are </a:t>
            </a:r>
            <a:r>
              <a:rPr lang="en-US" altLang="en-US" sz="4000">
                <a:solidFill>
                  <a:srgbClr val="FFFF00"/>
                </a:solidFill>
              </a:rPr>
              <a:t>air resistance </a:t>
            </a:r>
            <a:r>
              <a:rPr lang="en-US" altLang="en-US" sz="4000"/>
              <a:t>and </a:t>
            </a:r>
            <a:r>
              <a:rPr lang="en-US" altLang="en-US" sz="4000">
                <a:solidFill>
                  <a:srgbClr val="FFFF00"/>
                </a:solidFill>
              </a:rPr>
              <a:t>gravity</a:t>
            </a:r>
            <a:r>
              <a:rPr lang="en-US" altLang="en-US" sz="4000"/>
              <a:t>.</a:t>
            </a:r>
          </a:p>
          <a:p>
            <a:pPr marL="660400" indent="-660400" eaLnBrk="1" hangingPunct="1">
              <a:lnSpc>
                <a:spcPct val="90000"/>
              </a:lnSpc>
              <a:buNone/>
            </a:pPr>
            <a:r>
              <a:rPr lang="en-US" altLang="en-US" sz="4000"/>
              <a:t>     </a:t>
            </a:r>
            <a:endParaRPr lang="en-US" altLang="en-US" smtClean="0"/>
          </a:p>
        </p:txBody>
      </p:sp>
    </p:spTree>
    <p:extLst>
      <p:ext uri="{BB962C8B-B14F-4D97-AF65-F5344CB8AC3E}">
        <p14:creationId xmlns:p14="http://schemas.microsoft.com/office/powerpoint/2010/main" val="968410254"/>
      </p:ext>
    </p:extLst>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lstStyle/>
          <a:p>
            <a:pPr marL="0" indent="0" algn="ctr" eaLnBrk="1" hangingPunct="1">
              <a:lnSpc>
                <a:spcPct val="90000"/>
              </a:lnSpc>
              <a:buNone/>
              <a:defRPr/>
            </a:pPr>
            <a:r>
              <a:rPr lang="en-US" sz="4000" b="1" dirty="0">
                <a:solidFill>
                  <a:srgbClr val="00FF00"/>
                </a:solidFill>
              </a:rPr>
              <a:t> Behavior of the bullet (contd…) </a:t>
            </a:r>
          </a:p>
          <a:p>
            <a:pPr marL="571500" indent="-571500" eaLnBrk="1" hangingPunct="1">
              <a:lnSpc>
                <a:spcPct val="90000"/>
              </a:lnSpc>
              <a:buFont typeface="Wingdings" pitchFamily="2" charset="2"/>
              <a:buChar char="Ø"/>
              <a:defRPr/>
            </a:pPr>
            <a:endParaRPr lang="en-US" sz="4000" dirty="0">
              <a:solidFill>
                <a:srgbClr val="FFFF00"/>
              </a:solidFill>
            </a:endParaRPr>
          </a:p>
          <a:p>
            <a:pPr marL="571500" indent="-571500" eaLnBrk="1" hangingPunct="1">
              <a:lnSpc>
                <a:spcPct val="90000"/>
              </a:lnSpc>
              <a:buFont typeface="Wingdings" pitchFamily="2" charset="2"/>
              <a:buChar char="Ø"/>
              <a:defRPr/>
            </a:pPr>
            <a:r>
              <a:rPr lang="en-US" sz="4000" dirty="0">
                <a:solidFill>
                  <a:srgbClr val="FFFF00"/>
                </a:solidFill>
              </a:rPr>
              <a:t>Air resistance is negligible but the gravity force affects the bullet in two ways</a:t>
            </a:r>
            <a:r>
              <a:rPr lang="en-US" sz="4000" dirty="0"/>
              <a:t>. </a:t>
            </a:r>
          </a:p>
          <a:p>
            <a:pPr marL="742950" indent="-742950" eaLnBrk="1" hangingPunct="1">
              <a:lnSpc>
                <a:spcPct val="90000"/>
              </a:lnSpc>
              <a:buFont typeface="+mj-lt"/>
              <a:buAutoNum type="arabicPeriod"/>
              <a:defRPr/>
            </a:pPr>
            <a:endParaRPr lang="en-US" sz="4000" dirty="0"/>
          </a:p>
          <a:p>
            <a:pPr marL="0" indent="0" eaLnBrk="1" hangingPunct="1">
              <a:lnSpc>
                <a:spcPct val="90000"/>
              </a:lnSpc>
              <a:buNone/>
              <a:defRPr/>
            </a:pPr>
            <a:r>
              <a:rPr lang="en-US" sz="4400" dirty="0">
                <a:solidFill>
                  <a:srgbClr val="FFFFFF"/>
                </a:solidFill>
              </a:rPr>
              <a:t>1.  Movement of the bullet </a:t>
            </a:r>
          </a:p>
          <a:p>
            <a:pPr marL="0" indent="0" eaLnBrk="1" hangingPunct="1">
              <a:lnSpc>
                <a:spcPct val="90000"/>
              </a:lnSpc>
              <a:buNone/>
              <a:defRPr/>
            </a:pPr>
            <a:r>
              <a:rPr lang="en-US" sz="4400" b="1" dirty="0">
                <a:solidFill>
                  <a:srgbClr val="FFFFFF"/>
                </a:solidFill>
                <a:effectLst>
                  <a:outerShdw blurRad="38100" dist="38100" dir="2700000" algn="tl">
                    <a:srgbClr val="000000">
                      <a:alpha val="43137"/>
                    </a:srgbClr>
                  </a:outerShdw>
                </a:effectLst>
              </a:rPr>
              <a:t>     (Tail wag phenomenon).</a:t>
            </a:r>
            <a:r>
              <a:rPr lang="en-US" sz="4400" dirty="0">
                <a:solidFill>
                  <a:srgbClr val="FFFFFF"/>
                </a:solidFill>
              </a:rPr>
              <a:t> </a:t>
            </a:r>
          </a:p>
          <a:p>
            <a:pPr marL="0" indent="0" eaLnBrk="1" hangingPunct="1">
              <a:lnSpc>
                <a:spcPct val="90000"/>
              </a:lnSpc>
              <a:buNone/>
              <a:defRPr/>
            </a:pPr>
            <a:r>
              <a:rPr lang="en-US" sz="4400" dirty="0">
                <a:solidFill>
                  <a:srgbClr val="FFFFFF"/>
                </a:solidFill>
              </a:rPr>
              <a:t>2.  Trajectory of the bullet.   </a:t>
            </a:r>
          </a:p>
        </p:txBody>
      </p:sp>
    </p:spTree>
    <p:extLst>
      <p:ext uri="{BB962C8B-B14F-4D97-AF65-F5344CB8AC3E}">
        <p14:creationId xmlns:p14="http://schemas.microsoft.com/office/powerpoint/2010/main" val="1092577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1524000" y="0"/>
            <a:ext cx="9144000" cy="6858000"/>
          </a:xfrm>
        </p:spPr>
        <p:txBody>
          <a:bodyPr/>
          <a:lstStyle/>
          <a:p>
            <a:pPr marL="660400" indent="-660400" eaLnBrk="1" hangingPunct="1">
              <a:lnSpc>
                <a:spcPct val="90000"/>
              </a:lnSpc>
              <a:buNone/>
              <a:defRPr/>
            </a:pPr>
            <a:r>
              <a:rPr lang="en-US" sz="4400" b="1" dirty="0">
                <a:solidFill>
                  <a:srgbClr val="00FF00"/>
                </a:solidFill>
              </a:rPr>
              <a:t>1.  Tail wag phenomenon</a:t>
            </a:r>
          </a:p>
          <a:p>
            <a:pPr marL="0" indent="0" eaLnBrk="1" hangingPunct="1">
              <a:buNone/>
              <a:defRPr/>
            </a:pPr>
            <a:r>
              <a:rPr lang="en-US" sz="3600" dirty="0"/>
              <a:t>After leaving the muzzle end, the bullet becomes unstable due to gravity force for some distance in which tip of the bullet follows the axis while tail starts describing circles around the line of flight. This is called </a:t>
            </a:r>
            <a:r>
              <a:rPr lang="en-US" sz="3600" dirty="0">
                <a:solidFill>
                  <a:srgbClr val="FFFF00"/>
                </a:solidFill>
              </a:rPr>
              <a:t>“Tail-Wag”</a:t>
            </a:r>
            <a:r>
              <a:rPr lang="en-US" sz="3600" dirty="0"/>
              <a:t>.</a:t>
            </a:r>
            <a:r>
              <a:rPr lang="en-US" sz="3600" dirty="0">
                <a:solidFill>
                  <a:srgbClr val="FFFF00"/>
                </a:solidFill>
              </a:rPr>
              <a:t>  </a:t>
            </a:r>
            <a:r>
              <a:rPr lang="en-US" sz="3600" dirty="0"/>
              <a:t>After this distance, bullet settles down into gyroscopic progression and becomes stable.</a:t>
            </a:r>
          </a:p>
        </p:txBody>
      </p:sp>
    </p:spTree>
    <p:extLst>
      <p:ext uri="{BB962C8B-B14F-4D97-AF65-F5344CB8AC3E}">
        <p14:creationId xmlns:p14="http://schemas.microsoft.com/office/powerpoint/2010/main" val="4027083824"/>
      </p:ext>
    </p:extLst>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otational"/>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1"/>
            <a:ext cx="9144000" cy="6926263"/>
          </a:xfrm>
          <a:noFill/>
        </p:spPr>
      </p:pic>
    </p:spTree>
    <p:extLst>
      <p:ext uri="{BB962C8B-B14F-4D97-AF65-F5344CB8AC3E}">
        <p14:creationId xmlns:p14="http://schemas.microsoft.com/office/powerpoint/2010/main" val="26839241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ontent Placeholder 2"/>
          <p:cNvSpPr>
            <a:spLocks noGrp="1"/>
          </p:cNvSpPr>
          <p:nvPr>
            <p:ph idx="1"/>
          </p:nvPr>
        </p:nvSpPr>
        <p:spPr>
          <a:xfrm>
            <a:off x="1524000" y="0"/>
            <a:ext cx="9144000" cy="6858000"/>
          </a:xfrm>
        </p:spPr>
        <p:txBody>
          <a:bodyPr/>
          <a:lstStyle/>
          <a:p>
            <a:pPr marL="34925" indent="0">
              <a:buNone/>
            </a:pPr>
            <a:endParaRPr lang="en-US" altLang="en-US" sz="6000"/>
          </a:p>
          <a:p>
            <a:pPr marL="34925" indent="0">
              <a:buNone/>
            </a:pPr>
            <a:r>
              <a:rPr lang="en-US" altLang="en-US" sz="5400"/>
              <a:t>The distance of the tail</a:t>
            </a:r>
            <a:r>
              <a:rPr lang="en-US" altLang="en-US" sz="5400">
                <a:sym typeface="Wingdings" panose="05000000000000000000" pitchFamily="2" charset="2"/>
              </a:rPr>
              <a:t>-</a:t>
            </a:r>
            <a:r>
              <a:rPr lang="en-US" altLang="en-US" sz="5400"/>
              <a:t>wag for a pistol is 60 yards and for a rifle 200 yards.</a:t>
            </a:r>
          </a:p>
          <a:p>
            <a:pPr marL="34925" indent="0">
              <a:buNone/>
            </a:pPr>
            <a:endParaRPr lang="en-US" altLang="en-US" sz="6000"/>
          </a:p>
        </p:txBody>
      </p:sp>
    </p:spTree>
    <p:extLst>
      <p:ext uri="{BB962C8B-B14F-4D97-AF65-F5344CB8AC3E}">
        <p14:creationId xmlns:p14="http://schemas.microsoft.com/office/powerpoint/2010/main" val="1137563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1063</Words>
  <Application>Microsoft Office PowerPoint</Application>
  <PresentationFormat>Widescreen</PresentationFormat>
  <Paragraphs>184</Paragraphs>
  <Slides>32</Slides>
  <Notes>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42" baseType="lpstr">
      <vt:lpstr>Arial</vt:lpstr>
      <vt:lpstr>Arial Black</vt:lpstr>
      <vt:lpstr>Calibri</vt:lpstr>
      <vt:lpstr>Calibri Light</vt:lpstr>
      <vt:lpstr>Franklin Gothic Book</vt:lpstr>
      <vt:lpstr>Wingdings</vt:lpstr>
      <vt:lpstr>Wingdings 2</vt:lpstr>
      <vt:lpstr>Office Theme</vt:lpstr>
      <vt:lpstr>Technic</vt:lpstr>
      <vt:lpstr>Slide</vt:lpstr>
      <vt:lpstr>Lesson 3 (Firearm Injuries)</vt:lpstr>
      <vt:lpstr>B). External Ballistics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Tail wag  phenomenon</vt:lpstr>
      <vt:lpstr>Bullet through a glass</vt:lpstr>
      <vt:lpstr>PowerPoint Presentation</vt:lpstr>
      <vt:lpstr>PowerPoint Presentation</vt:lpstr>
      <vt:lpstr>Forces present in the medium</vt:lpstr>
      <vt:lpstr>Trajectory of bullet</vt:lpstr>
      <vt:lpstr>WOUND (TERMIANL) BALLSITICS</vt:lpstr>
      <vt:lpstr>Mechanism of wounding </vt:lpstr>
      <vt:lpstr>A) Low velocity bullet</vt:lpstr>
      <vt:lpstr>B) High velocity bullet</vt:lpstr>
      <vt:lpstr>B) High velocity bullet</vt:lpstr>
      <vt:lpstr>c) When high velocity bullet strikes hollow viscus containing fluid</vt:lpstr>
      <vt:lpstr>PowerPoint Presentation</vt:lpstr>
      <vt:lpstr> Components of a Shot Responsible for Damage (contd.) </vt:lpstr>
      <vt:lpstr>FIREARM WOUND COMPLEX</vt:lpstr>
      <vt:lpstr>PowerPoint Presentation</vt:lpstr>
      <vt:lpstr>PowerPoint Presentation</vt:lpstr>
      <vt:lpstr>PowerPoint Presentation</vt:lpstr>
      <vt:lpstr>PowerPoint Presentation</vt:lpstr>
      <vt:lpstr>PowerPoint Presentation</vt:lpstr>
      <vt:lpstr>Contact Firearm Entry wound</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Dr.Nadir Ali</dc:creator>
  <cp:lastModifiedBy>Dr.Nadir Ali</cp:lastModifiedBy>
  <cp:revision>2</cp:revision>
  <dcterms:created xsi:type="dcterms:W3CDTF">2020-04-18T18:05:25Z</dcterms:created>
  <dcterms:modified xsi:type="dcterms:W3CDTF">2020-04-18T19:17:36Z</dcterms:modified>
</cp:coreProperties>
</file>