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1" r:id="rId2"/>
    <p:sldId id="272" r:id="rId3"/>
    <p:sldId id="273" r:id="rId4"/>
    <p:sldId id="274" r:id="rId5"/>
    <p:sldId id="275" r:id="rId6"/>
    <p:sldId id="276" r:id="rId7"/>
    <p:sldId id="277" r:id="rId8"/>
    <p:sldId id="278" r:id="rId9"/>
    <p:sldId id="256" r:id="rId10"/>
    <p:sldId id="257" r:id="rId11"/>
    <p:sldId id="258" r:id="rId12"/>
    <p:sldId id="259" r:id="rId13"/>
    <p:sldId id="261" r:id="rId14"/>
    <p:sldId id="262" r:id="rId15"/>
    <p:sldId id="263" r:id="rId16"/>
    <p:sldId id="264" r:id="rId17"/>
    <p:sldId id="265" r:id="rId18"/>
    <p:sldId id="267" r:id="rId19"/>
    <p:sldId id="268"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9C69909-F5AC-4FD3-836F-4EF8B02811D9}" type="datetimeFigureOut">
              <a:rPr lang="en-GB" smtClean="0"/>
              <a:t>07/04/2020</a:t>
            </a:fld>
            <a:endParaRPr lang="en-GB"/>
          </a:p>
        </p:txBody>
      </p:sp>
      <p:sp>
        <p:nvSpPr>
          <p:cNvPr id="17" name="Footer Placeholder 16"/>
          <p:cNvSpPr>
            <a:spLocks noGrp="1"/>
          </p:cNvSpPr>
          <p:nvPr>
            <p:ph type="ftr" sz="quarter" idx="11"/>
          </p:nvPr>
        </p:nvSpPr>
        <p:spPr/>
        <p:txBody>
          <a:bodyPr/>
          <a:lstStyle/>
          <a:p>
            <a:endParaRPr lang="en-GB"/>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2319A8-BFD4-4C07-B964-9EE04922576E}" type="slidenum">
              <a:rPr lang="en-GB" smtClean="0"/>
              <a:t>‹#›</a:t>
            </a:fld>
            <a:endParaRPr lang="en-GB"/>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C69909-F5AC-4FD3-836F-4EF8B02811D9}" type="datetimeFigureOut">
              <a:rPr lang="en-GB" smtClean="0"/>
              <a:t>07/04/2020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F2319A8-BFD4-4C07-B964-9EE04922576E}"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5F2319A8-BFD4-4C07-B964-9EE04922576E}" type="slidenum">
              <a:rPr lang="en-GB" smtClean="0"/>
              <a:t>‹#›</a:t>
            </a:fld>
            <a:endParaRPr lang="en-GB"/>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9C69909-F5AC-4FD3-836F-4EF8B02811D9}" type="datetimeFigureOut">
              <a:rPr lang="en-GB" smtClean="0"/>
              <a:t>07/04/2020</a:t>
            </a:fld>
            <a:endParaRPr lang="en-GB"/>
          </a:p>
        </p:txBody>
      </p:sp>
      <p:sp>
        <p:nvSpPr>
          <p:cNvPr id="5" name="Footer Placeholder 4"/>
          <p:cNvSpPr>
            <a:spLocks noGrp="1"/>
          </p:cNvSpPr>
          <p:nvPr>
            <p:ph type="ftr" sz="quarter" idx="11"/>
          </p:nvPr>
        </p:nvSpPr>
        <p:spPr/>
        <p:txBody>
          <a:bodyPr/>
          <a:lstStyle/>
          <a:p>
            <a:endParaRPr lang="en-GB"/>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9C69909-F5AC-4FD3-836F-4EF8B02811D9}" type="datetimeFigureOut">
              <a:rPr lang="en-GB" smtClean="0"/>
              <a:t>07/04/2020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4361688" y="1026372"/>
            <a:ext cx="457200" cy="441325"/>
          </a:xfrm>
        </p:spPr>
        <p:txBody>
          <a:bodyPr/>
          <a:lstStyle/>
          <a:p>
            <a:fld id="{5F2319A8-BFD4-4C07-B964-9EE04922576E}" type="slidenum">
              <a:rPr lang="en-GB" smtClean="0"/>
              <a:t>‹#›</a:t>
            </a:fld>
            <a:endParaRPr lang="en-GB"/>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GB"/>
          </a:p>
        </p:txBody>
      </p:sp>
      <p:sp>
        <p:nvSpPr>
          <p:cNvPr id="4" name="Date Placeholder 3"/>
          <p:cNvSpPr>
            <a:spLocks noGrp="1"/>
          </p:cNvSpPr>
          <p:nvPr>
            <p:ph type="dt" sz="half" idx="10"/>
          </p:nvPr>
        </p:nvSpPr>
        <p:spPr/>
        <p:txBody>
          <a:bodyPr/>
          <a:lstStyle/>
          <a:p>
            <a:fld id="{29C69909-F5AC-4FD3-836F-4EF8B02811D9}" type="datetimeFigureOut">
              <a:rPr lang="en-GB" smtClean="0"/>
              <a:t>07/04/2020</a:t>
            </a:fld>
            <a:endParaRPr lang="en-GB"/>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5F2319A8-BFD4-4C07-B964-9EE04922576E}" type="slidenum">
              <a:rPr lang="en-GB" smtClean="0"/>
              <a:t>‹#›</a:t>
            </a:fld>
            <a:endParaRPr lang="en-GB"/>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29C69909-F5AC-4FD3-836F-4EF8B02811D9}" type="datetimeFigureOut">
              <a:rPr lang="en-GB" smtClean="0"/>
              <a:t>07/04/2020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F2319A8-BFD4-4C07-B964-9EE04922576E}" type="slidenum">
              <a:rPr lang="en-GB" smtClean="0"/>
              <a:t>‹#›</a:t>
            </a:fld>
            <a:endParaRPr lang="en-GB"/>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9C69909-F5AC-4FD3-836F-4EF8B02811D9}" type="datetimeFigureOut">
              <a:rPr lang="en-GB" smtClean="0"/>
              <a:t>07/04/2020</a:t>
            </a:fld>
            <a:endParaRPr lang="en-GB"/>
          </a:p>
        </p:txBody>
      </p:sp>
      <p:sp>
        <p:nvSpPr>
          <p:cNvPr id="8" name="Footer Placeholder 7"/>
          <p:cNvSpPr>
            <a:spLocks noGrp="1"/>
          </p:cNvSpPr>
          <p:nvPr>
            <p:ph type="ftr" sz="quarter" idx="11"/>
          </p:nvPr>
        </p:nvSpPr>
        <p:spPr>
          <a:xfrm>
            <a:off x="304800" y="6409944"/>
            <a:ext cx="3581400" cy="365760"/>
          </a:xfrm>
        </p:spPr>
        <p:txBody>
          <a:bodyPr/>
          <a:lstStyle/>
          <a:p>
            <a:endParaRPr lang="en-GB"/>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5F2319A8-BFD4-4C07-B964-9EE04922576E}" type="slidenum">
              <a:rPr lang="en-GB" smtClean="0"/>
              <a:t>‹#›</a:t>
            </a:fld>
            <a:endParaRPr lang="en-GB"/>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9C69909-F5AC-4FD3-836F-4EF8B02811D9}" type="datetimeFigureOut">
              <a:rPr lang="en-GB" smtClean="0"/>
              <a:t>07/04/2020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a:xfrm>
            <a:off x="4343400" y="1036020"/>
            <a:ext cx="457200" cy="441325"/>
          </a:xfrm>
        </p:spPr>
        <p:txBody>
          <a:bodyPr/>
          <a:lstStyle/>
          <a:p>
            <a:fld id="{5F2319A8-BFD4-4C07-B964-9EE04922576E}"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29C69909-F5AC-4FD3-836F-4EF8B02811D9}" type="datetimeFigureOut">
              <a:rPr lang="en-GB" smtClean="0"/>
              <a:t>07/04/2020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5F2319A8-BFD4-4C07-B964-9EE04922576E}"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5F2319A8-BFD4-4C07-B964-9EE04922576E}" type="slidenum">
              <a:rPr lang="en-GB" smtClean="0"/>
              <a:t>‹#›</a:t>
            </a:fld>
            <a:endParaRPr lang="en-GB"/>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29C69909-F5AC-4FD3-836F-4EF8B02811D9}" type="datetimeFigureOut">
              <a:rPr lang="en-GB" smtClean="0"/>
              <a:t>07/04/2020</a:t>
            </a:fld>
            <a:endParaRPr lang="en-GB"/>
          </a:p>
        </p:txBody>
      </p:sp>
      <p:sp>
        <p:nvSpPr>
          <p:cNvPr id="6" name="Footer Placeholder 5"/>
          <p:cNvSpPr>
            <a:spLocks noGrp="1"/>
          </p:cNvSpPr>
          <p:nvPr>
            <p:ph type="ftr" sz="quarter" idx="11"/>
          </p:nvPr>
        </p:nvSpPr>
        <p:spPr>
          <a:xfrm>
            <a:off x="301752" y="6410848"/>
            <a:ext cx="3383280" cy="365760"/>
          </a:xfrm>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5F2319A8-BFD4-4C07-B964-9EE04922576E}" type="slidenum">
              <a:rPr lang="en-GB" smtClean="0"/>
              <a:t>‹#›</a:t>
            </a:fld>
            <a:endParaRPr lang="en-GB"/>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9C69909-F5AC-4FD3-836F-4EF8B02811D9}" type="datetimeFigureOut">
              <a:rPr lang="en-GB" smtClean="0"/>
              <a:t>07/04/2020</a:t>
            </a:fld>
            <a:endParaRPr lang="en-GB"/>
          </a:p>
        </p:txBody>
      </p:sp>
      <p:sp>
        <p:nvSpPr>
          <p:cNvPr id="6" name="Footer Placeholder 5"/>
          <p:cNvSpPr>
            <a:spLocks noGrp="1"/>
          </p:cNvSpPr>
          <p:nvPr>
            <p:ph type="ftr" sz="quarter" idx="11"/>
          </p:nvPr>
        </p:nvSpPr>
        <p:spPr>
          <a:xfrm>
            <a:off x="301752" y="6410848"/>
            <a:ext cx="3584448" cy="365760"/>
          </a:xfrm>
        </p:spPr>
        <p:txBody>
          <a:bodyPr/>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29C69909-F5AC-4FD3-836F-4EF8B02811D9}" type="datetimeFigureOut">
              <a:rPr lang="en-GB" smtClean="0"/>
              <a:t>07/04/2020</a:t>
            </a:fld>
            <a:endParaRPr lang="en-GB"/>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GB"/>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5F2319A8-BFD4-4C07-B964-9EE04922576E}" type="slidenum">
              <a:rPr lang="en-GB" smtClean="0"/>
              <a:t>‹#›</a:t>
            </a:fld>
            <a:endParaRPr lang="en-GB"/>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GB" b="1" dirty="0" smtClean="0"/>
              <a:t/>
            </a:r>
            <a:br>
              <a:rPr lang="en-GB" b="1" dirty="0" smtClean="0"/>
            </a:br>
            <a:r>
              <a:rPr lang="en-GB" b="1" dirty="0"/>
              <a:t/>
            </a:r>
            <a:br>
              <a:rPr lang="en-GB" b="1" dirty="0"/>
            </a:br>
            <a:r>
              <a:rPr lang="en-GB" dirty="0"/>
              <a:t/>
            </a:r>
            <a:br>
              <a:rPr lang="en-GB" dirty="0"/>
            </a:br>
            <a:r>
              <a:rPr lang="en-GB" b="1" dirty="0"/>
              <a:t>What is Instructional Leadership</a:t>
            </a:r>
            <a:endParaRPr lang="en-GB" dirty="0"/>
          </a:p>
        </p:txBody>
      </p:sp>
      <p:sp>
        <p:nvSpPr>
          <p:cNvPr id="5" name="Content Placeholder 4"/>
          <p:cNvSpPr>
            <a:spLocks noGrp="1"/>
          </p:cNvSpPr>
          <p:nvPr>
            <p:ph sz="quarter" idx="1"/>
          </p:nvPr>
        </p:nvSpPr>
        <p:spPr/>
        <p:txBody>
          <a:bodyPr>
            <a:normAutofit lnSpcReduction="10000"/>
          </a:bodyPr>
          <a:lstStyle/>
          <a:p>
            <a:r>
              <a:rPr lang="en-GB" sz="3200" dirty="0" smtClean="0"/>
              <a:t>The </a:t>
            </a:r>
            <a:r>
              <a:rPr lang="en-GB" sz="3200" dirty="0"/>
              <a:t>principal remains the designated leader of the school, but today, leadership is distributed across different people and </a:t>
            </a:r>
            <a:r>
              <a:rPr lang="en-GB" sz="3200" dirty="0" smtClean="0"/>
              <a:t>situations. </a:t>
            </a:r>
          </a:p>
          <a:p>
            <a:r>
              <a:rPr lang="en-GB" sz="3200" dirty="0" smtClean="0"/>
              <a:t>Leadership </a:t>
            </a:r>
            <a:r>
              <a:rPr lang="en-GB" sz="3200" dirty="0"/>
              <a:t>effectiveness depends on how this influence promotes leader and teacher learning (and sometimes parent learning), in ways that improves the engagement, learning and well-being of all students.</a:t>
            </a:r>
          </a:p>
          <a:p>
            <a:endParaRPr lang="en-GB" dirty="0"/>
          </a:p>
        </p:txBody>
      </p:sp>
    </p:spTree>
    <p:extLst>
      <p:ext uri="{BB962C8B-B14F-4D97-AF65-F5344CB8AC3E}">
        <p14:creationId xmlns:p14="http://schemas.microsoft.com/office/powerpoint/2010/main" val="1828364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a:xfrm>
            <a:off x="395536" y="1268760"/>
            <a:ext cx="8507288" cy="4525963"/>
          </a:xfrm>
        </p:spPr>
        <p:txBody>
          <a:bodyPr>
            <a:noAutofit/>
          </a:bodyPr>
          <a:lstStyle/>
          <a:p>
            <a:r>
              <a:rPr lang="en-GB" sz="4000" dirty="0"/>
              <a:t>Teacher leadership comes in many forms and among the most influential in promoting student success and positive school culture are those educators who serve as Instructional Leaders. It has been said that great leaders do not set out to be leaders, they set out to make a difference</a:t>
            </a:r>
          </a:p>
        </p:txBody>
      </p:sp>
    </p:spTree>
    <p:extLst>
      <p:ext uri="{BB962C8B-B14F-4D97-AF65-F5344CB8AC3E}">
        <p14:creationId xmlns:p14="http://schemas.microsoft.com/office/powerpoint/2010/main" val="2680961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sz="4000" dirty="0"/>
              <a:t>Instructional Leaders also provide clarity, support, and resources for teachers to identify "the point" in our instruction and in our students' learning, thereby increasing effective teaching.</a:t>
            </a:r>
          </a:p>
        </p:txBody>
      </p:sp>
    </p:spTree>
    <p:extLst>
      <p:ext uri="{BB962C8B-B14F-4D97-AF65-F5344CB8AC3E}">
        <p14:creationId xmlns:p14="http://schemas.microsoft.com/office/powerpoint/2010/main" val="3122838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08" y="274638"/>
            <a:ext cx="8892480" cy="1143000"/>
          </a:xfrm>
        </p:spPr>
        <p:txBody>
          <a:bodyPr>
            <a:normAutofit/>
          </a:bodyPr>
          <a:lstStyle/>
          <a:p>
            <a:r>
              <a:rPr lang="en-GB" b="1" dirty="0" smtClean="0"/>
              <a:t>1. Instructional </a:t>
            </a:r>
            <a:r>
              <a:rPr lang="en-GB" b="1" dirty="0"/>
              <a:t>Leaders Understand </a:t>
            </a:r>
            <a:r>
              <a:rPr lang="en-GB" b="1" dirty="0" smtClean="0"/>
              <a:t>psychology </a:t>
            </a:r>
            <a:endParaRPr lang="en-GB" dirty="0"/>
          </a:p>
        </p:txBody>
      </p:sp>
      <p:sp>
        <p:nvSpPr>
          <p:cNvPr id="3" name="Content Placeholder 2"/>
          <p:cNvSpPr>
            <a:spLocks noGrp="1"/>
          </p:cNvSpPr>
          <p:nvPr>
            <p:ph sz="quarter" idx="1"/>
          </p:nvPr>
        </p:nvSpPr>
        <p:spPr/>
        <p:txBody>
          <a:bodyPr>
            <a:normAutofit/>
          </a:bodyPr>
          <a:lstStyle/>
          <a:p>
            <a:r>
              <a:rPr lang="en-GB" dirty="0"/>
              <a:t>The young brain is very different from the mature brain and we see examples of it all the time in the learning environment</a:t>
            </a:r>
            <a:r>
              <a:rPr lang="en-GB" dirty="0" smtClean="0"/>
              <a:t>.</a:t>
            </a:r>
          </a:p>
          <a:p>
            <a:r>
              <a:rPr lang="en-GB" dirty="0" smtClean="0"/>
              <a:t>He should know how to motivate or how to develop interest how to get them back on work after a break</a:t>
            </a:r>
            <a:endParaRPr lang="en-GB" dirty="0" smtClean="0"/>
          </a:p>
          <a:p>
            <a:endParaRPr lang="en-GB" dirty="0"/>
          </a:p>
        </p:txBody>
      </p:sp>
    </p:spTree>
    <p:extLst>
      <p:ext uri="{BB962C8B-B14F-4D97-AF65-F5344CB8AC3E}">
        <p14:creationId xmlns:p14="http://schemas.microsoft.com/office/powerpoint/2010/main" val="400224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712968" cy="1143000"/>
          </a:xfrm>
        </p:spPr>
        <p:txBody>
          <a:bodyPr>
            <a:normAutofit/>
          </a:bodyPr>
          <a:lstStyle/>
          <a:p>
            <a:r>
              <a:rPr lang="en-GB" b="1" dirty="0" smtClean="0"/>
              <a:t>2. Instructional Leaders Are Connected Lead Learners</a:t>
            </a:r>
            <a:endParaRPr lang="en-GB" dirty="0"/>
          </a:p>
        </p:txBody>
      </p:sp>
      <p:sp>
        <p:nvSpPr>
          <p:cNvPr id="3" name="Content Placeholder 2"/>
          <p:cNvSpPr>
            <a:spLocks noGrp="1"/>
          </p:cNvSpPr>
          <p:nvPr>
            <p:ph sz="quarter" idx="1"/>
          </p:nvPr>
        </p:nvSpPr>
        <p:spPr>
          <a:xfrm>
            <a:off x="107504" y="1268760"/>
            <a:ext cx="8928992" cy="4857403"/>
          </a:xfrm>
        </p:spPr>
        <p:txBody>
          <a:bodyPr>
            <a:noAutofit/>
          </a:bodyPr>
          <a:lstStyle/>
          <a:p>
            <a:r>
              <a:rPr lang="en-GB" sz="4000" dirty="0" smtClean="0"/>
              <a:t>As </a:t>
            </a:r>
            <a:r>
              <a:rPr lang="en-GB" sz="4000" dirty="0"/>
              <a:t>society changes, student and teacher needs change</a:t>
            </a:r>
            <a:r>
              <a:rPr lang="en-GB" sz="4000" dirty="0" smtClean="0"/>
              <a:t>. </a:t>
            </a:r>
          </a:p>
          <a:p>
            <a:r>
              <a:rPr lang="en-GB" sz="4000" dirty="0"/>
              <a:t>Instructional </a:t>
            </a:r>
            <a:r>
              <a:rPr lang="en-GB" sz="4000" dirty="0" smtClean="0"/>
              <a:t>Leaders involve students in such activities that </a:t>
            </a:r>
            <a:r>
              <a:rPr lang="en-GB" sz="4000" dirty="0"/>
              <a:t>provide continued growth, collaboration, and networking with others in and outside our districts and maximize our resources and learning capacity.</a:t>
            </a:r>
          </a:p>
        </p:txBody>
      </p:sp>
    </p:spTree>
    <p:extLst>
      <p:ext uri="{BB962C8B-B14F-4D97-AF65-F5344CB8AC3E}">
        <p14:creationId xmlns:p14="http://schemas.microsoft.com/office/powerpoint/2010/main" val="852565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964488" cy="1143000"/>
          </a:xfrm>
        </p:spPr>
        <p:txBody>
          <a:bodyPr>
            <a:noAutofit/>
          </a:bodyPr>
          <a:lstStyle/>
          <a:p>
            <a:r>
              <a:rPr lang="en-GB" sz="3600" b="1" dirty="0" smtClean="0"/>
              <a:t>3. </a:t>
            </a:r>
            <a:r>
              <a:rPr lang="en-GB" sz="3600" b="1" dirty="0" smtClean="0"/>
              <a:t/>
            </a:r>
            <a:br>
              <a:rPr lang="en-GB" sz="3600" b="1" dirty="0" smtClean="0"/>
            </a:br>
            <a:r>
              <a:rPr lang="en-GB" sz="2800" b="1" dirty="0" smtClean="0"/>
              <a:t>Instructional </a:t>
            </a:r>
            <a:r>
              <a:rPr lang="en-GB" sz="2800" b="1" dirty="0"/>
              <a:t>Leaders Support Content AND Comprehension Instruction</a:t>
            </a:r>
            <a:endParaRPr lang="en-GB" sz="2800" dirty="0"/>
          </a:p>
        </p:txBody>
      </p:sp>
      <p:sp>
        <p:nvSpPr>
          <p:cNvPr id="3" name="Content Placeholder 2"/>
          <p:cNvSpPr>
            <a:spLocks noGrp="1"/>
          </p:cNvSpPr>
          <p:nvPr>
            <p:ph sz="quarter" idx="1"/>
          </p:nvPr>
        </p:nvSpPr>
        <p:spPr>
          <a:xfrm>
            <a:off x="0" y="1124744"/>
            <a:ext cx="9144000" cy="5616624"/>
          </a:xfrm>
        </p:spPr>
        <p:txBody>
          <a:bodyPr>
            <a:noAutofit/>
          </a:bodyPr>
          <a:lstStyle/>
          <a:p>
            <a:pPr marL="171450" indent="-171450"/>
            <a:r>
              <a:rPr lang="en-GB" sz="3200" dirty="0"/>
              <a:t>Making school relevant to our students requires that we teach students both content AND comprehension</a:t>
            </a:r>
            <a:r>
              <a:rPr lang="en-GB" sz="3200" dirty="0" smtClean="0"/>
              <a:t>.</a:t>
            </a:r>
          </a:p>
          <a:p>
            <a:pPr marL="171450" indent="-171450"/>
            <a:r>
              <a:rPr lang="en-GB" sz="3200" dirty="0"/>
              <a:t>If a teacher believes his only role is to cover content, the teacher is doing a </a:t>
            </a:r>
            <a:r>
              <a:rPr lang="en-GB" sz="3200" dirty="0" smtClean="0"/>
              <a:t>disfavour </a:t>
            </a:r>
            <a:r>
              <a:rPr lang="en-GB" sz="3200" dirty="0"/>
              <a:t>to his students because authentic learning requires </a:t>
            </a:r>
            <a:r>
              <a:rPr lang="en-GB" sz="3200" dirty="0" smtClean="0"/>
              <a:t>comprehension.  Effective </a:t>
            </a:r>
            <a:r>
              <a:rPr lang="en-GB" sz="3200" dirty="0"/>
              <a:t>teaching and learning requires </a:t>
            </a:r>
            <a:r>
              <a:rPr lang="en-GB" sz="3200" dirty="0" smtClean="0"/>
              <a:t>competence</a:t>
            </a:r>
            <a:r>
              <a:rPr lang="en-GB" sz="3200" dirty="0" smtClean="0"/>
              <a:t>, confidence</a:t>
            </a:r>
            <a:r>
              <a:rPr lang="en-GB" sz="3200" dirty="0"/>
              <a:t>, and comprehension. Instructional leaders provide the support in which to meet </a:t>
            </a:r>
            <a:r>
              <a:rPr lang="en-GB" sz="3200" dirty="0" smtClean="0"/>
              <a:t>the </a:t>
            </a:r>
            <a:r>
              <a:rPr lang="en-GB" sz="3200" dirty="0"/>
              <a:t>goals.</a:t>
            </a:r>
          </a:p>
        </p:txBody>
      </p:sp>
    </p:spTree>
    <p:extLst>
      <p:ext uri="{BB962C8B-B14F-4D97-AF65-F5344CB8AC3E}">
        <p14:creationId xmlns:p14="http://schemas.microsoft.com/office/powerpoint/2010/main" val="1802445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27384"/>
            <a:ext cx="8928992" cy="1143000"/>
          </a:xfrm>
        </p:spPr>
        <p:txBody>
          <a:bodyPr>
            <a:normAutofit/>
          </a:bodyPr>
          <a:lstStyle/>
          <a:p>
            <a:r>
              <a:rPr lang="en-GB" b="1" dirty="0" smtClean="0"/>
              <a:t>4. Instructional </a:t>
            </a:r>
            <a:r>
              <a:rPr lang="en-GB" b="1" dirty="0"/>
              <a:t>Leaders STOP, Collaborate and Listen</a:t>
            </a:r>
            <a:endParaRPr lang="en-GB" dirty="0"/>
          </a:p>
        </p:txBody>
      </p:sp>
      <p:sp>
        <p:nvSpPr>
          <p:cNvPr id="3" name="Content Placeholder 2"/>
          <p:cNvSpPr>
            <a:spLocks noGrp="1"/>
          </p:cNvSpPr>
          <p:nvPr>
            <p:ph sz="quarter" idx="1"/>
          </p:nvPr>
        </p:nvSpPr>
        <p:spPr>
          <a:xfrm>
            <a:off x="0" y="1196752"/>
            <a:ext cx="9144000" cy="5661248"/>
          </a:xfrm>
        </p:spPr>
        <p:txBody>
          <a:bodyPr>
            <a:normAutofit/>
          </a:bodyPr>
          <a:lstStyle/>
          <a:p>
            <a:r>
              <a:rPr lang="en-GB" sz="4400" dirty="0"/>
              <a:t>Instructional leader develop instructional leadership capacity in others by investing the time and </a:t>
            </a:r>
            <a:r>
              <a:rPr lang="en-GB" sz="4400" dirty="0" smtClean="0"/>
              <a:t>effort. </a:t>
            </a:r>
            <a:r>
              <a:rPr lang="en-GB" sz="4400" dirty="0"/>
              <a:t>They also provide the resources and support in order to encourage continual growth.</a:t>
            </a:r>
          </a:p>
        </p:txBody>
      </p:sp>
    </p:spTree>
    <p:extLst>
      <p:ext uri="{BB962C8B-B14F-4D97-AF65-F5344CB8AC3E}">
        <p14:creationId xmlns:p14="http://schemas.microsoft.com/office/powerpoint/2010/main" val="34738360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5. Instructional </a:t>
            </a:r>
            <a:r>
              <a:rPr lang="en-GB" b="1" dirty="0"/>
              <a:t>Leaders Promote Peer Coaching &amp; Observation Opportunities</a:t>
            </a:r>
            <a:endParaRPr lang="en-GB" dirty="0"/>
          </a:p>
        </p:txBody>
      </p:sp>
      <p:sp>
        <p:nvSpPr>
          <p:cNvPr id="3" name="Content Placeholder 2"/>
          <p:cNvSpPr>
            <a:spLocks noGrp="1"/>
          </p:cNvSpPr>
          <p:nvPr>
            <p:ph sz="quarter" idx="1"/>
          </p:nvPr>
        </p:nvSpPr>
        <p:spPr>
          <a:xfrm>
            <a:off x="0" y="1600200"/>
            <a:ext cx="9144000" cy="5257800"/>
          </a:xfrm>
        </p:spPr>
        <p:txBody>
          <a:bodyPr/>
          <a:lstStyle/>
          <a:p>
            <a:r>
              <a:rPr lang="en-GB" dirty="0"/>
              <a:t>An effective way to evaluate and develop our skill sets is to participate in peer coaching. Unlike evaluative observations performed by administration, peer coaching focuses on colleagues observing each other a few times per year and </a:t>
            </a:r>
            <a:r>
              <a:rPr lang="en-GB" dirty="0" err="1"/>
              <a:t>analyzing</a:t>
            </a:r>
            <a:r>
              <a:rPr lang="en-GB" dirty="0"/>
              <a:t> data to encourage reflection and growth</a:t>
            </a:r>
            <a:r>
              <a:rPr lang="en-GB" dirty="0" smtClean="0"/>
              <a:t>.</a:t>
            </a:r>
          </a:p>
          <a:p>
            <a:r>
              <a:rPr lang="en-GB" dirty="0"/>
              <a:t>The peer coach will observe and collect that data and then give it to the observed teacher so she can reflect and make adjustments in order to meet her goals.</a:t>
            </a:r>
          </a:p>
        </p:txBody>
      </p:sp>
    </p:spTree>
    <p:extLst>
      <p:ext uri="{BB962C8B-B14F-4D97-AF65-F5344CB8AC3E}">
        <p14:creationId xmlns:p14="http://schemas.microsoft.com/office/powerpoint/2010/main" val="38230675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784976" cy="1143000"/>
          </a:xfrm>
        </p:spPr>
        <p:txBody>
          <a:bodyPr>
            <a:normAutofit/>
          </a:bodyPr>
          <a:lstStyle/>
          <a:p>
            <a:r>
              <a:rPr lang="en-GB" b="1" dirty="0" smtClean="0"/>
              <a:t>6. Instructional </a:t>
            </a:r>
            <a:r>
              <a:rPr lang="en-GB" b="1" dirty="0"/>
              <a:t>Leaders Encourage Growth </a:t>
            </a:r>
            <a:r>
              <a:rPr lang="en-GB" b="1" dirty="0" err="1"/>
              <a:t>Mindset</a:t>
            </a:r>
            <a:r>
              <a:rPr lang="en-GB" b="1" dirty="0"/>
              <a:t> through Reflection</a:t>
            </a:r>
            <a:endParaRPr lang="en-GB" dirty="0"/>
          </a:p>
        </p:txBody>
      </p:sp>
      <p:sp>
        <p:nvSpPr>
          <p:cNvPr id="3" name="Content Placeholder 2"/>
          <p:cNvSpPr>
            <a:spLocks noGrp="1"/>
          </p:cNvSpPr>
          <p:nvPr>
            <p:ph sz="quarter" idx="1"/>
          </p:nvPr>
        </p:nvSpPr>
        <p:spPr>
          <a:xfrm>
            <a:off x="179512" y="1268760"/>
            <a:ext cx="8964488" cy="5472608"/>
          </a:xfrm>
        </p:spPr>
        <p:txBody>
          <a:bodyPr>
            <a:normAutofit fontScale="92500" lnSpcReduction="10000"/>
          </a:bodyPr>
          <a:lstStyle/>
          <a:p>
            <a:r>
              <a:rPr lang="en-GB" sz="3400" dirty="0"/>
              <a:t>Instructional Leaders foster a growth </a:t>
            </a:r>
            <a:r>
              <a:rPr lang="en-GB" sz="3400" dirty="0" err="1"/>
              <a:t>mindset</a:t>
            </a:r>
            <a:r>
              <a:rPr lang="en-GB" sz="3400" dirty="0"/>
              <a:t> in colleagues by </a:t>
            </a:r>
            <a:r>
              <a:rPr lang="en-GB" sz="3400" dirty="0" err="1"/>
              <a:t>modeling</a:t>
            </a:r>
            <a:r>
              <a:rPr lang="en-GB" sz="3400" dirty="0"/>
              <a:t> and practicing reflection. Some valuable reflection questions include:</a:t>
            </a:r>
          </a:p>
          <a:p>
            <a:pPr marL="571500" indent="-571500">
              <a:buFont typeface="+mj-lt"/>
              <a:buAutoNum type="romanLcPeriod"/>
            </a:pPr>
            <a:r>
              <a:rPr lang="en-GB" sz="3400" dirty="0"/>
              <a:t>What was the content objective of the lesson?</a:t>
            </a:r>
          </a:p>
          <a:p>
            <a:pPr marL="571500" indent="-571500">
              <a:buFont typeface="+mj-lt"/>
              <a:buAutoNum type="romanLcPeriod"/>
            </a:pPr>
            <a:r>
              <a:rPr lang="en-GB" sz="3400" dirty="0"/>
              <a:t>What was the critical thinking objective for the lesson?</a:t>
            </a:r>
          </a:p>
          <a:p>
            <a:pPr marL="571500" indent="-571500">
              <a:buFont typeface="+mj-lt"/>
              <a:buAutoNum type="romanLcPeriod"/>
            </a:pPr>
            <a:r>
              <a:rPr lang="en-GB" sz="3400" dirty="0"/>
              <a:t>Were the objectives met? If so, what did students do throughout the lesson to meet those objectives?</a:t>
            </a:r>
          </a:p>
          <a:p>
            <a:pPr marL="571500" indent="-571500">
              <a:buFont typeface="+mj-lt"/>
              <a:buAutoNum type="romanLcPeriod"/>
            </a:pPr>
            <a:r>
              <a:rPr lang="en-GB" sz="3400" dirty="0"/>
              <a:t>What changes would you make to the lesson? Why these changes</a:t>
            </a:r>
            <a:r>
              <a:rPr lang="en-GB" sz="3400" dirty="0" smtClean="0"/>
              <a:t>?</a:t>
            </a:r>
            <a:endParaRPr lang="en-GB" sz="3400" dirty="0"/>
          </a:p>
        </p:txBody>
      </p:sp>
    </p:spTree>
    <p:extLst>
      <p:ext uri="{BB962C8B-B14F-4D97-AF65-F5344CB8AC3E}">
        <p14:creationId xmlns:p14="http://schemas.microsoft.com/office/powerpoint/2010/main" val="3579579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856984" cy="1143000"/>
          </a:xfrm>
        </p:spPr>
        <p:txBody>
          <a:bodyPr>
            <a:normAutofit/>
          </a:bodyPr>
          <a:lstStyle/>
          <a:p>
            <a:r>
              <a:rPr lang="en-GB" b="1" dirty="0" smtClean="0"/>
              <a:t>7. Instructional </a:t>
            </a:r>
            <a:r>
              <a:rPr lang="en-GB" b="1" dirty="0"/>
              <a:t>Leaders Adjust Support Based on Need</a:t>
            </a:r>
            <a:endParaRPr lang="en-GB" dirty="0"/>
          </a:p>
        </p:txBody>
      </p:sp>
      <p:sp>
        <p:nvSpPr>
          <p:cNvPr id="3" name="Content Placeholder 2"/>
          <p:cNvSpPr>
            <a:spLocks noGrp="1"/>
          </p:cNvSpPr>
          <p:nvPr>
            <p:ph sz="quarter" idx="1"/>
          </p:nvPr>
        </p:nvSpPr>
        <p:spPr>
          <a:xfrm>
            <a:off x="179512" y="1196752"/>
            <a:ext cx="8964488" cy="5661248"/>
          </a:xfrm>
        </p:spPr>
        <p:txBody>
          <a:bodyPr>
            <a:normAutofit lnSpcReduction="10000"/>
          </a:bodyPr>
          <a:lstStyle/>
          <a:p>
            <a:r>
              <a:rPr lang="en-GB" sz="5400" dirty="0"/>
              <a:t>Robyn Jackson categorizes the four types of teachers as:</a:t>
            </a:r>
          </a:p>
          <a:p>
            <a:r>
              <a:rPr lang="en-GB" sz="5400" dirty="0" smtClean="0"/>
              <a:t>high will / high skill</a:t>
            </a:r>
            <a:br>
              <a:rPr lang="en-GB" sz="5400" dirty="0" smtClean="0"/>
            </a:br>
            <a:r>
              <a:rPr lang="en-GB" sz="5400" dirty="0" smtClean="0"/>
              <a:t>high will / low skill</a:t>
            </a:r>
            <a:br>
              <a:rPr lang="en-GB" sz="5400" dirty="0" smtClean="0"/>
            </a:br>
            <a:r>
              <a:rPr lang="en-GB" sz="5400" dirty="0" smtClean="0"/>
              <a:t>low will / high skill</a:t>
            </a:r>
            <a:br>
              <a:rPr lang="en-GB" sz="5400" dirty="0" smtClean="0"/>
            </a:br>
            <a:r>
              <a:rPr lang="en-GB" sz="5400" dirty="0"/>
              <a:t>low </a:t>
            </a:r>
            <a:r>
              <a:rPr lang="en-GB" sz="5400" dirty="0" smtClean="0"/>
              <a:t>will / low </a:t>
            </a:r>
            <a:r>
              <a:rPr lang="en-GB" sz="5400" dirty="0"/>
              <a:t>skill</a:t>
            </a:r>
          </a:p>
          <a:p>
            <a:endParaRPr lang="en-GB" dirty="0"/>
          </a:p>
        </p:txBody>
      </p:sp>
    </p:spTree>
    <p:extLst>
      <p:ext uri="{BB962C8B-B14F-4D97-AF65-F5344CB8AC3E}">
        <p14:creationId xmlns:p14="http://schemas.microsoft.com/office/powerpoint/2010/main" val="2997870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GB" dirty="0" smtClean="0"/>
              <a:t>high will / high skill</a:t>
            </a:r>
            <a:endParaRPr lang="en-GB" dirty="0"/>
          </a:p>
        </p:txBody>
      </p:sp>
      <p:sp>
        <p:nvSpPr>
          <p:cNvPr id="3" name="Content Placeholder 2"/>
          <p:cNvSpPr>
            <a:spLocks noGrp="1"/>
          </p:cNvSpPr>
          <p:nvPr>
            <p:ph sz="quarter" idx="1"/>
          </p:nvPr>
        </p:nvSpPr>
        <p:spPr/>
        <p:txBody>
          <a:bodyPr/>
          <a:lstStyle/>
          <a:p>
            <a:r>
              <a:rPr lang="en-GB" sz="4400" dirty="0"/>
              <a:t>Just as we wouldn't use the same approach for each student, based on a teacher's will/skill level, </a:t>
            </a:r>
            <a:r>
              <a:rPr lang="en-GB" sz="4400" dirty="0" smtClean="0"/>
              <a:t>a </a:t>
            </a:r>
            <a:r>
              <a:rPr lang="en-GB" sz="4400" dirty="0"/>
              <a:t>teacher to develop goals and provide the proper support based on the educator's needs</a:t>
            </a:r>
            <a:r>
              <a:rPr lang="en-GB" sz="4400" dirty="0" smtClean="0"/>
              <a:t>.</a:t>
            </a:r>
          </a:p>
          <a:p>
            <a:endParaRPr lang="en-GB" dirty="0"/>
          </a:p>
        </p:txBody>
      </p:sp>
    </p:spTree>
    <p:extLst>
      <p:ext uri="{BB962C8B-B14F-4D97-AF65-F5344CB8AC3E}">
        <p14:creationId xmlns:p14="http://schemas.microsoft.com/office/powerpoint/2010/main" val="200183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sz="2800" dirty="0"/>
              <a:t>Distributing leadership does not mean the principal delegates responsibility to others and remains aloof from what is happening in students’ learning environments. It involves interacting with teachers and developing relevant materials, routines and structures to promote learning (</a:t>
            </a:r>
            <a:r>
              <a:rPr lang="en-GB" sz="2800" dirty="0" err="1"/>
              <a:t>Timperley</a:t>
            </a:r>
            <a:r>
              <a:rPr lang="en-GB" sz="2800" dirty="0"/>
              <a:t>, 2011).  The principal sets the tone for the entire school – studies</a:t>
            </a:r>
          </a:p>
          <a:p>
            <a:endParaRPr lang="en-GB" dirty="0"/>
          </a:p>
        </p:txBody>
      </p:sp>
    </p:spTree>
    <p:extLst>
      <p:ext uri="{BB962C8B-B14F-4D97-AF65-F5344CB8AC3E}">
        <p14:creationId xmlns:p14="http://schemas.microsoft.com/office/powerpoint/2010/main" val="1274467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GB" dirty="0" smtClean="0"/>
              <a:t>high will/low skill</a:t>
            </a:r>
            <a:endParaRPr lang="en-GB" dirty="0"/>
          </a:p>
        </p:txBody>
      </p:sp>
      <p:sp>
        <p:nvSpPr>
          <p:cNvPr id="3" name="Content Placeholder 2"/>
          <p:cNvSpPr>
            <a:spLocks noGrp="1"/>
          </p:cNvSpPr>
          <p:nvPr>
            <p:ph sz="quarter" idx="1"/>
          </p:nvPr>
        </p:nvSpPr>
        <p:spPr/>
        <p:txBody>
          <a:bodyPr>
            <a:noAutofit/>
          </a:bodyPr>
          <a:lstStyle/>
          <a:p>
            <a:r>
              <a:rPr lang="en-GB" sz="4800" dirty="0"/>
              <a:t>a high will/low skill teacher is often a new(</a:t>
            </a:r>
            <a:r>
              <a:rPr lang="en-GB" sz="4800" dirty="0" err="1"/>
              <a:t>er</a:t>
            </a:r>
            <a:r>
              <a:rPr lang="en-GB" sz="4800" dirty="0"/>
              <a:t>) teacher who has the desire to increase student proficiency yet may lack the knowledge or skills to do so at such an early stage in his/her career.</a:t>
            </a:r>
          </a:p>
        </p:txBody>
      </p:sp>
    </p:spTree>
    <p:extLst>
      <p:ext uri="{BB962C8B-B14F-4D97-AF65-F5344CB8AC3E}">
        <p14:creationId xmlns:p14="http://schemas.microsoft.com/office/powerpoint/2010/main" val="1011309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a:t>S</a:t>
            </a:r>
            <a:r>
              <a:rPr lang="en-GB" dirty="0" smtClean="0"/>
              <a:t>chool </a:t>
            </a:r>
            <a:r>
              <a:rPr lang="en-GB" dirty="0"/>
              <a:t>principal’s effects on classroom instruction operate more through the school’s culture and by </a:t>
            </a:r>
            <a:r>
              <a:rPr lang="en-GB" dirty="0" err="1"/>
              <a:t>modeling</a:t>
            </a:r>
            <a:r>
              <a:rPr lang="en-GB" dirty="0"/>
              <a:t> rather than through the direct supervision and evaluation of teaching (Reeves, 2008</a:t>
            </a:r>
            <a:r>
              <a:rPr lang="en-GB" dirty="0" smtClean="0"/>
              <a:t>).</a:t>
            </a:r>
          </a:p>
          <a:p>
            <a:r>
              <a:rPr lang="en-GB" dirty="0"/>
              <a:t>An instructional leadership </a:t>
            </a:r>
            <a:r>
              <a:rPr lang="en-GB" dirty="0" err="1"/>
              <a:t>mindset</a:t>
            </a:r>
            <a:r>
              <a:rPr lang="en-GB" dirty="0"/>
              <a:t> includes an intense moral purpose focused on promoting deep student learning, professional inquiry, trusting relationships and seeking evidence in action (</a:t>
            </a:r>
            <a:r>
              <a:rPr lang="en-GB" dirty="0" err="1"/>
              <a:t>Timperley</a:t>
            </a:r>
            <a:r>
              <a:rPr lang="en-GB" dirty="0"/>
              <a:t>, 2011).</a:t>
            </a:r>
            <a:endParaRPr lang="en-GB" dirty="0"/>
          </a:p>
          <a:p>
            <a:endParaRPr lang="en-GB" dirty="0"/>
          </a:p>
        </p:txBody>
      </p:sp>
    </p:spTree>
    <p:extLst>
      <p:ext uri="{BB962C8B-B14F-4D97-AF65-F5344CB8AC3E}">
        <p14:creationId xmlns:p14="http://schemas.microsoft.com/office/powerpoint/2010/main" val="2701406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smtClean="0"/>
              <a:t>Great </a:t>
            </a:r>
            <a:r>
              <a:rPr lang="en-GB" dirty="0"/>
              <a:t>leadership requires attention to daily management tasks involved in running an organization; Creating a safe and secure learning environment and effective interventions for students in need, catching great teachers doing things right, and supporting them with genuine appreciation and emotional intelligence.</a:t>
            </a:r>
          </a:p>
          <a:p>
            <a:endParaRPr lang="en-GB" dirty="0"/>
          </a:p>
        </p:txBody>
      </p:sp>
    </p:spTree>
    <p:extLst>
      <p:ext uri="{BB962C8B-B14F-4D97-AF65-F5344CB8AC3E}">
        <p14:creationId xmlns:p14="http://schemas.microsoft.com/office/powerpoint/2010/main" val="199485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leadership practices</a:t>
            </a:r>
          </a:p>
        </p:txBody>
      </p:sp>
      <p:sp>
        <p:nvSpPr>
          <p:cNvPr id="3" name="Content Placeholder 2"/>
          <p:cNvSpPr>
            <a:spLocks noGrp="1"/>
          </p:cNvSpPr>
          <p:nvPr>
            <p:ph sz="quarter" idx="1"/>
          </p:nvPr>
        </p:nvSpPr>
        <p:spPr/>
        <p:txBody>
          <a:bodyPr/>
          <a:lstStyle/>
          <a:p>
            <a:r>
              <a:rPr lang="en-GB" dirty="0"/>
              <a:t>Vivian Robinson (2011) conducted a meta-analysis and identified five leadership practices that make a significant difference to student learning.</a:t>
            </a:r>
          </a:p>
          <a:p>
            <a:pPr lvl="0"/>
            <a:r>
              <a:rPr lang="en-GB" dirty="0"/>
              <a:t>Establishing goals and expectations</a:t>
            </a:r>
          </a:p>
          <a:p>
            <a:pPr lvl="0"/>
            <a:r>
              <a:rPr lang="en-GB" dirty="0"/>
              <a:t>Resourcing strategically</a:t>
            </a:r>
          </a:p>
          <a:p>
            <a:pPr lvl="0"/>
            <a:r>
              <a:rPr lang="en-GB" dirty="0"/>
              <a:t>Ensuring quality teaching</a:t>
            </a:r>
          </a:p>
          <a:p>
            <a:pPr lvl="0"/>
            <a:r>
              <a:rPr lang="en-GB" dirty="0"/>
              <a:t>Leading teacher learning and development</a:t>
            </a:r>
          </a:p>
          <a:p>
            <a:pPr lvl="0"/>
            <a:r>
              <a:rPr lang="en-GB" dirty="0"/>
              <a:t>Ensuring an orderly and safe environment</a:t>
            </a:r>
          </a:p>
          <a:p>
            <a:endParaRPr lang="en-GB" dirty="0"/>
          </a:p>
        </p:txBody>
      </p:sp>
    </p:spTree>
    <p:extLst>
      <p:ext uri="{BB962C8B-B14F-4D97-AF65-F5344CB8AC3E}">
        <p14:creationId xmlns:p14="http://schemas.microsoft.com/office/powerpoint/2010/main" val="39487791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Three </a:t>
            </a:r>
            <a:r>
              <a:rPr lang="en-GB" dirty="0"/>
              <a:t>capabilities</a:t>
            </a:r>
          </a:p>
        </p:txBody>
      </p:sp>
      <p:sp>
        <p:nvSpPr>
          <p:cNvPr id="3" name="Content Placeholder 2"/>
          <p:cNvSpPr>
            <a:spLocks noGrp="1"/>
          </p:cNvSpPr>
          <p:nvPr>
            <p:ph sz="quarter" idx="1"/>
          </p:nvPr>
        </p:nvSpPr>
        <p:spPr/>
        <p:txBody>
          <a:bodyPr/>
          <a:lstStyle/>
          <a:p>
            <a:r>
              <a:rPr lang="en-GB" dirty="0"/>
              <a:t>Robinson contends that there are three capabilities that are needed to engage in these five practices:</a:t>
            </a:r>
          </a:p>
          <a:p>
            <a:pPr lvl="0"/>
            <a:r>
              <a:rPr lang="en-GB" dirty="0"/>
              <a:t>The capability to apply relevant knowledge within a leader’s practice</a:t>
            </a:r>
          </a:p>
          <a:p>
            <a:pPr lvl="0"/>
            <a:r>
              <a:rPr lang="en-GB" dirty="0"/>
              <a:t>The capability to solve complex problems.</a:t>
            </a:r>
          </a:p>
          <a:p>
            <a:pPr lvl="0"/>
            <a:r>
              <a:rPr lang="en-GB" dirty="0"/>
              <a:t>The capability to the type of trust needed for doing the hard work of improving and strengthening teaching and teacher learning. </a:t>
            </a:r>
          </a:p>
          <a:p>
            <a:endParaRPr lang="en-GB" dirty="0"/>
          </a:p>
        </p:txBody>
      </p:sp>
    </p:spTree>
    <p:extLst>
      <p:ext uri="{BB962C8B-B14F-4D97-AF65-F5344CB8AC3E}">
        <p14:creationId xmlns:p14="http://schemas.microsoft.com/office/powerpoint/2010/main" val="1582468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normAutofit/>
          </a:bodyPr>
          <a:lstStyle/>
          <a:p>
            <a:r>
              <a:rPr lang="en-GB" dirty="0"/>
              <a:t>These five leadership practices or dimensions “tell leaders what to focus on to have an impact on student learning; however they say very little about the knowledge, skills, and dispositions needed to make the practices or dimensions work”.</a:t>
            </a:r>
          </a:p>
          <a:p>
            <a:endParaRPr lang="en-GB" dirty="0"/>
          </a:p>
        </p:txBody>
      </p:sp>
    </p:spTree>
    <p:extLst>
      <p:ext uri="{BB962C8B-B14F-4D97-AF65-F5344CB8AC3E}">
        <p14:creationId xmlns:p14="http://schemas.microsoft.com/office/powerpoint/2010/main" val="3417446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sz="quarter" idx="1"/>
          </p:nvPr>
        </p:nvSpPr>
        <p:spPr/>
        <p:txBody>
          <a:bodyPr/>
          <a:lstStyle/>
          <a:p>
            <a:r>
              <a:rPr lang="en-GB" dirty="0"/>
              <a:t>If principals are going to lead teacher learning and development they must know their class of teachers. They need to know what teachers already know and do well and when teachers need to learn. They also need to learn and do what makes a difference to teacher learning and student learning. Principals learn to lead teacher learning and development when they, themselves, undertake a process of cycles of inquiry for leadership learning (</a:t>
            </a:r>
            <a:r>
              <a:rPr lang="en-GB" dirty="0" err="1"/>
              <a:t>Timperley</a:t>
            </a:r>
            <a:r>
              <a:rPr lang="en-GB" dirty="0"/>
              <a:t>, 2011).</a:t>
            </a:r>
          </a:p>
          <a:p>
            <a:endParaRPr lang="en-GB" dirty="0"/>
          </a:p>
        </p:txBody>
      </p:sp>
    </p:spTree>
    <p:extLst>
      <p:ext uri="{BB962C8B-B14F-4D97-AF65-F5344CB8AC3E}">
        <p14:creationId xmlns:p14="http://schemas.microsoft.com/office/powerpoint/2010/main" val="2181243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GB"/>
          </a:p>
        </p:txBody>
      </p:sp>
      <p:sp>
        <p:nvSpPr>
          <p:cNvPr id="2" name="Title 1"/>
          <p:cNvSpPr>
            <a:spLocks noGrp="1"/>
          </p:cNvSpPr>
          <p:nvPr>
            <p:ph type="ctrTitle"/>
          </p:nvPr>
        </p:nvSpPr>
        <p:spPr>
          <a:xfrm>
            <a:off x="685800" y="1628801"/>
            <a:ext cx="7772400" cy="1971650"/>
          </a:xfrm>
        </p:spPr>
        <p:txBody>
          <a:bodyPr>
            <a:normAutofit fontScale="90000"/>
          </a:bodyPr>
          <a:lstStyle/>
          <a:p>
            <a:r>
              <a:rPr lang="en-GB" b="1" dirty="0"/>
              <a:t>Habits of Highly Effective Instructional Leaders</a:t>
            </a:r>
            <a:br>
              <a:rPr lang="en-GB" b="1" dirty="0"/>
            </a:br>
            <a:endParaRPr lang="en-GB" dirty="0"/>
          </a:p>
        </p:txBody>
      </p:sp>
    </p:spTree>
    <p:extLst>
      <p:ext uri="{BB962C8B-B14F-4D97-AF65-F5344CB8AC3E}">
        <p14:creationId xmlns:p14="http://schemas.microsoft.com/office/powerpoint/2010/main" val="369575860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96</TotalTime>
  <Words>929</Words>
  <Application>Microsoft Office PowerPoint</Application>
  <PresentationFormat>On-screen Show (4:3)</PresentationFormat>
  <Paragraphs>51</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Civic</vt:lpstr>
      <vt:lpstr>   What is Instructional Leadership</vt:lpstr>
      <vt:lpstr>PowerPoint Presentation</vt:lpstr>
      <vt:lpstr>PowerPoint Presentation</vt:lpstr>
      <vt:lpstr>PowerPoint Presentation</vt:lpstr>
      <vt:lpstr>leadership practices</vt:lpstr>
      <vt:lpstr>Three capabilities</vt:lpstr>
      <vt:lpstr>PowerPoint Presentation</vt:lpstr>
      <vt:lpstr>PowerPoint Presentation</vt:lpstr>
      <vt:lpstr>Habits of Highly Effective Instructional Leaders </vt:lpstr>
      <vt:lpstr>PowerPoint Presentation</vt:lpstr>
      <vt:lpstr>PowerPoint Presentation</vt:lpstr>
      <vt:lpstr>1. Instructional Leaders Understand psychology </vt:lpstr>
      <vt:lpstr>2. Instructional Leaders Are Connected Lead Learners</vt:lpstr>
      <vt:lpstr>3.  Instructional Leaders Support Content AND Comprehension Instruction</vt:lpstr>
      <vt:lpstr>4. Instructional Leaders STOP, Collaborate and Listen</vt:lpstr>
      <vt:lpstr>5. Instructional Leaders Promote Peer Coaching &amp; Observation Opportunities</vt:lpstr>
      <vt:lpstr>6. Instructional Leaders Encourage Growth Mindset through Reflection</vt:lpstr>
      <vt:lpstr>7. Instructional Leaders Adjust Support Based on Need</vt:lpstr>
      <vt:lpstr>high will / high skill</vt:lpstr>
      <vt:lpstr>high will/low skill</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Habits of Highly Effective Instructional Leaders</dc:title>
  <dc:creator>Dr MAMALIK</dc:creator>
  <cp:lastModifiedBy>Windows User</cp:lastModifiedBy>
  <cp:revision>16</cp:revision>
  <dcterms:created xsi:type="dcterms:W3CDTF">2019-03-18T20:10:46Z</dcterms:created>
  <dcterms:modified xsi:type="dcterms:W3CDTF">2020-04-07T08:54:16Z</dcterms:modified>
</cp:coreProperties>
</file>