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26" r:id="rId2"/>
    <p:sldId id="572" r:id="rId3"/>
    <p:sldId id="574" r:id="rId4"/>
    <p:sldId id="573" r:id="rId5"/>
    <p:sldId id="57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893BF7-373B-4394-8AA4-3DABC745982A}" type="datetimeFigureOut">
              <a:rPr lang="en-US" smtClean="0"/>
              <a:pPr/>
              <a:t>02-May-20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9D554-1939-40C7-8F6C-12007EDC9D5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BF297-CA32-49F4-880D-B9D4C8E41851}" type="datetimeFigureOut">
              <a:rPr lang="en-US" smtClean="0"/>
              <a:pPr/>
              <a:t>02-May-20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4F122-7114-4DDA-BD71-B4AC5A68D0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BF297-CA32-49F4-880D-B9D4C8E41851}" type="datetimeFigureOut">
              <a:rPr lang="en-US" smtClean="0"/>
              <a:pPr/>
              <a:t>02-May-20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4F122-7114-4DDA-BD71-B4AC5A68D0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BF297-CA32-49F4-880D-B9D4C8E41851}" type="datetimeFigureOut">
              <a:rPr lang="en-US" smtClean="0"/>
              <a:pPr/>
              <a:t>02-May-20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4F122-7114-4DDA-BD71-B4AC5A68D0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BF297-CA32-49F4-880D-B9D4C8E41851}" type="datetimeFigureOut">
              <a:rPr lang="en-US" smtClean="0"/>
              <a:pPr/>
              <a:t>02-May-20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4F122-7114-4DDA-BD71-B4AC5A68D0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BF297-CA32-49F4-880D-B9D4C8E41851}" type="datetimeFigureOut">
              <a:rPr lang="en-US" smtClean="0"/>
              <a:pPr/>
              <a:t>02-May-20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4F122-7114-4DDA-BD71-B4AC5A68D0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BF297-CA32-49F4-880D-B9D4C8E41851}" type="datetimeFigureOut">
              <a:rPr lang="en-US" smtClean="0"/>
              <a:pPr/>
              <a:t>02-May-20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4F122-7114-4DDA-BD71-B4AC5A68D0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BF297-CA32-49F4-880D-B9D4C8E41851}" type="datetimeFigureOut">
              <a:rPr lang="en-US" smtClean="0"/>
              <a:pPr/>
              <a:t>02-May-20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4F122-7114-4DDA-BD71-B4AC5A68D0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BF297-CA32-49F4-880D-B9D4C8E41851}" type="datetimeFigureOut">
              <a:rPr lang="en-US" smtClean="0"/>
              <a:pPr/>
              <a:t>02-May-20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4F122-7114-4DDA-BD71-B4AC5A68D0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BF297-CA32-49F4-880D-B9D4C8E41851}" type="datetimeFigureOut">
              <a:rPr lang="en-US" smtClean="0"/>
              <a:pPr/>
              <a:t>02-May-20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4F122-7114-4DDA-BD71-B4AC5A68D0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BF297-CA32-49F4-880D-B9D4C8E41851}" type="datetimeFigureOut">
              <a:rPr lang="en-US" smtClean="0"/>
              <a:pPr/>
              <a:t>02-May-20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4F122-7114-4DDA-BD71-B4AC5A68D0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BF297-CA32-49F4-880D-B9D4C8E41851}" type="datetimeFigureOut">
              <a:rPr lang="en-US" smtClean="0"/>
              <a:pPr/>
              <a:t>02-May-20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4F122-7114-4DDA-BD71-B4AC5A68D0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BF297-CA32-49F4-880D-B9D4C8E41851}" type="datetimeFigureOut">
              <a:rPr lang="en-US" smtClean="0"/>
              <a:pPr/>
              <a:t>02-May-20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4F122-7114-4DDA-BD71-B4AC5A68D0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Ba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1371600"/>
            <a:ext cx="6400800" cy="1676400"/>
          </a:xfrm>
          <a:solidFill>
            <a:schemeClr val="accent2">
              <a:lumMod val="20000"/>
              <a:lumOff val="80000"/>
            </a:schemeClr>
          </a:solidFill>
          <a:ln w="76200">
            <a:solidFill>
              <a:schemeClr val="accent2">
                <a:lumMod val="50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chemeClr val="accent2">
                    <a:lumMod val="50000"/>
                  </a:schemeClr>
                </a:solidFill>
              </a:rPr>
              <a:t>Human Physiology,</a:t>
            </a:r>
          </a:p>
          <a:p>
            <a:r>
              <a:rPr lang="en-US" sz="4400" b="1" dirty="0" smtClean="0">
                <a:solidFill>
                  <a:schemeClr val="accent2">
                    <a:lumMod val="50000"/>
                  </a:schemeClr>
                </a:solidFill>
              </a:rPr>
              <a:t>Motor System</a:t>
            </a:r>
          </a:p>
        </p:txBody>
      </p:sp>
      <p:sp>
        <p:nvSpPr>
          <p:cNvPr id="4" name="Rectangle 3"/>
          <p:cNvSpPr/>
          <p:nvPr/>
        </p:nvSpPr>
        <p:spPr>
          <a:xfrm>
            <a:off x="4724400" y="4038600"/>
            <a:ext cx="3124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Dr. </a:t>
            </a:r>
            <a:r>
              <a:rPr lang="en-US" sz="3200" b="1" dirty="0" err="1" smtClean="0"/>
              <a:t>Shahid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Javed</a:t>
            </a:r>
            <a:endParaRPr lang="en-US" sz="3200" b="1" dirty="0" smtClean="0"/>
          </a:p>
          <a:p>
            <a:r>
              <a:rPr lang="en-US" sz="3200" dirty="0" smtClean="0"/>
              <a:t> MBBS; PhD</a:t>
            </a:r>
            <a:endParaRPr lang="en-US" sz="3200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Somatic Nervous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Motor neurons supply skeletal muscle</a:t>
            </a:r>
          </a:p>
          <a:p>
            <a:r>
              <a:rPr lang="en-US" dirty="0" smtClean="0"/>
              <a:t>Motor neurons are final common pathway</a:t>
            </a:r>
          </a:p>
          <a:p>
            <a:r>
              <a:rPr lang="en-US" dirty="0" smtClean="0"/>
              <a:t>Motor neurons and skeletal muscle fibers are chemically linked at neuromuscular junctions</a:t>
            </a:r>
          </a:p>
          <a:p>
            <a:r>
              <a:rPr lang="en-US" dirty="0" smtClean="0"/>
              <a:t>Release of Ach at neuromuscular junction</a:t>
            </a:r>
          </a:p>
          <a:p>
            <a:r>
              <a:rPr lang="en-US" dirty="0" smtClean="0"/>
              <a:t>Formation of an end plate potential</a:t>
            </a:r>
          </a:p>
          <a:p>
            <a:r>
              <a:rPr lang="en-US" dirty="0" smtClean="0"/>
              <a:t>Initiation of an action potential</a:t>
            </a:r>
          </a:p>
          <a:p>
            <a:r>
              <a:rPr lang="en-US" dirty="0" err="1" smtClean="0"/>
              <a:t>Acetylcholinesterase</a:t>
            </a:r>
            <a:r>
              <a:rPr lang="en-US" dirty="0" smtClean="0"/>
              <a:t> (</a:t>
            </a:r>
            <a:r>
              <a:rPr lang="en-US" dirty="0" err="1" smtClean="0"/>
              <a:t>AChE</a:t>
            </a:r>
            <a:r>
              <a:rPr lang="en-US" dirty="0" smtClean="0"/>
              <a:t>) ends Ach activity at the neuromuscular junction</a:t>
            </a:r>
          </a:p>
        </p:txBody>
      </p:sp>
    </p:spTree>
  </p:cSld>
  <p:clrMapOvr>
    <a:masterClrMapping/>
  </p:clrMapOvr>
  <p:transition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Comparison of ANS and Somatic Nervous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Site of origin</a:t>
            </a:r>
          </a:p>
          <a:p>
            <a:r>
              <a:rPr lang="en-US" dirty="0" smtClean="0"/>
              <a:t>Number of neurons from origin in CNS to the effecter organ</a:t>
            </a:r>
          </a:p>
          <a:p>
            <a:r>
              <a:rPr lang="en-US" dirty="0" smtClean="0"/>
              <a:t>Organs involved</a:t>
            </a:r>
          </a:p>
          <a:p>
            <a:r>
              <a:rPr lang="en-US" dirty="0" smtClean="0"/>
              <a:t>Type of </a:t>
            </a:r>
            <a:r>
              <a:rPr lang="en-US" dirty="0" err="1" smtClean="0"/>
              <a:t>innervation</a:t>
            </a:r>
            <a:endParaRPr lang="en-US" dirty="0" smtClean="0"/>
          </a:p>
          <a:p>
            <a:r>
              <a:rPr lang="en-US" dirty="0" smtClean="0"/>
              <a:t>Neurotransmitter at effecter organ</a:t>
            </a:r>
          </a:p>
          <a:p>
            <a:r>
              <a:rPr lang="en-US" dirty="0" smtClean="0"/>
              <a:t>Effects on effecter organs</a:t>
            </a:r>
          </a:p>
          <a:p>
            <a:r>
              <a:rPr lang="en-US" dirty="0" smtClean="0"/>
              <a:t>Types of control</a:t>
            </a:r>
          </a:p>
          <a:p>
            <a:r>
              <a:rPr lang="en-US" dirty="0" smtClean="0"/>
              <a:t>Higher centers involved in control</a:t>
            </a:r>
          </a:p>
        </p:txBody>
      </p:sp>
    </p:spTree>
  </p:cSld>
  <p:clrMapOvr>
    <a:masterClrMapping/>
  </p:clrMapOvr>
  <p:transition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752600"/>
            <a:ext cx="6266431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Clinical Pathologies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Black widow spider venom causes explosive release of </a:t>
            </a:r>
            <a:r>
              <a:rPr lang="en-US" dirty="0" err="1" smtClean="0"/>
              <a:t>ACh</a:t>
            </a:r>
            <a:endParaRPr lang="en-US" dirty="0" smtClean="0"/>
          </a:p>
          <a:p>
            <a:r>
              <a:rPr lang="en-US" dirty="0" err="1" smtClean="0"/>
              <a:t>Botulinum</a:t>
            </a:r>
            <a:r>
              <a:rPr lang="en-US" dirty="0" smtClean="0"/>
              <a:t> toxin blocks release of </a:t>
            </a:r>
            <a:r>
              <a:rPr lang="en-US" dirty="0" err="1" smtClean="0"/>
              <a:t>ACh</a:t>
            </a:r>
            <a:endParaRPr lang="en-US" dirty="0" smtClean="0"/>
          </a:p>
          <a:p>
            <a:r>
              <a:rPr lang="en-US" dirty="0" smtClean="0"/>
              <a:t>Curare blocks action of Ach at receptor-channels</a:t>
            </a:r>
          </a:p>
          <a:p>
            <a:r>
              <a:rPr lang="en-US" dirty="0" smtClean="0"/>
              <a:t>Organophosphates prevent inactivation of Ach by inhibiting </a:t>
            </a:r>
            <a:r>
              <a:rPr lang="en-US" dirty="0" err="1" smtClean="0"/>
              <a:t>AChE</a:t>
            </a:r>
            <a:endParaRPr lang="en-US" dirty="0" smtClean="0"/>
          </a:p>
          <a:p>
            <a:r>
              <a:rPr lang="en-US" dirty="0" smtClean="0"/>
              <a:t>Myasthenia gravis inactivates Ach receptor-channels</a:t>
            </a:r>
          </a:p>
          <a:p>
            <a:r>
              <a:rPr lang="en-US" dirty="0" smtClean="0"/>
              <a:t>Loss of muscle </a:t>
            </a:r>
            <a:r>
              <a:rPr lang="en-US" dirty="0" err="1" smtClean="0"/>
              <a:t>mass:A</a:t>
            </a:r>
            <a:r>
              <a:rPr lang="en-US" dirty="0" smtClean="0"/>
              <a:t> plight of spaceflight</a:t>
            </a:r>
          </a:p>
        </p:txBody>
      </p:sp>
    </p:spTree>
  </p:cSld>
  <p:clrMapOvr>
    <a:masterClrMapping/>
  </p:clrMapOvr>
  <p:transition>
    <p:randomBar dir="vert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999</TotalTime>
  <Words>153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Somatic Nervous System</vt:lpstr>
      <vt:lpstr>Comparison of ANS and Somatic Nervous System</vt:lpstr>
      <vt:lpstr>Slide 4</vt:lpstr>
      <vt:lpstr>Clinical Pathologies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Windows User</cp:lastModifiedBy>
  <cp:revision>519</cp:revision>
  <dcterms:created xsi:type="dcterms:W3CDTF">2015-05-12T10:26:56Z</dcterms:created>
  <dcterms:modified xsi:type="dcterms:W3CDTF">2020-05-02T12:59:40Z</dcterms:modified>
</cp:coreProperties>
</file>