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6" r:id="rId3"/>
    <p:sldId id="258" r:id="rId4"/>
    <p:sldId id="259" r:id="rId5"/>
    <p:sldId id="260" r:id="rId6"/>
    <p:sldId id="261" r:id="rId7"/>
    <p:sldId id="262" r:id="rId8"/>
    <p:sldId id="263" r:id="rId9"/>
    <p:sldId id="304"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05"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8" r:id="rId45"/>
    <p:sldId id="297" r:id="rId46"/>
    <p:sldId id="307" r:id="rId47"/>
    <p:sldId id="309" r:id="rId48"/>
    <p:sldId id="310" r:id="rId49"/>
    <p:sldId id="298" r:id="rId50"/>
    <p:sldId id="299" r:id="rId51"/>
    <p:sldId id="311" r:id="rId52"/>
    <p:sldId id="300" r:id="rId53"/>
    <p:sldId id="301" r:id="rId54"/>
    <p:sldId id="302" r:id="rId55"/>
    <p:sldId id="303" r:id="rId5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576" y="24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6F4C4550-3A09-44F5-9E53-0A997947E14D}" type="datetimeFigureOut">
              <a:rPr lang="en-US" smtClean="0"/>
              <a:t>2/12/2019</a:t>
            </a:fld>
            <a:endParaRPr lang="en-US"/>
          </a:p>
        </p:txBody>
      </p:sp>
      <p:sp>
        <p:nvSpPr>
          <p:cNvPr id="4" name="Slide Image Placeholder 3"/>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43163"/>
            <a:ext cx="7315200" cy="2314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54FB0008-8B3F-4B5B-A7F6-2FC3F598F543}" type="slidenum">
              <a:rPr lang="en-US" smtClean="0"/>
              <a:t>‹#›</a:t>
            </a:fld>
            <a:endParaRPr lang="en-US"/>
          </a:p>
        </p:txBody>
      </p:sp>
    </p:spTree>
    <p:extLst>
      <p:ext uri="{BB962C8B-B14F-4D97-AF65-F5344CB8AC3E}">
        <p14:creationId xmlns:p14="http://schemas.microsoft.com/office/powerpoint/2010/main" val="277767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are.diabetesjournals.org/cgi/content/abstract/30/7/1717?maxtoshow=&amp;HITS=10&amp;hits=10&amp;RESULTFORMAT=&amp;fulltext=MUFA&amp;andorexactfulltext=and&amp;searchid=1&amp;FIRSTINDEX=0&amp;sortspec=relevance&amp;resourcetype=HWC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rchinte.ama-assn.org/cgi/content/full/168/15/1617#AUTHINFO#AUTHINFO"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archinte.ama-assn.org/cgi/content/full/168/15/1617%20Accessed%20Aug.%20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63" eaLnBrk="0" hangingPunct="0">
              <a:defRPr sz="2800">
                <a:solidFill>
                  <a:schemeClr val="tx1"/>
                </a:solidFill>
                <a:latin typeface="Tahoma" pitchFamily="34" charset="0"/>
                <a:cs typeface="Times New Roman" pitchFamily="18" charset="0"/>
              </a:defRPr>
            </a:lvl1pPr>
            <a:lvl2pPr marL="742950" indent="-285750" defTabSz="931863" eaLnBrk="0" hangingPunct="0">
              <a:defRPr sz="2800">
                <a:solidFill>
                  <a:schemeClr val="tx1"/>
                </a:solidFill>
                <a:latin typeface="Tahoma" pitchFamily="34" charset="0"/>
                <a:cs typeface="Times New Roman" pitchFamily="18" charset="0"/>
              </a:defRPr>
            </a:lvl2pPr>
            <a:lvl3pPr marL="1143000" indent="-228600" defTabSz="931863" eaLnBrk="0" hangingPunct="0">
              <a:defRPr sz="2800">
                <a:solidFill>
                  <a:schemeClr val="tx1"/>
                </a:solidFill>
                <a:latin typeface="Tahoma" pitchFamily="34" charset="0"/>
                <a:cs typeface="Times New Roman" pitchFamily="18" charset="0"/>
              </a:defRPr>
            </a:lvl3pPr>
            <a:lvl4pPr marL="1600200" indent="-228600" defTabSz="931863" eaLnBrk="0" hangingPunct="0">
              <a:defRPr sz="2800">
                <a:solidFill>
                  <a:schemeClr val="tx1"/>
                </a:solidFill>
                <a:latin typeface="Tahoma" pitchFamily="34" charset="0"/>
                <a:cs typeface="Times New Roman" pitchFamily="18" charset="0"/>
              </a:defRPr>
            </a:lvl4pPr>
            <a:lvl5pPr marL="2057400" indent="-228600" defTabSz="931863" eaLnBrk="0" hangingPunct="0">
              <a:defRPr sz="2800">
                <a:solidFill>
                  <a:schemeClr val="tx1"/>
                </a:solidFill>
                <a:latin typeface="Tahoma" pitchFamily="34" charset="0"/>
                <a:cs typeface="Times New Roman" pitchFamily="18" charset="0"/>
              </a:defRPr>
            </a:lvl5pPr>
            <a:lvl6pPr marL="25146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6pPr>
            <a:lvl7pPr marL="29718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7pPr>
            <a:lvl8pPr marL="34290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8pPr>
            <a:lvl9pPr marL="38862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9pPr>
          </a:lstStyle>
          <a:p>
            <a:pPr eaLnBrk="1" hangingPunct="1"/>
            <a:fld id="{8CED9C02-3915-40D8-941F-5E38B6DB95A7}" type="slidenum">
              <a:rPr lang="en-US" sz="1200">
                <a:latin typeface="Arial" pitchFamily="34" charset="0"/>
              </a:rPr>
              <a:pPr eaLnBrk="1" hangingPunct="1"/>
              <a:t>9</a:t>
            </a:fld>
            <a:endParaRPr lang="en-US" sz="1200">
              <a:latin typeface="Arial" pitchFamily="34"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b="1" smtClean="0">
                <a:latin typeface="Arial" pitchFamily="34" charset="0"/>
              </a:rPr>
              <a:t>-Fat that accumulates around the abdomen increases the risk of cardiovascular disease, metabolic syndrome and type 2 diabetes. -Doctors recommend that people who are heavier in the midsection, reduce this area with diet and exercise.</a:t>
            </a:r>
          </a:p>
          <a:p>
            <a:pPr eaLnBrk="1" hangingPunct="1"/>
            <a:r>
              <a:rPr lang="en-US" b="1" smtClean="0">
                <a:latin typeface="Arial" pitchFamily="34" charset="0"/>
              </a:rPr>
              <a:t>-We may actually be able to influence this distribution with the types of food we eat.</a:t>
            </a:r>
          </a:p>
          <a:p>
            <a:pPr eaLnBrk="1" hangingPunct="1"/>
            <a:r>
              <a:rPr lang="en-US" b="1" smtClean="0">
                <a:latin typeface="Arial" pitchFamily="34" charset="0"/>
              </a:rPr>
              <a:t>-According to a study that appeared in </a:t>
            </a:r>
            <a:r>
              <a:rPr lang="en-US" b="1" smtClean="0">
                <a:latin typeface="Arial" pitchFamily="34" charset="0"/>
                <a:hlinkClick r:id="rId3"/>
              </a:rPr>
              <a:t>Diabetes Care</a:t>
            </a:r>
            <a:r>
              <a:rPr lang="en-US" b="1" smtClean="0">
                <a:latin typeface="Arial" pitchFamily="34" charset="0"/>
              </a:rPr>
              <a:t>, a journal published by the American Diabetes Association, a diet rich in monounsaturated fats (MUFA) may help reduce abdominal fat better than a carbohydrate rich diet.</a:t>
            </a:r>
          </a:p>
          <a:p>
            <a:pPr eaLnBrk="1" hangingPunct="1"/>
            <a:r>
              <a:rPr lang="en-US" b="1" smtClean="0">
                <a:latin typeface="Arial" pitchFamily="34" charset="0"/>
              </a:rPr>
              <a:t>-When test subjects ate a carbohydrate enriched diet, they tended to accumulate fat in the abdomen. When they ate a diet that had more MUFA, abdominal fat concentration decreased, even without exercise.</a:t>
            </a:r>
          </a:p>
          <a:p>
            <a:pPr eaLnBrk="1" hangingPunct="1"/>
            <a:endParaRPr lang="en-US" b="1" smtClean="0">
              <a:latin typeface="Arial" pitchFamily="34" charset="0"/>
            </a:endParaRPr>
          </a:p>
          <a:p>
            <a:pPr eaLnBrk="1" hangingPunct="1"/>
            <a:r>
              <a:rPr lang="en-US" b="1" smtClean="0">
                <a:latin typeface="Arial" pitchFamily="34" charset="0"/>
              </a:rPr>
              <a:t>What are some foods that are MUFA rich?</a:t>
            </a:r>
          </a:p>
          <a:p>
            <a:pPr eaLnBrk="1" hangingPunct="1"/>
            <a:r>
              <a:rPr lang="en-US" b="1" smtClean="0">
                <a:latin typeface="Arial" pitchFamily="34" charset="0"/>
              </a:rPr>
              <a:t>Olives and olive oil </a:t>
            </a:r>
          </a:p>
          <a:p>
            <a:pPr eaLnBrk="1" hangingPunct="1"/>
            <a:r>
              <a:rPr lang="en-US" b="1" smtClean="0">
                <a:latin typeface="Arial" pitchFamily="34" charset="0"/>
              </a:rPr>
              <a:t>Canola oil </a:t>
            </a:r>
          </a:p>
          <a:p>
            <a:pPr eaLnBrk="1" hangingPunct="1"/>
            <a:r>
              <a:rPr lang="en-US" b="1" smtClean="0">
                <a:latin typeface="Arial" pitchFamily="34" charset="0"/>
              </a:rPr>
              <a:t>Nuts and nut oils (peanut, walnut) </a:t>
            </a:r>
          </a:p>
          <a:p>
            <a:pPr eaLnBrk="1" hangingPunct="1"/>
            <a:r>
              <a:rPr lang="en-US" b="1" smtClean="0">
                <a:latin typeface="Arial" pitchFamily="34" charset="0"/>
              </a:rPr>
              <a:t>Seeds and seed oils (sesame, flaxseed) </a:t>
            </a:r>
          </a:p>
          <a:p>
            <a:pPr eaLnBrk="1" hangingPunct="1"/>
            <a:r>
              <a:rPr lang="en-US" b="1" smtClean="0">
                <a:latin typeface="Arial" pitchFamily="34" charset="0"/>
              </a:rPr>
              <a:t>Grape seed oil </a:t>
            </a:r>
          </a:p>
          <a:p>
            <a:pPr eaLnBrk="1" hangingPunct="1"/>
            <a:r>
              <a:rPr lang="en-US" b="1" smtClean="0">
                <a:latin typeface="Arial" pitchFamily="34" charset="0"/>
              </a:rPr>
              <a:t>Soybean oil </a:t>
            </a:r>
          </a:p>
          <a:p>
            <a:pPr eaLnBrk="1" hangingPunct="1"/>
            <a:r>
              <a:rPr lang="en-US" b="1" smtClean="0">
                <a:latin typeface="Arial" pitchFamily="34" charset="0"/>
              </a:rPr>
              <a:t>Avocados </a:t>
            </a:r>
          </a:p>
          <a:p>
            <a:pPr eaLnBrk="1" hangingPunct="1"/>
            <a:endParaRPr lang="en-US" b="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eaLnBrk="0" hangingPunct="0">
              <a:defRPr sz="2800">
                <a:solidFill>
                  <a:schemeClr val="tx1"/>
                </a:solidFill>
                <a:latin typeface="Tahoma" pitchFamily="34" charset="0"/>
                <a:cs typeface="Times New Roman" pitchFamily="18" charset="0"/>
              </a:defRPr>
            </a:lvl1pPr>
            <a:lvl2pPr marL="742950" indent="-285750" defTabSz="931863" eaLnBrk="0" hangingPunct="0">
              <a:defRPr sz="2800">
                <a:solidFill>
                  <a:schemeClr val="tx1"/>
                </a:solidFill>
                <a:latin typeface="Tahoma" pitchFamily="34" charset="0"/>
                <a:cs typeface="Times New Roman" pitchFamily="18" charset="0"/>
              </a:defRPr>
            </a:lvl2pPr>
            <a:lvl3pPr marL="1143000" indent="-228600" defTabSz="931863" eaLnBrk="0" hangingPunct="0">
              <a:defRPr sz="2800">
                <a:solidFill>
                  <a:schemeClr val="tx1"/>
                </a:solidFill>
                <a:latin typeface="Tahoma" pitchFamily="34" charset="0"/>
                <a:cs typeface="Times New Roman" pitchFamily="18" charset="0"/>
              </a:defRPr>
            </a:lvl3pPr>
            <a:lvl4pPr marL="1600200" indent="-228600" defTabSz="931863" eaLnBrk="0" hangingPunct="0">
              <a:defRPr sz="2800">
                <a:solidFill>
                  <a:schemeClr val="tx1"/>
                </a:solidFill>
                <a:latin typeface="Tahoma" pitchFamily="34" charset="0"/>
                <a:cs typeface="Times New Roman" pitchFamily="18" charset="0"/>
              </a:defRPr>
            </a:lvl4pPr>
            <a:lvl5pPr marL="2057400" indent="-228600" defTabSz="931863" eaLnBrk="0" hangingPunct="0">
              <a:defRPr sz="2800">
                <a:solidFill>
                  <a:schemeClr val="tx1"/>
                </a:solidFill>
                <a:latin typeface="Tahoma" pitchFamily="34" charset="0"/>
                <a:cs typeface="Times New Roman" pitchFamily="18" charset="0"/>
              </a:defRPr>
            </a:lvl5pPr>
            <a:lvl6pPr marL="25146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6pPr>
            <a:lvl7pPr marL="29718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7pPr>
            <a:lvl8pPr marL="34290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8pPr>
            <a:lvl9pPr marL="3886200" indent="-228600" defTabSz="931863" eaLnBrk="0" fontAlgn="base" hangingPunct="0">
              <a:spcBef>
                <a:spcPct val="20000"/>
              </a:spcBef>
              <a:spcAft>
                <a:spcPct val="0"/>
              </a:spcAft>
              <a:buClr>
                <a:schemeClr val="hlink"/>
              </a:buClr>
              <a:buSzPct val="65000"/>
              <a:buFont typeface="Wingdings" pitchFamily="2" charset="2"/>
              <a:buChar char="n"/>
              <a:defRPr sz="2800">
                <a:solidFill>
                  <a:schemeClr val="tx1"/>
                </a:solidFill>
                <a:latin typeface="Tahoma" pitchFamily="34" charset="0"/>
                <a:cs typeface="Times New Roman" pitchFamily="18" charset="0"/>
              </a:defRPr>
            </a:lvl9pPr>
          </a:lstStyle>
          <a:p>
            <a:pPr eaLnBrk="1" hangingPunct="1"/>
            <a:fld id="{7FEB558E-8256-4257-B037-C41605A2532A}" type="slidenum">
              <a:rPr lang="en-US" sz="1200">
                <a:latin typeface="Arial" pitchFamily="34" charset="0"/>
              </a:rPr>
              <a:pPr eaLnBrk="1" hangingPunct="1"/>
              <a:t>28</a:t>
            </a:fld>
            <a:endParaRPr lang="en-US" sz="1200">
              <a:latin typeface="Arial" pitchFamily="34"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xfrm>
            <a:off x="1219615" y="2443514"/>
            <a:ext cx="6704772" cy="2314400"/>
          </a:xfrm>
          <a:noFill/>
        </p:spPr>
        <p:txBody>
          <a:bodyPr/>
          <a:lstStyle/>
          <a:p>
            <a:pPr eaLnBrk="1" hangingPunct="1"/>
            <a:r>
              <a:rPr lang="en-US" b="1" smtClean="0">
                <a:latin typeface="Arial" pitchFamily="34" charset="0"/>
              </a:rPr>
              <a:t>Body fat does not just create unsightly bulges. Its accumulation can affect nearly every one of the body’s organs, the heart, the lungs, in the blood, and put stress on joints, the digestive system even interfere with the immune system??? As you can see, it can lead to or playa  role in everything from diabetes, heart disease and stroke to sleep apnea, asthma, pregnancy complications, depression and even breast cancer. By some estimates some xxx (number of diseases and conditions). In fact, may be the single most common risk factor??? Anyway to make this more dramatic…i.e., if you are obese you are xxx more likely to die of xxx; or xxx more likely to die of xxx. You may be more likely to have worse priods, get more skin infections, and more GERD.</a:t>
            </a:r>
          </a:p>
          <a:p>
            <a:pPr eaLnBrk="1" hangingPunct="1"/>
            <a:endParaRPr lang="en-US" b="1" smtClean="0">
              <a:latin typeface="Arial" pitchFamily="34" charset="0"/>
            </a:endParaRPr>
          </a:p>
          <a:p>
            <a:pPr eaLnBrk="1" hangingPunct="1"/>
            <a:r>
              <a:rPr lang="en-US" b="1" smtClean="0">
                <a:latin typeface="Arial" pitchFamily="34" charset="0"/>
              </a:rPr>
              <a:t>With its role in so many  diseases and conditions, including serious ones, it is no wonder that obesity has resulted in 400,000 deaths annually??? (figure seems low, more than this??)</a:t>
            </a:r>
          </a:p>
          <a:p>
            <a:pPr eaLnBrk="1" hangingPunct="1"/>
            <a:endParaRPr lang="en-US" b="1" smtClean="0">
              <a:latin typeface="Arial" pitchFamily="34" charset="0"/>
            </a:endParaRPr>
          </a:p>
          <a:p>
            <a:pPr eaLnBrk="1" hangingPunct="1"/>
            <a:r>
              <a:rPr lang="en-US" smtClean="0">
                <a:latin typeface="Arial" pitchFamily="34" charset="0"/>
              </a:rPr>
              <a:t>----------</a:t>
            </a:r>
          </a:p>
          <a:p>
            <a:pPr eaLnBrk="1" hangingPunct="1"/>
            <a:r>
              <a:rPr lang="en-US" smtClean="0">
                <a:latin typeface="Arial" pitchFamily="34" charset="0"/>
              </a:rPr>
              <a:t>Many studies show an association between excessive body weight and various diseases, particularly cardiovascular diseases, diabetes mellitus type 2, sleep apnea, certain types of cancer, and osteoarthritis. As a result, obesity has been found to reduce life expectancy.  With rates of adult and childhood obesity increasing, authorities view it as a serious public health problem. Attempts to address it include population-wide measures to improve dietary choices and increase physical exercise.</a:t>
            </a:r>
          </a:p>
          <a:p>
            <a:pPr eaLnBrk="1" hangingPunct="1"/>
            <a:endParaRPr lang="en-US" smtClean="0">
              <a:latin typeface="Arial" pitchFamily="34" charset="0"/>
            </a:endParaRPr>
          </a:p>
          <a:p>
            <a:pPr eaLnBrk="1" hangingPunct="1"/>
            <a:r>
              <a:rPr lang="en-US" smtClean="0">
                <a:latin typeface="Arial" pitchFamily="34" charset="0"/>
              </a:rPr>
              <a:t>Obesity currently results in an estimated </a:t>
            </a:r>
            <a:r>
              <a:rPr lang="en-US" b="1" smtClean="0">
                <a:latin typeface="Arial" pitchFamily="34" charset="0"/>
              </a:rPr>
              <a:t>400,000 deaths annually</a:t>
            </a:r>
          </a:p>
          <a:p>
            <a:pPr eaLnBrk="1" hangingPunct="1"/>
            <a:endParaRPr lang="en-US" b="1" smtClean="0">
              <a:latin typeface="Arial" pitchFamily="34" charset="0"/>
            </a:endParaRPr>
          </a:p>
          <a:p>
            <a:pPr eaLnBrk="1" hangingPunct="1"/>
            <a:r>
              <a:rPr lang="en-US" b="1" smtClean="0">
                <a:latin typeface="Arial" pitchFamily="34" charset="0"/>
              </a:rPr>
              <a:t>Janine: I suggest cutting this:</a:t>
            </a:r>
          </a:p>
          <a:p>
            <a:pPr eaLnBrk="1" hangingPunct="1">
              <a:buFontTx/>
              <a:buChar char="•"/>
            </a:pPr>
            <a:r>
              <a:rPr lang="en-US" smtClean="0">
                <a:latin typeface="Arial" pitchFamily="34" charset="0"/>
              </a:rPr>
              <a:t>This does not mean that all obese people have serious health problems.  In fact, a recent study by MaryFran Sowers, an obesity research at the University of Michigan found that just almost 1/3 of obese adults – approiximately 20 million people in the U.S. – had mostly normal levels of blood pressue, cholesterol, trigycerides, and blood sugar. Moreover, about 1/4 of adults who were considered in the healthy weight range – around 16 million – had unhealthy levels of at least two of these measures.</a:t>
            </a:r>
            <a:r>
              <a:rPr lang="en-US" u="sng" smtClean="0">
                <a:latin typeface="Arial" pitchFamily="34" charset="0"/>
                <a:hlinkClick r:id="" action="ppaction://noaction"/>
              </a:rPr>
              <a:t>[i]</a:t>
            </a:r>
            <a:endParaRPr lang="en-US" smtClean="0">
              <a:latin typeface="Arial" pitchFamily="34" charset="0"/>
            </a:endParaRPr>
          </a:p>
          <a:p>
            <a:pPr eaLnBrk="1" hangingPunct="1"/>
            <a:r>
              <a:rPr lang="en-US" smtClean="0">
                <a:latin typeface="Arial" pitchFamily="34" charset="0"/>
              </a:rPr>
              <a:t/>
            </a:r>
            <a:br>
              <a:rPr lang="en-US" smtClean="0">
                <a:latin typeface="Arial" pitchFamily="34" charset="0"/>
              </a:rPr>
            </a:br>
            <a:r>
              <a:rPr lang="en-US" sz="1000" u="sng" smtClean="0">
                <a:latin typeface="Arial" pitchFamily="34" charset="0"/>
                <a:hlinkClick r:id="" action="ppaction://noaction"/>
              </a:rPr>
              <a:t>[i]</a:t>
            </a:r>
            <a:r>
              <a:rPr lang="en-US" sz="1000" smtClean="0">
                <a:latin typeface="Arial" pitchFamily="34" charset="0"/>
              </a:rPr>
              <a:t> </a:t>
            </a:r>
            <a:r>
              <a:rPr lang="en-US" sz="1000" smtClean="0">
                <a:latin typeface="Arial" pitchFamily="34" charset="0"/>
                <a:hlinkClick r:id="rId3"/>
              </a:rPr>
              <a:t>Rachel P. Wildman, PhD; Paul Muntner, PhD; Kristi Reynolds, PhD; Aileen P. McGinn, PhD; Swapnil Rajpathak, MD, DrPH; Judith Wylie-Rosett, EdD; MaryFran R. Sowers, PhD </a:t>
            </a:r>
            <a:r>
              <a:rPr lang="en-US" sz="1000" smtClean="0">
                <a:latin typeface="Arial" pitchFamily="34" charset="0"/>
              </a:rPr>
              <a:t>“The Obese Without Cardiometabolic Risk Factor Clustering and the Normal Weight With Cardiometabolic Risk Factor Clustering: Prevalence and Correlates of 2 Phenotypes Among the US Population (NHANES 1999-2004).” </a:t>
            </a:r>
            <a:r>
              <a:rPr lang="en-US" sz="1000" i="1" smtClean="0">
                <a:latin typeface="Arial" pitchFamily="34" charset="0"/>
              </a:rPr>
              <a:t>Arch Intern Med.</a:t>
            </a:r>
            <a:r>
              <a:rPr lang="en-US" sz="1000" smtClean="0">
                <a:latin typeface="Arial" pitchFamily="34" charset="0"/>
              </a:rPr>
              <a:t> 2008;168(15):1617-1624.  </a:t>
            </a:r>
            <a:r>
              <a:rPr lang="en-US" sz="1000" smtClean="0">
                <a:latin typeface="Arial" pitchFamily="34" charset="0"/>
                <a:hlinkClick r:id="rId4"/>
              </a:rPr>
              <a:t>http://archinte.ama-assn.org/cgi/content/full/168/15/1617 Accessed Aug. 12</a:t>
            </a:r>
            <a:r>
              <a:rPr lang="en-US" sz="1000" smtClean="0">
                <a:latin typeface="Arial" pitchFamily="34" charset="0"/>
              </a:rPr>
              <a:t>, 2008.</a:t>
            </a:r>
          </a:p>
          <a:p>
            <a:pPr eaLnBrk="1" hangingPunct="1"/>
            <a:r>
              <a:rPr lang="en-US" b="1" smtClean="0">
                <a:latin typeface="Arial"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457200" y="4758525"/>
            <a:ext cx="8229600" cy="12700"/>
          </a:xfrm>
          <a:custGeom>
            <a:avLst/>
            <a:gdLst/>
            <a:ahLst/>
            <a:cxnLst/>
            <a:rect l="l" t="t" r="r" b="b"/>
            <a:pathLst>
              <a:path w="8229600" h="12700">
                <a:moveTo>
                  <a:pt x="0" y="12699"/>
                </a:moveTo>
                <a:lnTo>
                  <a:pt x="8229600" y="12699"/>
                </a:lnTo>
                <a:lnTo>
                  <a:pt x="8229600" y="0"/>
                </a:lnTo>
                <a:lnTo>
                  <a:pt x="0" y="0"/>
                </a:lnTo>
                <a:lnTo>
                  <a:pt x="0" y="12699"/>
                </a:lnTo>
                <a:close/>
              </a:path>
            </a:pathLst>
          </a:custGeom>
          <a:solidFill>
            <a:srgbClr val="CCB400"/>
          </a:solidFill>
        </p:spPr>
        <p:txBody>
          <a:bodyPr wrap="square" lIns="0" tIns="0" rIns="0" bIns="0" rtlCol="0"/>
          <a:lstStyle/>
          <a:p>
            <a:endParaRPr dirty="0"/>
          </a:p>
        </p:txBody>
      </p:sp>
      <p:sp>
        <p:nvSpPr>
          <p:cNvPr id="18" name="bk object 18"/>
          <p:cNvSpPr/>
          <p:nvPr/>
        </p:nvSpPr>
        <p:spPr>
          <a:xfrm>
            <a:off x="640080" y="857250"/>
            <a:ext cx="8046720" cy="0"/>
          </a:xfrm>
          <a:custGeom>
            <a:avLst/>
            <a:gdLst/>
            <a:ahLst/>
            <a:cxnLst/>
            <a:rect l="l" t="t" r="r" b="b"/>
            <a:pathLst>
              <a:path w="8046720">
                <a:moveTo>
                  <a:pt x="0" y="0"/>
                </a:moveTo>
                <a:lnTo>
                  <a:pt x="8046720" y="0"/>
                </a:lnTo>
              </a:path>
            </a:pathLst>
          </a:custGeom>
          <a:ln w="12700">
            <a:solidFill>
              <a:srgbClr val="CCB400"/>
            </a:solidFill>
            <a:prstDash val="sysDash"/>
          </a:ln>
        </p:spPr>
        <p:txBody>
          <a:bodyPr wrap="square" lIns="0" tIns="0" rIns="0" bIns="0" rtlCol="0"/>
          <a:lstStyle/>
          <a:p>
            <a:endParaRPr dirty="0"/>
          </a:p>
        </p:txBody>
      </p:sp>
      <p:sp>
        <p:nvSpPr>
          <p:cNvPr id="19" name="bk object 19"/>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20" name="bk object 20"/>
          <p:cNvSpPr/>
          <p:nvPr/>
        </p:nvSpPr>
        <p:spPr>
          <a:xfrm>
            <a:off x="457200" y="4758525"/>
            <a:ext cx="8229600" cy="12700"/>
          </a:xfrm>
          <a:custGeom>
            <a:avLst/>
            <a:gdLst/>
            <a:ahLst/>
            <a:cxnLst/>
            <a:rect l="l" t="t" r="r" b="b"/>
            <a:pathLst>
              <a:path w="8229600" h="12700">
                <a:moveTo>
                  <a:pt x="0" y="12699"/>
                </a:moveTo>
                <a:lnTo>
                  <a:pt x="8229600" y="12699"/>
                </a:lnTo>
                <a:lnTo>
                  <a:pt x="8229600" y="0"/>
                </a:lnTo>
                <a:lnTo>
                  <a:pt x="0" y="0"/>
                </a:lnTo>
                <a:lnTo>
                  <a:pt x="0" y="12699"/>
                </a:lnTo>
                <a:close/>
              </a:path>
            </a:pathLst>
          </a:custGeom>
          <a:solidFill>
            <a:srgbClr val="CCB400"/>
          </a:solidFill>
        </p:spPr>
        <p:txBody>
          <a:bodyPr wrap="square" lIns="0" tIns="0" rIns="0" bIns="0" rtlCol="0"/>
          <a:lstStyle/>
          <a:p>
            <a:endParaRPr dirty="0"/>
          </a:p>
        </p:txBody>
      </p:sp>
      <p:sp>
        <p:nvSpPr>
          <p:cNvPr id="21" name="bk object 21"/>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22" name="bk object 22"/>
          <p:cNvSpPr/>
          <p:nvPr/>
        </p:nvSpPr>
        <p:spPr>
          <a:xfrm>
            <a:off x="457200" y="375615"/>
            <a:ext cx="8229600" cy="506095"/>
          </a:xfrm>
          <a:custGeom>
            <a:avLst/>
            <a:gdLst/>
            <a:ahLst/>
            <a:cxnLst/>
            <a:rect l="l" t="t" r="r" b="b"/>
            <a:pathLst>
              <a:path w="8229600" h="506094">
                <a:moveTo>
                  <a:pt x="0" y="506018"/>
                </a:moveTo>
                <a:lnTo>
                  <a:pt x="8229600" y="506018"/>
                </a:lnTo>
                <a:lnTo>
                  <a:pt x="8229600" y="0"/>
                </a:lnTo>
                <a:lnTo>
                  <a:pt x="0" y="0"/>
                </a:lnTo>
                <a:lnTo>
                  <a:pt x="0" y="506018"/>
                </a:lnTo>
                <a:close/>
              </a:path>
            </a:pathLst>
          </a:custGeom>
          <a:ln w="12700">
            <a:solidFill>
              <a:srgbClr val="D16248"/>
            </a:solidFill>
          </a:ln>
        </p:spPr>
        <p:txBody>
          <a:bodyPr wrap="square" lIns="0" tIns="0" rIns="0" bIns="0" rtlCol="0"/>
          <a:lstStyle/>
          <a:p>
            <a:endParaRPr dirty="0"/>
          </a:p>
        </p:txBody>
      </p:sp>
      <p:sp>
        <p:nvSpPr>
          <p:cNvPr id="2" name="Holder 2"/>
          <p:cNvSpPr>
            <a:spLocks noGrp="1"/>
          </p:cNvSpPr>
          <p:nvPr>
            <p:ph type="ctrTitle"/>
          </p:nvPr>
        </p:nvSpPr>
        <p:spPr>
          <a:xfrm>
            <a:off x="457199" y="457581"/>
            <a:ext cx="8229600" cy="330834"/>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600" b="0" i="0">
                <a:solidFill>
                  <a:srgbClr val="00AFE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300" b="0" i="0">
                <a:solidFill>
                  <a:srgbClr val="636B85"/>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18" name="bk object 18"/>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19" name="bk object 19"/>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600" b="0" i="0">
                <a:solidFill>
                  <a:srgbClr val="00AFEF"/>
                </a:solidFill>
                <a:latin typeface="Trebuchet MS"/>
                <a:cs typeface="Trebuchet MS"/>
              </a:defRPr>
            </a:lvl1pPr>
          </a:lstStyle>
          <a:p>
            <a:endParaRPr/>
          </a:p>
        </p:txBody>
      </p:sp>
      <p:sp>
        <p:nvSpPr>
          <p:cNvPr id="3" name="Holder 3"/>
          <p:cNvSpPr>
            <a:spLocks noGrp="1"/>
          </p:cNvSpPr>
          <p:nvPr>
            <p:ph sz="half" idx="2"/>
          </p:nvPr>
        </p:nvSpPr>
        <p:spPr>
          <a:xfrm>
            <a:off x="810259" y="1891901"/>
            <a:ext cx="2519679" cy="3225800"/>
          </a:xfrm>
          <a:prstGeom prst="rect">
            <a:avLst/>
          </a:prstGeom>
        </p:spPr>
        <p:txBody>
          <a:bodyPr wrap="square" lIns="0" tIns="0" rIns="0" bIns="0">
            <a:spAutoFit/>
          </a:bodyPr>
          <a:lstStyle>
            <a:lvl1pPr>
              <a:defRPr sz="3200" b="1" i="0">
                <a:solidFill>
                  <a:srgbClr val="404040"/>
                </a:solidFill>
                <a:latin typeface="Trebuchet MS"/>
                <a:cs typeface="Trebuchet MS"/>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18" name="bk object 18"/>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19" name="bk object 19"/>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600" b="0" i="0">
                <a:solidFill>
                  <a:srgbClr val="00AFE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40011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69988" y="1459706"/>
            <a:ext cx="3810000" cy="1461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132388" y="1459706"/>
            <a:ext cx="3810000" cy="353943"/>
          </a:xfrm>
        </p:spPr>
        <p:txBody>
          <a:bodyPr/>
          <a:lstStyle/>
          <a:p>
            <a:pPr lvl="0"/>
            <a:endParaRPr lang="en-GB" noProof="0" smtClean="0"/>
          </a:p>
        </p:txBody>
      </p:sp>
      <p:sp>
        <p:nvSpPr>
          <p:cNvPr id="5" name="Rectangle 35"/>
          <p:cNvSpPr>
            <a:spLocks noGrp="1" noChangeArrowheads="1"/>
          </p:cNvSpPr>
          <p:nvPr>
            <p:ph type="dt" sz="half" idx="10"/>
          </p:nvPr>
        </p:nvSpPr>
        <p:spPr>
          <a:xfrm>
            <a:off x="457200" y="4783455"/>
            <a:ext cx="2103120" cy="276999"/>
          </a:xfrm>
        </p:spPr>
        <p:txBody>
          <a:bodyPr/>
          <a:lstStyle>
            <a:lvl1pPr>
              <a:defRPr/>
            </a:lvl1pPr>
          </a:lstStyle>
          <a:p>
            <a:pPr>
              <a:defRPr/>
            </a:pPr>
            <a:endParaRPr lang="en-GB"/>
          </a:p>
        </p:txBody>
      </p:sp>
      <p:sp>
        <p:nvSpPr>
          <p:cNvPr id="6" name="Rectangle 36"/>
          <p:cNvSpPr>
            <a:spLocks noGrp="1" noChangeArrowheads="1"/>
          </p:cNvSpPr>
          <p:nvPr>
            <p:ph type="ftr" sz="quarter" idx="11"/>
          </p:nvPr>
        </p:nvSpPr>
        <p:spPr>
          <a:xfrm>
            <a:off x="3108960" y="4783455"/>
            <a:ext cx="2926080" cy="276999"/>
          </a:xfrm>
        </p:spPr>
        <p:txBody>
          <a:bodyPr/>
          <a:lstStyle>
            <a:lvl1pPr>
              <a:defRPr/>
            </a:lvl1pPr>
          </a:lstStyle>
          <a:p>
            <a:pPr>
              <a:defRPr/>
            </a:pPr>
            <a:endParaRPr lang="en-GB"/>
          </a:p>
        </p:txBody>
      </p:sp>
      <p:sp>
        <p:nvSpPr>
          <p:cNvPr id="7" name="Rectangle 37"/>
          <p:cNvSpPr>
            <a:spLocks noGrp="1" noChangeArrowheads="1"/>
          </p:cNvSpPr>
          <p:nvPr>
            <p:ph type="sldNum" sz="quarter" idx="12"/>
          </p:nvPr>
        </p:nvSpPr>
        <p:spPr>
          <a:xfrm>
            <a:off x="6583680" y="4783455"/>
            <a:ext cx="2103120" cy="276999"/>
          </a:xfrm>
        </p:spPr>
        <p:txBody>
          <a:bodyPr/>
          <a:lstStyle>
            <a:lvl1pPr>
              <a:defRPr/>
            </a:lvl1pPr>
          </a:lstStyle>
          <a:p>
            <a:pPr>
              <a:defRPr/>
            </a:pPr>
            <a:fld id="{3520CD03-13C6-4AF0-80D4-D068B0BD9243}" type="slidenum">
              <a:rPr lang="en-GB"/>
              <a:pPr>
                <a:defRPr/>
              </a:pPr>
              <a:t>‹#›</a:t>
            </a:fld>
            <a:endParaRPr lang="en-GB"/>
          </a:p>
        </p:txBody>
      </p:sp>
    </p:spTree>
    <p:extLst>
      <p:ext uri="{BB962C8B-B14F-4D97-AF65-F5344CB8AC3E}">
        <p14:creationId xmlns:p14="http://schemas.microsoft.com/office/powerpoint/2010/main" val="265854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35940" y="897382"/>
            <a:ext cx="3432175" cy="422275"/>
          </a:xfrm>
          <a:prstGeom prst="rect">
            <a:avLst/>
          </a:prstGeom>
        </p:spPr>
        <p:txBody>
          <a:bodyPr wrap="square" lIns="0" tIns="0" rIns="0" bIns="0">
            <a:spAutoFit/>
          </a:bodyPr>
          <a:lstStyle>
            <a:lvl1pPr>
              <a:defRPr sz="2600" b="0" i="0">
                <a:solidFill>
                  <a:srgbClr val="00AFEF"/>
                </a:solidFill>
                <a:latin typeface="Trebuchet MS"/>
                <a:cs typeface="Trebuchet MS"/>
              </a:defRPr>
            </a:lvl1pPr>
          </a:lstStyle>
          <a:p>
            <a:endParaRPr/>
          </a:p>
        </p:txBody>
      </p:sp>
      <p:sp>
        <p:nvSpPr>
          <p:cNvPr id="3" name="Holder 3"/>
          <p:cNvSpPr>
            <a:spLocks noGrp="1"/>
          </p:cNvSpPr>
          <p:nvPr>
            <p:ph type="body" idx="1"/>
          </p:nvPr>
        </p:nvSpPr>
        <p:spPr>
          <a:xfrm>
            <a:off x="535940" y="1295864"/>
            <a:ext cx="7722234" cy="2988945"/>
          </a:xfrm>
          <a:prstGeom prst="rect">
            <a:avLst/>
          </a:prstGeom>
        </p:spPr>
        <p:txBody>
          <a:bodyPr wrap="square" lIns="0" tIns="0" rIns="0" bIns="0">
            <a:spAutoFit/>
          </a:bodyPr>
          <a:lstStyle>
            <a:lvl1pPr>
              <a:defRPr sz="2300" b="0" i="0">
                <a:solidFill>
                  <a:srgbClr val="636B85"/>
                </a:solidFill>
                <a:latin typeface="Times New Roman"/>
                <a:cs typeface="Times New Roman"/>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2/12/2019</a:t>
            </a:fld>
            <a:endParaRPr lang="en-US" dirty="0"/>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jp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78.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5.xml"/><Relationship Id="rId4" Type="http://schemas.openxmlformats.org/officeDocument/2006/relationships/image" Target="../media/image8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 Id="rId5" Type="http://schemas.openxmlformats.org/officeDocument/2006/relationships/image" Target="../media/image103.png"/><Relationship Id="rId4" Type="http://schemas.openxmlformats.org/officeDocument/2006/relationships/image" Target="../media/image102.png"/></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jpg"/><Relationship Id="rId1" Type="http://schemas.openxmlformats.org/officeDocument/2006/relationships/slideLayout" Target="../slideLayouts/slideLayout5.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5.xml"/><Relationship Id="rId5" Type="http://schemas.openxmlformats.org/officeDocument/2006/relationships/image" Target="../media/image127.png"/><Relationship Id="rId4" Type="http://schemas.openxmlformats.org/officeDocument/2006/relationships/image" Target="../media/image1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5.xml"/><Relationship Id="rId6" Type="http://schemas.openxmlformats.org/officeDocument/2006/relationships/image" Target="../media/image132.png"/><Relationship Id="rId11" Type="http://schemas.openxmlformats.org/officeDocument/2006/relationships/image" Target="../media/image137.jp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32.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3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5.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3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7.jpg"/><Relationship Id="rId2" Type="http://schemas.openxmlformats.org/officeDocument/2006/relationships/image" Target="../media/image17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79.jpg"/><Relationship Id="rId2" Type="http://schemas.openxmlformats.org/officeDocument/2006/relationships/image" Target="../media/image178.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53.xml.rels><?xml version="1.0" encoding="UTF-8" standalone="yes"?>
<Relationships xmlns="http://schemas.openxmlformats.org/package/2006/relationships"><Relationship Id="rId2" Type="http://schemas.openxmlformats.org/officeDocument/2006/relationships/image" Target="../media/image184.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who.int/mediacentre/factsheets/fs311" TargetMode="External"/><Relationship Id="rId2" Type="http://schemas.openxmlformats.org/officeDocument/2006/relationships/image" Target="../media/image18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image" Target="../media/image18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904875" y="2736088"/>
            <a:ext cx="7315200" cy="960119"/>
          </a:xfrm>
          <a:custGeom>
            <a:avLst/>
            <a:gdLst/>
            <a:ahLst/>
            <a:cxnLst/>
            <a:rect l="l" t="t" r="r" b="b"/>
            <a:pathLst>
              <a:path w="7315200" h="960120">
                <a:moveTo>
                  <a:pt x="0" y="960120"/>
                </a:moveTo>
                <a:lnTo>
                  <a:pt x="7315200" y="960120"/>
                </a:lnTo>
                <a:lnTo>
                  <a:pt x="7315200" y="0"/>
                </a:lnTo>
                <a:lnTo>
                  <a:pt x="0" y="0"/>
                </a:lnTo>
                <a:lnTo>
                  <a:pt x="0" y="960120"/>
                </a:lnTo>
                <a:close/>
              </a:path>
            </a:pathLst>
          </a:custGeom>
          <a:ln w="12700">
            <a:solidFill>
              <a:srgbClr val="D16248"/>
            </a:solidFill>
          </a:ln>
        </p:spPr>
        <p:txBody>
          <a:bodyPr wrap="square" lIns="0" tIns="0" rIns="0" bIns="0" rtlCol="0"/>
          <a:lstStyle/>
          <a:p>
            <a:endParaRPr dirty="0"/>
          </a:p>
        </p:txBody>
      </p:sp>
      <p:sp>
        <p:nvSpPr>
          <p:cNvPr id="6" name="object 6"/>
          <p:cNvSpPr/>
          <p:nvPr/>
        </p:nvSpPr>
        <p:spPr>
          <a:xfrm>
            <a:off x="914400" y="3786187"/>
            <a:ext cx="7315200" cy="514350"/>
          </a:xfrm>
          <a:custGeom>
            <a:avLst/>
            <a:gdLst/>
            <a:ahLst/>
            <a:cxnLst/>
            <a:rect l="l" t="t" r="r" b="b"/>
            <a:pathLst>
              <a:path w="7315200" h="514350">
                <a:moveTo>
                  <a:pt x="0" y="514350"/>
                </a:moveTo>
                <a:lnTo>
                  <a:pt x="7315200" y="514350"/>
                </a:lnTo>
                <a:lnTo>
                  <a:pt x="7315200" y="0"/>
                </a:lnTo>
                <a:lnTo>
                  <a:pt x="0" y="0"/>
                </a:lnTo>
                <a:lnTo>
                  <a:pt x="0" y="514350"/>
                </a:lnTo>
                <a:close/>
              </a:path>
            </a:pathLst>
          </a:custGeom>
          <a:ln w="12700">
            <a:solidFill>
              <a:srgbClr val="CCB400"/>
            </a:solidFill>
          </a:ln>
        </p:spPr>
        <p:txBody>
          <a:bodyPr wrap="square" lIns="0" tIns="0" rIns="0" bIns="0" rtlCol="0"/>
          <a:lstStyle/>
          <a:p>
            <a:endParaRPr dirty="0"/>
          </a:p>
        </p:txBody>
      </p:sp>
      <p:sp>
        <p:nvSpPr>
          <p:cNvPr id="7" name="object 7"/>
          <p:cNvSpPr/>
          <p:nvPr/>
        </p:nvSpPr>
        <p:spPr>
          <a:xfrm>
            <a:off x="904875" y="2736088"/>
            <a:ext cx="228600" cy="960119"/>
          </a:xfrm>
          <a:custGeom>
            <a:avLst/>
            <a:gdLst/>
            <a:ahLst/>
            <a:cxnLst/>
            <a:rect l="l" t="t" r="r" b="b"/>
            <a:pathLst>
              <a:path w="228600" h="960120">
                <a:moveTo>
                  <a:pt x="0" y="960120"/>
                </a:moveTo>
                <a:lnTo>
                  <a:pt x="228600" y="960120"/>
                </a:lnTo>
                <a:lnTo>
                  <a:pt x="228600" y="0"/>
                </a:lnTo>
                <a:lnTo>
                  <a:pt x="0" y="0"/>
                </a:lnTo>
                <a:lnTo>
                  <a:pt x="0" y="960120"/>
                </a:lnTo>
                <a:close/>
              </a:path>
            </a:pathLst>
          </a:custGeom>
          <a:solidFill>
            <a:srgbClr val="D16248"/>
          </a:solidFill>
        </p:spPr>
        <p:txBody>
          <a:bodyPr wrap="square" lIns="0" tIns="0" rIns="0" bIns="0" rtlCol="0"/>
          <a:lstStyle/>
          <a:p>
            <a:endParaRPr dirty="0"/>
          </a:p>
        </p:txBody>
      </p:sp>
      <p:sp>
        <p:nvSpPr>
          <p:cNvPr id="8" name="object 8"/>
          <p:cNvSpPr/>
          <p:nvPr/>
        </p:nvSpPr>
        <p:spPr>
          <a:xfrm>
            <a:off x="4797552" y="3433571"/>
            <a:ext cx="3566159" cy="941832"/>
          </a:xfrm>
          <a:prstGeom prst="rect">
            <a:avLst/>
          </a:prstGeom>
          <a:blipFill>
            <a:blip r:embed="rId2" cstate="print"/>
            <a:stretch>
              <a:fillRect/>
            </a:stretch>
          </a:blipFill>
        </p:spPr>
        <p:txBody>
          <a:bodyPr wrap="square" lIns="0" tIns="0" rIns="0" bIns="0" rtlCol="0"/>
          <a:lstStyle/>
          <a:p>
            <a:endParaRPr dirty="0"/>
          </a:p>
        </p:txBody>
      </p:sp>
      <p:sp>
        <p:nvSpPr>
          <p:cNvPr id="9" name="object 9"/>
          <p:cNvSpPr/>
          <p:nvPr/>
        </p:nvSpPr>
        <p:spPr>
          <a:xfrm>
            <a:off x="5193236" y="3127755"/>
            <a:ext cx="2801286" cy="434340"/>
          </a:xfrm>
          <a:prstGeom prst="rect">
            <a:avLst/>
          </a:prstGeom>
          <a:blipFill>
            <a:blip r:embed="rId3" cstate="print"/>
            <a:stretch>
              <a:fillRect/>
            </a:stretch>
          </a:blipFill>
        </p:spPr>
        <p:txBody>
          <a:bodyPr wrap="square" lIns="0" tIns="0" rIns="0" bIns="0" rtlCol="0"/>
          <a:lstStyle/>
          <a:p>
            <a:endParaRPr dirty="0"/>
          </a:p>
        </p:txBody>
      </p:sp>
      <p:sp>
        <p:nvSpPr>
          <p:cNvPr id="10" name="object 10"/>
          <p:cNvSpPr/>
          <p:nvPr/>
        </p:nvSpPr>
        <p:spPr>
          <a:xfrm>
            <a:off x="5863209" y="3171189"/>
            <a:ext cx="173355" cy="347980"/>
          </a:xfrm>
          <a:custGeom>
            <a:avLst/>
            <a:gdLst/>
            <a:ahLst/>
            <a:cxnLst/>
            <a:rect l="l" t="t" r="r" b="b"/>
            <a:pathLst>
              <a:path w="173354" h="347979">
                <a:moveTo>
                  <a:pt x="1650" y="0"/>
                </a:moveTo>
                <a:lnTo>
                  <a:pt x="0" y="169037"/>
                </a:lnTo>
                <a:lnTo>
                  <a:pt x="1650" y="347853"/>
                </a:lnTo>
                <a:lnTo>
                  <a:pt x="15875" y="347980"/>
                </a:lnTo>
                <a:lnTo>
                  <a:pt x="58467" y="346837"/>
                </a:lnTo>
                <a:lnTo>
                  <a:pt x="99107" y="340719"/>
                </a:lnTo>
                <a:lnTo>
                  <a:pt x="139612" y="315843"/>
                </a:lnTo>
                <a:lnTo>
                  <a:pt x="156971" y="270891"/>
                </a:lnTo>
                <a:lnTo>
                  <a:pt x="156307" y="262556"/>
                </a:lnTo>
                <a:lnTo>
                  <a:pt x="133476" y="225488"/>
                </a:lnTo>
                <a:lnTo>
                  <a:pt x="108712" y="215011"/>
                </a:lnTo>
                <a:lnTo>
                  <a:pt x="101345" y="215900"/>
                </a:lnTo>
                <a:lnTo>
                  <a:pt x="93599" y="215900"/>
                </a:lnTo>
                <a:lnTo>
                  <a:pt x="81760" y="215352"/>
                </a:lnTo>
                <a:lnTo>
                  <a:pt x="45483" y="202303"/>
                </a:lnTo>
                <a:lnTo>
                  <a:pt x="36321" y="182372"/>
                </a:lnTo>
                <a:lnTo>
                  <a:pt x="36321" y="173990"/>
                </a:lnTo>
                <a:lnTo>
                  <a:pt x="39877" y="169672"/>
                </a:lnTo>
                <a:lnTo>
                  <a:pt x="46989" y="169672"/>
                </a:lnTo>
                <a:lnTo>
                  <a:pt x="50164" y="169672"/>
                </a:lnTo>
                <a:lnTo>
                  <a:pt x="54737" y="171196"/>
                </a:lnTo>
                <a:lnTo>
                  <a:pt x="60832" y="173990"/>
                </a:lnTo>
                <a:lnTo>
                  <a:pt x="69790" y="177823"/>
                </a:lnTo>
                <a:lnTo>
                  <a:pt x="79343" y="180562"/>
                </a:lnTo>
                <a:lnTo>
                  <a:pt x="89515" y="182205"/>
                </a:lnTo>
                <a:lnTo>
                  <a:pt x="100329" y="182753"/>
                </a:lnTo>
                <a:lnTo>
                  <a:pt x="119143" y="180653"/>
                </a:lnTo>
                <a:lnTo>
                  <a:pt x="163702" y="148971"/>
                </a:lnTo>
                <a:lnTo>
                  <a:pt x="172974" y="106299"/>
                </a:lnTo>
                <a:lnTo>
                  <a:pt x="171400" y="87631"/>
                </a:lnTo>
                <a:lnTo>
                  <a:pt x="147700" y="40893"/>
                </a:lnTo>
                <a:lnTo>
                  <a:pt x="104820" y="14872"/>
                </a:lnTo>
                <a:lnTo>
                  <a:pt x="54609" y="2365"/>
                </a:lnTo>
                <a:lnTo>
                  <a:pt x="11683" y="0"/>
                </a:lnTo>
                <a:lnTo>
                  <a:pt x="1650" y="0"/>
                </a:lnTo>
                <a:close/>
              </a:path>
            </a:pathLst>
          </a:custGeom>
          <a:ln w="9144">
            <a:solidFill>
              <a:srgbClr val="67574E"/>
            </a:solidFill>
          </a:ln>
        </p:spPr>
        <p:txBody>
          <a:bodyPr wrap="square" lIns="0" tIns="0" rIns="0" bIns="0" rtlCol="0"/>
          <a:lstStyle/>
          <a:p>
            <a:endParaRPr dirty="0"/>
          </a:p>
        </p:txBody>
      </p:sp>
      <p:sp>
        <p:nvSpPr>
          <p:cNvPr id="11" name="object 11"/>
          <p:cNvSpPr/>
          <p:nvPr/>
        </p:nvSpPr>
        <p:spPr>
          <a:xfrm>
            <a:off x="5392165" y="3157601"/>
            <a:ext cx="205740" cy="375285"/>
          </a:xfrm>
          <a:custGeom>
            <a:avLst/>
            <a:gdLst/>
            <a:ahLst/>
            <a:cxnLst/>
            <a:rect l="l" t="t" r="r" b="b"/>
            <a:pathLst>
              <a:path w="205739" h="375285">
                <a:moveTo>
                  <a:pt x="16256" y="0"/>
                </a:moveTo>
                <a:lnTo>
                  <a:pt x="9906" y="0"/>
                </a:lnTo>
                <a:lnTo>
                  <a:pt x="5080" y="254"/>
                </a:lnTo>
                <a:lnTo>
                  <a:pt x="1650" y="762"/>
                </a:lnTo>
                <a:lnTo>
                  <a:pt x="0" y="185674"/>
                </a:lnTo>
                <a:lnTo>
                  <a:pt x="1397" y="343535"/>
                </a:lnTo>
                <a:lnTo>
                  <a:pt x="1650" y="374269"/>
                </a:lnTo>
                <a:lnTo>
                  <a:pt x="4572" y="374777"/>
                </a:lnTo>
                <a:lnTo>
                  <a:pt x="8889" y="375031"/>
                </a:lnTo>
                <a:lnTo>
                  <a:pt x="14605" y="375031"/>
                </a:lnTo>
                <a:lnTo>
                  <a:pt x="73818" y="366379"/>
                </a:lnTo>
                <a:lnTo>
                  <a:pt x="126364" y="340487"/>
                </a:lnTo>
                <a:lnTo>
                  <a:pt x="166258" y="303418"/>
                </a:lnTo>
                <a:lnTo>
                  <a:pt x="196342" y="255397"/>
                </a:lnTo>
                <a:lnTo>
                  <a:pt x="204914" y="205158"/>
                </a:lnTo>
                <a:lnTo>
                  <a:pt x="205486" y="186944"/>
                </a:lnTo>
                <a:lnTo>
                  <a:pt x="203989" y="162778"/>
                </a:lnTo>
                <a:lnTo>
                  <a:pt x="192091" y="116970"/>
                </a:lnTo>
                <a:lnTo>
                  <a:pt x="166235" y="71112"/>
                </a:lnTo>
                <a:lnTo>
                  <a:pt x="129659" y="33012"/>
                </a:lnTo>
                <a:lnTo>
                  <a:pt x="84603" y="10769"/>
                </a:lnTo>
                <a:lnTo>
                  <a:pt x="38451" y="1192"/>
                </a:lnTo>
                <a:lnTo>
                  <a:pt x="16256" y="0"/>
                </a:lnTo>
                <a:close/>
              </a:path>
            </a:pathLst>
          </a:custGeom>
          <a:ln w="9144">
            <a:solidFill>
              <a:srgbClr val="67574E"/>
            </a:solidFill>
          </a:ln>
        </p:spPr>
        <p:txBody>
          <a:bodyPr wrap="square" lIns="0" tIns="0" rIns="0" bIns="0" rtlCol="0"/>
          <a:lstStyle/>
          <a:p>
            <a:endParaRPr dirty="0"/>
          </a:p>
        </p:txBody>
      </p:sp>
      <p:sp>
        <p:nvSpPr>
          <p:cNvPr id="12" name="object 12"/>
          <p:cNvSpPr/>
          <p:nvPr/>
        </p:nvSpPr>
        <p:spPr>
          <a:xfrm>
            <a:off x="7105395" y="3139948"/>
            <a:ext cx="421005" cy="410209"/>
          </a:xfrm>
          <a:custGeom>
            <a:avLst/>
            <a:gdLst/>
            <a:ahLst/>
            <a:cxnLst/>
            <a:rect l="l" t="t" r="r" b="b"/>
            <a:pathLst>
              <a:path w="421004" h="410210">
                <a:moveTo>
                  <a:pt x="32130" y="0"/>
                </a:moveTo>
                <a:lnTo>
                  <a:pt x="380619" y="0"/>
                </a:lnTo>
                <a:lnTo>
                  <a:pt x="392382" y="355"/>
                </a:lnTo>
                <a:lnTo>
                  <a:pt x="420624" y="10032"/>
                </a:lnTo>
                <a:lnTo>
                  <a:pt x="420624" y="17779"/>
                </a:lnTo>
                <a:lnTo>
                  <a:pt x="419290" y="24707"/>
                </a:lnTo>
                <a:lnTo>
                  <a:pt x="415289" y="29670"/>
                </a:lnTo>
                <a:lnTo>
                  <a:pt x="408622" y="32656"/>
                </a:lnTo>
                <a:lnTo>
                  <a:pt x="399287" y="33654"/>
                </a:lnTo>
                <a:lnTo>
                  <a:pt x="373760" y="32765"/>
                </a:lnTo>
                <a:lnTo>
                  <a:pt x="307339" y="31622"/>
                </a:lnTo>
                <a:lnTo>
                  <a:pt x="305943" y="117093"/>
                </a:lnTo>
                <a:lnTo>
                  <a:pt x="305180" y="197612"/>
                </a:lnTo>
                <a:lnTo>
                  <a:pt x="306070" y="410209"/>
                </a:lnTo>
                <a:lnTo>
                  <a:pt x="115824" y="410209"/>
                </a:lnTo>
                <a:lnTo>
                  <a:pt x="117601" y="171831"/>
                </a:lnTo>
                <a:lnTo>
                  <a:pt x="116712" y="92837"/>
                </a:lnTo>
                <a:lnTo>
                  <a:pt x="115950" y="31622"/>
                </a:lnTo>
                <a:lnTo>
                  <a:pt x="83438" y="32512"/>
                </a:lnTo>
                <a:lnTo>
                  <a:pt x="28321" y="33654"/>
                </a:lnTo>
                <a:lnTo>
                  <a:pt x="0" y="17399"/>
                </a:lnTo>
                <a:lnTo>
                  <a:pt x="0" y="7746"/>
                </a:lnTo>
                <a:lnTo>
                  <a:pt x="4318" y="2285"/>
                </a:lnTo>
                <a:lnTo>
                  <a:pt x="12826" y="1015"/>
                </a:lnTo>
                <a:lnTo>
                  <a:pt x="14477" y="634"/>
                </a:lnTo>
                <a:lnTo>
                  <a:pt x="20827" y="253"/>
                </a:lnTo>
                <a:lnTo>
                  <a:pt x="32130" y="0"/>
                </a:lnTo>
                <a:close/>
              </a:path>
            </a:pathLst>
          </a:custGeom>
          <a:ln w="9144">
            <a:solidFill>
              <a:srgbClr val="67574E"/>
            </a:solidFill>
          </a:ln>
        </p:spPr>
        <p:txBody>
          <a:bodyPr wrap="square" lIns="0" tIns="0" rIns="0" bIns="0" rtlCol="0"/>
          <a:lstStyle/>
          <a:p>
            <a:endParaRPr dirty="0"/>
          </a:p>
        </p:txBody>
      </p:sp>
      <p:sp>
        <p:nvSpPr>
          <p:cNvPr id="13" name="object 13"/>
          <p:cNvSpPr/>
          <p:nvPr/>
        </p:nvSpPr>
        <p:spPr>
          <a:xfrm>
            <a:off x="6885558" y="3139948"/>
            <a:ext cx="191135" cy="410209"/>
          </a:xfrm>
          <a:custGeom>
            <a:avLst/>
            <a:gdLst/>
            <a:ahLst/>
            <a:cxnLst/>
            <a:rect l="l" t="t" r="r" b="b"/>
            <a:pathLst>
              <a:path w="191134" h="410210">
                <a:moveTo>
                  <a:pt x="381" y="0"/>
                </a:moveTo>
                <a:lnTo>
                  <a:pt x="191135" y="0"/>
                </a:lnTo>
                <a:lnTo>
                  <a:pt x="191135" y="20446"/>
                </a:lnTo>
                <a:lnTo>
                  <a:pt x="189230" y="186308"/>
                </a:lnTo>
                <a:lnTo>
                  <a:pt x="191008" y="410209"/>
                </a:lnTo>
                <a:lnTo>
                  <a:pt x="254" y="410209"/>
                </a:lnTo>
                <a:lnTo>
                  <a:pt x="2032" y="165988"/>
                </a:lnTo>
                <a:lnTo>
                  <a:pt x="0" y="20319"/>
                </a:lnTo>
                <a:lnTo>
                  <a:pt x="381" y="0"/>
                </a:lnTo>
                <a:close/>
              </a:path>
            </a:pathLst>
          </a:custGeom>
          <a:ln w="9144">
            <a:solidFill>
              <a:srgbClr val="67574E"/>
            </a:solidFill>
          </a:ln>
        </p:spPr>
        <p:txBody>
          <a:bodyPr wrap="square" lIns="0" tIns="0" rIns="0" bIns="0" rtlCol="0"/>
          <a:lstStyle/>
          <a:p>
            <a:endParaRPr dirty="0"/>
          </a:p>
        </p:txBody>
      </p:sp>
      <p:sp>
        <p:nvSpPr>
          <p:cNvPr id="14" name="object 14"/>
          <p:cNvSpPr/>
          <p:nvPr/>
        </p:nvSpPr>
        <p:spPr>
          <a:xfrm>
            <a:off x="6113145" y="3139948"/>
            <a:ext cx="377190" cy="410209"/>
          </a:xfrm>
          <a:custGeom>
            <a:avLst/>
            <a:gdLst/>
            <a:ahLst/>
            <a:cxnLst/>
            <a:rect l="l" t="t" r="r" b="b"/>
            <a:pathLst>
              <a:path w="377189" h="410210">
                <a:moveTo>
                  <a:pt x="0" y="0"/>
                </a:moveTo>
                <a:lnTo>
                  <a:pt x="315213" y="0"/>
                </a:lnTo>
                <a:lnTo>
                  <a:pt x="324973" y="95"/>
                </a:lnTo>
                <a:lnTo>
                  <a:pt x="351789" y="8381"/>
                </a:lnTo>
                <a:lnTo>
                  <a:pt x="351789" y="16637"/>
                </a:lnTo>
                <a:lnTo>
                  <a:pt x="351789" y="27431"/>
                </a:lnTo>
                <a:lnTo>
                  <a:pt x="345439" y="32765"/>
                </a:lnTo>
                <a:lnTo>
                  <a:pt x="332739" y="32765"/>
                </a:lnTo>
                <a:lnTo>
                  <a:pt x="330580" y="32765"/>
                </a:lnTo>
                <a:lnTo>
                  <a:pt x="190626" y="30987"/>
                </a:lnTo>
                <a:lnTo>
                  <a:pt x="189610" y="109727"/>
                </a:lnTo>
                <a:lnTo>
                  <a:pt x="215010" y="109981"/>
                </a:lnTo>
                <a:lnTo>
                  <a:pt x="317245" y="108203"/>
                </a:lnTo>
                <a:lnTo>
                  <a:pt x="346075" y="107822"/>
                </a:lnTo>
                <a:lnTo>
                  <a:pt x="350900" y="107822"/>
                </a:lnTo>
                <a:lnTo>
                  <a:pt x="355600" y="108965"/>
                </a:lnTo>
                <a:lnTo>
                  <a:pt x="359790" y="111125"/>
                </a:lnTo>
                <a:lnTo>
                  <a:pt x="363981" y="113410"/>
                </a:lnTo>
                <a:lnTo>
                  <a:pt x="366140" y="117728"/>
                </a:lnTo>
                <a:lnTo>
                  <a:pt x="366140" y="124206"/>
                </a:lnTo>
                <a:lnTo>
                  <a:pt x="364543" y="131873"/>
                </a:lnTo>
                <a:lnTo>
                  <a:pt x="359743" y="137350"/>
                </a:lnTo>
                <a:lnTo>
                  <a:pt x="351728" y="140636"/>
                </a:lnTo>
                <a:lnTo>
                  <a:pt x="340487" y="141731"/>
                </a:lnTo>
                <a:lnTo>
                  <a:pt x="317245" y="140969"/>
                </a:lnTo>
                <a:lnTo>
                  <a:pt x="189229" y="139953"/>
                </a:lnTo>
                <a:lnTo>
                  <a:pt x="189136" y="143692"/>
                </a:lnTo>
                <a:lnTo>
                  <a:pt x="189055" y="149383"/>
                </a:lnTo>
                <a:lnTo>
                  <a:pt x="188997" y="157027"/>
                </a:lnTo>
                <a:lnTo>
                  <a:pt x="188975" y="166624"/>
                </a:lnTo>
                <a:lnTo>
                  <a:pt x="188975" y="190119"/>
                </a:lnTo>
                <a:lnTo>
                  <a:pt x="191007" y="379221"/>
                </a:lnTo>
                <a:lnTo>
                  <a:pt x="283590" y="378332"/>
                </a:lnTo>
                <a:lnTo>
                  <a:pt x="359917" y="377444"/>
                </a:lnTo>
                <a:lnTo>
                  <a:pt x="371475" y="377444"/>
                </a:lnTo>
                <a:lnTo>
                  <a:pt x="377189" y="382904"/>
                </a:lnTo>
                <a:lnTo>
                  <a:pt x="377189" y="393826"/>
                </a:lnTo>
                <a:lnTo>
                  <a:pt x="377189" y="403097"/>
                </a:lnTo>
                <a:lnTo>
                  <a:pt x="372363" y="408431"/>
                </a:lnTo>
                <a:lnTo>
                  <a:pt x="362965" y="409574"/>
                </a:lnTo>
                <a:lnTo>
                  <a:pt x="361568" y="409828"/>
                </a:lnTo>
                <a:lnTo>
                  <a:pt x="353313" y="409955"/>
                </a:lnTo>
                <a:lnTo>
                  <a:pt x="337946" y="410209"/>
                </a:lnTo>
                <a:lnTo>
                  <a:pt x="634" y="410209"/>
                </a:lnTo>
                <a:lnTo>
                  <a:pt x="888" y="389127"/>
                </a:lnTo>
                <a:lnTo>
                  <a:pt x="1269" y="291591"/>
                </a:lnTo>
                <a:lnTo>
                  <a:pt x="2412" y="187325"/>
                </a:lnTo>
                <a:lnTo>
                  <a:pt x="0" y="0"/>
                </a:lnTo>
                <a:close/>
              </a:path>
            </a:pathLst>
          </a:custGeom>
          <a:ln w="9144">
            <a:solidFill>
              <a:srgbClr val="67574E"/>
            </a:solidFill>
          </a:ln>
        </p:spPr>
        <p:txBody>
          <a:bodyPr wrap="square" lIns="0" tIns="0" rIns="0" bIns="0" rtlCol="0"/>
          <a:lstStyle/>
          <a:p>
            <a:endParaRPr dirty="0"/>
          </a:p>
        </p:txBody>
      </p:sp>
      <p:sp>
        <p:nvSpPr>
          <p:cNvPr id="15" name="object 15"/>
          <p:cNvSpPr/>
          <p:nvPr/>
        </p:nvSpPr>
        <p:spPr>
          <a:xfrm>
            <a:off x="5674233" y="3139948"/>
            <a:ext cx="393700" cy="410209"/>
          </a:xfrm>
          <a:custGeom>
            <a:avLst/>
            <a:gdLst/>
            <a:ahLst/>
            <a:cxnLst/>
            <a:rect l="l" t="t" r="r" b="b"/>
            <a:pathLst>
              <a:path w="393700" h="410210">
                <a:moveTo>
                  <a:pt x="0" y="0"/>
                </a:moveTo>
                <a:lnTo>
                  <a:pt x="162305" y="0"/>
                </a:lnTo>
                <a:lnTo>
                  <a:pt x="189166" y="138"/>
                </a:lnTo>
                <a:lnTo>
                  <a:pt x="229742" y="1178"/>
                </a:lnTo>
                <a:lnTo>
                  <a:pt x="274069" y="7889"/>
                </a:lnTo>
                <a:lnTo>
                  <a:pt x="282447" y="11175"/>
                </a:lnTo>
                <a:lnTo>
                  <a:pt x="298594" y="15912"/>
                </a:lnTo>
                <a:lnTo>
                  <a:pt x="338581" y="35432"/>
                </a:lnTo>
                <a:lnTo>
                  <a:pt x="373506" y="70103"/>
                </a:lnTo>
                <a:lnTo>
                  <a:pt x="391955" y="118770"/>
                </a:lnTo>
                <a:lnTo>
                  <a:pt x="393191" y="136651"/>
                </a:lnTo>
                <a:lnTo>
                  <a:pt x="392168" y="152822"/>
                </a:lnTo>
                <a:lnTo>
                  <a:pt x="376808" y="196595"/>
                </a:lnTo>
                <a:lnTo>
                  <a:pt x="347448" y="226724"/>
                </a:lnTo>
                <a:lnTo>
                  <a:pt x="335661" y="232156"/>
                </a:lnTo>
                <a:lnTo>
                  <a:pt x="344945" y="237755"/>
                </a:lnTo>
                <a:lnTo>
                  <a:pt x="371228" y="271101"/>
                </a:lnTo>
                <a:lnTo>
                  <a:pt x="377443" y="302640"/>
                </a:lnTo>
                <a:lnTo>
                  <a:pt x="375727" y="320210"/>
                </a:lnTo>
                <a:lnTo>
                  <a:pt x="349884" y="368681"/>
                </a:lnTo>
                <a:lnTo>
                  <a:pt x="308419" y="396986"/>
                </a:lnTo>
                <a:lnTo>
                  <a:pt x="250951" y="408431"/>
                </a:lnTo>
                <a:lnTo>
                  <a:pt x="207613" y="409749"/>
                </a:lnTo>
                <a:lnTo>
                  <a:pt x="150367" y="410209"/>
                </a:lnTo>
                <a:lnTo>
                  <a:pt x="0" y="410209"/>
                </a:lnTo>
                <a:lnTo>
                  <a:pt x="380" y="390524"/>
                </a:lnTo>
                <a:lnTo>
                  <a:pt x="888" y="333882"/>
                </a:lnTo>
                <a:lnTo>
                  <a:pt x="1777" y="222631"/>
                </a:lnTo>
                <a:lnTo>
                  <a:pt x="634" y="101218"/>
                </a:lnTo>
                <a:lnTo>
                  <a:pt x="0" y="0"/>
                </a:lnTo>
                <a:close/>
              </a:path>
            </a:pathLst>
          </a:custGeom>
          <a:ln w="9144">
            <a:solidFill>
              <a:srgbClr val="67574E"/>
            </a:solidFill>
          </a:ln>
        </p:spPr>
        <p:txBody>
          <a:bodyPr wrap="square" lIns="0" tIns="0" rIns="0" bIns="0" rtlCol="0"/>
          <a:lstStyle/>
          <a:p>
            <a:endParaRPr dirty="0"/>
          </a:p>
        </p:txBody>
      </p:sp>
      <p:sp>
        <p:nvSpPr>
          <p:cNvPr id="16" name="object 16"/>
          <p:cNvSpPr/>
          <p:nvPr/>
        </p:nvSpPr>
        <p:spPr>
          <a:xfrm>
            <a:off x="7530845" y="3134360"/>
            <a:ext cx="464184" cy="421640"/>
          </a:xfrm>
          <a:custGeom>
            <a:avLst/>
            <a:gdLst/>
            <a:ahLst/>
            <a:cxnLst/>
            <a:rect l="l" t="t" r="r" b="b"/>
            <a:pathLst>
              <a:path w="464184" h="421639">
                <a:moveTo>
                  <a:pt x="445897" y="0"/>
                </a:moveTo>
                <a:lnTo>
                  <a:pt x="450596" y="0"/>
                </a:lnTo>
                <a:lnTo>
                  <a:pt x="454786" y="1396"/>
                </a:lnTo>
                <a:lnTo>
                  <a:pt x="458343" y="4190"/>
                </a:lnTo>
                <a:lnTo>
                  <a:pt x="461899" y="6984"/>
                </a:lnTo>
                <a:lnTo>
                  <a:pt x="463676" y="10667"/>
                </a:lnTo>
                <a:lnTo>
                  <a:pt x="463676" y="14985"/>
                </a:lnTo>
                <a:lnTo>
                  <a:pt x="463676" y="18668"/>
                </a:lnTo>
                <a:lnTo>
                  <a:pt x="462152" y="22859"/>
                </a:lnTo>
                <a:lnTo>
                  <a:pt x="458850" y="27685"/>
                </a:lnTo>
                <a:lnTo>
                  <a:pt x="457707" y="29717"/>
                </a:lnTo>
                <a:lnTo>
                  <a:pt x="456183" y="31750"/>
                </a:lnTo>
                <a:lnTo>
                  <a:pt x="454405" y="33654"/>
                </a:lnTo>
                <a:lnTo>
                  <a:pt x="444500" y="47497"/>
                </a:lnTo>
                <a:lnTo>
                  <a:pt x="207772" y="377444"/>
                </a:lnTo>
                <a:lnTo>
                  <a:pt x="198120" y="389254"/>
                </a:lnTo>
                <a:lnTo>
                  <a:pt x="191760" y="399853"/>
                </a:lnTo>
                <a:lnTo>
                  <a:pt x="172465" y="421512"/>
                </a:lnTo>
                <a:lnTo>
                  <a:pt x="166750" y="421512"/>
                </a:lnTo>
                <a:lnTo>
                  <a:pt x="156590" y="421512"/>
                </a:lnTo>
                <a:lnTo>
                  <a:pt x="151510" y="416686"/>
                </a:lnTo>
                <a:lnTo>
                  <a:pt x="151510" y="407288"/>
                </a:lnTo>
                <a:lnTo>
                  <a:pt x="151510" y="402970"/>
                </a:lnTo>
                <a:lnTo>
                  <a:pt x="154812" y="396874"/>
                </a:lnTo>
                <a:lnTo>
                  <a:pt x="161289" y="388873"/>
                </a:lnTo>
                <a:lnTo>
                  <a:pt x="226440" y="302387"/>
                </a:lnTo>
                <a:lnTo>
                  <a:pt x="227710" y="297306"/>
                </a:lnTo>
                <a:lnTo>
                  <a:pt x="182772" y="240871"/>
                </a:lnTo>
                <a:lnTo>
                  <a:pt x="145478" y="193865"/>
                </a:lnTo>
                <a:lnTo>
                  <a:pt x="115804" y="156289"/>
                </a:lnTo>
                <a:lnTo>
                  <a:pt x="74152" y="102903"/>
                </a:lnTo>
                <a:lnTo>
                  <a:pt x="27289" y="41614"/>
                </a:lnTo>
                <a:lnTo>
                  <a:pt x="0" y="5587"/>
                </a:lnTo>
                <a:lnTo>
                  <a:pt x="220599" y="5587"/>
                </a:lnTo>
                <a:lnTo>
                  <a:pt x="330961" y="157352"/>
                </a:lnTo>
                <a:lnTo>
                  <a:pt x="418083" y="25526"/>
                </a:lnTo>
                <a:lnTo>
                  <a:pt x="440562" y="0"/>
                </a:lnTo>
                <a:lnTo>
                  <a:pt x="445897" y="0"/>
                </a:lnTo>
                <a:close/>
              </a:path>
            </a:pathLst>
          </a:custGeom>
          <a:ln w="9144">
            <a:solidFill>
              <a:srgbClr val="67574E"/>
            </a:solidFill>
          </a:ln>
        </p:spPr>
        <p:txBody>
          <a:bodyPr wrap="square" lIns="0" tIns="0" rIns="0" bIns="0" rtlCol="0"/>
          <a:lstStyle/>
          <a:p>
            <a:endParaRPr dirty="0"/>
          </a:p>
        </p:txBody>
      </p:sp>
      <p:sp>
        <p:nvSpPr>
          <p:cNvPr id="17" name="object 17"/>
          <p:cNvSpPr/>
          <p:nvPr/>
        </p:nvSpPr>
        <p:spPr>
          <a:xfrm>
            <a:off x="6507606" y="3127755"/>
            <a:ext cx="331470" cy="434340"/>
          </a:xfrm>
          <a:custGeom>
            <a:avLst/>
            <a:gdLst/>
            <a:ahLst/>
            <a:cxnLst/>
            <a:rect l="l" t="t" r="r" b="b"/>
            <a:pathLst>
              <a:path w="331470" h="434339">
                <a:moveTo>
                  <a:pt x="172212" y="0"/>
                </a:moveTo>
                <a:lnTo>
                  <a:pt x="220535" y="5492"/>
                </a:lnTo>
                <a:lnTo>
                  <a:pt x="266573" y="21843"/>
                </a:lnTo>
                <a:lnTo>
                  <a:pt x="299847" y="46862"/>
                </a:lnTo>
                <a:lnTo>
                  <a:pt x="303911" y="53593"/>
                </a:lnTo>
                <a:lnTo>
                  <a:pt x="303911" y="59689"/>
                </a:lnTo>
                <a:lnTo>
                  <a:pt x="303911" y="63626"/>
                </a:lnTo>
                <a:lnTo>
                  <a:pt x="302260" y="67056"/>
                </a:lnTo>
                <a:lnTo>
                  <a:pt x="298958" y="69976"/>
                </a:lnTo>
                <a:lnTo>
                  <a:pt x="295783" y="72898"/>
                </a:lnTo>
                <a:lnTo>
                  <a:pt x="292226" y="74421"/>
                </a:lnTo>
                <a:lnTo>
                  <a:pt x="288290" y="74421"/>
                </a:lnTo>
                <a:lnTo>
                  <a:pt x="283464" y="74421"/>
                </a:lnTo>
                <a:lnTo>
                  <a:pt x="277241" y="70866"/>
                </a:lnTo>
                <a:lnTo>
                  <a:pt x="269748" y="63881"/>
                </a:lnTo>
                <a:lnTo>
                  <a:pt x="261647" y="57120"/>
                </a:lnTo>
                <a:lnTo>
                  <a:pt x="218086" y="36292"/>
                </a:lnTo>
                <a:lnTo>
                  <a:pt x="183261" y="30987"/>
                </a:lnTo>
                <a:lnTo>
                  <a:pt x="174878" y="30987"/>
                </a:lnTo>
                <a:lnTo>
                  <a:pt x="168275" y="32638"/>
                </a:lnTo>
                <a:lnTo>
                  <a:pt x="163575" y="35813"/>
                </a:lnTo>
                <a:lnTo>
                  <a:pt x="158876" y="38988"/>
                </a:lnTo>
                <a:lnTo>
                  <a:pt x="156591" y="42925"/>
                </a:lnTo>
                <a:lnTo>
                  <a:pt x="156591" y="47498"/>
                </a:lnTo>
                <a:lnTo>
                  <a:pt x="172993" y="82778"/>
                </a:lnTo>
                <a:lnTo>
                  <a:pt x="195961" y="116586"/>
                </a:lnTo>
                <a:lnTo>
                  <a:pt x="238319" y="159496"/>
                </a:lnTo>
                <a:lnTo>
                  <a:pt x="270510" y="194310"/>
                </a:lnTo>
                <a:lnTo>
                  <a:pt x="304292" y="239649"/>
                </a:lnTo>
                <a:lnTo>
                  <a:pt x="324580" y="276447"/>
                </a:lnTo>
                <a:lnTo>
                  <a:pt x="331343" y="310388"/>
                </a:lnTo>
                <a:lnTo>
                  <a:pt x="330392" y="324272"/>
                </a:lnTo>
                <a:lnTo>
                  <a:pt x="316229" y="363474"/>
                </a:lnTo>
                <a:lnTo>
                  <a:pt x="286904" y="395978"/>
                </a:lnTo>
                <a:lnTo>
                  <a:pt x="247955" y="417623"/>
                </a:lnTo>
                <a:lnTo>
                  <a:pt x="187289" y="432482"/>
                </a:lnTo>
                <a:lnTo>
                  <a:pt x="152908" y="434340"/>
                </a:lnTo>
                <a:lnTo>
                  <a:pt x="120854" y="432194"/>
                </a:lnTo>
                <a:lnTo>
                  <a:pt x="62700" y="414998"/>
                </a:lnTo>
                <a:lnTo>
                  <a:pt x="20574" y="387971"/>
                </a:lnTo>
                <a:lnTo>
                  <a:pt x="0" y="358520"/>
                </a:lnTo>
                <a:lnTo>
                  <a:pt x="0" y="354330"/>
                </a:lnTo>
                <a:lnTo>
                  <a:pt x="1650" y="350646"/>
                </a:lnTo>
                <a:lnTo>
                  <a:pt x="4825" y="347471"/>
                </a:lnTo>
                <a:lnTo>
                  <a:pt x="8000" y="344169"/>
                </a:lnTo>
                <a:lnTo>
                  <a:pt x="11811" y="342645"/>
                </a:lnTo>
                <a:lnTo>
                  <a:pt x="16128" y="342645"/>
                </a:lnTo>
                <a:lnTo>
                  <a:pt x="21463" y="342645"/>
                </a:lnTo>
                <a:lnTo>
                  <a:pt x="26162" y="345313"/>
                </a:lnTo>
                <a:lnTo>
                  <a:pt x="30099" y="350519"/>
                </a:lnTo>
                <a:lnTo>
                  <a:pt x="42503" y="362380"/>
                </a:lnTo>
                <a:lnTo>
                  <a:pt x="84454" y="389508"/>
                </a:lnTo>
                <a:lnTo>
                  <a:pt x="129639" y="402492"/>
                </a:lnTo>
                <a:lnTo>
                  <a:pt x="144525" y="403352"/>
                </a:lnTo>
                <a:lnTo>
                  <a:pt x="156787" y="402425"/>
                </a:lnTo>
                <a:lnTo>
                  <a:pt x="165560" y="399653"/>
                </a:lnTo>
                <a:lnTo>
                  <a:pt x="170832" y="395047"/>
                </a:lnTo>
                <a:lnTo>
                  <a:pt x="172593" y="388619"/>
                </a:lnTo>
                <a:lnTo>
                  <a:pt x="171900" y="382736"/>
                </a:lnTo>
                <a:lnTo>
                  <a:pt x="141716" y="338010"/>
                </a:lnTo>
                <a:lnTo>
                  <a:pt x="105156" y="297814"/>
                </a:lnTo>
                <a:lnTo>
                  <a:pt x="78940" y="268837"/>
                </a:lnTo>
                <a:lnTo>
                  <a:pt x="40701" y="222787"/>
                </a:lnTo>
                <a:lnTo>
                  <a:pt x="17293" y="185495"/>
                </a:lnTo>
                <a:lnTo>
                  <a:pt x="4288" y="146339"/>
                </a:lnTo>
                <a:lnTo>
                  <a:pt x="2667" y="127381"/>
                </a:lnTo>
                <a:lnTo>
                  <a:pt x="5810" y="100304"/>
                </a:lnTo>
                <a:lnTo>
                  <a:pt x="30956" y="53961"/>
                </a:lnTo>
                <a:lnTo>
                  <a:pt x="78575" y="19502"/>
                </a:lnTo>
                <a:lnTo>
                  <a:pt x="138237" y="2166"/>
                </a:lnTo>
                <a:lnTo>
                  <a:pt x="172212" y="0"/>
                </a:lnTo>
                <a:close/>
              </a:path>
            </a:pathLst>
          </a:custGeom>
          <a:ln w="9144">
            <a:solidFill>
              <a:srgbClr val="67574E"/>
            </a:solidFill>
          </a:ln>
        </p:spPr>
        <p:txBody>
          <a:bodyPr wrap="square" lIns="0" tIns="0" rIns="0" bIns="0" rtlCol="0"/>
          <a:lstStyle/>
          <a:p>
            <a:endParaRPr dirty="0"/>
          </a:p>
        </p:txBody>
      </p:sp>
      <p:sp>
        <p:nvSpPr>
          <p:cNvPr id="18" name="object 18"/>
          <p:cNvSpPr/>
          <p:nvPr/>
        </p:nvSpPr>
        <p:spPr>
          <a:xfrm>
            <a:off x="5193157" y="3127755"/>
            <a:ext cx="436245" cy="434340"/>
          </a:xfrm>
          <a:custGeom>
            <a:avLst/>
            <a:gdLst/>
            <a:ahLst/>
            <a:cxnLst/>
            <a:rect l="l" t="t" r="r" b="b"/>
            <a:pathLst>
              <a:path w="436245" h="434339">
                <a:moveTo>
                  <a:pt x="217550" y="0"/>
                </a:moveTo>
                <a:lnTo>
                  <a:pt x="264144" y="5048"/>
                </a:lnTo>
                <a:lnTo>
                  <a:pt x="309117" y="20193"/>
                </a:lnTo>
                <a:lnTo>
                  <a:pt x="366585" y="60118"/>
                </a:lnTo>
                <a:lnTo>
                  <a:pt x="409193" y="120523"/>
                </a:lnTo>
                <a:lnTo>
                  <a:pt x="429085" y="165639"/>
                </a:lnTo>
                <a:lnTo>
                  <a:pt x="435737" y="219329"/>
                </a:lnTo>
                <a:lnTo>
                  <a:pt x="434429" y="242518"/>
                </a:lnTo>
                <a:lnTo>
                  <a:pt x="424003" y="287944"/>
                </a:lnTo>
                <a:lnTo>
                  <a:pt x="397309" y="340832"/>
                </a:lnTo>
                <a:lnTo>
                  <a:pt x="349061" y="390465"/>
                </a:lnTo>
                <a:lnTo>
                  <a:pt x="294149" y="420302"/>
                </a:lnTo>
                <a:lnTo>
                  <a:pt x="243718" y="432772"/>
                </a:lnTo>
                <a:lnTo>
                  <a:pt x="217550" y="434340"/>
                </a:lnTo>
                <a:lnTo>
                  <a:pt x="189948" y="432577"/>
                </a:lnTo>
                <a:lnTo>
                  <a:pt x="137076" y="418480"/>
                </a:lnTo>
                <a:lnTo>
                  <a:pt x="80970" y="385113"/>
                </a:lnTo>
                <a:lnTo>
                  <a:pt x="33535" y="328761"/>
                </a:lnTo>
                <a:lnTo>
                  <a:pt x="16890" y="293369"/>
                </a:lnTo>
                <a:lnTo>
                  <a:pt x="1049" y="238005"/>
                </a:lnTo>
                <a:lnTo>
                  <a:pt x="0" y="216788"/>
                </a:lnTo>
                <a:lnTo>
                  <a:pt x="1692" y="189595"/>
                </a:lnTo>
                <a:lnTo>
                  <a:pt x="15269" y="137207"/>
                </a:lnTo>
                <a:lnTo>
                  <a:pt x="45892" y="83367"/>
                </a:lnTo>
                <a:lnTo>
                  <a:pt x="94990" y="37647"/>
                </a:lnTo>
                <a:lnTo>
                  <a:pt x="147256" y="11715"/>
                </a:lnTo>
                <a:lnTo>
                  <a:pt x="193357" y="1428"/>
                </a:lnTo>
                <a:lnTo>
                  <a:pt x="217550" y="0"/>
                </a:lnTo>
                <a:close/>
              </a:path>
            </a:pathLst>
          </a:custGeom>
          <a:ln w="9144">
            <a:solidFill>
              <a:srgbClr val="67574E"/>
            </a:solidFill>
          </a:ln>
        </p:spPr>
        <p:txBody>
          <a:bodyPr wrap="square" lIns="0" tIns="0" rIns="0" bIns="0" rtlCol="0"/>
          <a:lstStyle/>
          <a:p>
            <a:endParaRPr dirty="0"/>
          </a:p>
        </p:txBody>
      </p:sp>
      <p:sp>
        <p:nvSpPr>
          <p:cNvPr id="19" name="object 19"/>
          <p:cNvSpPr txBox="1"/>
          <p:nvPr/>
        </p:nvSpPr>
        <p:spPr>
          <a:xfrm>
            <a:off x="1143000" y="3871366"/>
            <a:ext cx="7086600" cy="330835"/>
          </a:xfrm>
          <a:prstGeom prst="rect">
            <a:avLst/>
          </a:prstGeom>
        </p:spPr>
        <p:txBody>
          <a:bodyPr vert="horz" wrap="square" lIns="0" tIns="12700" rIns="0" bIns="0" rtlCol="0">
            <a:spAutoFit/>
          </a:bodyPr>
          <a:lstStyle/>
          <a:p>
            <a:pPr marL="2063750">
              <a:lnSpc>
                <a:spcPct val="100000"/>
              </a:lnSpc>
              <a:spcBef>
                <a:spcPts val="100"/>
              </a:spcBef>
            </a:pPr>
            <a:r>
              <a:rPr lang="en-US" sz="2000" spc="-229" dirty="0" smtClean="0">
                <a:solidFill>
                  <a:srgbClr val="636B85"/>
                </a:solidFill>
                <a:latin typeface="Arial"/>
                <a:cs typeface="Arial"/>
              </a:rPr>
              <a:t>DR.SHERAZ  SALEEM</a:t>
            </a:r>
            <a:endParaRPr sz="20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58525"/>
            <a:ext cx="8229600" cy="12700"/>
          </a:xfrm>
          <a:custGeom>
            <a:avLst/>
            <a:gdLst/>
            <a:ahLst/>
            <a:cxnLst/>
            <a:rect l="l" t="t" r="r" b="b"/>
            <a:pathLst>
              <a:path w="8229600" h="12700">
                <a:moveTo>
                  <a:pt x="0" y="12699"/>
                </a:moveTo>
                <a:lnTo>
                  <a:pt x="8229600" y="12699"/>
                </a:lnTo>
                <a:lnTo>
                  <a:pt x="8229600" y="0"/>
                </a:lnTo>
                <a:lnTo>
                  <a:pt x="0" y="0"/>
                </a:lnTo>
                <a:lnTo>
                  <a:pt x="0" y="12699"/>
                </a:lnTo>
                <a:close/>
              </a:path>
            </a:pathLst>
          </a:custGeom>
          <a:solidFill>
            <a:srgbClr val="CCB400"/>
          </a:solidFill>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457200" y="4758525"/>
            <a:ext cx="8229600" cy="12700"/>
          </a:xfrm>
          <a:custGeom>
            <a:avLst/>
            <a:gdLst/>
            <a:ahLst/>
            <a:cxnLst/>
            <a:rect l="l" t="t" r="r" b="b"/>
            <a:pathLst>
              <a:path w="8229600" h="12700">
                <a:moveTo>
                  <a:pt x="0" y="12699"/>
                </a:moveTo>
                <a:lnTo>
                  <a:pt x="8229600" y="12699"/>
                </a:lnTo>
                <a:lnTo>
                  <a:pt x="8229600" y="0"/>
                </a:lnTo>
                <a:lnTo>
                  <a:pt x="0" y="0"/>
                </a:lnTo>
                <a:lnTo>
                  <a:pt x="0" y="12699"/>
                </a:lnTo>
                <a:close/>
              </a:path>
            </a:pathLst>
          </a:custGeom>
          <a:solidFill>
            <a:srgbClr val="CCB400"/>
          </a:solidFill>
        </p:spPr>
        <p:txBody>
          <a:bodyPr wrap="square" lIns="0" tIns="0" rIns="0" bIns="0" rtlCol="0"/>
          <a:lstStyle/>
          <a:p>
            <a:endParaRPr dirty="0"/>
          </a:p>
        </p:txBody>
      </p:sp>
      <p:sp>
        <p:nvSpPr>
          <p:cNvPr id="6" name="object 6"/>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7" name="object 7"/>
          <p:cNvSpPr/>
          <p:nvPr/>
        </p:nvSpPr>
        <p:spPr>
          <a:xfrm>
            <a:off x="92736" y="422655"/>
            <a:ext cx="3058387" cy="364362"/>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0" y="199644"/>
            <a:ext cx="3403091" cy="612648"/>
          </a:xfrm>
          <a:prstGeom prst="rect">
            <a:avLst/>
          </a:prstGeom>
          <a:blipFill>
            <a:blip r:embed="rId3" cstate="print"/>
            <a:stretch>
              <a:fillRect/>
            </a:stretch>
          </a:blipFill>
        </p:spPr>
        <p:txBody>
          <a:bodyPr wrap="square" lIns="0" tIns="0" rIns="0" bIns="0" rtlCol="0"/>
          <a:lstStyle/>
          <a:p>
            <a:endParaRPr dirty="0"/>
          </a:p>
        </p:txBody>
      </p:sp>
      <p:sp>
        <p:nvSpPr>
          <p:cNvPr id="9" name="object 9"/>
          <p:cNvSpPr/>
          <p:nvPr/>
        </p:nvSpPr>
        <p:spPr>
          <a:xfrm>
            <a:off x="3429000" y="12"/>
            <a:ext cx="5714999" cy="4585843"/>
          </a:xfrm>
          <a:prstGeom prst="rect">
            <a:avLst/>
          </a:prstGeom>
          <a:blipFill>
            <a:blip r:embed="rId4" cstate="print"/>
            <a:stretch>
              <a:fillRect/>
            </a:stretch>
          </a:blipFill>
        </p:spPr>
        <p:txBody>
          <a:bodyPr wrap="square" lIns="0" tIns="0" rIns="0" bIns="0" rtlCol="0"/>
          <a:lstStyle/>
          <a:p>
            <a:endParaRPr dirty="0"/>
          </a:p>
        </p:txBody>
      </p:sp>
      <p:sp>
        <p:nvSpPr>
          <p:cNvPr id="10" name="object 10"/>
          <p:cNvSpPr txBox="1"/>
          <p:nvPr/>
        </p:nvSpPr>
        <p:spPr>
          <a:xfrm>
            <a:off x="78739" y="1075182"/>
            <a:ext cx="3009265" cy="1397635"/>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rebuchet MS"/>
                <a:cs typeface="Trebuchet MS"/>
              </a:rPr>
              <a:t>Android=Abdominal=Central=  Apple</a:t>
            </a:r>
            <a:r>
              <a:rPr sz="1800" spc="-35" dirty="0">
                <a:latin typeface="Trebuchet MS"/>
                <a:cs typeface="Trebuchet MS"/>
              </a:rPr>
              <a:t> </a:t>
            </a:r>
            <a:r>
              <a:rPr sz="1800" spc="-5" dirty="0">
                <a:latin typeface="Trebuchet MS"/>
                <a:cs typeface="Trebuchet MS"/>
              </a:rPr>
              <a:t>shaped</a:t>
            </a:r>
            <a:endParaRPr sz="1800" dirty="0">
              <a:latin typeface="Trebuchet MS"/>
              <a:cs typeface="Trebuchet MS"/>
            </a:endParaRPr>
          </a:p>
          <a:p>
            <a:pPr>
              <a:lnSpc>
                <a:spcPct val="100000"/>
              </a:lnSpc>
              <a:spcBef>
                <a:spcPts val="30"/>
              </a:spcBef>
            </a:pPr>
            <a:endParaRPr sz="1850" dirty="0">
              <a:latin typeface="Times New Roman"/>
              <a:cs typeface="Times New Roman"/>
            </a:endParaRPr>
          </a:p>
          <a:p>
            <a:pPr marL="12700">
              <a:lnSpc>
                <a:spcPct val="100000"/>
              </a:lnSpc>
              <a:spcBef>
                <a:spcPts val="5"/>
              </a:spcBef>
            </a:pPr>
            <a:r>
              <a:rPr sz="1800" spc="-15" dirty="0">
                <a:latin typeface="Trebuchet MS"/>
                <a:cs typeface="Trebuchet MS"/>
              </a:rPr>
              <a:t>Gynecoid=Peripheral=Pear</a:t>
            </a:r>
            <a:endParaRPr sz="1800" dirty="0">
              <a:latin typeface="Trebuchet MS"/>
              <a:cs typeface="Trebuchet MS"/>
            </a:endParaRPr>
          </a:p>
          <a:p>
            <a:pPr marL="12700">
              <a:lnSpc>
                <a:spcPct val="100000"/>
              </a:lnSpc>
            </a:pPr>
            <a:r>
              <a:rPr sz="1800" spc="-5" dirty="0">
                <a:latin typeface="Trebuchet MS"/>
                <a:cs typeface="Trebuchet MS"/>
              </a:rPr>
              <a:t>shaped</a:t>
            </a:r>
            <a:endParaRPr sz="1800" dirty="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82880" marR="81915" algn="r">
              <a:lnSpc>
                <a:spcPct val="100000"/>
              </a:lnSpc>
              <a:spcBef>
                <a:spcPts val="105"/>
              </a:spcBef>
            </a:pPr>
            <a:r>
              <a:rPr spc="-75" dirty="0"/>
              <a:t>“Super </a:t>
            </a:r>
            <a:r>
              <a:rPr spc="-155" dirty="0"/>
              <a:t>obese"</a:t>
            </a:r>
            <a:r>
              <a:rPr spc="-135" dirty="0"/>
              <a:t> </a:t>
            </a:r>
            <a:r>
              <a:rPr spc="-35" dirty="0"/>
              <a:t>male</a:t>
            </a:r>
          </a:p>
        </p:txBody>
      </p:sp>
      <p:sp>
        <p:nvSpPr>
          <p:cNvPr id="3" name="object 3"/>
          <p:cNvSpPr/>
          <p:nvPr/>
        </p:nvSpPr>
        <p:spPr>
          <a:xfrm>
            <a:off x="462343" y="1428750"/>
            <a:ext cx="8224393" cy="3202686"/>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535940" y="989202"/>
            <a:ext cx="762571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Trebuchet MS"/>
                <a:cs typeface="Trebuchet MS"/>
              </a:rPr>
              <a:t>A </a:t>
            </a:r>
            <a:r>
              <a:rPr sz="1400" spc="-5" dirty="0">
                <a:latin typeface="Trebuchet MS"/>
                <a:cs typeface="Trebuchet MS"/>
              </a:rPr>
              <a:t>"super </a:t>
            </a:r>
            <a:r>
              <a:rPr sz="1400" dirty="0">
                <a:latin typeface="Trebuchet MS"/>
                <a:cs typeface="Trebuchet MS"/>
              </a:rPr>
              <a:t>obese" </a:t>
            </a:r>
            <a:r>
              <a:rPr sz="1400" spc="-5" dirty="0">
                <a:latin typeface="Trebuchet MS"/>
                <a:cs typeface="Trebuchet MS"/>
              </a:rPr>
              <a:t>male with </a:t>
            </a:r>
            <a:r>
              <a:rPr sz="1400" dirty="0">
                <a:latin typeface="Trebuchet MS"/>
                <a:cs typeface="Trebuchet MS"/>
              </a:rPr>
              <a:t>a BMI of </a:t>
            </a:r>
            <a:r>
              <a:rPr sz="1400" spc="-5" dirty="0">
                <a:latin typeface="Trebuchet MS"/>
                <a:cs typeface="Trebuchet MS"/>
              </a:rPr>
              <a:t>47 kg/m2: weight 146 kg (322 </a:t>
            </a:r>
            <a:r>
              <a:rPr sz="1400" dirty="0">
                <a:latin typeface="Trebuchet MS"/>
                <a:cs typeface="Trebuchet MS"/>
              </a:rPr>
              <a:t>lb), </a:t>
            </a:r>
            <a:r>
              <a:rPr sz="1400" spc="-5" dirty="0">
                <a:latin typeface="Trebuchet MS"/>
                <a:cs typeface="Trebuchet MS"/>
              </a:rPr>
              <a:t>height 177 </a:t>
            </a:r>
            <a:r>
              <a:rPr sz="1400" dirty="0">
                <a:latin typeface="Trebuchet MS"/>
                <a:cs typeface="Trebuchet MS"/>
              </a:rPr>
              <a:t>cm </a:t>
            </a:r>
            <a:r>
              <a:rPr sz="1400" spc="-5" dirty="0">
                <a:latin typeface="Trebuchet MS"/>
                <a:cs typeface="Trebuchet MS"/>
              </a:rPr>
              <a:t>(5 ft 10</a:t>
            </a:r>
            <a:r>
              <a:rPr sz="1400" spc="-80" dirty="0">
                <a:latin typeface="Trebuchet MS"/>
                <a:cs typeface="Trebuchet MS"/>
              </a:rPr>
              <a:t> </a:t>
            </a:r>
            <a:r>
              <a:rPr sz="1400" spc="-5" dirty="0">
                <a:latin typeface="Trebuchet MS"/>
                <a:cs typeface="Trebuchet MS"/>
              </a:rPr>
              <a:t>in)</a:t>
            </a:r>
            <a:endParaRPr sz="14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58525"/>
            <a:ext cx="8229600" cy="12700"/>
          </a:xfrm>
          <a:custGeom>
            <a:avLst/>
            <a:gdLst/>
            <a:ahLst/>
            <a:cxnLst/>
            <a:rect l="l" t="t" r="r" b="b"/>
            <a:pathLst>
              <a:path w="8229600" h="12700">
                <a:moveTo>
                  <a:pt x="0" y="12699"/>
                </a:moveTo>
                <a:lnTo>
                  <a:pt x="8229600" y="12699"/>
                </a:lnTo>
                <a:lnTo>
                  <a:pt x="8229600" y="0"/>
                </a:lnTo>
                <a:lnTo>
                  <a:pt x="0" y="0"/>
                </a:lnTo>
                <a:lnTo>
                  <a:pt x="0" y="12699"/>
                </a:lnTo>
                <a:close/>
              </a:path>
            </a:pathLst>
          </a:custGeom>
          <a:solidFill>
            <a:srgbClr val="CCB400"/>
          </a:solidFill>
        </p:spPr>
        <p:txBody>
          <a:bodyPr wrap="square" lIns="0" tIns="0" rIns="0" bIns="0" rtlCol="0"/>
          <a:lstStyle/>
          <a:p>
            <a:endParaRPr dirty="0"/>
          </a:p>
        </p:txBody>
      </p:sp>
      <p:sp>
        <p:nvSpPr>
          <p:cNvPr id="3" name="object 3"/>
          <p:cNvSpPr/>
          <p:nvPr/>
        </p:nvSpPr>
        <p:spPr>
          <a:xfrm>
            <a:off x="640080" y="857250"/>
            <a:ext cx="8046720" cy="0"/>
          </a:xfrm>
          <a:custGeom>
            <a:avLst/>
            <a:gdLst/>
            <a:ahLst/>
            <a:cxnLst/>
            <a:rect l="l" t="t" r="r" b="b"/>
            <a:pathLst>
              <a:path w="8046720">
                <a:moveTo>
                  <a:pt x="0" y="0"/>
                </a:moveTo>
                <a:lnTo>
                  <a:pt x="804672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457200" y="4758525"/>
            <a:ext cx="8229600" cy="12700"/>
          </a:xfrm>
          <a:custGeom>
            <a:avLst/>
            <a:gdLst/>
            <a:ahLst/>
            <a:cxnLst/>
            <a:rect l="l" t="t" r="r" b="b"/>
            <a:pathLst>
              <a:path w="8229600" h="12700">
                <a:moveTo>
                  <a:pt x="0" y="12699"/>
                </a:moveTo>
                <a:lnTo>
                  <a:pt x="8229600" y="12699"/>
                </a:lnTo>
                <a:lnTo>
                  <a:pt x="8229600" y="0"/>
                </a:lnTo>
                <a:lnTo>
                  <a:pt x="0" y="0"/>
                </a:lnTo>
                <a:lnTo>
                  <a:pt x="0" y="12699"/>
                </a:lnTo>
                <a:close/>
              </a:path>
            </a:pathLst>
          </a:custGeom>
          <a:solidFill>
            <a:srgbClr val="CCB400"/>
          </a:solidFill>
        </p:spPr>
        <p:txBody>
          <a:bodyPr wrap="square" lIns="0" tIns="0" rIns="0" bIns="0" rtlCol="0"/>
          <a:lstStyle/>
          <a:p>
            <a:endParaRPr dirty="0"/>
          </a:p>
        </p:txBody>
      </p:sp>
      <p:sp>
        <p:nvSpPr>
          <p:cNvPr id="6" name="object 6"/>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7" name="object 7"/>
          <p:cNvSpPr/>
          <p:nvPr/>
        </p:nvSpPr>
        <p:spPr>
          <a:xfrm>
            <a:off x="457200" y="375615"/>
            <a:ext cx="8229600" cy="506095"/>
          </a:xfrm>
          <a:custGeom>
            <a:avLst/>
            <a:gdLst/>
            <a:ahLst/>
            <a:cxnLst/>
            <a:rect l="l" t="t" r="r" b="b"/>
            <a:pathLst>
              <a:path w="8229600" h="506094">
                <a:moveTo>
                  <a:pt x="0" y="506018"/>
                </a:moveTo>
                <a:lnTo>
                  <a:pt x="8229600" y="506018"/>
                </a:lnTo>
                <a:lnTo>
                  <a:pt x="8229600" y="0"/>
                </a:lnTo>
                <a:lnTo>
                  <a:pt x="0" y="0"/>
                </a:lnTo>
                <a:lnTo>
                  <a:pt x="0" y="506018"/>
                </a:lnTo>
                <a:close/>
              </a:path>
            </a:pathLst>
          </a:custGeom>
          <a:ln w="12700">
            <a:solidFill>
              <a:srgbClr val="D16248"/>
            </a:solidFill>
          </a:ln>
        </p:spPr>
        <p:txBody>
          <a:bodyPr wrap="square" lIns="0" tIns="0" rIns="0" bIns="0" rtlCol="0"/>
          <a:lstStyle/>
          <a:p>
            <a:endParaRPr dirty="0"/>
          </a:p>
        </p:txBody>
      </p:sp>
      <p:sp>
        <p:nvSpPr>
          <p:cNvPr id="8" name="object 8"/>
          <p:cNvSpPr txBox="1"/>
          <p:nvPr/>
        </p:nvSpPr>
        <p:spPr>
          <a:xfrm>
            <a:off x="640080" y="337184"/>
            <a:ext cx="8046720" cy="299720"/>
          </a:xfrm>
          <a:prstGeom prst="rect">
            <a:avLst/>
          </a:prstGeom>
        </p:spPr>
        <p:txBody>
          <a:bodyPr vert="horz" wrap="square" lIns="0" tIns="12700" rIns="0" bIns="0" rtlCol="0">
            <a:spAutoFit/>
          </a:bodyPr>
          <a:lstStyle/>
          <a:p>
            <a:pPr marL="3836035">
              <a:lnSpc>
                <a:spcPct val="100000"/>
              </a:lnSpc>
              <a:spcBef>
                <a:spcPts val="100"/>
              </a:spcBef>
            </a:pPr>
            <a:r>
              <a:rPr sz="1800" spc="-40" dirty="0">
                <a:latin typeface="Arial"/>
                <a:cs typeface="Arial"/>
              </a:rPr>
              <a:t>Adipocyte </a:t>
            </a:r>
            <a:r>
              <a:rPr sz="1800" spc="-25" dirty="0">
                <a:latin typeface="Arial"/>
                <a:cs typeface="Arial"/>
              </a:rPr>
              <a:t>Hypertrophy </a:t>
            </a:r>
            <a:r>
              <a:rPr sz="1800" spc="-30" dirty="0">
                <a:latin typeface="Arial"/>
                <a:cs typeface="Arial"/>
              </a:rPr>
              <a:t>and/or</a:t>
            </a:r>
            <a:r>
              <a:rPr sz="1800" spc="-80" dirty="0">
                <a:latin typeface="Arial"/>
                <a:cs typeface="Arial"/>
              </a:rPr>
              <a:t> </a:t>
            </a:r>
            <a:r>
              <a:rPr sz="1800" spc="-55" dirty="0">
                <a:latin typeface="Arial"/>
                <a:cs typeface="Arial"/>
              </a:rPr>
              <a:t>Hyperplasia</a:t>
            </a:r>
            <a:endParaRPr sz="1800" dirty="0">
              <a:latin typeface="Arial"/>
              <a:cs typeface="Arial"/>
            </a:endParaRPr>
          </a:p>
        </p:txBody>
      </p:sp>
      <p:sp>
        <p:nvSpPr>
          <p:cNvPr id="9" name="object 9"/>
          <p:cNvSpPr/>
          <p:nvPr/>
        </p:nvSpPr>
        <p:spPr>
          <a:xfrm>
            <a:off x="460540" y="1428750"/>
            <a:ext cx="8226298" cy="3202686"/>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289559" y="179831"/>
            <a:ext cx="4591812" cy="665988"/>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554266" y="420877"/>
            <a:ext cx="4047451" cy="371348"/>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845286" y="991488"/>
            <a:ext cx="2068982" cy="290195"/>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3029204" y="991488"/>
            <a:ext cx="1075817" cy="230632"/>
          </a:xfrm>
          <a:prstGeom prst="rect">
            <a:avLst/>
          </a:prstGeom>
          <a:blipFill>
            <a:blip r:embed="rId5" cstate="print"/>
            <a:stretch>
              <a:fillRect/>
            </a:stretch>
          </a:blipFill>
        </p:spPr>
        <p:txBody>
          <a:bodyPr wrap="square" lIns="0" tIns="0" rIns="0" bIns="0" rtlCol="0"/>
          <a:lstStyle/>
          <a:p>
            <a:endParaRPr dirty="0"/>
          </a:p>
        </p:txBody>
      </p:sp>
      <p:sp>
        <p:nvSpPr>
          <p:cNvPr id="9" name="object 9"/>
          <p:cNvSpPr/>
          <p:nvPr/>
        </p:nvSpPr>
        <p:spPr>
          <a:xfrm>
            <a:off x="834859" y="1396872"/>
            <a:ext cx="3589693" cy="290194"/>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2282951" y="1863089"/>
            <a:ext cx="53593" cy="174371"/>
          </a:xfrm>
          <a:prstGeom prst="rect">
            <a:avLst/>
          </a:prstGeom>
          <a:blipFill>
            <a:blip r:embed="rId7" cstate="print"/>
            <a:stretch>
              <a:fillRect/>
            </a:stretch>
          </a:blipFill>
        </p:spPr>
        <p:txBody>
          <a:bodyPr wrap="square" lIns="0" tIns="0" rIns="0" bIns="0" rtlCol="0"/>
          <a:lstStyle/>
          <a:p>
            <a:endParaRPr dirty="0"/>
          </a:p>
        </p:txBody>
      </p:sp>
      <p:sp>
        <p:nvSpPr>
          <p:cNvPr id="11" name="object 11"/>
          <p:cNvSpPr/>
          <p:nvPr/>
        </p:nvSpPr>
        <p:spPr>
          <a:xfrm>
            <a:off x="2480564" y="1802257"/>
            <a:ext cx="2300605" cy="290194"/>
          </a:xfrm>
          <a:prstGeom prst="rect">
            <a:avLst/>
          </a:prstGeom>
          <a:blipFill>
            <a:blip r:embed="rId8" cstate="print"/>
            <a:stretch>
              <a:fillRect/>
            </a:stretch>
          </a:blipFill>
        </p:spPr>
        <p:txBody>
          <a:bodyPr wrap="square" lIns="0" tIns="0" rIns="0" bIns="0" rtlCol="0"/>
          <a:lstStyle/>
          <a:p>
            <a:endParaRPr dirty="0"/>
          </a:p>
        </p:txBody>
      </p:sp>
      <p:sp>
        <p:nvSpPr>
          <p:cNvPr id="12" name="object 12"/>
          <p:cNvSpPr/>
          <p:nvPr/>
        </p:nvSpPr>
        <p:spPr>
          <a:xfrm>
            <a:off x="4913121" y="1802257"/>
            <a:ext cx="3479419" cy="290194"/>
          </a:xfrm>
          <a:prstGeom prst="rect">
            <a:avLst/>
          </a:prstGeom>
          <a:blipFill>
            <a:blip r:embed="rId9" cstate="print"/>
            <a:stretch>
              <a:fillRect/>
            </a:stretch>
          </a:blipFill>
        </p:spPr>
        <p:txBody>
          <a:bodyPr wrap="square" lIns="0" tIns="0" rIns="0" bIns="0" rtlCol="0"/>
          <a:lstStyle/>
          <a:p>
            <a:endParaRPr dirty="0"/>
          </a:p>
        </p:txBody>
      </p:sp>
      <p:sp>
        <p:nvSpPr>
          <p:cNvPr id="13" name="object 13"/>
          <p:cNvSpPr/>
          <p:nvPr/>
        </p:nvSpPr>
        <p:spPr>
          <a:xfrm>
            <a:off x="845286" y="2137282"/>
            <a:ext cx="740689" cy="225552"/>
          </a:xfrm>
          <a:prstGeom prst="rect">
            <a:avLst/>
          </a:prstGeom>
          <a:blipFill>
            <a:blip r:embed="rId10" cstate="print"/>
            <a:stretch>
              <a:fillRect/>
            </a:stretch>
          </a:blipFill>
        </p:spPr>
        <p:txBody>
          <a:bodyPr wrap="square" lIns="0" tIns="0" rIns="0" bIns="0" rtlCol="0"/>
          <a:lstStyle/>
          <a:p>
            <a:endParaRPr dirty="0"/>
          </a:p>
        </p:txBody>
      </p:sp>
      <p:sp>
        <p:nvSpPr>
          <p:cNvPr id="14" name="object 14"/>
          <p:cNvSpPr/>
          <p:nvPr/>
        </p:nvSpPr>
        <p:spPr>
          <a:xfrm>
            <a:off x="1638300" y="2597657"/>
            <a:ext cx="53593" cy="174371"/>
          </a:xfrm>
          <a:prstGeom prst="rect">
            <a:avLst/>
          </a:prstGeom>
          <a:blipFill>
            <a:blip r:embed="rId11" cstate="print"/>
            <a:stretch>
              <a:fillRect/>
            </a:stretch>
          </a:blipFill>
        </p:spPr>
        <p:txBody>
          <a:bodyPr wrap="square" lIns="0" tIns="0" rIns="0" bIns="0" rtlCol="0"/>
          <a:lstStyle/>
          <a:p>
            <a:endParaRPr dirty="0"/>
          </a:p>
        </p:txBody>
      </p:sp>
      <p:sp>
        <p:nvSpPr>
          <p:cNvPr id="15" name="object 15"/>
          <p:cNvSpPr/>
          <p:nvPr/>
        </p:nvSpPr>
        <p:spPr>
          <a:xfrm>
            <a:off x="1824735" y="2536825"/>
            <a:ext cx="6414896" cy="290194"/>
          </a:xfrm>
          <a:prstGeom prst="rect">
            <a:avLst/>
          </a:prstGeom>
          <a:blipFill>
            <a:blip r:embed="rId12" cstate="print"/>
            <a:stretch>
              <a:fillRect/>
            </a:stretch>
          </a:blipFill>
        </p:spPr>
        <p:txBody>
          <a:bodyPr wrap="square" lIns="0" tIns="0" rIns="0" bIns="0" rtlCol="0"/>
          <a:lstStyle/>
          <a:p>
            <a:endParaRPr dirty="0"/>
          </a:p>
        </p:txBody>
      </p:sp>
      <p:sp>
        <p:nvSpPr>
          <p:cNvPr id="16" name="object 16"/>
          <p:cNvSpPr/>
          <p:nvPr/>
        </p:nvSpPr>
        <p:spPr>
          <a:xfrm>
            <a:off x="843051" y="2866008"/>
            <a:ext cx="1409039" cy="230632"/>
          </a:xfrm>
          <a:prstGeom prst="rect">
            <a:avLst/>
          </a:prstGeom>
          <a:blipFill>
            <a:blip r:embed="rId13" cstate="print"/>
            <a:stretch>
              <a:fillRect/>
            </a:stretch>
          </a:blipFill>
        </p:spPr>
        <p:txBody>
          <a:bodyPr wrap="square" lIns="0" tIns="0" rIns="0" bIns="0" rtlCol="0"/>
          <a:lstStyle/>
          <a:p>
            <a:endParaRPr dirty="0"/>
          </a:p>
        </p:txBody>
      </p:sp>
      <p:sp>
        <p:nvSpPr>
          <p:cNvPr id="17" name="object 17"/>
          <p:cNvSpPr/>
          <p:nvPr/>
        </p:nvSpPr>
        <p:spPr>
          <a:xfrm>
            <a:off x="2287523" y="3047492"/>
            <a:ext cx="53593" cy="53720"/>
          </a:xfrm>
          <a:prstGeom prst="rect">
            <a:avLst/>
          </a:prstGeom>
          <a:blipFill>
            <a:blip r:embed="rId14" cstate="print"/>
            <a:stretch>
              <a:fillRect/>
            </a:stretch>
          </a:blipFill>
        </p:spPr>
        <p:txBody>
          <a:bodyPr wrap="square" lIns="0" tIns="0" rIns="0" bIns="0" rtlCol="0"/>
          <a:lstStyle/>
          <a:p>
            <a:endParaRPr dirty="0"/>
          </a:p>
        </p:txBody>
      </p:sp>
      <p:sp>
        <p:nvSpPr>
          <p:cNvPr id="18" name="object 18"/>
          <p:cNvSpPr/>
          <p:nvPr/>
        </p:nvSpPr>
        <p:spPr>
          <a:xfrm>
            <a:off x="845286" y="3271392"/>
            <a:ext cx="1393977" cy="230631"/>
          </a:xfrm>
          <a:prstGeom prst="rect">
            <a:avLst/>
          </a:prstGeom>
          <a:blipFill>
            <a:blip r:embed="rId15" cstate="print"/>
            <a:stretch>
              <a:fillRect/>
            </a:stretch>
          </a:blipFill>
        </p:spPr>
        <p:txBody>
          <a:bodyPr wrap="square" lIns="0" tIns="0" rIns="0" bIns="0" rtlCol="0"/>
          <a:lstStyle/>
          <a:p>
            <a:endParaRPr dirty="0"/>
          </a:p>
        </p:txBody>
      </p:sp>
      <p:sp>
        <p:nvSpPr>
          <p:cNvPr id="19" name="object 19"/>
          <p:cNvSpPr/>
          <p:nvPr/>
        </p:nvSpPr>
        <p:spPr>
          <a:xfrm>
            <a:off x="2360167" y="3281045"/>
            <a:ext cx="1004443" cy="220980"/>
          </a:xfrm>
          <a:prstGeom prst="rect">
            <a:avLst/>
          </a:prstGeom>
          <a:blipFill>
            <a:blip r:embed="rId16" cstate="print"/>
            <a:stretch>
              <a:fillRect/>
            </a:stretch>
          </a:blipFill>
        </p:spPr>
        <p:txBody>
          <a:bodyPr wrap="square" lIns="0" tIns="0" rIns="0" bIns="0" rtlCol="0"/>
          <a:lstStyle/>
          <a:p>
            <a:endParaRPr dirty="0"/>
          </a:p>
        </p:txBody>
      </p:sp>
      <p:sp>
        <p:nvSpPr>
          <p:cNvPr id="20" name="object 20"/>
          <p:cNvSpPr/>
          <p:nvPr/>
        </p:nvSpPr>
        <p:spPr>
          <a:xfrm>
            <a:off x="823709" y="3676777"/>
            <a:ext cx="1518170" cy="230682"/>
          </a:xfrm>
          <a:prstGeom prst="rect">
            <a:avLst/>
          </a:prstGeom>
          <a:blipFill>
            <a:blip r:embed="rId17" cstate="print"/>
            <a:stretch>
              <a:fillRect/>
            </a:stretch>
          </a:blipFill>
        </p:spPr>
        <p:txBody>
          <a:bodyPr wrap="square" lIns="0" tIns="0" rIns="0" bIns="0" rtlCol="0"/>
          <a:lstStyle/>
          <a:p>
            <a:endParaRPr dirty="0"/>
          </a:p>
        </p:txBody>
      </p:sp>
      <p:sp>
        <p:nvSpPr>
          <p:cNvPr id="21" name="object 21"/>
          <p:cNvSpPr txBox="1"/>
          <p:nvPr/>
        </p:nvSpPr>
        <p:spPr>
          <a:xfrm>
            <a:off x="535940" y="847699"/>
            <a:ext cx="2889250" cy="3537585"/>
          </a:xfrm>
          <a:prstGeom prst="rect">
            <a:avLst/>
          </a:prstGeom>
        </p:spPr>
        <p:txBody>
          <a:bodyPr vert="horz" wrap="square" lIns="0" tIns="142875" rIns="0" bIns="0" rtlCol="0">
            <a:spAutoFit/>
          </a:bodyPr>
          <a:lstStyle/>
          <a:p>
            <a:pPr marL="12700">
              <a:lnSpc>
                <a:spcPct val="100000"/>
              </a:lnSpc>
              <a:spcBef>
                <a:spcPts val="1125"/>
              </a:spcBef>
            </a:pPr>
            <a:r>
              <a:rPr sz="1800" spc="-515" dirty="0">
                <a:solidFill>
                  <a:srgbClr val="D16248"/>
                </a:solidFill>
                <a:latin typeface="Arial"/>
                <a:cs typeface="Arial"/>
              </a:rPr>
              <a:t></a:t>
            </a:r>
            <a:endParaRPr sz="1800" dirty="0">
              <a:latin typeface="Arial"/>
              <a:cs typeface="Arial"/>
            </a:endParaRPr>
          </a:p>
          <a:p>
            <a:pPr marL="12700">
              <a:lnSpc>
                <a:spcPct val="100000"/>
              </a:lnSpc>
              <a:spcBef>
                <a:spcPts val="1035"/>
              </a:spcBef>
            </a:pPr>
            <a:r>
              <a:rPr sz="1800" spc="-515" dirty="0">
                <a:solidFill>
                  <a:srgbClr val="D16248"/>
                </a:solidFill>
                <a:latin typeface="Arial"/>
                <a:cs typeface="Arial"/>
              </a:rPr>
              <a:t></a:t>
            </a:r>
            <a:endParaRPr sz="1800" dirty="0">
              <a:latin typeface="Arial"/>
              <a:cs typeface="Arial"/>
            </a:endParaRPr>
          </a:p>
          <a:p>
            <a:pPr marL="12700">
              <a:lnSpc>
                <a:spcPct val="100000"/>
              </a:lnSpc>
              <a:spcBef>
                <a:spcPts val="434"/>
              </a:spcBef>
              <a:tabLst>
                <a:tab pos="286385" algn="l"/>
              </a:tabLst>
            </a:pPr>
            <a:r>
              <a:rPr sz="1800" spc="-515" dirty="0">
                <a:solidFill>
                  <a:srgbClr val="D16248"/>
                </a:solidFill>
                <a:latin typeface="Arial"/>
                <a:cs typeface="Arial"/>
              </a:rPr>
              <a:t>	</a:t>
            </a:r>
            <a:r>
              <a:rPr sz="2400" b="1" spc="-5" dirty="0">
                <a:solidFill>
                  <a:srgbClr val="FF0000"/>
                </a:solidFill>
                <a:latin typeface="Trebuchet MS"/>
                <a:cs typeface="Trebuchet MS"/>
              </a:rPr>
              <a:t>Endocrine</a:t>
            </a:r>
            <a:endParaRPr sz="2400" dirty="0">
              <a:latin typeface="Trebuchet MS"/>
              <a:cs typeface="Trebuchet MS"/>
            </a:endParaRPr>
          </a:p>
          <a:p>
            <a:pPr>
              <a:lnSpc>
                <a:spcPct val="100000"/>
              </a:lnSpc>
              <a:spcBef>
                <a:spcPts val="30"/>
              </a:spcBef>
            </a:pPr>
            <a:endParaRPr sz="2500" dirty="0">
              <a:latin typeface="Times New Roman"/>
              <a:cs typeface="Times New Roman"/>
            </a:endParaRPr>
          </a:p>
          <a:p>
            <a:pPr marL="12700">
              <a:lnSpc>
                <a:spcPct val="100000"/>
              </a:lnSpc>
              <a:tabLst>
                <a:tab pos="286385" algn="l"/>
              </a:tabLst>
            </a:pPr>
            <a:r>
              <a:rPr sz="1800" spc="-515" dirty="0">
                <a:solidFill>
                  <a:srgbClr val="D16248"/>
                </a:solidFill>
                <a:latin typeface="Arial"/>
                <a:cs typeface="Arial"/>
              </a:rPr>
              <a:t>	</a:t>
            </a:r>
            <a:r>
              <a:rPr sz="2400" b="1" spc="-5" dirty="0">
                <a:solidFill>
                  <a:srgbClr val="FF0000"/>
                </a:solidFill>
                <a:latin typeface="Trebuchet MS"/>
                <a:cs typeface="Trebuchet MS"/>
              </a:rPr>
              <a:t>Drugs</a:t>
            </a:r>
            <a:endParaRPr sz="2400" dirty="0">
              <a:latin typeface="Trebuchet MS"/>
              <a:cs typeface="Trebuchet MS"/>
            </a:endParaRPr>
          </a:p>
          <a:p>
            <a:pPr>
              <a:lnSpc>
                <a:spcPct val="100000"/>
              </a:lnSpc>
              <a:spcBef>
                <a:spcPts val="50"/>
              </a:spcBef>
            </a:pPr>
            <a:endParaRPr sz="3000" dirty="0">
              <a:latin typeface="Times New Roman"/>
              <a:cs typeface="Times New Roman"/>
            </a:endParaRPr>
          </a:p>
          <a:p>
            <a:pPr marL="12700">
              <a:lnSpc>
                <a:spcPct val="100000"/>
              </a:lnSpc>
              <a:spcBef>
                <a:spcPts val="5"/>
              </a:spcBef>
            </a:pPr>
            <a:r>
              <a:rPr sz="1800" spc="-515" dirty="0">
                <a:solidFill>
                  <a:srgbClr val="D16248"/>
                </a:solidFill>
                <a:latin typeface="Arial"/>
                <a:cs typeface="Arial"/>
              </a:rPr>
              <a:t></a:t>
            </a:r>
            <a:endParaRPr sz="1800" dirty="0">
              <a:latin typeface="Arial"/>
              <a:cs typeface="Arial"/>
            </a:endParaRPr>
          </a:p>
          <a:p>
            <a:pPr marL="12700">
              <a:lnSpc>
                <a:spcPct val="100000"/>
              </a:lnSpc>
              <a:spcBef>
                <a:spcPts val="1035"/>
              </a:spcBef>
            </a:pPr>
            <a:r>
              <a:rPr sz="1800" spc="-509" dirty="0">
                <a:solidFill>
                  <a:srgbClr val="D16248"/>
                </a:solidFill>
                <a:latin typeface="Arial"/>
                <a:cs typeface="Arial"/>
              </a:rPr>
              <a:t></a:t>
            </a:r>
            <a:endParaRPr sz="1800" dirty="0">
              <a:latin typeface="Arial"/>
              <a:cs typeface="Arial"/>
            </a:endParaRPr>
          </a:p>
          <a:p>
            <a:pPr marL="12700">
              <a:lnSpc>
                <a:spcPct val="100000"/>
              </a:lnSpc>
              <a:spcBef>
                <a:spcPts val="430"/>
              </a:spcBef>
              <a:tabLst>
                <a:tab pos="286385" algn="l"/>
              </a:tabLst>
            </a:pPr>
            <a:r>
              <a:rPr sz="1800" spc="-515" dirty="0">
                <a:solidFill>
                  <a:srgbClr val="D16248"/>
                </a:solidFill>
                <a:latin typeface="Arial"/>
                <a:cs typeface="Arial"/>
              </a:rPr>
              <a:t>	</a:t>
            </a:r>
            <a:r>
              <a:rPr sz="2400" b="1" spc="-5" dirty="0">
                <a:solidFill>
                  <a:srgbClr val="FF0000"/>
                </a:solidFill>
                <a:latin typeface="Trebuchet MS"/>
                <a:cs typeface="Trebuchet MS"/>
              </a:rPr>
              <a:t>Smoking</a:t>
            </a:r>
            <a:r>
              <a:rPr sz="2400" b="1" spc="-85" dirty="0">
                <a:solidFill>
                  <a:srgbClr val="FF0000"/>
                </a:solidFill>
                <a:latin typeface="Trebuchet MS"/>
                <a:cs typeface="Trebuchet MS"/>
              </a:rPr>
              <a:t> </a:t>
            </a:r>
            <a:r>
              <a:rPr sz="2400" b="1" spc="-5" dirty="0">
                <a:solidFill>
                  <a:srgbClr val="FF0000"/>
                </a:solidFill>
                <a:latin typeface="Trebuchet MS"/>
                <a:cs typeface="Trebuchet MS"/>
              </a:rPr>
              <a:t>cessation</a:t>
            </a:r>
            <a:endParaRPr sz="2400" dirty="0">
              <a:latin typeface="Trebuchet MS"/>
              <a:cs typeface="Trebuchet MS"/>
            </a:endParaRPr>
          </a:p>
        </p:txBody>
      </p:sp>
      <p:sp>
        <p:nvSpPr>
          <p:cNvPr id="22" name="object 22"/>
          <p:cNvSpPr/>
          <p:nvPr/>
        </p:nvSpPr>
        <p:spPr>
          <a:xfrm>
            <a:off x="416051" y="937260"/>
            <a:ext cx="388620" cy="353567"/>
          </a:xfrm>
          <a:prstGeom prst="rect">
            <a:avLst/>
          </a:prstGeom>
          <a:blipFill>
            <a:blip r:embed="rId18" cstate="print"/>
            <a:stretch>
              <a:fillRect/>
            </a:stretch>
          </a:blipFill>
        </p:spPr>
        <p:txBody>
          <a:bodyPr wrap="square" lIns="0" tIns="0" rIns="0" bIns="0" rtlCol="0"/>
          <a:lstStyle/>
          <a:p>
            <a:endParaRPr dirty="0"/>
          </a:p>
        </p:txBody>
      </p:sp>
      <p:sp>
        <p:nvSpPr>
          <p:cNvPr id="23" name="object 23"/>
          <p:cNvSpPr/>
          <p:nvPr/>
        </p:nvSpPr>
        <p:spPr>
          <a:xfrm>
            <a:off x="638555" y="830580"/>
            <a:ext cx="2552700" cy="460248"/>
          </a:xfrm>
          <a:prstGeom prst="rect">
            <a:avLst/>
          </a:prstGeom>
          <a:blipFill>
            <a:blip r:embed="rId19" cstate="print"/>
            <a:stretch>
              <a:fillRect/>
            </a:stretch>
          </a:blipFill>
        </p:spPr>
        <p:txBody>
          <a:bodyPr wrap="square" lIns="0" tIns="0" rIns="0" bIns="0" rtlCol="0"/>
          <a:lstStyle/>
          <a:p>
            <a:endParaRPr dirty="0"/>
          </a:p>
        </p:txBody>
      </p:sp>
      <p:sp>
        <p:nvSpPr>
          <p:cNvPr id="24" name="object 24"/>
          <p:cNvSpPr/>
          <p:nvPr/>
        </p:nvSpPr>
        <p:spPr>
          <a:xfrm>
            <a:off x="2822448" y="830580"/>
            <a:ext cx="1476755" cy="460248"/>
          </a:xfrm>
          <a:prstGeom prst="rect">
            <a:avLst/>
          </a:prstGeom>
          <a:blipFill>
            <a:blip r:embed="rId20" cstate="print"/>
            <a:stretch>
              <a:fillRect/>
            </a:stretch>
          </a:blipFill>
        </p:spPr>
        <p:txBody>
          <a:bodyPr wrap="square" lIns="0" tIns="0" rIns="0" bIns="0" rtlCol="0"/>
          <a:lstStyle/>
          <a:p>
            <a:endParaRPr dirty="0"/>
          </a:p>
        </p:txBody>
      </p:sp>
      <p:sp>
        <p:nvSpPr>
          <p:cNvPr id="25" name="object 25"/>
          <p:cNvSpPr/>
          <p:nvPr/>
        </p:nvSpPr>
        <p:spPr>
          <a:xfrm>
            <a:off x="416051" y="1342644"/>
            <a:ext cx="388620" cy="353567"/>
          </a:xfrm>
          <a:prstGeom prst="rect">
            <a:avLst/>
          </a:prstGeom>
          <a:blipFill>
            <a:blip r:embed="rId18" cstate="print"/>
            <a:stretch>
              <a:fillRect/>
            </a:stretch>
          </a:blipFill>
        </p:spPr>
        <p:txBody>
          <a:bodyPr wrap="square" lIns="0" tIns="0" rIns="0" bIns="0" rtlCol="0"/>
          <a:lstStyle/>
          <a:p>
            <a:endParaRPr dirty="0"/>
          </a:p>
        </p:txBody>
      </p:sp>
      <p:sp>
        <p:nvSpPr>
          <p:cNvPr id="26" name="object 26"/>
          <p:cNvSpPr/>
          <p:nvPr/>
        </p:nvSpPr>
        <p:spPr>
          <a:xfrm>
            <a:off x="638555" y="1235963"/>
            <a:ext cx="3973068" cy="460248"/>
          </a:xfrm>
          <a:prstGeom prst="rect">
            <a:avLst/>
          </a:prstGeom>
          <a:blipFill>
            <a:blip r:embed="rId21" cstate="print"/>
            <a:stretch>
              <a:fillRect/>
            </a:stretch>
          </a:blipFill>
        </p:spPr>
        <p:txBody>
          <a:bodyPr wrap="square" lIns="0" tIns="0" rIns="0" bIns="0" rtlCol="0"/>
          <a:lstStyle/>
          <a:p>
            <a:endParaRPr dirty="0"/>
          </a:p>
        </p:txBody>
      </p:sp>
      <p:sp>
        <p:nvSpPr>
          <p:cNvPr id="27" name="object 27"/>
          <p:cNvSpPr/>
          <p:nvPr/>
        </p:nvSpPr>
        <p:spPr>
          <a:xfrm>
            <a:off x="416051" y="1748027"/>
            <a:ext cx="388620" cy="353568"/>
          </a:xfrm>
          <a:prstGeom prst="rect">
            <a:avLst/>
          </a:prstGeom>
          <a:blipFill>
            <a:blip r:embed="rId18" cstate="print"/>
            <a:stretch>
              <a:fillRect/>
            </a:stretch>
          </a:blipFill>
        </p:spPr>
        <p:txBody>
          <a:bodyPr wrap="square" lIns="0" tIns="0" rIns="0" bIns="0" rtlCol="0"/>
          <a:lstStyle/>
          <a:p>
            <a:endParaRPr dirty="0"/>
          </a:p>
        </p:txBody>
      </p:sp>
      <p:sp>
        <p:nvSpPr>
          <p:cNvPr id="28" name="object 28"/>
          <p:cNvSpPr/>
          <p:nvPr/>
        </p:nvSpPr>
        <p:spPr>
          <a:xfrm>
            <a:off x="638555" y="1641348"/>
            <a:ext cx="1802892" cy="460247"/>
          </a:xfrm>
          <a:prstGeom prst="rect">
            <a:avLst/>
          </a:prstGeom>
          <a:blipFill>
            <a:blip r:embed="rId22" cstate="print"/>
            <a:stretch>
              <a:fillRect/>
            </a:stretch>
          </a:blipFill>
        </p:spPr>
        <p:txBody>
          <a:bodyPr wrap="square" lIns="0" tIns="0" rIns="0" bIns="0" rtlCol="0"/>
          <a:lstStyle/>
          <a:p>
            <a:endParaRPr dirty="0"/>
          </a:p>
        </p:txBody>
      </p:sp>
      <p:sp>
        <p:nvSpPr>
          <p:cNvPr id="29" name="object 29"/>
          <p:cNvSpPr/>
          <p:nvPr/>
        </p:nvSpPr>
        <p:spPr>
          <a:xfrm>
            <a:off x="2072639" y="1641348"/>
            <a:ext cx="569976" cy="460247"/>
          </a:xfrm>
          <a:prstGeom prst="rect">
            <a:avLst/>
          </a:prstGeom>
          <a:blipFill>
            <a:blip r:embed="rId23" cstate="print"/>
            <a:stretch>
              <a:fillRect/>
            </a:stretch>
          </a:blipFill>
        </p:spPr>
        <p:txBody>
          <a:bodyPr wrap="square" lIns="0" tIns="0" rIns="0" bIns="0" rtlCol="0"/>
          <a:lstStyle/>
          <a:p>
            <a:endParaRPr dirty="0"/>
          </a:p>
        </p:txBody>
      </p:sp>
      <p:sp>
        <p:nvSpPr>
          <p:cNvPr id="30" name="object 30"/>
          <p:cNvSpPr/>
          <p:nvPr/>
        </p:nvSpPr>
        <p:spPr>
          <a:xfrm>
            <a:off x="2273807" y="1641348"/>
            <a:ext cx="2811780" cy="460247"/>
          </a:xfrm>
          <a:prstGeom prst="rect">
            <a:avLst/>
          </a:prstGeom>
          <a:blipFill>
            <a:blip r:embed="rId24" cstate="print"/>
            <a:stretch>
              <a:fillRect/>
            </a:stretch>
          </a:blipFill>
        </p:spPr>
        <p:txBody>
          <a:bodyPr wrap="square" lIns="0" tIns="0" rIns="0" bIns="0" rtlCol="0"/>
          <a:lstStyle/>
          <a:p>
            <a:endParaRPr dirty="0"/>
          </a:p>
        </p:txBody>
      </p:sp>
      <p:sp>
        <p:nvSpPr>
          <p:cNvPr id="31" name="object 31"/>
          <p:cNvSpPr/>
          <p:nvPr/>
        </p:nvSpPr>
        <p:spPr>
          <a:xfrm>
            <a:off x="4716779" y="1641348"/>
            <a:ext cx="3966972" cy="460247"/>
          </a:xfrm>
          <a:prstGeom prst="rect">
            <a:avLst/>
          </a:prstGeom>
          <a:blipFill>
            <a:blip r:embed="rId25" cstate="print"/>
            <a:stretch>
              <a:fillRect/>
            </a:stretch>
          </a:blipFill>
        </p:spPr>
        <p:txBody>
          <a:bodyPr wrap="square" lIns="0" tIns="0" rIns="0" bIns="0" rtlCol="0"/>
          <a:lstStyle/>
          <a:p>
            <a:endParaRPr dirty="0"/>
          </a:p>
        </p:txBody>
      </p:sp>
      <p:sp>
        <p:nvSpPr>
          <p:cNvPr id="32" name="object 32"/>
          <p:cNvSpPr/>
          <p:nvPr/>
        </p:nvSpPr>
        <p:spPr>
          <a:xfrm>
            <a:off x="638555" y="1970532"/>
            <a:ext cx="1144524" cy="460248"/>
          </a:xfrm>
          <a:prstGeom prst="rect">
            <a:avLst/>
          </a:prstGeom>
          <a:blipFill>
            <a:blip r:embed="rId26" cstate="print"/>
            <a:stretch>
              <a:fillRect/>
            </a:stretch>
          </a:blipFill>
        </p:spPr>
        <p:txBody>
          <a:bodyPr wrap="square" lIns="0" tIns="0" rIns="0" bIns="0" rtlCol="0"/>
          <a:lstStyle/>
          <a:p>
            <a:endParaRPr dirty="0"/>
          </a:p>
        </p:txBody>
      </p:sp>
      <p:sp>
        <p:nvSpPr>
          <p:cNvPr id="33" name="object 33"/>
          <p:cNvSpPr/>
          <p:nvPr/>
        </p:nvSpPr>
        <p:spPr>
          <a:xfrm>
            <a:off x="416051" y="2482595"/>
            <a:ext cx="388620" cy="353568"/>
          </a:xfrm>
          <a:prstGeom prst="rect">
            <a:avLst/>
          </a:prstGeom>
          <a:blipFill>
            <a:blip r:embed="rId18" cstate="print"/>
            <a:stretch>
              <a:fillRect/>
            </a:stretch>
          </a:blipFill>
        </p:spPr>
        <p:txBody>
          <a:bodyPr wrap="square" lIns="0" tIns="0" rIns="0" bIns="0" rtlCol="0"/>
          <a:lstStyle/>
          <a:p>
            <a:endParaRPr dirty="0"/>
          </a:p>
        </p:txBody>
      </p:sp>
      <p:sp>
        <p:nvSpPr>
          <p:cNvPr id="34" name="object 34"/>
          <p:cNvSpPr/>
          <p:nvPr/>
        </p:nvSpPr>
        <p:spPr>
          <a:xfrm>
            <a:off x="638555" y="2375916"/>
            <a:ext cx="1158240" cy="460248"/>
          </a:xfrm>
          <a:prstGeom prst="rect">
            <a:avLst/>
          </a:prstGeom>
          <a:blipFill>
            <a:blip r:embed="rId27" cstate="print"/>
            <a:stretch>
              <a:fillRect/>
            </a:stretch>
          </a:blipFill>
        </p:spPr>
        <p:txBody>
          <a:bodyPr wrap="square" lIns="0" tIns="0" rIns="0" bIns="0" rtlCol="0"/>
          <a:lstStyle/>
          <a:p>
            <a:endParaRPr dirty="0"/>
          </a:p>
        </p:txBody>
      </p:sp>
      <p:sp>
        <p:nvSpPr>
          <p:cNvPr id="35" name="object 35"/>
          <p:cNvSpPr/>
          <p:nvPr/>
        </p:nvSpPr>
        <p:spPr>
          <a:xfrm>
            <a:off x="1427988" y="2375916"/>
            <a:ext cx="571500" cy="460248"/>
          </a:xfrm>
          <a:prstGeom prst="rect">
            <a:avLst/>
          </a:prstGeom>
          <a:blipFill>
            <a:blip r:embed="rId28" cstate="print"/>
            <a:stretch>
              <a:fillRect/>
            </a:stretch>
          </a:blipFill>
        </p:spPr>
        <p:txBody>
          <a:bodyPr wrap="square" lIns="0" tIns="0" rIns="0" bIns="0" rtlCol="0"/>
          <a:lstStyle/>
          <a:p>
            <a:endParaRPr dirty="0"/>
          </a:p>
        </p:txBody>
      </p:sp>
      <p:sp>
        <p:nvSpPr>
          <p:cNvPr id="36" name="object 36"/>
          <p:cNvSpPr/>
          <p:nvPr/>
        </p:nvSpPr>
        <p:spPr>
          <a:xfrm>
            <a:off x="1630679" y="2375916"/>
            <a:ext cx="6891528" cy="460248"/>
          </a:xfrm>
          <a:prstGeom prst="rect">
            <a:avLst/>
          </a:prstGeom>
          <a:blipFill>
            <a:blip r:embed="rId29" cstate="print"/>
            <a:stretch>
              <a:fillRect/>
            </a:stretch>
          </a:blipFill>
        </p:spPr>
        <p:txBody>
          <a:bodyPr wrap="square" lIns="0" tIns="0" rIns="0" bIns="0" rtlCol="0"/>
          <a:lstStyle/>
          <a:p>
            <a:endParaRPr dirty="0"/>
          </a:p>
        </p:txBody>
      </p:sp>
      <p:sp>
        <p:nvSpPr>
          <p:cNvPr id="37" name="object 37"/>
          <p:cNvSpPr/>
          <p:nvPr/>
        </p:nvSpPr>
        <p:spPr>
          <a:xfrm>
            <a:off x="638555" y="2705100"/>
            <a:ext cx="1807464" cy="460248"/>
          </a:xfrm>
          <a:prstGeom prst="rect">
            <a:avLst/>
          </a:prstGeom>
          <a:blipFill>
            <a:blip r:embed="rId30" cstate="print"/>
            <a:stretch>
              <a:fillRect/>
            </a:stretch>
          </a:blipFill>
        </p:spPr>
        <p:txBody>
          <a:bodyPr wrap="square" lIns="0" tIns="0" rIns="0" bIns="0" rtlCol="0"/>
          <a:lstStyle/>
          <a:p>
            <a:endParaRPr dirty="0"/>
          </a:p>
        </p:txBody>
      </p:sp>
      <p:sp>
        <p:nvSpPr>
          <p:cNvPr id="38" name="object 38"/>
          <p:cNvSpPr/>
          <p:nvPr/>
        </p:nvSpPr>
        <p:spPr>
          <a:xfrm>
            <a:off x="2077211" y="2705100"/>
            <a:ext cx="480060" cy="460248"/>
          </a:xfrm>
          <a:prstGeom prst="rect">
            <a:avLst/>
          </a:prstGeom>
          <a:blipFill>
            <a:blip r:embed="rId31" cstate="print"/>
            <a:stretch>
              <a:fillRect/>
            </a:stretch>
          </a:blipFill>
        </p:spPr>
        <p:txBody>
          <a:bodyPr wrap="square" lIns="0" tIns="0" rIns="0" bIns="0" rtlCol="0"/>
          <a:lstStyle/>
          <a:p>
            <a:endParaRPr dirty="0"/>
          </a:p>
        </p:txBody>
      </p:sp>
      <p:sp>
        <p:nvSpPr>
          <p:cNvPr id="39" name="object 39"/>
          <p:cNvSpPr/>
          <p:nvPr/>
        </p:nvSpPr>
        <p:spPr>
          <a:xfrm>
            <a:off x="416051" y="3217164"/>
            <a:ext cx="388620" cy="353568"/>
          </a:xfrm>
          <a:prstGeom prst="rect">
            <a:avLst/>
          </a:prstGeom>
          <a:blipFill>
            <a:blip r:embed="rId18" cstate="print"/>
            <a:stretch>
              <a:fillRect/>
            </a:stretch>
          </a:blipFill>
        </p:spPr>
        <p:txBody>
          <a:bodyPr wrap="square" lIns="0" tIns="0" rIns="0" bIns="0" rtlCol="0"/>
          <a:lstStyle/>
          <a:p>
            <a:endParaRPr dirty="0"/>
          </a:p>
        </p:txBody>
      </p:sp>
      <p:sp>
        <p:nvSpPr>
          <p:cNvPr id="40" name="object 40"/>
          <p:cNvSpPr/>
          <p:nvPr/>
        </p:nvSpPr>
        <p:spPr>
          <a:xfrm>
            <a:off x="638555" y="3110483"/>
            <a:ext cx="1883664" cy="460248"/>
          </a:xfrm>
          <a:prstGeom prst="rect">
            <a:avLst/>
          </a:prstGeom>
          <a:blipFill>
            <a:blip r:embed="rId32" cstate="print"/>
            <a:stretch>
              <a:fillRect/>
            </a:stretch>
          </a:blipFill>
        </p:spPr>
        <p:txBody>
          <a:bodyPr wrap="square" lIns="0" tIns="0" rIns="0" bIns="0" rtlCol="0"/>
          <a:lstStyle/>
          <a:p>
            <a:endParaRPr dirty="0"/>
          </a:p>
        </p:txBody>
      </p:sp>
      <p:sp>
        <p:nvSpPr>
          <p:cNvPr id="41" name="object 41"/>
          <p:cNvSpPr/>
          <p:nvPr/>
        </p:nvSpPr>
        <p:spPr>
          <a:xfrm>
            <a:off x="2153411" y="3110483"/>
            <a:ext cx="1405127" cy="460248"/>
          </a:xfrm>
          <a:prstGeom prst="rect">
            <a:avLst/>
          </a:prstGeom>
          <a:blipFill>
            <a:blip r:embed="rId33" cstate="print"/>
            <a:stretch>
              <a:fillRect/>
            </a:stretch>
          </a:blipFill>
        </p:spPr>
        <p:txBody>
          <a:bodyPr wrap="square" lIns="0" tIns="0" rIns="0" bIns="0" rtlCol="0"/>
          <a:lstStyle/>
          <a:p>
            <a:endParaRPr dirty="0"/>
          </a:p>
        </p:txBody>
      </p:sp>
      <p:sp>
        <p:nvSpPr>
          <p:cNvPr id="42" name="object 42"/>
          <p:cNvSpPr/>
          <p:nvPr/>
        </p:nvSpPr>
        <p:spPr>
          <a:xfrm>
            <a:off x="416051" y="3622547"/>
            <a:ext cx="388620" cy="353568"/>
          </a:xfrm>
          <a:prstGeom prst="rect">
            <a:avLst/>
          </a:prstGeom>
          <a:blipFill>
            <a:blip r:embed="rId18" cstate="print"/>
            <a:stretch>
              <a:fillRect/>
            </a:stretch>
          </a:blipFill>
        </p:spPr>
        <p:txBody>
          <a:bodyPr wrap="square" lIns="0" tIns="0" rIns="0" bIns="0" rtlCol="0"/>
          <a:lstStyle/>
          <a:p>
            <a:endParaRPr dirty="0"/>
          </a:p>
        </p:txBody>
      </p:sp>
      <p:sp>
        <p:nvSpPr>
          <p:cNvPr id="43" name="object 43"/>
          <p:cNvSpPr/>
          <p:nvPr/>
        </p:nvSpPr>
        <p:spPr>
          <a:xfrm>
            <a:off x="638555" y="3515867"/>
            <a:ext cx="1908048" cy="460247"/>
          </a:xfrm>
          <a:prstGeom prst="rect">
            <a:avLst/>
          </a:prstGeom>
          <a:blipFill>
            <a:blip r:embed="rId34" cstate="print"/>
            <a:stretch>
              <a:fillRect/>
            </a:stretch>
          </a:blipFill>
        </p:spPr>
        <p:txBody>
          <a:bodyPr wrap="square" lIns="0" tIns="0" rIns="0" bIns="0" rtlCol="0"/>
          <a:lstStyle/>
          <a:p>
            <a:endParaRPr dirty="0"/>
          </a:p>
        </p:txBody>
      </p:sp>
      <p:sp>
        <p:nvSpPr>
          <p:cNvPr id="44" name="object 44"/>
          <p:cNvSpPr/>
          <p:nvPr/>
        </p:nvSpPr>
        <p:spPr>
          <a:xfrm>
            <a:off x="416051" y="4027932"/>
            <a:ext cx="388620" cy="353568"/>
          </a:xfrm>
          <a:prstGeom prst="rect">
            <a:avLst/>
          </a:prstGeom>
          <a:blipFill>
            <a:blip r:embed="rId18" cstate="print"/>
            <a:stretch>
              <a:fillRect/>
            </a:stretch>
          </a:blipFill>
        </p:spPr>
        <p:txBody>
          <a:bodyPr wrap="square" lIns="0" tIns="0" rIns="0" bIns="0" rtlCol="0"/>
          <a:lstStyle/>
          <a:p>
            <a:endParaRPr dirty="0"/>
          </a:p>
        </p:txBody>
      </p:sp>
      <p:sp>
        <p:nvSpPr>
          <p:cNvPr id="45" name="object 45"/>
          <p:cNvSpPr/>
          <p:nvPr/>
        </p:nvSpPr>
        <p:spPr>
          <a:xfrm>
            <a:off x="638555" y="3921252"/>
            <a:ext cx="2958084" cy="460248"/>
          </a:xfrm>
          <a:prstGeom prst="rect">
            <a:avLst/>
          </a:prstGeom>
          <a:blipFill>
            <a:blip r:embed="rId35" cstate="print"/>
            <a:stretch>
              <a:fillRect/>
            </a:stretch>
          </a:blipFill>
        </p:spPr>
        <p:txBody>
          <a:bodyPr wrap="square" lIns="0" tIns="0" rIns="0" bIns="0" rtlCol="0"/>
          <a:lstStyle/>
          <a:p>
            <a:endParaRPr dirty="0"/>
          </a:p>
        </p:txBody>
      </p:sp>
      <p:sp>
        <p:nvSpPr>
          <p:cNvPr id="46" name="object 46"/>
          <p:cNvSpPr/>
          <p:nvPr/>
        </p:nvSpPr>
        <p:spPr>
          <a:xfrm>
            <a:off x="6096000" y="2720720"/>
            <a:ext cx="3047999" cy="2422777"/>
          </a:xfrm>
          <a:prstGeom prst="rect">
            <a:avLst/>
          </a:prstGeom>
          <a:blipFill>
            <a:blip r:embed="rId36" cstate="print"/>
            <a:stretch>
              <a:fillRect/>
            </a:stretch>
          </a:blipFill>
        </p:spPr>
        <p:txBody>
          <a:bodyPr wrap="square" lIns="0" tIns="0" rIns="0" bIns="0" rtlCol="0"/>
          <a:lstStyle/>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xfrm>
            <a:off x="535940" y="302132"/>
            <a:ext cx="3553460" cy="513715"/>
          </a:xfrm>
          <a:prstGeom prst="rect">
            <a:avLst/>
          </a:prstGeom>
        </p:spPr>
        <p:txBody>
          <a:bodyPr vert="horz" wrap="square" lIns="0" tIns="13335" rIns="0" bIns="0" rtlCol="0">
            <a:spAutoFit/>
          </a:bodyPr>
          <a:lstStyle/>
          <a:p>
            <a:pPr marL="12700">
              <a:lnSpc>
                <a:spcPct val="100000"/>
              </a:lnSpc>
              <a:spcBef>
                <a:spcPts val="105"/>
              </a:spcBef>
            </a:pPr>
            <a:r>
              <a:rPr sz="3200" spc="-25" dirty="0">
                <a:solidFill>
                  <a:srgbClr val="636B85"/>
                </a:solidFill>
                <a:latin typeface="Arial"/>
                <a:cs typeface="Arial"/>
              </a:rPr>
              <a:t>What </a:t>
            </a:r>
            <a:r>
              <a:rPr sz="3200" spc="-310" dirty="0">
                <a:solidFill>
                  <a:srgbClr val="636B85"/>
                </a:solidFill>
                <a:latin typeface="Arial"/>
                <a:cs typeface="Arial"/>
              </a:rPr>
              <a:t>causes</a:t>
            </a:r>
            <a:r>
              <a:rPr sz="3200" spc="-220" dirty="0">
                <a:solidFill>
                  <a:srgbClr val="636B85"/>
                </a:solidFill>
                <a:latin typeface="Arial"/>
                <a:cs typeface="Arial"/>
              </a:rPr>
              <a:t> </a:t>
            </a:r>
            <a:r>
              <a:rPr sz="3200" spc="-185" dirty="0">
                <a:solidFill>
                  <a:srgbClr val="636B85"/>
                </a:solidFill>
                <a:latin typeface="Arial"/>
                <a:cs typeface="Arial"/>
              </a:rPr>
              <a:t>obesity?</a:t>
            </a:r>
            <a:endParaRPr sz="3200" dirty="0">
              <a:latin typeface="Arial"/>
              <a:cs typeface="Arial"/>
            </a:endParaRPr>
          </a:p>
        </p:txBody>
      </p:sp>
      <p:sp>
        <p:nvSpPr>
          <p:cNvPr id="5" name="object 5"/>
          <p:cNvSpPr/>
          <p:nvPr/>
        </p:nvSpPr>
        <p:spPr>
          <a:xfrm>
            <a:off x="847178" y="1002411"/>
            <a:ext cx="1577886" cy="305942"/>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47178" y="1426336"/>
            <a:ext cx="2018576" cy="314833"/>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823772" y="1866392"/>
            <a:ext cx="381406" cy="239776"/>
          </a:xfrm>
          <a:prstGeom prst="rect">
            <a:avLst/>
          </a:prstGeom>
          <a:blipFill>
            <a:blip r:embed="rId4" cstate="print"/>
            <a:stretch>
              <a:fillRect/>
            </a:stretch>
          </a:blipFill>
        </p:spPr>
        <p:txBody>
          <a:bodyPr wrap="square" lIns="0" tIns="0" rIns="0" bIns="0" rtlCol="0"/>
          <a:lstStyle/>
          <a:p>
            <a:endParaRPr dirty="0"/>
          </a:p>
        </p:txBody>
      </p:sp>
      <p:sp>
        <p:nvSpPr>
          <p:cNvPr id="8" name="object 8"/>
          <p:cNvSpPr txBox="1"/>
          <p:nvPr/>
        </p:nvSpPr>
        <p:spPr>
          <a:xfrm>
            <a:off x="1313433" y="1763395"/>
            <a:ext cx="1251585" cy="422275"/>
          </a:xfrm>
          <a:prstGeom prst="rect">
            <a:avLst/>
          </a:prstGeom>
        </p:spPr>
        <p:txBody>
          <a:bodyPr vert="horz" wrap="square" lIns="0" tIns="13335" rIns="0" bIns="0" rtlCol="0">
            <a:spAutoFit/>
          </a:bodyPr>
          <a:lstStyle/>
          <a:p>
            <a:pPr marL="12700">
              <a:lnSpc>
                <a:spcPct val="100000"/>
              </a:lnSpc>
              <a:spcBef>
                <a:spcPts val="105"/>
              </a:spcBef>
            </a:pPr>
            <a:r>
              <a:rPr sz="2600" b="1" spc="-5" dirty="0">
                <a:solidFill>
                  <a:srgbClr val="FF0000"/>
                </a:solidFill>
                <a:latin typeface="Trebuchet MS"/>
                <a:cs typeface="Trebuchet MS"/>
              </a:rPr>
              <a:t>Inactive</a:t>
            </a:r>
            <a:endParaRPr sz="2600" dirty="0">
              <a:latin typeface="Trebuchet MS"/>
              <a:cs typeface="Trebuchet MS"/>
            </a:endParaRPr>
          </a:p>
        </p:txBody>
      </p:sp>
      <p:sp>
        <p:nvSpPr>
          <p:cNvPr id="9" name="object 9"/>
          <p:cNvSpPr/>
          <p:nvPr/>
        </p:nvSpPr>
        <p:spPr>
          <a:xfrm>
            <a:off x="2676017" y="1859152"/>
            <a:ext cx="1296796" cy="314833"/>
          </a:xfrm>
          <a:prstGeom prst="rect">
            <a:avLst/>
          </a:prstGeom>
          <a:blipFill>
            <a:blip r:embed="rId5" cstate="print"/>
            <a:stretch>
              <a:fillRect/>
            </a:stretch>
          </a:blipFill>
        </p:spPr>
        <p:txBody>
          <a:bodyPr wrap="square" lIns="0" tIns="0" rIns="0" bIns="0" rtlCol="0"/>
          <a:lstStyle/>
          <a:p>
            <a:endParaRPr dirty="0"/>
          </a:p>
        </p:txBody>
      </p:sp>
      <p:sp>
        <p:nvSpPr>
          <p:cNvPr id="10" name="object 10"/>
          <p:cNvSpPr/>
          <p:nvPr/>
        </p:nvSpPr>
        <p:spPr>
          <a:xfrm>
            <a:off x="823772" y="2291969"/>
            <a:ext cx="2494864" cy="255143"/>
          </a:xfrm>
          <a:prstGeom prst="rect">
            <a:avLst/>
          </a:prstGeom>
          <a:blipFill>
            <a:blip r:embed="rId6" cstate="print"/>
            <a:stretch>
              <a:fillRect/>
            </a:stretch>
          </a:blipFill>
        </p:spPr>
        <p:txBody>
          <a:bodyPr wrap="square" lIns="0" tIns="0" rIns="0" bIns="0" rtlCol="0"/>
          <a:lstStyle/>
          <a:p>
            <a:endParaRPr dirty="0"/>
          </a:p>
        </p:txBody>
      </p:sp>
      <p:sp>
        <p:nvSpPr>
          <p:cNvPr id="11" name="object 11"/>
          <p:cNvSpPr/>
          <p:nvPr/>
        </p:nvSpPr>
        <p:spPr>
          <a:xfrm>
            <a:off x="847178" y="2724785"/>
            <a:ext cx="4780318" cy="314832"/>
          </a:xfrm>
          <a:prstGeom prst="rect">
            <a:avLst/>
          </a:prstGeom>
          <a:blipFill>
            <a:blip r:embed="rId7" cstate="print"/>
            <a:stretch>
              <a:fillRect/>
            </a:stretch>
          </a:blipFill>
        </p:spPr>
        <p:txBody>
          <a:bodyPr wrap="square" lIns="0" tIns="0" rIns="0" bIns="0" rtlCol="0"/>
          <a:lstStyle/>
          <a:p>
            <a:endParaRPr dirty="0"/>
          </a:p>
        </p:txBody>
      </p:sp>
      <p:sp>
        <p:nvSpPr>
          <p:cNvPr id="12" name="object 12"/>
          <p:cNvSpPr/>
          <p:nvPr/>
        </p:nvSpPr>
        <p:spPr>
          <a:xfrm>
            <a:off x="847178" y="3157601"/>
            <a:ext cx="702475" cy="250190"/>
          </a:xfrm>
          <a:prstGeom prst="rect">
            <a:avLst/>
          </a:prstGeom>
          <a:blipFill>
            <a:blip r:embed="rId8" cstate="print"/>
            <a:stretch>
              <a:fillRect/>
            </a:stretch>
          </a:blipFill>
        </p:spPr>
        <p:txBody>
          <a:bodyPr wrap="square" lIns="0" tIns="0" rIns="0" bIns="0" rtlCol="0"/>
          <a:lstStyle/>
          <a:p>
            <a:endParaRPr dirty="0"/>
          </a:p>
        </p:txBody>
      </p:sp>
      <p:sp>
        <p:nvSpPr>
          <p:cNvPr id="13" name="object 13"/>
          <p:cNvSpPr txBox="1"/>
          <p:nvPr/>
        </p:nvSpPr>
        <p:spPr>
          <a:xfrm>
            <a:off x="535940" y="845185"/>
            <a:ext cx="159385" cy="3056890"/>
          </a:xfrm>
          <a:prstGeom prst="rect">
            <a:avLst/>
          </a:prstGeom>
        </p:spPr>
        <p:txBody>
          <a:bodyPr vert="horz" wrap="square" lIns="0" tIns="147955" rIns="0" bIns="0" rtlCol="0">
            <a:spAutoFit/>
          </a:bodyPr>
          <a:lstStyle/>
          <a:p>
            <a:pPr marL="12700">
              <a:lnSpc>
                <a:spcPct val="100000"/>
              </a:lnSpc>
              <a:spcBef>
                <a:spcPts val="1165"/>
              </a:spcBef>
            </a:pPr>
            <a:r>
              <a:rPr sz="1950" spc="-555" dirty="0">
                <a:solidFill>
                  <a:srgbClr val="D16248"/>
                </a:solidFill>
                <a:latin typeface="Arial"/>
                <a:cs typeface="Arial"/>
              </a:rPr>
              <a:t></a:t>
            </a:r>
            <a:endParaRPr sz="1950" dirty="0">
              <a:latin typeface="Arial"/>
              <a:cs typeface="Arial"/>
            </a:endParaRPr>
          </a:p>
          <a:p>
            <a:pPr marL="12700">
              <a:lnSpc>
                <a:spcPct val="100000"/>
              </a:lnSpc>
              <a:spcBef>
                <a:spcPts val="1070"/>
              </a:spcBef>
            </a:pPr>
            <a:r>
              <a:rPr sz="1950" spc="-555" dirty="0">
                <a:solidFill>
                  <a:srgbClr val="D16248"/>
                </a:solidFill>
                <a:latin typeface="Arial"/>
                <a:cs typeface="Arial"/>
              </a:rPr>
              <a:t></a:t>
            </a:r>
            <a:endParaRPr sz="1950" dirty="0">
              <a:latin typeface="Arial"/>
              <a:cs typeface="Arial"/>
            </a:endParaRPr>
          </a:p>
          <a:p>
            <a:pPr marL="12700">
              <a:lnSpc>
                <a:spcPct val="100000"/>
              </a:lnSpc>
              <a:spcBef>
                <a:spcPts val="1065"/>
              </a:spcBef>
            </a:pPr>
            <a:r>
              <a:rPr sz="1950" spc="-555" dirty="0">
                <a:solidFill>
                  <a:srgbClr val="D16248"/>
                </a:solidFill>
                <a:latin typeface="Arial"/>
                <a:cs typeface="Arial"/>
              </a:rPr>
              <a:t></a:t>
            </a:r>
            <a:endParaRPr sz="1950" dirty="0">
              <a:latin typeface="Arial"/>
              <a:cs typeface="Arial"/>
            </a:endParaRPr>
          </a:p>
          <a:p>
            <a:pPr marL="12700">
              <a:lnSpc>
                <a:spcPct val="100000"/>
              </a:lnSpc>
              <a:spcBef>
                <a:spcPts val="1070"/>
              </a:spcBef>
            </a:pPr>
            <a:r>
              <a:rPr sz="1950" spc="-555" dirty="0">
                <a:solidFill>
                  <a:srgbClr val="D16248"/>
                </a:solidFill>
                <a:latin typeface="Arial"/>
                <a:cs typeface="Arial"/>
              </a:rPr>
              <a:t></a:t>
            </a:r>
            <a:endParaRPr sz="1950" dirty="0">
              <a:latin typeface="Arial"/>
              <a:cs typeface="Arial"/>
            </a:endParaRPr>
          </a:p>
          <a:p>
            <a:pPr marL="12700">
              <a:lnSpc>
                <a:spcPct val="100000"/>
              </a:lnSpc>
              <a:spcBef>
                <a:spcPts val="1070"/>
              </a:spcBef>
            </a:pPr>
            <a:r>
              <a:rPr sz="1950" spc="-550" dirty="0">
                <a:solidFill>
                  <a:srgbClr val="D16248"/>
                </a:solidFill>
                <a:latin typeface="Arial"/>
                <a:cs typeface="Arial"/>
              </a:rPr>
              <a:t></a:t>
            </a:r>
            <a:endParaRPr sz="1950" dirty="0">
              <a:latin typeface="Arial"/>
              <a:cs typeface="Arial"/>
            </a:endParaRPr>
          </a:p>
          <a:p>
            <a:pPr marL="12700">
              <a:lnSpc>
                <a:spcPct val="100000"/>
              </a:lnSpc>
              <a:spcBef>
                <a:spcPts val="1070"/>
              </a:spcBef>
            </a:pPr>
            <a:r>
              <a:rPr sz="1950" spc="-555" dirty="0">
                <a:solidFill>
                  <a:srgbClr val="D16248"/>
                </a:solidFill>
                <a:latin typeface="Arial"/>
                <a:cs typeface="Arial"/>
              </a:rPr>
              <a:t></a:t>
            </a:r>
            <a:endParaRPr sz="1950" dirty="0">
              <a:latin typeface="Arial"/>
              <a:cs typeface="Arial"/>
            </a:endParaRPr>
          </a:p>
          <a:p>
            <a:pPr marL="12700">
              <a:lnSpc>
                <a:spcPct val="100000"/>
              </a:lnSpc>
              <a:spcBef>
                <a:spcPts val="1070"/>
              </a:spcBef>
            </a:pPr>
            <a:r>
              <a:rPr sz="1950" spc="-555" dirty="0">
                <a:solidFill>
                  <a:srgbClr val="D16248"/>
                </a:solidFill>
                <a:latin typeface="Arial"/>
                <a:cs typeface="Arial"/>
              </a:rPr>
              <a:t></a:t>
            </a:r>
            <a:endParaRPr sz="1950" dirty="0">
              <a:latin typeface="Arial"/>
              <a:cs typeface="Arial"/>
            </a:endParaRPr>
          </a:p>
        </p:txBody>
      </p:sp>
      <p:sp>
        <p:nvSpPr>
          <p:cNvPr id="14" name="object 14"/>
          <p:cNvSpPr/>
          <p:nvPr/>
        </p:nvSpPr>
        <p:spPr>
          <a:xfrm>
            <a:off x="847178" y="3590416"/>
            <a:ext cx="1099604" cy="250190"/>
          </a:xfrm>
          <a:prstGeom prst="rect">
            <a:avLst/>
          </a:prstGeom>
          <a:blipFill>
            <a:blip r:embed="rId9" cstate="print"/>
            <a:stretch>
              <a:fillRect/>
            </a:stretch>
          </a:blipFill>
        </p:spPr>
        <p:txBody>
          <a:bodyPr wrap="square" lIns="0" tIns="0" rIns="0" bIns="0" rtlCol="0"/>
          <a:lstStyle/>
          <a:p>
            <a:endParaRPr dirty="0"/>
          </a:p>
        </p:txBody>
      </p:sp>
      <p:sp>
        <p:nvSpPr>
          <p:cNvPr id="15" name="object 15"/>
          <p:cNvSpPr txBox="1"/>
          <p:nvPr/>
        </p:nvSpPr>
        <p:spPr>
          <a:xfrm>
            <a:off x="1651761" y="3026087"/>
            <a:ext cx="2530475" cy="891540"/>
          </a:xfrm>
          <a:prstGeom prst="rect">
            <a:avLst/>
          </a:prstGeom>
        </p:spPr>
        <p:txBody>
          <a:bodyPr vert="horz" wrap="square" lIns="0" tIns="12065" rIns="0" bIns="0" rtlCol="0">
            <a:spAutoFit/>
          </a:bodyPr>
          <a:lstStyle/>
          <a:p>
            <a:pPr marL="387350" marR="5080" indent="-375285">
              <a:lnSpc>
                <a:spcPct val="109300"/>
              </a:lnSpc>
              <a:spcBef>
                <a:spcPts val="95"/>
              </a:spcBef>
            </a:pPr>
            <a:r>
              <a:rPr sz="2600" b="1" dirty="0">
                <a:solidFill>
                  <a:srgbClr val="FF0000"/>
                </a:solidFill>
                <a:latin typeface="Trebuchet MS"/>
                <a:cs typeface="Trebuchet MS"/>
              </a:rPr>
              <a:t>advertising  </a:t>
            </a:r>
            <a:r>
              <a:rPr sz="2600" b="1" spc="-5" dirty="0">
                <a:solidFill>
                  <a:srgbClr val="FF0000"/>
                </a:solidFill>
                <a:latin typeface="Trebuchet MS"/>
                <a:cs typeface="Trebuchet MS"/>
              </a:rPr>
              <a:t>neighborhood</a:t>
            </a:r>
            <a:endParaRPr sz="2600" dirty="0">
              <a:latin typeface="Trebuchet MS"/>
              <a:cs typeface="Trebuchet MS"/>
            </a:endParaRPr>
          </a:p>
        </p:txBody>
      </p:sp>
      <p:sp>
        <p:nvSpPr>
          <p:cNvPr id="16" name="object 16"/>
          <p:cNvSpPr/>
          <p:nvPr/>
        </p:nvSpPr>
        <p:spPr>
          <a:xfrm>
            <a:off x="4276216" y="3590416"/>
            <a:ext cx="3923791" cy="314833"/>
          </a:xfrm>
          <a:prstGeom prst="rect">
            <a:avLst/>
          </a:prstGeom>
          <a:blipFill>
            <a:blip r:embed="rId10" cstate="print"/>
            <a:stretch>
              <a:fillRect/>
            </a:stretch>
          </a:blipFill>
        </p:spPr>
        <p:txBody>
          <a:bodyPr wrap="square" lIns="0" tIns="0" rIns="0" bIns="0" rtlCol="0"/>
          <a:lstStyle/>
          <a:p>
            <a:endParaRPr dirty="0"/>
          </a:p>
        </p:txBody>
      </p:sp>
      <p:sp>
        <p:nvSpPr>
          <p:cNvPr id="17" name="object 17"/>
          <p:cNvSpPr/>
          <p:nvPr/>
        </p:nvSpPr>
        <p:spPr>
          <a:xfrm>
            <a:off x="828611" y="3950220"/>
            <a:ext cx="2144458" cy="247053"/>
          </a:xfrm>
          <a:prstGeom prst="rect">
            <a:avLst/>
          </a:prstGeom>
          <a:blipFill>
            <a:blip r:embed="rId11" cstate="print"/>
            <a:stretch>
              <a:fillRect/>
            </a:stretch>
          </a:blipFill>
        </p:spPr>
        <p:txBody>
          <a:bodyPr wrap="square" lIns="0" tIns="0" rIns="0" bIns="0" rtlCol="0"/>
          <a:lstStyle/>
          <a:p>
            <a:endParaRPr dirty="0"/>
          </a:p>
        </p:txBody>
      </p:sp>
      <p:sp>
        <p:nvSpPr>
          <p:cNvPr id="18" name="object 18"/>
          <p:cNvSpPr/>
          <p:nvPr/>
        </p:nvSpPr>
        <p:spPr>
          <a:xfrm>
            <a:off x="403859" y="934211"/>
            <a:ext cx="422148" cy="384048"/>
          </a:xfrm>
          <a:prstGeom prst="rect">
            <a:avLst/>
          </a:prstGeom>
          <a:blipFill>
            <a:blip r:embed="rId12" cstate="print"/>
            <a:stretch>
              <a:fillRect/>
            </a:stretch>
          </a:blipFill>
        </p:spPr>
        <p:txBody>
          <a:bodyPr wrap="square" lIns="0" tIns="0" rIns="0" bIns="0" rtlCol="0"/>
          <a:lstStyle/>
          <a:p>
            <a:endParaRPr dirty="0"/>
          </a:p>
        </p:txBody>
      </p:sp>
      <p:sp>
        <p:nvSpPr>
          <p:cNvPr id="19" name="object 19"/>
          <p:cNvSpPr/>
          <p:nvPr/>
        </p:nvSpPr>
        <p:spPr>
          <a:xfrm>
            <a:off x="623316" y="819911"/>
            <a:ext cx="2004060" cy="498348"/>
          </a:xfrm>
          <a:prstGeom prst="rect">
            <a:avLst/>
          </a:prstGeom>
          <a:blipFill>
            <a:blip r:embed="rId13" cstate="print"/>
            <a:stretch>
              <a:fillRect/>
            </a:stretch>
          </a:blipFill>
        </p:spPr>
        <p:txBody>
          <a:bodyPr wrap="square" lIns="0" tIns="0" rIns="0" bIns="0" rtlCol="0"/>
          <a:lstStyle/>
          <a:p>
            <a:endParaRPr dirty="0"/>
          </a:p>
        </p:txBody>
      </p:sp>
      <p:sp>
        <p:nvSpPr>
          <p:cNvPr id="20" name="object 20"/>
          <p:cNvSpPr/>
          <p:nvPr/>
        </p:nvSpPr>
        <p:spPr>
          <a:xfrm>
            <a:off x="403859" y="1367027"/>
            <a:ext cx="422148" cy="384048"/>
          </a:xfrm>
          <a:prstGeom prst="rect">
            <a:avLst/>
          </a:prstGeom>
          <a:blipFill>
            <a:blip r:embed="rId12" cstate="print"/>
            <a:stretch>
              <a:fillRect/>
            </a:stretch>
          </a:blipFill>
        </p:spPr>
        <p:txBody>
          <a:bodyPr wrap="square" lIns="0" tIns="0" rIns="0" bIns="0" rtlCol="0"/>
          <a:lstStyle/>
          <a:p>
            <a:endParaRPr dirty="0"/>
          </a:p>
        </p:txBody>
      </p:sp>
      <p:sp>
        <p:nvSpPr>
          <p:cNvPr id="21" name="object 21"/>
          <p:cNvSpPr/>
          <p:nvPr/>
        </p:nvSpPr>
        <p:spPr>
          <a:xfrm>
            <a:off x="623316" y="1252727"/>
            <a:ext cx="2455164" cy="498348"/>
          </a:xfrm>
          <a:prstGeom prst="rect">
            <a:avLst/>
          </a:prstGeom>
          <a:blipFill>
            <a:blip r:embed="rId14" cstate="print"/>
            <a:stretch>
              <a:fillRect/>
            </a:stretch>
          </a:blipFill>
        </p:spPr>
        <p:txBody>
          <a:bodyPr wrap="square" lIns="0" tIns="0" rIns="0" bIns="0" rtlCol="0"/>
          <a:lstStyle/>
          <a:p>
            <a:endParaRPr dirty="0"/>
          </a:p>
        </p:txBody>
      </p:sp>
      <p:sp>
        <p:nvSpPr>
          <p:cNvPr id="22" name="object 22"/>
          <p:cNvSpPr/>
          <p:nvPr/>
        </p:nvSpPr>
        <p:spPr>
          <a:xfrm>
            <a:off x="403859" y="1799844"/>
            <a:ext cx="422148" cy="384047"/>
          </a:xfrm>
          <a:prstGeom prst="rect">
            <a:avLst/>
          </a:prstGeom>
          <a:blipFill>
            <a:blip r:embed="rId12" cstate="print"/>
            <a:stretch>
              <a:fillRect/>
            </a:stretch>
          </a:blipFill>
        </p:spPr>
        <p:txBody>
          <a:bodyPr wrap="square" lIns="0" tIns="0" rIns="0" bIns="0" rtlCol="0"/>
          <a:lstStyle/>
          <a:p>
            <a:endParaRPr dirty="0"/>
          </a:p>
        </p:txBody>
      </p:sp>
      <p:sp>
        <p:nvSpPr>
          <p:cNvPr id="23" name="object 23"/>
          <p:cNvSpPr/>
          <p:nvPr/>
        </p:nvSpPr>
        <p:spPr>
          <a:xfrm>
            <a:off x="623316" y="1685544"/>
            <a:ext cx="902208" cy="498347"/>
          </a:xfrm>
          <a:prstGeom prst="rect">
            <a:avLst/>
          </a:prstGeom>
          <a:blipFill>
            <a:blip r:embed="rId15" cstate="print"/>
            <a:stretch>
              <a:fillRect/>
            </a:stretch>
          </a:blipFill>
        </p:spPr>
        <p:txBody>
          <a:bodyPr wrap="square" lIns="0" tIns="0" rIns="0" bIns="0" rtlCol="0"/>
          <a:lstStyle/>
          <a:p>
            <a:endParaRPr dirty="0"/>
          </a:p>
        </p:txBody>
      </p:sp>
      <p:sp>
        <p:nvSpPr>
          <p:cNvPr id="24" name="object 24"/>
          <p:cNvSpPr/>
          <p:nvPr/>
        </p:nvSpPr>
        <p:spPr>
          <a:xfrm>
            <a:off x="1126236" y="1685544"/>
            <a:ext cx="1626108" cy="498347"/>
          </a:xfrm>
          <a:prstGeom prst="rect">
            <a:avLst/>
          </a:prstGeom>
          <a:blipFill>
            <a:blip r:embed="rId16" cstate="print"/>
            <a:stretch>
              <a:fillRect/>
            </a:stretch>
          </a:blipFill>
        </p:spPr>
        <p:txBody>
          <a:bodyPr wrap="square" lIns="0" tIns="0" rIns="0" bIns="0" rtlCol="0"/>
          <a:lstStyle/>
          <a:p>
            <a:endParaRPr dirty="0"/>
          </a:p>
        </p:txBody>
      </p:sp>
      <p:sp>
        <p:nvSpPr>
          <p:cNvPr id="25" name="object 25"/>
          <p:cNvSpPr/>
          <p:nvPr/>
        </p:nvSpPr>
        <p:spPr>
          <a:xfrm>
            <a:off x="2452116" y="1685544"/>
            <a:ext cx="1731263" cy="498347"/>
          </a:xfrm>
          <a:prstGeom prst="rect">
            <a:avLst/>
          </a:prstGeom>
          <a:blipFill>
            <a:blip r:embed="rId17" cstate="print"/>
            <a:stretch>
              <a:fillRect/>
            </a:stretch>
          </a:blipFill>
        </p:spPr>
        <p:txBody>
          <a:bodyPr wrap="square" lIns="0" tIns="0" rIns="0" bIns="0" rtlCol="0"/>
          <a:lstStyle/>
          <a:p>
            <a:endParaRPr dirty="0"/>
          </a:p>
        </p:txBody>
      </p:sp>
      <p:sp>
        <p:nvSpPr>
          <p:cNvPr id="26" name="object 26"/>
          <p:cNvSpPr/>
          <p:nvPr/>
        </p:nvSpPr>
        <p:spPr>
          <a:xfrm>
            <a:off x="403859" y="2232660"/>
            <a:ext cx="422148" cy="384048"/>
          </a:xfrm>
          <a:prstGeom prst="rect">
            <a:avLst/>
          </a:prstGeom>
          <a:blipFill>
            <a:blip r:embed="rId12" cstate="print"/>
            <a:stretch>
              <a:fillRect/>
            </a:stretch>
          </a:blipFill>
        </p:spPr>
        <p:txBody>
          <a:bodyPr wrap="square" lIns="0" tIns="0" rIns="0" bIns="0" rtlCol="0"/>
          <a:lstStyle/>
          <a:p>
            <a:endParaRPr dirty="0"/>
          </a:p>
        </p:txBody>
      </p:sp>
      <p:sp>
        <p:nvSpPr>
          <p:cNvPr id="27" name="object 27"/>
          <p:cNvSpPr/>
          <p:nvPr/>
        </p:nvSpPr>
        <p:spPr>
          <a:xfrm>
            <a:off x="623316" y="2118360"/>
            <a:ext cx="2930652" cy="498348"/>
          </a:xfrm>
          <a:prstGeom prst="rect">
            <a:avLst/>
          </a:prstGeom>
          <a:blipFill>
            <a:blip r:embed="rId18" cstate="print"/>
            <a:stretch>
              <a:fillRect/>
            </a:stretch>
          </a:blipFill>
        </p:spPr>
        <p:txBody>
          <a:bodyPr wrap="square" lIns="0" tIns="0" rIns="0" bIns="0" rtlCol="0"/>
          <a:lstStyle/>
          <a:p>
            <a:endParaRPr dirty="0"/>
          </a:p>
        </p:txBody>
      </p:sp>
      <p:sp>
        <p:nvSpPr>
          <p:cNvPr id="28" name="object 28"/>
          <p:cNvSpPr/>
          <p:nvPr/>
        </p:nvSpPr>
        <p:spPr>
          <a:xfrm>
            <a:off x="403859" y="2665476"/>
            <a:ext cx="422148" cy="384048"/>
          </a:xfrm>
          <a:prstGeom prst="rect">
            <a:avLst/>
          </a:prstGeom>
          <a:blipFill>
            <a:blip r:embed="rId12" cstate="print"/>
            <a:stretch>
              <a:fillRect/>
            </a:stretch>
          </a:blipFill>
        </p:spPr>
        <p:txBody>
          <a:bodyPr wrap="square" lIns="0" tIns="0" rIns="0" bIns="0" rtlCol="0"/>
          <a:lstStyle/>
          <a:p>
            <a:endParaRPr dirty="0"/>
          </a:p>
        </p:txBody>
      </p:sp>
      <p:sp>
        <p:nvSpPr>
          <p:cNvPr id="29" name="object 29"/>
          <p:cNvSpPr/>
          <p:nvPr/>
        </p:nvSpPr>
        <p:spPr>
          <a:xfrm>
            <a:off x="623316" y="2551176"/>
            <a:ext cx="5213604" cy="498348"/>
          </a:xfrm>
          <a:prstGeom prst="rect">
            <a:avLst/>
          </a:prstGeom>
          <a:blipFill>
            <a:blip r:embed="rId19" cstate="print"/>
            <a:stretch>
              <a:fillRect/>
            </a:stretch>
          </a:blipFill>
        </p:spPr>
        <p:txBody>
          <a:bodyPr wrap="square" lIns="0" tIns="0" rIns="0" bIns="0" rtlCol="0"/>
          <a:lstStyle/>
          <a:p>
            <a:endParaRPr dirty="0"/>
          </a:p>
        </p:txBody>
      </p:sp>
      <p:sp>
        <p:nvSpPr>
          <p:cNvPr id="30" name="object 30"/>
          <p:cNvSpPr/>
          <p:nvPr/>
        </p:nvSpPr>
        <p:spPr>
          <a:xfrm>
            <a:off x="403859" y="3098292"/>
            <a:ext cx="422148" cy="384048"/>
          </a:xfrm>
          <a:prstGeom prst="rect">
            <a:avLst/>
          </a:prstGeom>
          <a:blipFill>
            <a:blip r:embed="rId12" cstate="print"/>
            <a:stretch>
              <a:fillRect/>
            </a:stretch>
          </a:blipFill>
        </p:spPr>
        <p:txBody>
          <a:bodyPr wrap="square" lIns="0" tIns="0" rIns="0" bIns="0" rtlCol="0"/>
          <a:lstStyle/>
          <a:p>
            <a:endParaRPr dirty="0"/>
          </a:p>
        </p:txBody>
      </p:sp>
      <p:sp>
        <p:nvSpPr>
          <p:cNvPr id="31" name="object 31"/>
          <p:cNvSpPr/>
          <p:nvPr/>
        </p:nvSpPr>
        <p:spPr>
          <a:xfrm>
            <a:off x="623316" y="2983992"/>
            <a:ext cx="1240536" cy="498348"/>
          </a:xfrm>
          <a:prstGeom prst="rect">
            <a:avLst/>
          </a:prstGeom>
          <a:blipFill>
            <a:blip r:embed="rId20" cstate="print"/>
            <a:stretch>
              <a:fillRect/>
            </a:stretch>
          </a:blipFill>
        </p:spPr>
        <p:txBody>
          <a:bodyPr wrap="square" lIns="0" tIns="0" rIns="0" bIns="0" rtlCol="0"/>
          <a:lstStyle/>
          <a:p>
            <a:endParaRPr dirty="0"/>
          </a:p>
        </p:txBody>
      </p:sp>
      <p:sp>
        <p:nvSpPr>
          <p:cNvPr id="32" name="object 32"/>
          <p:cNvSpPr/>
          <p:nvPr/>
        </p:nvSpPr>
        <p:spPr>
          <a:xfrm>
            <a:off x="1464563" y="2983992"/>
            <a:ext cx="2106167" cy="498348"/>
          </a:xfrm>
          <a:prstGeom prst="rect">
            <a:avLst/>
          </a:prstGeom>
          <a:blipFill>
            <a:blip r:embed="rId21" cstate="print"/>
            <a:stretch>
              <a:fillRect/>
            </a:stretch>
          </a:blipFill>
        </p:spPr>
        <p:txBody>
          <a:bodyPr wrap="square" lIns="0" tIns="0" rIns="0" bIns="0" rtlCol="0"/>
          <a:lstStyle/>
          <a:p>
            <a:endParaRPr dirty="0"/>
          </a:p>
        </p:txBody>
      </p:sp>
      <p:sp>
        <p:nvSpPr>
          <p:cNvPr id="33" name="object 33"/>
          <p:cNvSpPr/>
          <p:nvPr/>
        </p:nvSpPr>
        <p:spPr>
          <a:xfrm>
            <a:off x="403859" y="3531108"/>
            <a:ext cx="422148" cy="384047"/>
          </a:xfrm>
          <a:prstGeom prst="rect">
            <a:avLst/>
          </a:prstGeom>
          <a:blipFill>
            <a:blip r:embed="rId12" cstate="print"/>
            <a:stretch>
              <a:fillRect/>
            </a:stretch>
          </a:blipFill>
        </p:spPr>
        <p:txBody>
          <a:bodyPr wrap="square" lIns="0" tIns="0" rIns="0" bIns="0" rtlCol="0"/>
          <a:lstStyle/>
          <a:p>
            <a:endParaRPr dirty="0"/>
          </a:p>
        </p:txBody>
      </p:sp>
      <p:sp>
        <p:nvSpPr>
          <p:cNvPr id="34" name="object 34"/>
          <p:cNvSpPr/>
          <p:nvPr/>
        </p:nvSpPr>
        <p:spPr>
          <a:xfrm>
            <a:off x="623316" y="3416808"/>
            <a:ext cx="1615440" cy="498348"/>
          </a:xfrm>
          <a:prstGeom prst="rect">
            <a:avLst/>
          </a:prstGeom>
          <a:blipFill>
            <a:blip r:embed="rId22" cstate="print"/>
            <a:stretch>
              <a:fillRect/>
            </a:stretch>
          </a:blipFill>
        </p:spPr>
        <p:txBody>
          <a:bodyPr wrap="square" lIns="0" tIns="0" rIns="0" bIns="0" rtlCol="0"/>
          <a:lstStyle/>
          <a:p>
            <a:endParaRPr dirty="0"/>
          </a:p>
        </p:txBody>
      </p:sp>
      <p:sp>
        <p:nvSpPr>
          <p:cNvPr id="35" name="object 35"/>
          <p:cNvSpPr/>
          <p:nvPr/>
        </p:nvSpPr>
        <p:spPr>
          <a:xfrm>
            <a:off x="1839467" y="3416808"/>
            <a:ext cx="2531363" cy="498348"/>
          </a:xfrm>
          <a:prstGeom prst="rect">
            <a:avLst/>
          </a:prstGeom>
          <a:blipFill>
            <a:blip r:embed="rId23" cstate="print"/>
            <a:stretch>
              <a:fillRect/>
            </a:stretch>
          </a:blipFill>
        </p:spPr>
        <p:txBody>
          <a:bodyPr wrap="square" lIns="0" tIns="0" rIns="0" bIns="0" rtlCol="0"/>
          <a:lstStyle/>
          <a:p>
            <a:endParaRPr dirty="0"/>
          </a:p>
        </p:txBody>
      </p:sp>
      <p:sp>
        <p:nvSpPr>
          <p:cNvPr id="36" name="object 36"/>
          <p:cNvSpPr/>
          <p:nvPr/>
        </p:nvSpPr>
        <p:spPr>
          <a:xfrm>
            <a:off x="4066032" y="3416808"/>
            <a:ext cx="4442460" cy="498348"/>
          </a:xfrm>
          <a:prstGeom prst="rect">
            <a:avLst/>
          </a:prstGeom>
          <a:blipFill>
            <a:blip r:embed="rId24" cstate="print"/>
            <a:stretch>
              <a:fillRect/>
            </a:stretch>
          </a:blipFill>
        </p:spPr>
        <p:txBody>
          <a:bodyPr wrap="square" lIns="0" tIns="0" rIns="0" bIns="0" rtlCol="0"/>
          <a:lstStyle/>
          <a:p>
            <a:endParaRPr dirty="0"/>
          </a:p>
        </p:txBody>
      </p:sp>
      <p:sp>
        <p:nvSpPr>
          <p:cNvPr id="37" name="object 37"/>
          <p:cNvSpPr/>
          <p:nvPr/>
        </p:nvSpPr>
        <p:spPr>
          <a:xfrm>
            <a:off x="623316" y="3773423"/>
            <a:ext cx="2570988" cy="498347"/>
          </a:xfrm>
          <a:prstGeom prst="rect">
            <a:avLst/>
          </a:prstGeom>
          <a:blipFill>
            <a:blip r:embed="rId25" cstate="print"/>
            <a:stretch>
              <a:fillRect/>
            </a:stretch>
          </a:blipFill>
        </p:spPr>
        <p:txBody>
          <a:bodyPr wrap="square" lIns="0" tIns="0" rIns="0" bIns="0" rtlCol="0"/>
          <a:lstStyle/>
          <a:p>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0" y="723900"/>
            <a:ext cx="2181225" cy="1038225"/>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2139442" y="15544"/>
            <a:ext cx="7004557" cy="4873371"/>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87001" y="1886585"/>
            <a:ext cx="2027371" cy="224789"/>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0" y="1744979"/>
            <a:ext cx="2272284" cy="382523"/>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2442972" y="0"/>
            <a:ext cx="6701027" cy="4857750"/>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xfrm>
            <a:off x="535940" y="302132"/>
            <a:ext cx="2630805" cy="513715"/>
          </a:xfrm>
          <a:prstGeom prst="rect">
            <a:avLst/>
          </a:prstGeom>
        </p:spPr>
        <p:txBody>
          <a:bodyPr vert="horz" wrap="square" lIns="0" tIns="13335" rIns="0" bIns="0" rtlCol="0">
            <a:spAutoFit/>
          </a:bodyPr>
          <a:lstStyle/>
          <a:p>
            <a:pPr marL="12700">
              <a:lnSpc>
                <a:spcPct val="100000"/>
              </a:lnSpc>
              <a:spcBef>
                <a:spcPts val="105"/>
              </a:spcBef>
            </a:pPr>
            <a:r>
              <a:rPr sz="3200" spc="-160" dirty="0">
                <a:solidFill>
                  <a:srgbClr val="636B85"/>
                </a:solidFill>
                <a:latin typeface="Arial"/>
                <a:cs typeface="Arial"/>
              </a:rPr>
              <a:t>Energy</a:t>
            </a:r>
            <a:r>
              <a:rPr sz="3200" spc="-195" dirty="0">
                <a:solidFill>
                  <a:srgbClr val="636B85"/>
                </a:solidFill>
                <a:latin typeface="Arial"/>
                <a:cs typeface="Arial"/>
              </a:rPr>
              <a:t> </a:t>
            </a:r>
            <a:r>
              <a:rPr sz="3200" spc="-100" dirty="0">
                <a:solidFill>
                  <a:srgbClr val="636B85"/>
                </a:solidFill>
                <a:latin typeface="Arial"/>
                <a:cs typeface="Arial"/>
              </a:rPr>
              <a:t>balance</a:t>
            </a:r>
            <a:endParaRPr sz="3200" dirty="0">
              <a:latin typeface="Arial"/>
              <a:cs typeface="Arial"/>
            </a:endParaRPr>
          </a:p>
        </p:txBody>
      </p:sp>
      <p:sp>
        <p:nvSpPr>
          <p:cNvPr id="5" name="object 5"/>
          <p:cNvSpPr txBox="1"/>
          <p:nvPr/>
        </p:nvSpPr>
        <p:spPr>
          <a:xfrm>
            <a:off x="535940" y="861409"/>
            <a:ext cx="7605395" cy="2708275"/>
          </a:xfrm>
          <a:prstGeom prst="rect">
            <a:avLst/>
          </a:prstGeom>
        </p:spPr>
        <p:txBody>
          <a:bodyPr vert="horz" wrap="square" lIns="0" tIns="88900" rIns="0" bIns="0" rtlCol="0">
            <a:spAutoFit/>
          </a:bodyPr>
          <a:lstStyle/>
          <a:p>
            <a:pPr marL="12700">
              <a:lnSpc>
                <a:spcPct val="100000"/>
              </a:lnSpc>
              <a:spcBef>
                <a:spcPts val="700"/>
              </a:spcBef>
              <a:tabLst>
                <a:tab pos="286385" algn="l"/>
              </a:tabLst>
            </a:pPr>
            <a:r>
              <a:rPr sz="1950" spc="-555" dirty="0">
                <a:solidFill>
                  <a:srgbClr val="D16248"/>
                </a:solidFill>
                <a:latin typeface="Arial"/>
                <a:cs typeface="Arial"/>
              </a:rPr>
              <a:t>	</a:t>
            </a:r>
            <a:r>
              <a:rPr sz="2600" dirty="0">
                <a:latin typeface="Trebuchet MS"/>
                <a:cs typeface="Trebuchet MS"/>
              </a:rPr>
              <a:t>3</a:t>
            </a:r>
            <a:r>
              <a:rPr sz="2600" spc="-20" dirty="0">
                <a:latin typeface="Trebuchet MS"/>
                <a:cs typeface="Trebuchet MS"/>
              </a:rPr>
              <a:t> </a:t>
            </a:r>
            <a:r>
              <a:rPr sz="2600" spc="-5" dirty="0">
                <a:latin typeface="Trebuchet MS"/>
                <a:cs typeface="Trebuchet MS"/>
              </a:rPr>
              <a:t>components</a:t>
            </a:r>
            <a:endParaRPr sz="2600" dirty="0">
              <a:latin typeface="Trebuchet MS"/>
              <a:cs typeface="Trebuchet MS"/>
            </a:endParaRPr>
          </a:p>
          <a:p>
            <a:pPr marL="527685" indent="-514984">
              <a:lnSpc>
                <a:spcPct val="100000"/>
              </a:lnSpc>
              <a:spcBef>
                <a:spcPts val="600"/>
              </a:spcBef>
              <a:buClr>
                <a:srgbClr val="D16248"/>
              </a:buClr>
              <a:buSzPct val="75000"/>
              <a:buAutoNum type="arabicPeriod"/>
              <a:tabLst>
                <a:tab pos="527685" algn="l"/>
                <a:tab pos="528320" algn="l"/>
              </a:tabLst>
            </a:pPr>
            <a:r>
              <a:rPr sz="2600" spc="-5" dirty="0">
                <a:solidFill>
                  <a:srgbClr val="00AF50"/>
                </a:solidFill>
                <a:latin typeface="Trebuchet MS"/>
                <a:cs typeface="Trebuchet MS"/>
              </a:rPr>
              <a:t>Afferent /peripheral</a:t>
            </a:r>
            <a:r>
              <a:rPr sz="2600" spc="-55" dirty="0">
                <a:solidFill>
                  <a:srgbClr val="00AF50"/>
                </a:solidFill>
                <a:latin typeface="Trebuchet MS"/>
                <a:cs typeface="Trebuchet MS"/>
              </a:rPr>
              <a:t> </a:t>
            </a:r>
            <a:r>
              <a:rPr sz="2600" dirty="0">
                <a:solidFill>
                  <a:srgbClr val="00AF50"/>
                </a:solidFill>
                <a:latin typeface="Trebuchet MS"/>
                <a:cs typeface="Trebuchet MS"/>
              </a:rPr>
              <a:t>system</a:t>
            </a:r>
            <a:endParaRPr sz="2600" dirty="0">
              <a:latin typeface="Trebuchet MS"/>
              <a:cs typeface="Trebuchet MS"/>
            </a:endParaRPr>
          </a:p>
          <a:p>
            <a:pPr marL="12700" lvl="1" indent="397510">
              <a:lnSpc>
                <a:spcPct val="100000"/>
              </a:lnSpc>
              <a:spcBef>
                <a:spcPts val="600"/>
              </a:spcBef>
              <a:buChar char="-"/>
              <a:tabLst>
                <a:tab pos="631825" algn="l"/>
              </a:tabLst>
            </a:pPr>
            <a:r>
              <a:rPr sz="2600" spc="-5" dirty="0">
                <a:latin typeface="Trebuchet MS"/>
                <a:cs typeface="Trebuchet MS"/>
              </a:rPr>
              <a:t>Generates </a:t>
            </a:r>
            <a:r>
              <a:rPr sz="2600" dirty="0">
                <a:latin typeface="Trebuchet MS"/>
                <a:cs typeface="Trebuchet MS"/>
              </a:rPr>
              <a:t>signals </a:t>
            </a:r>
            <a:r>
              <a:rPr sz="2600" spc="-5" dirty="0">
                <a:latin typeface="Trebuchet MS"/>
                <a:cs typeface="Trebuchet MS"/>
              </a:rPr>
              <a:t>from various</a:t>
            </a:r>
            <a:r>
              <a:rPr sz="2600" spc="-50" dirty="0">
                <a:latin typeface="Trebuchet MS"/>
                <a:cs typeface="Trebuchet MS"/>
              </a:rPr>
              <a:t> </a:t>
            </a:r>
            <a:r>
              <a:rPr sz="2600" dirty="0">
                <a:latin typeface="Trebuchet MS"/>
                <a:cs typeface="Trebuchet MS"/>
              </a:rPr>
              <a:t>sites</a:t>
            </a:r>
          </a:p>
          <a:p>
            <a:pPr marL="12700" marR="5080" lvl="1" indent="397510">
              <a:lnSpc>
                <a:spcPct val="100000"/>
              </a:lnSpc>
              <a:spcBef>
                <a:spcPts val="600"/>
              </a:spcBef>
              <a:buChar char="-"/>
              <a:tabLst>
                <a:tab pos="631825" algn="l"/>
                <a:tab pos="3926840" algn="l"/>
              </a:tabLst>
            </a:pPr>
            <a:r>
              <a:rPr sz="2600" spc="-5" dirty="0">
                <a:latin typeface="Trebuchet MS"/>
                <a:cs typeface="Trebuchet MS"/>
              </a:rPr>
              <a:t>Composed </a:t>
            </a:r>
            <a:r>
              <a:rPr sz="2600" dirty="0">
                <a:latin typeface="Trebuchet MS"/>
                <a:cs typeface="Trebuchet MS"/>
              </a:rPr>
              <a:t>of</a:t>
            </a:r>
            <a:r>
              <a:rPr sz="2600" spc="30" dirty="0">
                <a:latin typeface="Trebuchet MS"/>
                <a:cs typeface="Trebuchet MS"/>
              </a:rPr>
              <a:t> </a:t>
            </a:r>
            <a:r>
              <a:rPr sz="2600" dirty="0">
                <a:latin typeface="Trebuchet MS"/>
                <a:cs typeface="Trebuchet MS"/>
              </a:rPr>
              <a:t>leptin</a:t>
            </a:r>
            <a:r>
              <a:rPr sz="2600" spc="-15" dirty="0">
                <a:latin typeface="Trebuchet MS"/>
                <a:cs typeface="Trebuchet MS"/>
              </a:rPr>
              <a:t> </a:t>
            </a:r>
            <a:r>
              <a:rPr sz="2600" dirty="0">
                <a:latin typeface="Trebuchet MS"/>
                <a:cs typeface="Trebuchet MS"/>
              </a:rPr>
              <a:t>,	</a:t>
            </a:r>
            <a:r>
              <a:rPr sz="2600" spc="-5" dirty="0">
                <a:latin typeface="Trebuchet MS"/>
                <a:cs typeface="Trebuchet MS"/>
              </a:rPr>
              <a:t>adiponectin </a:t>
            </a:r>
            <a:r>
              <a:rPr sz="2600" dirty="0">
                <a:latin typeface="Trebuchet MS"/>
                <a:cs typeface="Trebuchet MS"/>
              </a:rPr>
              <a:t>- </a:t>
            </a:r>
            <a:r>
              <a:rPr sz="2600" spc="-5" dirty="0">
                <a:latin typeface="Trebuchet MS"/>
                <a:cs typeface="Trebuchet MS"/>
              </a:rPr>
              <a:t>by </a:t>
            </a:r>
            <a:r>
              <a:rPr sz="2600" dirty="0">
                <a:latin typeface="Trebuchet MS"/>
                <a:cs typeface="Trebuchet MS"/>
              </a:rPr>
              <a:t>fat  </a:t>
            </a:r>
            <a:r>
              <a:rPr sz="2600" spc="-5" dirty="0">
                <a:latin typeface="Trebuchet MS"/>
                <a:cs typeface="Trebuchet MS"/>
              </a:rPr>
              <a:t>cells, </a:t>
            </a:r>
            <a:r>
              <a:rPr sz="2600" dirty="0">
                <a:latin typeface="Trebuchet MS"/>
                <a:cs typeface="Trebuchet MS"/>
              </a:rPr>
              <a:t>ghrelin </a:t>
            </a:r>
            <a:r>
              <a:rPr sz="2600" spc="-5" dirty="0">
                <a:latin typeface="Trebuchet MS"/>
                <a:cs typeface="Trebuchet MS"/>
              </a:rPr>
              <a:t>from </a:t>
            </a:r>
            <a:r>
              <a:rPr sz="2600" dirty="0">
                <a:latin typeface="Trebuchet MS"/>
                <a:cs typeface="Trebuchet MS"/>
              </a:rPr>
              <a:t>stomach, </a:t>
            </a:r>
            <a:r>
              <a:rPr sz="2600" spc="-5" dirty="0">
                <a:latin typeface="Trebuchet MS"/>
                <a:cs typeface="Trebuchet MS"/>
              </a:rPr>
              <a:t>peptide YY (PYY)</a:t>
            </a:r>
            <a:r>
              <a:rPr sz="2600" spc="-130" dirty="0">
                <a:latin typeface="Trebuchet MS"/>
                <a:cs typeface="Trebuchet MS"/>
              </a:rPr>
              <a:t> </a:t>
            </a:r>
            <a:r>
              <a:rPr sz="2600" spc="-5" dirty="0">
                <a:latin typeface="Trebuchet MS"/>
                <a:cs typeface="Trebuchet MS"/>
              </a:rPr>
              <a:t>from  ileum, colon, </a:t>
            </a:r>
            <a:r>
              <a:rPr sz="2600" dirty="0">
                <a:latin typeface="Trebuchet MS"/>
                <a:cs typeface="Trebuchet MS"/>
              </a:rPr>
              <a:t>insulin </a:t>
            </a:r>
            <a:r>
              <a:rPr sz="2600" spc="-5" dirty="0">
                <a:latin typeface="Trebuchet MS"/>
                <a:cs typeface="Trebuchet MS"/>
              </a:rPr>
              <a:t>from</a:t>
            </a:r>
            <a:r>
              <a:rPr sz="2600" spc="-35" dirty="0">
                <a:latin typeface="Trebuchet MS"/>
                <a:cs typeface="Trebuchet MS"/>
              </a:rPr>
              <a:t> </a:t>
            </a:r>
            <a:r>
              <a:rPr sz="2600" spc="-5" dirty="0">
                <a:latin typeface="Trebuchet MS"/>
                <a:cs typeface="Trebuchet MS"/>
              </a:rPr>
              <a:t>pancreas</a:t>
            </a:r>
            <a:endParaRPr sz="2600" dirty="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txBox="1"/>
          <p:nvPr/>
        </p:nvSpPr>
        <p:spPr>
          <a:xfrm>
            <a:off x="535940" y="862329"/>
            <a:ext cx="7985759" cy="3522979"/>
          </a:xfrm>
          <a:prstGeom prst="rect">
            <a:avLst/>
          </a:prstGeom>
        </p:spPr>
        <p:txBody>
          <a:bodyPr vert="horz" wrap="square" lIns="0" tIns="52069" rIns="0" bIns="0" rtlCol="0">
            <a:spAutoFit/>
          </a:bodyPr>
          <a:lstStyle/>
          <a:p>
            <a:pPr marL="12700">
              <a:lnSpc>
                <a:spcPct val="100000"/>
              </a:lnSpc>
              <a:spcBef>
                <a:spcPts val="409"/>
              </a:spcBef>
              <a:tabLst>
                <a:tab pos="286385" algn="l"/>
              </a:tabLst>
            </a:pPr>
            <a:r>
              <a:rPr sz="1800" spc="-515" dirty="0">
                <a:solidFill>
                  <a:srgbClr val="D16248"/>
                </a:solidFill>
                <a:latin typeface="Arial"/>
                <a:cs typeface="Arial"/>
              </a:rPr>
              <a:t>	</a:t>
            </a:r>
            <a:r>
              <a:rPr sz="2400" spc="-5" dirty="0">
                <a:solidFill>
                  <a:srgbClr val="00AF50"/>
                </a:solidFill>
                <a:latin typeface="Trebuchet MS"/>
                <a:cs typeface="Trebuchet MS"/>
              </a:rPr>
              <a:t>2.Arcuate nucleus in</a:t>
            </a:r>
            <a:r>
              <a:rPr sz="2400" spc="25" dirty="0">
                <a:solidFill>
                  <a:srgbClr val="00AF50"/>
                </a:solidFill>
                <a:latin typeface="Trebuchet MS"/>
                <a:cs typeface="Trebuchet MS"/>
              </a:rPr>
              <a:t> </a:t>
            </a:r>
            <a:r>
              <a:rPr sz="2400" spc="-10" dirty="0">
                <a:solidFill>
                  <a:srgbClr val="00AF50"/>
                </a:solidFill>
                <a:latin typeface="Trebuchet MS"/>
                <a:cs typeface="Trebuchet MS"/>
              </a:rPr>
              <a:t>hypothalamus</a:t>
            </a:r>
            <a:endParaRPr sz="2400" dirty="0">
              <a:latin typeface="Trebuchet MS"/>
              <a:cs typeface="Trebuchet MS"/>
            </a:endParaRPr>
          </a:p>
          <a:p>
            <a:pPr marL="12700">
              <a:lnSpc>
                <a:spcPct val="100000"/>
              </a:lnSpc>
              <a:spcBef>
                <a:spcPts val="315"/>
              </a:spcBef>
              <a:tabLst>
                <a:tab pos="286385" algn="l"/>
              </a:tabLst>
            </a:pPr>
            <a:r>
              <a:rPr sz="1800" spc="-515" dirty="0">
                <a:solidFill>
                  <a:srgbClr val="D16248"/>
                </a:solidFill>
                <a:latin typeface="Arial"/>
                <a:cs typeface="Arial"/>
              </a:rPr>
              <a:t>	</a:t>
            </a:r>
            <a:r>
              <a:rPr sz="2400" spc="-15" dirty="0">
                <a:latin typeface="Trebuchet MS"/>
                <a:cs typeface="Trebuchet MS"/>
              </a:rPr>
              <a:t>-Processes </a:t>
            </a:r>
            <a:r>
              <a:rPr sz="2400" dirty="0">
                <a:latin typeface="Trebuchet MS"/>
                <a:cs typeface="Trebuchet MS"/>
              </a:rPr>
              <a:t>&amp; </a:t>
            </a:r>
            <a:r>
              <a:rPr sz="2400" spc="-5" dirty="0">
                <a:latin typeface="Trebuchet MS"/>
                <a:cs typeface="Trebuchet MS"/>
              </a:rPr>
              <a:t>integrates </a:t>
            </a:r>
            <a:r>
              <a:rPr sz="2400" spc="-10" dirty="0">
                <a:latin typeface="Trebuchet MS"/>
                <a:cs typeface="Trebuchet MS"/>
              </a:rPr>
              <a:t>neurohumoral </a:t>
            </a:r>
            <a:r>
              <a:rPr sz="2400" spc="-5" dirty="0">
                <a:latin typeface="Trebuchet MS"/>
                <a:cs typeface="Trebuchet MS"/>
              </a:rPr>
              <a:t>peripheral</a:t>
            </a:r>
            <a:r>
              <a:rPr sz="2400" spc="160" dirty="0">
                <a:latin typeface="Trebuchet MS"/>
                <a:cs typeface="Trebuchet MS"/>
              </a:rPr>
              <a:t> </a:t>
            </a:r>
            <a:r>
              <a:rPr sz="2400" spc="-5" dirty="0">
                <a:latin typeface="Trebuchet MS"/>
                <a:cs typeface="Trebuchet MS"/>
              </a:rPr>
              <a:t>signals</a:t>
            </a:r>
            <a:endParaRPr sz="2400" dirty="0">
              <a:latin typeface="Trebuchet MS"/>
              <a:cs typeface="Trebuchet MS"/>
            </a:endParaRPr>
          </a:p>
          <a:p>
            <a:pPr marL="12700">
              <a:lnSpc>
                <a:spcPct val="100000"/>
              </a:lnSpc>
              <a:spcBef>
                <a:spcPts val="315"/>
              </a:spcBef>
              <a:tabLst>
                <a:tab pos="286385" algn="l"/>
              </a:tabLst>
            </a:pPr>
            <a:r>
              <a:rPr sz="1800" spc="-515" dirty="0">
                <a:solidFill>
                  <a:srgbClr val="D16248"/>
                </a:solidFill>
                <a:latin typeface="Arial"/>
                <a:cs typeface="Arial"/>
              </a:rPr>
              <a:t>	</a:t>
            </a:r>
            <a:r>
              <a:rPr sz="2400" spc="-5" dirty="0">
                <a:latin typeface="Trebuchet MS"/>
                <a:cs typeface="Trebuchet MS"/>
              </a:rPr>
              <a:t>-Generates efferent</a:t>
            </a:r>
            <a:r>
              <a:rPr sz="2400" spc="30" dirty="0">
                <a:latin typeface="Trebuchet MS"/>
                <a:cs typeface="Trebuchet MS"/>
              </a:rPr>
              <a:t> </a:t>
            </a:r>
            <a:r>
              <a:rPr sz="2400" spc="-5" dirty="0">
                <a:latin typeface="Trebuchet MS"/>
                <a:cs typeface="Trebuchet MS"/>
              </a:rPr>
              <a:t>signals</a:t>
            </a:r>
            <a:endParaRPr sz="2400" dirty="0">
              <a:latin typeface="Trebuchet MS"/>
              <a:cs typeface="Trebuchet MS"/>
            </a:endParaRPr>
          </a:p>
          <a:p>
            <a:pPr marL="12700">
              <a:lnSpc>
                <a:spcPct val="100000"/>
              </a:lnSpc>
              <a:spcBef>
                <a:spcPts val="310"/>
              </a:spcBef>
              <a:tabLst>
                <a:tab pos="286385" algn="l"/>
              </a:tabLst>
            </a:pPr>
            <a:r>
              <a:rPr sz="1800" spc="-515" dirty="0">
                <a:solidFill>
                  <a:srgbClr val="D16248"/>
                </a:solidFill>
                <a:latin typeface="Arial"/>
                <a:cs typeface="Arial"/>
              </a:rPr>
              <a:t>	</a:t>
            </a:r>
            <a:r>
              <a:rPr sz="2400" spc="-5" dirty="0">
                <a:latin typeface="Trebuchet MS"/>
                <a:cs typeface="Trebuchet MS"/>
              </a:rPr>
              <a:t>-Composed </a:t>
            </a:r>
            <a:r>
              <a:rPr sz="2400" dirty="0">
                <a:latin typeface="Trebuchet MS"/>
                <a:cs typeface="Trebuchet MS"/>
              </a:rPr>
              <a:t>of 2 </a:t>
            </a:r>
            <a:r>
              <a:rPr sz="2400" spc="-5" dirty="0">
                <a:latin typeface="Trebuchet MS"/>
                <a:cs typeface="Trebuchet MS"/>
              </a:rPr>
              <a:t>subsets </a:t>
            </a:r>
            <a:r>
              <a:rPr sz="2400" dirty="0">
                <a:latin typeface="Trebuchet MS"/>
                <a:cs typeface="Trebuchet MS"/>
              </a:rPr>
              <a:t>of first </a:t>
            </a:r>
            <a:r>
              <a:rPr sz="2400" spc="-5" dirty="0">
                <a:latin typeface="Trebuchet MS"/>
                <a:cs typeface="Trebuchet MS"/>
              </a:rPr>
              <a:t>order</a:t>
            </a:r>
            <a:r>
              <a:rPr sz="2400" spc="50" dirty="0">
                <a:latin typeface="Trebuchet MS"/>
                <a:cs typeface="Trebuchet MS"/>
              </a:rPr>
              <a:t> </a:t>
            </a:r>
            <a:r>
              <a:rPr sz="2400" spc="-10" dirty="0">
                <a:latin typeface="Trebuchet MS"/>
                <a:cs typeface="Trebuchet MS"/>
              </a:rPr>
              <a:t>neurons</a:t>
            </a:r>
            <a:endParaRPr sz="2400" dirty="0">
              <a:latin typeface="Trebuchet MS"/>
              <a:cs typeface="Trebuchet MS"/>
            </a:endParaRPr>
          </a:p>
          <a:p>
            <a:pPr marL="12700">
              <a:lnSpc>
                <a:spcPts val="2735"/>
              </a:lnSpc>
              <a:spcBef>
                <a:spcPts val="315"/>
              </a:spcBef>
              <a:tabLst>
                <a:tab pos="286385" algn="l"/>
              </a:tabLst>
            </a:pPr>
            <a:r>
              <a:rPr sz="1800" spc="-509" dirty="0">
                <a:solidFill>
                  <a:srgbClr val="D16248"/>
                </a:solidFill>
                <a:latin typeface="Arial"/>
                <a:cs typeface="Arial"/>
              </a:rPr>
              <a:t>	</a:t>
            </a:r>
            <a:r>
              <a:rPr sz="2400" spc="-5" dirty="0">
                <a:latin typeface="Trebuchet MS"/>
                <a:cs typeface="Trebuchet MS"/>
              </a:rPr>
              <a:t>1.POMC (pro-opiomelanocortin) </a:t>
            </a:r>
            <a:r>
              <a:rPr sz="2400" dirty="0">
                <a:latin typeface="Trebuchet MS"/>
                <a:cs typeface="Trebuchet MS"/>
              </a:rPr>
              <a:t>&amp; </a:t>
            </a:r>
            <a:r>
              <a:rPr sz="2400" spc="-25" dirty="0">
                <a:latin typeface="Trebuchet MS"/>
                <a:cs typeface="Trebuchet MS"/>
              </a:rPr>
              <a:t>CART </a:t>
            </a:r>
            <a:r>
              <a:rPr sz="2400" spc="-10" dirty="0">
                <a:latin typeface="Trebuchet MS"/>
                <a:cs typeface="Trebuchet MS"/>
              </a:rPr>
              <a:t>(cocaine</a:t>
            </a:r>
            <a:r>
              <a:rPr sz="2400" spc="30" dirty="0">
                <a:latin typeface="Trebuchet MS"/>
                <a:cs typeface="Trebuchet MS"/>
              </a:rPr>
              <a:t> </a:t>
            </a:r>
            <a:r>
              <a:rPr sz="2400" spc="-5" dirty="0">
                <a:latin typeface="Trebuchet MS"/>
                <a:cs typeface="Trebuchet MS"/>
              </a:rPr>
              <a:t>and</a:t>
            </a:r>
            <a:endParaRPr sz="2400" dirty="0">
              <a:latin typeface="Trebuchet MS"/>
              <a:cs typeface="Trebuchet MS"/>
            </a:endParaRPr>
          </a:p>
          <a:p>
            <a:pPr marL="286385">
              <a:lnSpc>
                <a:spcPts val="2735"/>
              </a:lnSpc>
            </a:pPr>
            <a:r>
              <a:rPr sz="2400" spc="-5" dirty="0">
                <a:latin typeface="Trebuchet MS"/>
                <a:cs typeface="Trebuchet MS"/>
              </a:rPr>
              <a:t>amphetamine-regulated transcripts)</a:t>
            </a:r>
            <a:r>
              <a:rPr sz="2400" spc="60" dirty="0">
                <a:latin typeface="Trebuchet MS"/>
                <a:cs typeface="Trebuchet MS"/>
              </a:rPr>
              <a:t> </a:t>
            </a:r>
            <a:r>
              <a:rPr sz="2400" spc="-10" dirty="0">
                <a:latin typeface="Trebuchet MS"/>
                <a:cs typeface="Trebuchet MS"/>
              </a:rPr>
              <a:t>neurons</a:t>
            </a:r>
            <a:endParaRPr sz="2400" dirty="0">
              <a:latin typeface="Trebuchet MS"/>
              <a:cs typeface="Trebuchet MS"/>
            </a:endParaRPr>
          </a:p>
          <a:p>
            <a:pPr marL="12700">
              <a:lnSpc>
                <a:spcPct val="100000"/>
              </a:lnSpc>
              <a:spcBef>
                <a:spcPts val="310"/>
              </a:spcBef>
              <a:tabLst>
                <a:tab pos="286385" algn="l"/>
              </a:tabLst>
            </a:pPr>
            <a:r>
              <a:rPr sz="1800" spc="-515" dirty="0">
                <a:solidFill>
                  <a:srgbClr val="D16248"/>
                </a:solidFill>
                <a:latin typeface="Arial"/>
                <a:cs typeface="Arial"/>
              </a:rPr>
              <a:t>	</a:t>
            </a:r>
            <a:r>
              <a:rPr sz="2400" spc="-10" dirty="0">
                <a:latin typeface="Trebuchet MS"/>
                <a:cs typeface="Trebuchet MS"/>
              </a:rPr>
              <a:t>2.Neuropeptide </a:t>
            </a:r>
            <a:r>
              <a:rPr sz="2400" dirty="0">
                <a:latin typeface="Trebuchet MS"/>
                <a:cs typeface="Trebuchet MS"/>
              </a:rPr>
              <a:t>Y &amp; </a:t>
            </a:r>
            <a:r>
              <a:rPr sz="2400" spc="-5" dirty="0">
                <a:latin typeface="Trebuchet MS"/>
                <a:cs typeface="Trebuchet MS"/>
              </a:rPr>
              <a:t>AgRP (agouti-related</a:t>
            </a:r>
            <a:r>
              <a:rPr sz="2400" spc="-125" dirty="0">
                <a:latin typeface="Trebuchet MS"/>
                <a:cs typeface="Trebuchet MS"/>
              </a:rPr>
              <a:t> </a:t>
            </a:r>
            <a:r>
              <a:rPr sz="2400" spc="-10" dirty="0">
                <a:latin typeface="Trebuchet MS"/>
                <a:cs typeface="Trebuchet MS"/>
              </a:rPr>
              <a:t>peptide)</a:t>
            </a:r>
            <a:endParaRPr sz="2400" dirty="0">
              <a:latin typeface="Trebuchet MS"/>
              <a:cs typeface="Trebuchet MS"/>
            </a:endParaRPr>
          </a:p>
          <a:p>
            <a:pPr marL="12700">
              <a:lnSpc>
                <a:spcPts val="2735"/>
              </a:lnSpc>
              <a:spcBef>
                <a:spcPts val="315"/>
              </a:spcBef>
              <a:tabLst>
                <a:tab pos="286385" algn="l"/>
              </a:tabLst>
            </a:pPr>
            <a:r>
              <a:rPr sz="1800" spc="-509" dirty="0">
                <a:solidFill>
                  <a:srgbClr val="D16248"/>
                </a:solidFill>
                <a:latin typeface="Arial"/>
                <a:cs typeface="Arial"/>
              </a:rPr>
              <a:t>	</a:t>
            </a:r>
            <a:r>
              <a:rPr sz="2400" spc="-5" dirty="0">
                <a:latin typeface="Trebuchet MS"/>
                <a:cs typeface="Trebuchet MS"/>
              </a:rPr>
              <a:t>These first order neurons communicate with</a:t>
            </a:r>
            <a:r>
              <a:rPr sz="2400" spc="45" dirty="0">
                <a:latin typeface="Trebuchet MS"/>
                <a:cs typeface="Trebuchet MS"/>
              </a:rPr>
              <a:t> </a:t>
            </a:r>
            <a:r>
              <a:rPr sz="2400" spc="-5" dirty="0">
                <a:latin typeface="Trebuchet MS"/>
                <a:cs typeface="Trebuchet MS"/>
              </a:rPr>
              <a:t>second</a:t>
            </a:r>
            <a:endParaRPr sz="2400" dirty="0">
              <a:latin typeface="Trebuchet MS"/>
              <a:cs typeface="Trebuchet MS"/>
            </a:endParaRPr>
          </a:p>
          <a:p>
            <a:pPr marL="286385">
              <a:lnSpc>
                <a:spcPts val="2735"/>
              </a:lnSpc>
            </a:pPr>
            <a:r>
              <a:rPr sz="2400" spc="-5" dirty="0">
                <a:latin typeface="Trebuchet MS"/>
                <a:cs typeface="Trebuchet MS"/>
              </a:rPr>
              <a:t>order</a:t>
            </a:r>
            <a:r>
              <a:rPr sz="2400" dirty="0">
                <a:latin typeface="Trebuchet MS"/>
                <a:cs typeface="Trebuchet MS"/>
              </a:rPr>
              <a:t> </a:t>
            </a:r>
            <a:r>
              <a:rPr sz="2400" spc="-10" dirty="0">
                <a:latin typeface="Trebuchet MS"/>
                <a:cs typeface="Trebuchet MS"/>
              </a:rPr>
              <a:t>neurons</a:t>
            </a:r>
            <a:endParaRPr sz="2400" dirty="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txBox="1"/>
          <p:nvPr/>
        </p:nvSpPr>
        <p:spPr>
          <a:xfrm>
            <a:off x="535940" y="861409"/>
            <a:ext cx="7430770" cy="1763395"/>
          </a:xfrm>
          <a:prstGeom prst="rect">
            <a:avLst/>
          </a:prstGeom>
        </p:spPr>
        <p:txBody>
          <a:bodyPr vert="horz" wrap="square" lIns="0" tIns="88900" rIns="0" bIns="0" rtlCol="0">
            <a:spAutoFit/>
          </a:bodyPr>
          <a:lstStyle/>
          <a:p>
            <a:pPr marL="12700">
              <a:lnSpc>
                <a:spcPct val="100000"/>
              </a:lnSpc>
              <a:spcBef>
                <a:spcPts val="700"/>
              </a:spcBef>
              <a:tabLst>
                <a:tab pos="286385" algn="l"/>
              </a:tabLst>
            </a:pPr>
            <a:r>
              <a:rPr sz="1950" spc="-555" dirty="0">
                <a:solidFill>
                  <a:srgbClr val="D16248"/>
                </a:solidFill>
                <a:latin typeface="Arial"/>
                <a:cs typeface="Arial"/>
              </a:rPr>
              <a:t>	</a:t>
            </a:r>
            <a:r>
              <a:rPr sz="2600" dirty="0">
                <a:latin typeface="Trebuchet MS"/>
                <a:cs typeface="Trebuchet MS"/>
              </a:rPr>
              <a:t>3</a:t>
            </a:r>
            <a:r>
              <a:rPr sz="2600" dirty="0">
                <a:solidFill>
                  <a:srgbClr val="00AF50"/>
                </a:solidFill>
                <a:latin typeface="Trebuchet MS"/>
                <a:cs typeface="Trebuchet MS"/>
              </a:rPr>
              <a:t>. </a:t>
            </a:r>
            <a:r>
              <a:rPr sz="2600" spc="-5" dirty="0">
                <a:solidFill>
                  <a:srgbClr val="00AF50"/>
                </a:solidFill>
                <a:latin typeface="Trebuchet MS"/>
                <a:cs typeface="Trebuchet MS"/>
              </a:rPr>
              <a:t>Efferent</a:t>
            </a:r>
            <a:r>
              <a:rPr sz="2600" spc="-35" dirty="0">
                <a:solidFill>
                  <a:srgbClr val="00AF50"/>
                </a:solidFill>
                <a:latin typeface="Trebuchet MS"/>
                <a:cs typeface="Trebuchet MS"/>
              </a:rPr>
              <a:t> </a:t>
            </a:r>
            <a:r>
              <a:rPr sz="2600" dirty="0">
                <a:solidFill>
                  <a:srgbClr val="00AF50"/>
                </a:solidFill>
                <a:latin typeface="Trebuchet MS"/>
                <a:cs typeface="Trebuchet MS"/>
              </a:rPr>
              <a:t>system</a:t>
            </a:r>
            <a:endParaRPr sz="2600" dirty="0">
              <a:latin typeface="Trebuchet MS"/>
              <a:cs typeface="Trebuchet MS"/>
            </a:endParaRPr>
          </a:p>
          <a:p>
            <a:pPr marL="286385" marR="5080" indent="-274320">
              <a:lnSpc>
                <a:spcPct val="100000"/>
              </a:lnSpc>
              <a:spcBef>
                <a:spcPts val="600"/>
              </a:spcBef>
              <a:tabLst>
                <a:tab pos="286385" algn="l"/>
              </a:tabLst>
            </a:pPr>
            <a:r>
              <a:rPr sz="1950" spc="-555" dirty="0">
                <a:solidFill>
                  <a:srgbClr val="D16248"/>
                </a:solidFill>
                <a:latin typeface="Arial"/>
                <a:cs typeface="Arial"/>
              </a:rPr>
              <a:t>	</a:t>
            </a:r>
            <a:r>
              <a:rPr sz="2600" spc="-5" dirty="0">
                <a:latin typeface="Trebuchet MS"/>
                <a:cs typeface="Trebuchet MS"/>
              </a:rPr>
              <a:t>Carries </a:t>
            </a:r>
            <a:r>
              <a:rPr sz="2600" dirty="0">
                <a:latin typeface="Trebuchet MS"/>
                <a:cs typeface="Trebuchet MS"/>
              </a:rPr>
              <a:t>signals from second </a:t>
            </a:r>
            <a:r>
              <a:rPr sz="2600" spc="-5" dirty="0">
                <a:latin typeface="Trebuchet MS"/>
                <a:cs typeface="Trebuchet MS"/>
              </a:rPr>
              <a:t>order neurons </a:t>
            </a:r>
            <a:r>
              <a:rPr sz="2600" dirty="0">
                <a:latin typeface="Trebuchet MS"/>
                <a:cs typeface="Trebuchet MS"/>
              </a:rPr>
              <a:t>of  hypothalamus </a:t>
            </a:r>
            <a:r>
              <a:rPr sz="2600" spc="-5" dirty="0">
                <a:latin typeface="Trebuchet MS"/>
                <a:cs typeface="Trebuchet MS"/>
              </a:rPr>
              <a:t>to control food intake and energy  expenditure</a:t>
            </a:r>
            <a:endParaRPr sz="2600" dirty="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2857500"/>
            <a:ext cx="7696200" cy="3323987"/>
          </a:xfrm>
        </p:spPr>
        <p:txBody>
          <a:bodyPr/>
          <a:lstStyle/>
          <a:p>
            <a:pPr eaLnBrk="1" hangingPunct="1">
              <a:defRPr/>
            </a:pPr>
            <a:r>
              <a:rPr lang="en-GB" sz="5400" smtClean="0">
                <a:solidFill>
                  <a:srgbClr val="003399"/>
                </a:solidFill>
                <a:latin typeface="Mr Big SF" pitchFamily="2" charset="0"/>
              </a:rPr>
              <a:t/>
            </a:r>
            <a:br>
              <a:rPr lang="en-GB" sz="5400" smtClean="0">
                <a:solidFill>
                  <a:srgbClr val="003399"/>
                </a:solidFill>
                <a:latin typeface="Mr Big SF" pitchFamily="2" charset="0"/>
              </a:rPr>
            </a:br>
            <a:r>
              <a:rPr lang="en-GB" sz="5400" smtClean="0">
                <a:solidFill>
                  <a:srgbClr val="003399"/>
                </a:solidFill>
                <a:latin typeface="Mr Big SF" pitchFamily="2" charset="0"/>
              </a:rPr>
              <a:t/>
            </a:r>
            <a:br>
              <a:rPr lang="en-GB" sz="5400" smtClean="0">
                <a:solidFill>
                  <a:srgbClr val="003399"/>
                </a:solidFill>
                <a:latin typeface="Mr Big SF" pitchFamily="2" charset="0"/>
              </a:rPr>
            </a:br>
            <a:r>
              <a:rPr lang="en-GB" sz="5400" smtClean="0">
                <a:solidFill>
                  <a:srgbClr val="003399"/>
                </a:solidFill>
                <a:latin typeface="Mr Big SF" pitchFamily="2" charset="0"/>
              </a:rPr>
              <a:t/>
            </a:r>
            <a:br>
              <a:rPr lang="en-GB" sz="5400" smtClean="0">
                <a:solidFill>
                  <a:srgbClr val="003399"/>
                </a:solidFill>
                <a:latin typeface="Mr Big SF" pitchFamily="2" charset="0"/>
              </a:rPr>
            </a:br>
            <a:r>
              <a:rPr lang="en-GB" sz="5400" smtClean="0">
                <a:solidFill>
                  <a:srgbClr val="003399"/>
                </a:solidFill>
                <a:latin typeface="Mr Big SF" pitchFamily="2" charset="0"/>
              </a:rPr>
              <a:t>Weight Problems</a:t>
            </a:r>
            <a:endParaRPr lang="en-GB" sz="3200" smtClean="0"/>
          </a:p>
        </p:txBody>
      </p:sp>
      <p:sp>
        <p:nvSpPr>
          <p:cNvPr id="5123" name="Rectangle 3"/>
          <p:cNvSpPr>
            <a:spLocks noGrp="1" noChangeArrowheads="1"/>
          </p:cNvSpPr>
          <p:nvPr>
            <p:ph type="body" sz="half" idx="1"/>
          </p:nvPr>
        </p:nvSpPr>
        <p:spPr>
          <a:xfrm>
            <a:off x="4343400" y="2571750"/>
            <a:ext cx="636588" cy="332399"/>
          </a:xfrm>
        </p:spPr>
        <p:txBody>
          <a:bodyPr/>
          <a:lstStyle/>
          <a:p>
            <a:pPr eaLnBrk="1" hangingPunct="1">
              <a:lnSpc>
                <a:spcPct val="90000"/>
              </a:lnSpc>
            </a:pPr>
            <a:endParaRPr lang="en-US" sz="2400" smtClean="0"/>
          </a:p>
        </p:txBody>
      </p:sp>
      <p:pic>
        <p:nvPicPr>
          <p:cNvPr id="5124" name="Picture 6" descr="obese-hitth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43201" y="114300"/>
            <a:ext cx="3884613" cy="4343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49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13854" y="12064"/>
            <a:ext cx="8097901" cy="5131433"/>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1311986"/>
            <a:ext cx="3025775" cy="514350"/>
          </a:xfrm>
          <a:prstGeom prst="rect">
            <a:avLst/>
          </a:prstGeom>
        </p:spPr>
        <p:txBody>
          <a:bodyPr vert="horz" wrap="square" lIns="0" tIns="13335" rIns="0" bIns="0" rtlCol="0">
            <a:spAutoFit/>
          </a:bodyPr>
          <a:lstStyle/>
          <a:p>
            <a:pPr marL="12700">
              <a:lnSpc>
                <a:spcPct val="100000"/>
              </a:lnSpc>
              <a:spcBef>
                <a:spcPts val="105"/>
              </a:spcBef>
            </a:pPr>
            <a:r>
              <a:rPr sz="3200" spc="-75" dirty="0">
                <a:solidFill>
                  <a:srgbClr val="636B85"/>
                </a:solidFill>
                <a:latin typeface="Arial"/>
                <a:cs typeface="Arial"/>
              </a:rPr>
              <a:t>Peripheral</a:t>
            </a:r>
            <a:r>
              <a:rPr sz="3200" spc="-220" dirty="0">
                <a:solidFill>
                  <a:srgbClr val="636B85"/>
                </a:solidFill>
                <a:latin typeface="Arial"/>
                <a:cs typeface="Arial"/>
              </a:rPr>
              <a:t> </a:t>
            </a:r>
            <a:r>
              <a:rPr sz="3200" spc="-215" dirty="0">
                <a:solidFill>
                  <a:srgbClr val="636B85"/>
                </a:solidFill>
                <a:latin typeface="Arial"/>
                <a:cs typeface="Arial"/>
              </a:rPr>
              <a:t>Signals</a:t>
            </a:r>
            <a:endParaRPr sz="3200" dirty="0">
              <a:latin typeface="Arial"/>
              <a:cs typeface="Arial"/>
            </a:endParaRPr>
          </a:p>
        </p:txBody>
      </p:sp>
      <p:sp>
        <p:nvSpPr>
          <p:cNvPr id="3" name="object 3"/>
          <p:cNvSpPr/>
          <p:nvPr/>
        </p:nvSpPr>
        <p:spPr>
          <a:xfrm>
            <a:off x="4800600" y="1682"/>
            <a:ext cx="4343399" cy="5044567"/>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34635" y="0"/>
            <a:ext cx="4613529" cy="501015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256031" y="195071"/>
            <a:ext cx="1819656" cy="673608"/>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55218" y="424561"/>
            <a:ext cx="1256182" cy="366521"/>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535940" y="872998"/>
            <a:ext cx="3251200" cy="704850"/>
          </a:xfrm>
          <a:prstGeom prst="rect">
            <a:avLst/>
          </a:prstGeom>
        </p:spPr>
        <p:txBody>
          <a:bodyPr vert="horz" wrap="square" lIns="0" tIns="12065" rIns="0" bIns="0" rtlCol="0">
            <a:spAutoFit/>
          </a:bodyPr>
          <a:lstStyle/>
          <a:p>
            <a:pPr marL="12700">
              <a:lnSpc>
                <a:spcPct val="100000"/>
              </a:lnSpc>
              <a:spcBef>
                <a:spcPts val="95"/>
              </a:spcBef>
              <a:tabLst>
                <a:tab pos="286385" algn="l"/>
              </a:tabLst>
            </a:pPr>
            <a:r>
              <a:rPr sz="1650" spc="-475" dirty="0">
                <a:solidFill>
                  <a:srgbClr val="D16248"/>
                </a:solidFill>
                <a:latin typeface="Arial"/>
                <a:cs typeface="Arial"/>
              </a:rPr>
              <a:t>	</a:t>
            </a:r>
            <a:r>
              <a:rPr sz="2200" spc="-20" dirty="0">
                <a:solidFill>
                  <a:srgbClr val="000000"/>
                </a:solidFill>
              </a:rPr>
              <a:t>Produced </a:t>
            </a:r>
            <a:r>
              <a:rPr sz="2200" spc="-5" dirty="0">
                <a:solidFill>
                  <a:srgbClr val="000000"/>
                </a:solidFill>
              </a:rPr>
              <a:t>by</a:t>
            </a:r>
            <a:r>
              <a:rPr sz="2200" spc="-20" dirty="0">
                <a:solidFill>
                  <a:srgbClr val="000000"/>
                </a:solidFill>
              </a:rPr>
              <a:t> </a:t>
            </a:r>
            <a:r>
              <a:rPr sz="2200" spc="-10" dirty="0">
                <a:solidFill>
                  <a:srgbClr val="00AF50"/>
                </a:solidFill>
              </a:rPr>
              <a:t>adipocytes</a:t>
            </a:r>
            <a:endParaRPr sz="2200" dirty="0">
              <a:latin typeface="Arial"/>
              <a:cs typeface="Arial"/>
            </a:endParaRPr>
          </a:p>
          <a:p>
            <a:pPr marL="12700">
              <a:lnSpc>
                <a:spcPct val="100000"/>
              </a:lnSpc>
              <a:spcBef>
                <a:spcPts val="70"/>
              </a:spcBef>
              <a:tabLst>
                <a:tab pos="286385" algn="l"/>
              </a:tabLst>
            </a:pPr>
            <a:r>
              <a:rPr sz="1650" spc="-475" dirty="0">
                <a:solidFill>
                  <a:srgbClr val="D16248"/>
                </a:solidFill>
                <a:latin typeface="Arial"/>
                <a:cs typeface="Arial"/>
              </a:rPr>
              <a:t>	</a:t>
            </a:r>
            <a:r>
              <a:rPr sz="2200" spc="-20" dirty="0">
                <a:solidFill>
                  <a:srgbClr val="000000"/>
                </a:solidFill>
              </a:rPr>
              <a:t>Product </a:t>
            </a:r>
            <a:r>
              <a:rPr sz="2200" spc="-5" dirty="0">
                <a:solidFill>
                  <a:srgbClr val="000000"/>
                </a:solidFill>
              </a:rPr>
              <a:t>of </a:t>
            </a:r>
            <a:r>
              <a:rPr sz="2200" spc="-240" dirty="0">
                <a:solidFill>
                  <a:srgbClr val="000000"/>
                </a:solidFill>
              </a:rPr>
              <a:t>„</a:t>
            </a:r>
            <a:r>
              <a:rPr sz="2200" spc="-240" dirty="0">
                <a:solidFill>
                  <a:srgbClr val="00AF50"/>
                </a:solidFill>
              </a:rPr>
              <a:t>ob</a:t>
            </a:r>
            <a:r>
              <a:rPr sz="2200" spc="-240" dirty="0">
                <a:solidFill>
                  <a:srgbClr val="000000"/>
                </a:solidFill>
              </a:rPr>
              <a:t>‟</a:t>
            </a:r>
            <a:r>
              <a:rPr sz="2200" spc="-85" dirty="0">
                <a:solidFill>
                  <a:srgbClr val="000000"/>
                </a:solidFill>
              </a:rPr>
              <a:t> </a:t>
            </a:r>
            <a:r>
              <a:rPr sz="2200" spc="-5" dirty="0">
                <a:solidFill>
                  <a:srgbClr val="000000"/>
                </a:solidFill>
              </a:rPr>
              <a:t>gene</a:t>
            </a:r>
            <a:endParaRPr sz="2200" dirty="0">
              <a:latin typeface="Arial"/>
              <a:cs typeface="Arial"/>
            </a:endParaRPr>
          </a:p>
        </p:txBody>
      </p:sp>
      <p:sp>
        <p:nvSpPr>
          <p:cNvPr id="7" name="object 7"/>
          <p:cNvSpPr txBox="1"/>
          <p:nvPr/>
        </p:nvSpPr>
        <p:spPr>
          <a:xfrm>
            <a:off x="535940" y="1561922"/>
            <a:ext cx="3840479" cy="3004185"/>
          </a:xfrm>
          <a:prstGeom prst="rect">
            <a:avLst/>
          </a:prstGeom>
        </p:spPr>
        <p:txBody>
          <a:bodyPr vert="horz" wrap="square" lIns="0" tIns="12065" rIns="0" bIns="0" rtlCol="0">
            <a:spAutoFit/>
          </a:bodyPr>
          <a:lstStyle/>
          <a:p>
            <a:pPr marL="12700">
              <a:lnSpc>
                <a:spcPts val="2375"/>
              </a:lnSpc>
              <a:spcBef>
                <a:spcPts val="95"/>
              </a:spcBef>
              <a:tabLst>
                <a:tab pos="286385" algn="l"/>
              </a:tabLst>
            </a:pPr>
            <a:r>
              <a:rPr sz="1650" spc="-475" dirty="0">
                <a:solidFill>
                  <a:srgbClr val="D16248"/>
                </a:solidFill>
                <a:latin typeface="Arial"/>
                <a:cs typeface="Arial"/>
              </a:rPr>
              <a:t>	</a:t>
            </a:r>
            <a:r>
              <a:rPr sz="2200" spc="-20" dirty="0">
                <a:latin typeface="Trebuchet MS"/>
                <a:cs typeface="Trebuchet MS"/>
              </a:rPr>
              <a:t>Provides </a:t>
            </a:r>
            <a:r>
              <a:rPr sz="2200" spc="-5" dirty="0">
                <a:latin typeface="Trebuchet MS"/>
                <a:cs typeface="Trebuchet MS"/>
              </a:rPr>
              <a:t>signal for</a:t>
            </a:r>
            <a:r>
              <a:rPr sz="2200" spc="-20" dirty="0">
                <a:latin typeface="Trebuchet MS"/>
                <a:cs typeface="Trebuchet MS"/>
              </a:rPr>
              <a:t> </a:t>
            </a:r>
            <a:r>
              <a:rPr sz="2200" spc="-10" dirty="0">
                <a:solidFill>
                  <a:srgbClr val="00AF50"/>
                </a:solidFill>
                <a:latin typeface="Trebuchet MS"/>
                <a:cs typeface="Trebuchet MS"/>
              </a:rPr>
              <a:t>“energy</a:t>
            </a:r>
            <a:endParaRPr sz="2200" dirty="0">
              <a:latin typeface="Trebuchet MS"/>
              <a:cs typeface="Trebuchet MS"/>
            </a:endParaRPr>
          </a:p>
          <a:p>
            <a:pPr marL="286385">
              <a:lnSpc>
                <a:spcPts val="2375"/>
              </a:lnSpc>
            </a:pPr>
            <a:r>
              <a:rPr sz="2200" spc="-5" dirty="0">
                <a:solidFill>
                  <a:srgbClr val="00AF50"/>
                </a:solidFill>
                <a:latin typeface="Trebuchet MS"/>
                <a:cs typeface="Trebuchet MS"/>
              </a:rPr>
              <a:t>sufficiency”.</a:t>
            </a:r>
            <a:endParaRPr sz="2200" dirty="0">
              <a:latin typeface="Trebuchet MS"/>
              <a:cs typeface="Trebuchet MS"/>
            </a:endParaRPr>
          </a:p>
          <a:p>
            <a:pPr marL="12700">
              <a:lnSpc>
                <a:spcPts val="2375"/>
              </a:lnSpc>
              <a:spcBef>
                <a:spcPts val="75"/>
              </a:spcBef>
              <a:tabLst>
                <a:tab pos="286385" algn="l"/>
              </a:tabLst>
            </a:pPr>
            <a:r>
              <a:rPr sz="1650" spc="-475" dirty="0">
                <a:solidFill>
                  <a:srgbClr val="D16248"/>
                </a:solidFill>
                <a:latin typeface="Arial"/>
                <a:cs typeface="Arial"/>
              </a:rPr>
              <a:t>	</a:t>
            </a:r>
            <a:r>
              <a:rPr sz="2200" spc="-5" dirty="0">
                <a:latin typeface="Trebuchet MS"/>
                <a:cs typeface="Trebuchet MS"/>
              </a:rPr>
              <a:t>Abundant fat </a:t>
            </a:r>
            <a:r>
              <a:rPr sz="2200" spc="-5" dirty="0">
                <a:latin typeface="Wingdings"/>
                <a:cs typeface="Wingdings"/>
              </a:rPr>
              <a:t></a:t>
            </a:r>
            <a:r>
              <a:rPr sz="2200" spc="90" dirty="0">
                <a:latin typeface="Times New Roman"/>
                <a:cs typeface="Times New Roman"/>
              </a:rPr>
              <a:t> </a:t>
            </a:r>
            <a:r>
              <a:rPr sz="2200" spc="-5" dirty="0">
                <a:latin typeface="Trebuchet MS"/>
                <a:cs typeface="Trebuchet MS"/>
              </a:rPr>
              <a:t>Leptin</a:t>
            </a:r>
            <a:endParaRPr sz="2200" dirty="0">
              <a:latin typeface="Trebuchet MS"/>
              <a:cs typeface="Trebuchet MS"/>
            </a:endParaRPr>
          </a:p>
          <a:p>
            <a:pPr marL="286385">
              <a:lnSpc>
                <a:spcPts val="2375"/>
              </a:lnSpc>
            </a:pPr>
            <a:r>
              <a:rPr sz="2200" spc="-5" dirty="0">
                <a:latin typeface="Trebuchet MS"/>
                <a:cs typeface="Trebuchet MS"/>
              </a:rPr>
              <a:t>secretion</a:t>
            </a:r>
            <a:endParaRPr sz="2200" dirty="0">
              <a:latin typeface="Trebuchet MS"/>
              <a:cs typeface="Trebuchet MS"/>
            </a:endParaRPr>
          </a:p>
          <a:p>
            <a:pPr marL="286385" marR="1030605" indent="-274320">
              <a:lnSpc>
                <a:spcPct val="80000"/>
              </a:lnSpc>
              <a:spcBef>
                <a:spcPts val="600"/>
              </a:spcBef>
              <a:tabLst>
                <a:tab pos="286385" algn="l"/>
              </a:tabLst>
            </a:pPr>
            <a:r>
              <a:rPr sz="1650" spc="-475" dirty="0">
                <a:solidFill>
                  <a:srgbClr val="D16248"/>
                </a:solidFill>
                <a:latin typeface="Arial"/>
                <a:cs typeface="Arial"/>
              </a:rPr>
              <a:t>	</a:t>
            </a:r>
            <a:r>
              <a:rPr sz="2200" spc="-15" dirty="0">
                <a:latin typeface="Trebuchet MS"/>
                <a:cs typeface="Trebuchet MS"/>
              </a:rPr>
              <a:t>Regulated </a:t>
            </a:r>
            <a:r>
              <a:rPr sz="2200" spc="-5" dirty="0">
                <a:latin typeface="Trebuchet MS"/>
                <a:cs typeface="Trebuchet MS"/>
              </a:rPr>
              <a:t>by </a:t>
            </a:r>
            <a:r>
              <a:rPr sz="2200" spc="-10" dirty="0">
                <a:solidFill>
                  <a:srgbClr val="00AF50"/>
                </a:solidFill>
                <a:latin typeface="Trebuchet MS"/>
                <a:cs typeface="Trebuchet MS"/>
              </a:rPr>
              <a:t>insulin  </a:t>
            </a:r>
            <a:r>
              <a:rPr sz="2200" spc="-5" dirty="0">
                <a:solidFill>
                  <a:srgbClr val="00AF50"/>
                </a:solidFill>
                <a:latin typeface="Trebuchet MS"/>
                <a:cs typeface="Trebuchet MS"/>
              </a:rPr>
              <a:t>stimulated glucose  </a:t>
            </a:r>
            <a:r>
              <a:rPr sz="2200" spc="-10" dirty="0">
                <a:solidFill>
                  <a:srgbClr val="00AF50"/>
                </a:solidFill>
                <a:latin typeface="Trebuchet MS"/>
                <a:cs typeface="Trebuchet MS"/>
              </a:rPr>
              <a:t>metabolism</a:t>
            </a:r>
            <a:endParaRPr sz="2200" dirty="0">
              <a:latin typeface="Trebuchet MS"/>
              <a:cs typeface="Trebuchet MS"/>
            </a:endParaRPr>
          </a:p>
          <a:p>
            <a:pPr marL="12700">
              <a:lnSpc>
                <a:spcPts val="2375"/>
              </a:lnSpc>
              <a:spcBef>
                <a:spcPts val="75"/>
              </a:spcBef>
              <a:tabLst>
                <a:tab pos="286385" algn="l"/>
              </a:tabLst>
            </a:pPr>
            <a:r>
              <a:rPr sz="1650" spc="-475" dirty="0">
                <a:solidFill>
                  <a:srgbClr val="D16248"/>
                </a:solidFill>
                <a:latin typeface="Arial"/>
                <a:cs typeface="Arial"/>
              </a:rPr>
              <a:t>	</a:t>
            </a:r>
            <a:r>
              <a:rPr sz="2200" spc="-5" dirty="0">
                <a:latin typeface="Trebuchet MS"/>
                <a:cs typeface="Trebuchet MS"/>
              </a:rPr>
              <a:t>Stimulates</a:t>
            </a:r>
            <a:endParaRPr sz="2200" dirty="0">
              <a:latin typeface="Trebuchet MS"/>
              <a:cs typeface="Trebuchet MS"/>
            </a:endParaRPr>
          </a:p>
          <a:p>
            <a:pPr marL="286385" marR="5080">
              <a:lnSpc>
                <a:spcPts val="2110"/>
              </a:lnSpc>
              <a:spcBef>
                <a:spcPts val="245"/>
              </a:spcBef>
            </a:pPr>
            <a:r>
              <a:rPr sz="2200" spc="-5" dirty="0">
                <a:solidFill>
                  <a:srgbClr val="006FC0"/>
                </a:solidFill>
                <a:latin typeface="Trebuchet MS"/>
                <a:cs typeface="Trebuchet MS"/>
              </a:rPr>
              <a:t>thermogenesis, </a:t>
            </a:r>
            <a:r>
              <a:rPr sz="2200" spc="-35" dirty="0">
                <a:solidFill>
                  <a:srgbClr val="006FC0"/>
                </a:solidFill>
                <a:latin typeface="Trebuchet MS"/>
                <a:cs typeface="Trebuchet MS"/>
              </a:rPr>
              <a:t>activity, </a:t>
            </a:r>
            <a:r>
              <a:rPr sz="2200" spc="-10" dirty="0">
                <a:solidFill>
                  <a:srgbClr val="006FC0"/>
                </a:solidFill>
                <a:latin typeface="Trebuchet MS"/>
                <a:cs typeface="Trebuchet MS"/>
              </a:rPr>
              <a:t>ene  </a:t>
            </a:r>
            <a:r>
              <a:rPr sz="2200" spc="-5" dirty="0">
                <a:solidFill>
                  <a:srgbClr val="006FC0"/>
                </a:solidFill>
                <a:latin typeface="Trebuchet MS"/>
                <a:cs typeface="Trebuchet MS"/>
              </a:rPr>
              <a:t>rgy</a:t>
            </a:r>
            <a:r>
              <a:rPr sz="2200" spc="-25" dirty="0">
                <a:solidFill>
                  <a:srgbClr val="006FC0"/>
                </a:solidFill>
                <a:latin typeface="Trebuchet MS"/>
                <a:cs typeface="Trebuchet MS"/>
              </a:rPr>
              <a:t> </a:t>
            </a:r>
            <a:r>
              <a:rPr sz="2200" spc="-10" dirty="0">
                <a:solidFill>
                  <a:srgbClr val="006FC0"/>
                </a:solidFill>
                <a:latin typeface="Trebuchet MS"/>
                <a:cs typeface="Trebuchet MS"/>
              </a:rPr>
              <a:t>expenditure</a:t>
            </a:r>
            <a:endParaRPr sz="2200" dirty="0">
              <a:latin typeface="Trebuchet MS"/>
              <a:cs typeface="Trebuchet MS"/>
            </a:endParaRPr>
          </a:p>
        </p:txBody>
      </p:sp>
      <p:sp>
        <p:nvSpPr>
          <p:cNvPr id="8" name="object 8"/>
          <p:cNvSpPr/>
          <p:nvPr/>
        </p:nvSpPr>
        <p:spPr>
          <a:xfrm>
            <a:off x="7086600" y="523875"/>
            <a:ext cx="1990725" cy="1181100"/>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7749285" y="922401"/>
            <a:ext cx="6743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rebuchet MS"/>
                <a:cs typeface="Trebuchet MS"/>
              </a:rPr>
              <a:t>Le</a:t>
            </a:r>
            <a:r>
              <a:rPr sz="1800" spc="5" dirty="0">
                <a:solidFill>
                  <a:srgbClr val="FFFFFF"/>
                </a:solidFill>
                <a:latin typeface="Trebuchet MS"/>
                <a:cs typeface="Trebuchet MS"/>
              </a:rPr>
              <a:t>p</a:t>
            </a:r>
            <a:r>
              <a:rPr sz="1800" spc="-5" dirty="0">
                <a:solidFill>
                  <a:srgbClr val="FFFFFF"/>
                </a:solidFill>
                <a:latin typeface="Trebuchet MS"/>
                <a:cs typeface="Trebuchet MS"/>
              </a:rPr>
              <a:t>tin</a:t>
            </a:r>
            <a:endParaRPr sz="1800" dirty="0">
              <a:latin typeface="Trebuchet MS"/>
              <a:cs typeface="Trebuchet MS"/>
            </a:endParaRPr>
          </a:p>
        </p:txBody>
      </p:sp>
      <p:sp>
        <p:nvSpPr>
          <p:cNvPr id="10" name="object 10"/>
          <p:cNvSpPr/>
          <p:nvPr/>
        </p:nvSpPr>
        <p:spPr>
          <a:xfrm>
            <a:off x="7762875" y="1600200"/>
            <a:ext cx="628650" cy="552450"/>
          </a:xfrm>
          <a:prstGeom prst="rect">
            <a:avLst/>
          </a:prstGeom>
          <a:blipFill>
            <a:blip r:embed="rId5" cstate="print"/>
            <a:stretch>
              <a:fillRect/>
            </a:stretch>
          </a:blipFill>
        </p:spPr>
        <p:txBody>
          <a:bodyPr wrap="square" lIns="0" tIns="0" rIns="0" bIns="0" rtlCol="0"/>
          <a:lstStyle/>
          <a:p>
            <a:endParaRPr dirty="0"/>
          </a:p>
        </p:txBody>
      </p:sp>
      <p:sp>
        <p:nvSpPr>
          <p:cNvPr id="11" name="object 11"/>
          <p:cNvSpPr/>
          <p:nvPr/>
        </p:nvSpPr>
        <p:spPr>
          <a:xfrm>
            <a:off x="7086600" y="2038350"/>
            <a:ext cx="1990725" cy="1181100"/>
          </a:xfrm>
          <a:prstGeom prst="rect">
            <a:avLst/>
          </a:prstGeom>
          <a:blipFill>
            <a:blip r:embed="rId6" cstate="print"/>
            <a:stretch>
              <a:fillRect/>
            </a:stretch>
          </a:blipFill>
        </p:spPr>
        <p:txBody>
          <a:bodyPr wrap="square" lIns="0" tIns="0" rIns="0" bIns="0" rtlCol="0"/>
          <a:lstStyle/>
          <a:p>
            <a:endParaRPr dirty="0"/>
          </a:p>
        </p:txBody>
      </p:sp>
      <p:sp>
        <p:nvSpPr>
          <p:cNvPr id="12" name="object 12"/>
          <p:cNvSpPr txBox="1"/>
          <p:nvPr/>
        </p:nvSpPr>
        <p:spPr>
          <a:xfrm>
            <a:off x="7360411" y="2317750"/>
            <a:ext cx="1457325" cy="539115"/>
          </a:xfrm>
          <a:prstGeom prst="rect">
            <a:avLst/>
          </a:prstGeom>
        </p:spPr>
        <p:txBody>
          <a:bodyPr vert="horz" wrap="square" lIns="0" tIns="12700" rIns="0" bIns="0" rtlCol="0">
            <a:spAutoFit/>
          </a:bodyPr>
          <a:lstStyle/>
          <a:p>
            <a:pPr algn="ctr">
              <a:lnSpc>
                <a:spcPts val="2020"/>
              </a:lnSpc>
              <a:spcBef>
                <a:spcPts val="100"/>
              </a:spcBef>
            </a:pPr>
            <a:r>
              <a:rPr sz="1800" b="1" dirty="0">
                <a:solidFill>
                  <a:srgbClr val="FFFF00"/>
                </a:solidFill>
                <a:latin typeface="Trebuchet MS"/>
                <a:cs typeface="Trebuchet MS"/>
              </a:rPr>
              <a:t>+</a:t>
            </a:r>
            <a:r>
              <a:rPr sz="1800" b="1" spc="-90" dirty="0">
                <a:solidFill>
                  <a:srgbClr val="FFFF00"/>
                </a:solidFill>
                <a:latin typeface="Trebuchet MS"/>
                <a:cs typeface="Trebuchet MS"/>
              </a:rPr>
              <a:t> </a:t>
            </a:r>
            <a:r>
              <a:rPr sz="1800" spc="-10" dirty="0">
                <a:solidFill>
                  <a:srgbClr val="FFFFFF"/>
                </a:solidFill>
                <a:latin typeface="Trebuchet MS"/>
                <a:cs typeface="Trebuchet MS"/>
              </a:rPr>
              <a:t>POMC/CART</a:t>
            </a:r>
            <a:endParaRPr sz="1800" dirty="0">
              <a:latin typeface="Trebuchet MS"/>
              <a:cs typeface="Trebuchet MS"/>
            </a:endParaRPr>
          </a:p>
          <a:p>
            <a:pPr algn="ctr">
              <a:lnSpc>
                <a:spcPts val="2020"/>
              </a:lnSpc>
            </a:pPr>
            <a:r>
              <a:rPr sz="1800" spc="-10" dirty="0">
                <a:solidFill>
                  <a:srgbClr val="FFFFFF"/>
                </a:solidFill>
                <a:latin typeface="Trebuchet MS"/>
                <a:cs typeface="Trebuchet MS"/>
              </a:rPr>
              <a:t>neurons</a:t>
            </a:r>
            <a:endParaRPr sz="1800" dirty="0">
              <a:latin typeface="Trebuchet MS"/>
              <a:cs typeface="Trebuchet MS"/>
            </a:endParaRPr>
          </a:p>
        </p:txBody>
      </p:sp>
      <p:sp>
        <p:nvSpPr>
          <p:cNvPr id="13" name="object 13"/>
          <p:cNvSpPr/>
          <p:nvPr/>
        </p:nvSpPr>
        <p:spPr>
          <a:xfrm>
            <a:off x="7762875" y="3114675"/>
            <a:ext cx="628650" cy="552450"/>
          </a:xfrm>
          <a:prstGeom prst="rect">
            <a:avLst/>
          </a:prstGeom>
          <a:blipFill>
            <a:blip r:embed="rId7" cstate="print"/>
            <a:stretch>
              <a:fillRect/>
            </a:stretch>
          </a:blipFill>
        </p:spPr>
        <p:txBody>
          <a:bodyPr wrap="square" lIns="0" tIns="0" rIns="0" bIns="0" rtlCol="0"/>
          <a:lstStyle/>
          <a:p>
            <a:endParaRPr dirty="0"/>
          </a:p>
        </p:txBody>
      </p:sp>
      <p:sp>
        <p:nvSpPr>
          <p:cNvPr id="14" name="object 14"/>
          <p:cNvSpPr/>
          <p:nvPr/>
        </p:nvSpPr>
        <p:spPr>
          <a:xfrm>
            <a:off x="7086600" y="3552825"/>
            <a:ext cx="1990725" cy="1181100"/>
          </a:xfrm>
          <a:prstGeom prst="rect">
            <a:avLst/>
          </a:prstGeom>
          <a:blipFill>
            <a:blip r:embed="rId8" cstate="print"/>
            <a:stretch>
              <a:fillRect/>
            </a:stretch>
          </a:blipFill>
        </p:spPr>
        <p:txBody>
          <a:bodyPr wrap="square" lIns="0" tIns="0" rIns="0" bIns="0" rtlCol="0"/>
          <a:lstStyle/>
          <a:p>
            <a:endParaRPr dirty="0"/>
          </a:p>
        </p:txBody>
      </p:sp>
      <p:sp>
        <p:nvSpPr>
          <p:cNvPr id="15" name="object 15"/>
          <p:cNvSpPr txBox="1"/>
          <p:nvPr/>
        </p:nvSpPr>
        <p:spPr>
          <a:xfrm>
            <a:off x="7298181" y="3713175"/>
            <a:ext cx="1577340" cy="779145"/>
          </a:xfrm>
          <a:prstGeom prst="rect">
            <a:avLst/>
          </a:prstGeom>
        </p:spPr>
        <p:txBody>
          <a:bodyPr vert="horz" wrap="square" lIns="0" tIns="47625" rIns="0" bIns="0" rtlCol="0">
            <a:spAutoFit/>
          </a:bodyPr>
          <a:lstStyle/>
          <a:p>
            <a:pPr marL="12065" marR="5080" indent="-1270" algn="ctr">
              <a:lnSpc>
                <a:spcPct val="87300"/>
              </a:lnSpc>
              <a:spcBef>
                <a:spcPts val="375"/>
              </a:spcBef>
            </a:pPr>
            <a:r>
              <a:rPr sz="1800" spc="-10" dirty="0">
                <a:solidFill>
                  <a:srgbClr val="FFFFFF"/>
                </a:solidFill>
                <a:latin typeface="Trebuchet MS"/>
                <a:cs typeface="Trebuchet MS"/>
              </a:rPr>
              <a:t>Anorexic  </a:t>
            </a:r>
            <a:r>
              <a:rPr sz="1800" spc="-5" dirty="0">
                <a:solidFill>
                  <a:srgbClr val="FFFFFF"/>
                </a:solidFill>
                <a:latin typeface="Trebuchet MS"/>
                <a:cs typeface="Trebuchet MS"/>
              </a:rPr>
              <a:t>neur</a:t>
            </a:r>
            <a:r>
              <a:rPr sz="1800" spc="-15" dirty="0">
                <a:solidFill>
                  <a:srgbClr val="FFFFFF"/>
                </a:solidFill>
                <a:latin typeface="Trebuchet MS"/>
                <a:cs typeface="Trebuchet MS"/>
              </a:rPr>
              <a:t>o</a:t>
            </a:r>
            <a:r>
              <a:rPr sz="1800" spc="-5" dirty="0">
                <a:solidFill>
                  <a:srgbClr val="FFFFFF"/>
                </a:solidFill>
                <a:latin typeface="Trebuchet MS"/>
                <a:cs typeface="Trebuchet MS"/>
              </a:rPr>
              <a:t>p</a:t>
            </a:r>
            <a:r>
              <a:rPr sz="1800" dirty="0">
                <a:solidFill>
                  <a:srgbClr val="FFFFFF"/>
                </a:solidFill>
                <a:latin typeface="Trebuchet MS"/>
                <a:cs typeface="Trebuchet MS"/>
              </a:rPr>
              <a:t>e</a:t>
            </a:r>
            <a:r>
              <a:rPr sz="1800" spc="-5" dirty="0">
                <a:solidFill>
                  <a:srgbClr val="FFFFFF"/>
                </a:solidFill>
                <a:latin typeface="Trebuchet MS"/>
                <a:cs typeface="Trebuchet MS"/>
              </a:rPr>
              <a:t>ptid</a:t>
            </a:r>
            <a:r>
              <a:rPr sz="1800" spc="5" dirty="0">
                <a:solidFill>
                  <a:srgbClr val="FFFFFF"/>
                </a:solidFill>
                <a:latin typeface="Trebuchet MS"/>
                <a:cs typeface="Trebuchet MS"/>
              </a:rPr>
              <a:t>es</a:t>
            </a:r>
            <a:r>
              <a:rPr sz="1800" dirty="0">
                <a:solidFill>
                  <a:srgbClr val="FFFFFF"/>
                </a:solidFill>
                <a:latin typeface="Trebuchet MS"/>
                <a:cs typeface="Trebuchet MS"/>
              </a:rPr>
              <a:t>-  </a:t>
            </a:r>
            <a:r>
              <a:rPr sz="1800" spc="-10" dirty="0">
                <a:solidFill>
                  <a:srgbClr val="FFFFFF"/>
                </a:solidFill>
                <a:latin typeface="Trebuchet MS"/>
                <a:cs typeface="Trebuchet MS"/>
              </a:rPr>
              <a:t>(MSH)</a:t>
            </a:r>
            <a:endParaRPr sz="1800" dirty="0">
              <a:latin typeface="Trebuchet MS"/>
              <a:cs typeface="Trebuchet MS"/>
            </a:endParaRPr>
          </a:p>
        </p:txBody>
      </p:sp>
      <p:sp>
        <p:nvSpPr>
          <p:cNvPr id="16" name="object 16"/>
          <p:cNvSpPr/>
          <p:nvPr/>
        </p:nvSpPr>
        <p:spPr>
          <a:xfrm>
            <a:off x="4933950" y="523875"/>
            <a:ext cx="2009775" cy="1190625"/>
          </a:xfrm>
          <a:prstGeom prst="rect">
            <a:avLst/>
          </a:prstGeom>
          <a:blipFill>
            <a:blip r:embed="rId9" cstate="print"/>
            <a:stretch>
              <a:fillRect/>
            </a:stretch>
          </a:blipFill>
        </p:spPr>
        <p:txBody>
          <a:bodyPr wrap="square" lIns="0" tIns="0" rIns="0" bIns="0" rtlCol="0"/>
          <a:lstStyle/>
          <a:p>
            <a:endParaRPr dirty="0"/>
          </a:p>
        </p:txBody>
      </p:sp>
      <p:sp>
        <p:nvSpPr>
          <p:cNvPr id="17" name="object 17"/>
          <p:cNvSpPr txBox="1"/>
          <p:nvPr/>
        </p:nvSpPr>
        <p:spPr>
          <a:xfrm>
            <a:off x="5606541" y="925448"/>
            <a:ext cx="6743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rebuchet MS"/>
                <a:cs typeface="Trebuchet MS"/>
              </a:rPr>
              <a:t>Le</a:t>
            </a:r>
            <a:r>
              <a:rPr sz="1800" spc="5" dirty="0">
                <a:solidFill>
                  <a:srgbClr val="FFFFFF"/>
                </a:solidFill>
                <a:latin typeface="Trebuchet MS"/>
                <a:cs typeface="Trebuchet MS"/>
              </a:rPr>
              <a:t>p</a:t>
            </a:r>
            <a:r>
              <a:rPr sz="1800" spc="-5" dirty="0">
                <a:solidFill>
                  <a:srgbClr val="FFFFFF"/>
                </a:solidFill>
                <a:latin typeface="Trebuchet MS"/>
                <a:cs typeface="Trebuchet MS"/>
              </a:rPr>
              <a:t>tin</a:t>
            </a:r>
            <a:endParaRPr sz="1800" dirty="0">
              <a:latin typeface="Trebuchet MS"/>
              <a:cs typeface="Trebuchet MS"/>
            </a:endParaRPr>
          </a:p>
        </p:txBody>
      </p:sp>
      <p:sp>
        <p:nvSpPr>
          <p:cNvPr id="18" name="object 18"/>
          <p:cNvSpPr/>
          <p:nvPr/>
        </p:nvSpPr>
        <p:spPr>
          <a:xfrm>
            <a:off x="5619750" y="1600200"/>
            <a:ext cx="638175" cy="561975"/>
          </a:xfrm>
          <a:prstGeom prst="rect">
            <a:avLst/>
          </a:prstGeom>
          <a:blipFill>
            <a:blip r:embed="rId10" cstate="print"/>
            <a:stretch>
              <a:fillRect/>
            </a:stretch>
          </a:blipFill>
        </p:spPr>
        <p:txBody>
          <a:bodyPr wrap="square" lIns="0" tIns="0" rIns="0" bIns="0" rtlCol="0"/>
          <a:lstStyle/>
          <a:p>
            <a:endParaRPr dirty="0"/>
          </a:p>
        </p:txBody>
      </p:sp>
      <p:sp>
        <p:nvSpPr>
          <p:cNvPr id="19" name="object 19"/>
          <p:cNvSpPr/>
          <p:nvPr/>
        </p:nvSpPr>
        <p:spPr>
          <a:xfrm>
            <a:off x="4933950" y="2047875"/>
            <a:ext cx="2009775" cy="1190625"/>
          </a:xfrm>
          <a:prstGeom prst="rect">
            <a:avLst/>
          </a:prstGeom>
          <a:blipFill>
            <a:blip r:embed="rId11" cstate="print"/>
            <a:stretch>
              <a:fillRect/>
            </a:stretch>
          </a:blipFill>
        </p:spPr>
        <p:txBody>
          <a:bodyPr wrap="square" lIns="0" tIns="0" rIns="0" bIns="0" rtlCol="0"/>
          <a:lstStyle/>
          <a:p>
            <a:endParaRPr dirty="0"/>
          </a:p>
        </p:txBody>
      </p:sp>
      <p:sp>
        <p:nvSpPr>
          <p:cNvPr id="20" name="object 20"/>
          <p:cNvSpPr txBox="1"/>
          <p:nvPr/>
        </p:nvSpPr>
        <p:spPr>
          <a:xfrm>
            <a:off x="5416041" y="2106167"/>
            <a:ext cx="1060450" cy="930275"/>
          </a:xfrm>
          <a:prstGeom prst="rect">
            <a:avLst/>
          </a:prstGeom>
        </p:spPr>
        <p:txBody>
          <a:bodyPr vert="horz" wrap="square" lIns="0" tIns="71120" rIns="0" bIns="0" rtlCol="0">
            <a:spAutoFit/>
          </a:bodyPr>
          <a:lstStyle/>
          <a:p>
            <a:pPr algn="ctr">
              <a:lnSpc>
                <a:spcPct val="100000"/>
              </a:lnSpc>
              <a:spcBef>
                <a:spcPts val="560"/>
              </a:spcBef>
            </a:pPr>
            <a:r>
              <a:rPr sz="1800" b="1" dirty="0">
                <a:solidFill>
                  <a:srgbClr val="FF0000"/>
                </a:solidFill>
                <a:latin typeface="Trebuchet MS"/>
                <a:cs typeface="Trebuchet MS"/>
              </a:rPr>
              <a:t>-</a:t>
            </a:r>
            <a:endParaRPr sz="1800" dirty="0">
              <a:latin typeface="Trebuchet MS"/>
              <a:cs typeface="Trebuchet MS"/>
            </a:endParaRPr>
          </a:p>
          <a:p>
            <a:pPr algn="ctr">
              <a:lnSpc>
                <a:spcPts val="2020"/>
              </a:lnSpc>
              <a:spcBef>
                <a:spcPts val="455"/>
              </a:spcBef>
            </a:pPr>
            <a:r>
              <a:rPr sz="1800" spc="-5" dirty="0">
                <a:solidFill>
                  <a:srgbClr val="FFFFFF"/>
                </a:solidFill>
                <a:latin typeface="Trebuchet MS"/>
                <a:cs typeface="Trebuchet MS"/>
              </a:rPr>
              <a:t>NPY/AgRP</a:t>
            </a:r>
            <a:endParaRPr sz="1800" dirty="0">
              <a:latin typeface="Trebuchet MS"/>
              <a:cs typeface="Trebuchet MS"/>
            </a:endParaRPr>
          </a:p>
          <a:p>
            <a:pPr algn="ctr">
              <a:lnSpc>
                <a:spcPts val="2020"/>
              </a:lnSpc>
            </a:pPr>
            <a:r>
              <a:rPr sz="1800" spc="-10" dirty="0">
                <a:solidFill>
                  <a:srgbClr val="FFFFFF"/>
                </a:solidFill>
                <a:latin typeface="Trebuchet MS"/>
                <a:cs typeface="Trebuchet MS"/>
              </a:rPr>
              <a:t>neurons</a:t>
            </a:r>
            <a:endParaRPr sz="1800" dirty="0">
              <a:latin typeface="Trebuchet MS"/>
              <a:cs typeface="Trebuchet MS"/>
            </a:endParaRPr>
          </a:p>
        </p:txBody>
      </p:sp>
      <p:sp>
        <p:nvSpPr>
          <p:cNvPr id="21" name="object 21"/>
          <p:cNvSpPr/>
          <p:nvPr/>
        </p:nvSpPr>
        <p:spPr>
          <a:xfrm>
            <a:off x="5619750" y="3124200"/>
            <a:ext cx="638175" cy="561975"/>
          </a:xfrm>
          <a:prstGeom prst="rect">
            <a:avLst/>
          </a:prstGeom>
          <a:blipFill>
            <a:blip r:embed="rId12" cstate="print"/>
            <a:stretch>
              <a:fillRect/>
            </a:stretch>
          </a:blipFill>
        </p:spPr>
        <p:txBody>
          <a:bodyPr wrap="square" lIns="0" tIns="0" rIns="0" bIns="0" rtlCol="0"/>
          <a:lstStyle/>
          <a:p>
            <a:endParaRPr dirty="0"/>
          </a:p>
        </p:txBody>
      </p:sp>
      <p:sp>
        <p:nvSpPr>
          <p:cNvPr id="22" name="object 22"/>
          <p:cNvSpPr/>
          <p:nvPr/>
        </p:nvSpPr>
        <p:spPr>
          <a:xfrm>
            <a:off x="4933950" y="3571875"/>
            <a:ext cx="2009775" cy="1190625"/>
          </a:xfrm>
          <a:prstGeom prst="rect">
            <a:avLst/>
          </a:prstGeom>
          <a:blipFill>
            <a:blip r:embed="rId13" cstate="print"/>
            <a:stretch>
              <a:fillRect/>
            </a:stretch>
          </a:blipFill>
        </p:spPr>
        <p:txBody>
          <a:bodyPr wrap="square" lIns="0" tIns="0" rIns="0" bIns="0" rtlCol="0"/>
          <a:lstStyle/>
          <a:p>
            <a:endParaRPr dirty="0"/>
          </a:p>
        </p:txBody>
      </p:sp>
      <p:sp>
        <p:nvSpPr>
          <p:cNvPr id="23" name="object 23"/>
          <p:cNvSpPr txBox="1"/>
          <p:nvPr/>
        </p:nvSpPr>
        <p:spPr>
          <a:xfrm>
            <a:off x="5198109" y="3735425"/>
            <a:ext cx="1491615" cy="779145"/>
          </a:xfrm>
          <a:prstGeom prst="rect">
            <a:avLst/>
          </a:prstGeom>
        </p:spPr>
        <p:txBody>
          <a:bodyPr vert="horz" wrap="square" lIns="0" tIns="47625" rIns="0" bIns="0" rtlCol="0">
            <a:spAutoFit/>
          </a:bodyPr>
          <a:lstStyle/>
          <a:p>
            <a:pPr marL="12700" marR="5080" indent="635" algn="ctr">
              <a:lnSpc>
                <a:spcPct val="87300"/>
              </a:lnSpc>
              <a:spcBef>
                <a:spcPts val="375"/>
              </a:spcBef>
            </a:pPr>
            <a:r>
              <a:rPr sz="1800" spc="-20" dirty="0">
                <a:solidFill>
                  <a:srgbClr val="FFFFFF"/>
                </a:solidFill>
                <a:latin typeface="Trebuchet MS"/>
                <a:cs typeface="Trebuchet MS"/>
              </a:rPr>
              <a:t>Produce  </a:t>
            </a:r>
            <a:r>
              <a:rPr sz="1800" spc="-5" dirty="0">
                <a:solidFill>
                  <a:srgbClr val="FFFFFF"/>
                </a:solidFill>
                <a:latin typeface="Trebuchet MS"/>
                <a:cs typeface="Trebuchet MS"/>
              </a:rPr>
              <a:t>orexinergic  neur</a:t>
            </a:r>
            <a:r>
              <a:rPr sz="1800" spc="-10" dirty="0">
                <a:solidFill>
                  <a:srgbClr val="FFFFFF"/>
                </a:solidFill>
                <a:latin typeface="Trebuchet MS"/>
                <a:cs typeface="Trebuchet MS"/>
              </a:rPr>
              <a:t>o</a:t>
            </a:r>
            <a:r>
              <a:rPr sz="1800" dirty="0">
                <a:solidFill>
                  <a:srgbClr val="FFFFFF"/>
                </a:solidFill>
                <a:latin typeface="Trebuchet MS"/>
                <a:cs typeface="Trebuchet MS"/>
              </a:rPr>
              <a:t>p</a:t>
            </a:r>
            <a:r>
              <a:rPr sz="1800" spc="-5" dirty="0">
                <a:solidFill>
                  <a:srgbClr val="FFFFFF"/>
                </a:solidFill>
                <a:latin typeface="Trebuchet MS"/>
                <a:cs typeface="Trebuchet MS"/>
              </a:rPr>
              <a:t>e</a:t>
            </a:r>
            <a:r>
              <a:rPr sz="1800" spc="5" dirty="0">
                <a:solidFill>
                  <a:srgbClr val="FFFFFF"/>
                </a:solidFill>
                <a:latin typeface="Trebuchet MS"/>
                <a:cs typeface="Trebuchet MS"/>
              </a:rPr>
              <a:t>p</a:t>
            </a:r>
            <a:r>
              <a:rPr sz="1800" spc="-5" dirty="0">
                <a:solidFill>
                  <a:srgbClr val="FFFFFF"/>
                </a:solidFill>
                <a:latin typeface="Trebuchet MS"/>
                <a:cs typeface="Trebuchet MS"/>
              </a:rPr>
              <a:t>tid</a:t>
            </a:r>
            <a:r>
              <a:rPr sz="1800" dirty="0">
                <a:solidFill>
                  <a:srgbClr val="FFFFFF"/>
                </a:solidFill>
                <a:latin typeface="Trebuchet MS"/>
                <a:cs typeface="Trebuchet MS"/>
              </a:rPr>
              <a:t>es</a:t>
            </a:r>
            <a:endParaRPr sz="1800" dirty="0">
              <a:latin typeface="Trebuchet MS"/>
              <a:cs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286511" y="169163"/>
            <a:ext cx="3218688" cy="64770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2980944" y="169163"/>
            <a:ext cx="1865376" cy="647700"/>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555790" y="423798"/>
            <a:ext cx="2554820" cy="330454"/>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3250438" y="423798"/>
            <a:ext cx="1315593" cy="364998"/>
          </a:xfrm>
          <a:prstGeom prst="rect">
            <a:avLst/>
          </a:prstGeom>
          <a:blipFill>
            <a:blip r:embed="rId5" cstate="print"/>
            <a:stretch>
              <a:fillRect/>
            </a:stretch>
          </a:blipFill>
        </p:spPr>
        <p:txBody>
          <a:bodyPr wrap="square" lIns="0" tIns="0" rIns="0" bIns="0" rtlCol="0"/>
          <a:lstStyle/>
          <a:p>
            <a:endParaRPr dirty="0"/>
          </a:p>
        </p:txBody>
      </p:sp>
      <p:sp>
        <p:nvSpPr>
          <p:cNvPr id="9" name="object 9"/>
          <p:cNvSpPr txBox="1"/>
          <p:nvPr/>
        </p:nvSpPr>
        <p:spPr>
          <a:xfrm>
            <a:off x="535940" y="937006"/>
            <a:ext cx="7654925" cy="3502025"/>
          </a:xfrm>
          <a:prstGeom prst="rect">
            <a:avLst/>
          </a:prstGeom>
        </p:spPr>
        <p:txBody>
          <a:bodyPr vert="horz" wrap="square" lIns="0" tIns="13335" rIns="0" bIns="0" rtlCol="0">
            <a:spAutoFit/>
          </a:bodyPr>
          <a:lstStyle/>
          <a:p>
            <a:pPr marL="286385" marR="5080" indent="-274320">
              <a:lnSpc>
                <a:spcPct val="100000"/>
              </a:lnSpc>
              <a:spcBef>
                <a:spcPts val="105"/>
              </a:spcBef>
              <a:tabLst>
                <a:tab pos="286385" algn="l"/>
              </a:tabLst>
            </a:pPr>
            <a:r>
              <a:rPr sz="1950" spc="-555" dirty="0">
                <a:solidFill>
                  <a:srgbClr val="D16248"/>
                </a:solidFill>
                <a:latin typeface="Arial"/>
                <a:cs typeface="Arial"/>
              </a:rPr>
              <a:t>	</a:t>
            </a:r>
            <a:r>
              <a:rPr sz="2600" spc="-5" dirty="0">
                <a:solidFill>
                  <a:srgbClr val="006FC0"/>
                </a:solidFill>
                <a:latin typeface="Trebuchet MS"/>
                <a:cs typeface="Trebuchet MS"/>
              </a:rPr>
              <a:t>MC4R </a:t>
            </a:r>
            <a:r>
              <a:rPr sz="2600" dirty="0">
                <a:latin typeface="Trebuchet MS"/>
                <a:cs typeface="Trebuchet MS"/>
              </a:rPr>
              <a:t>( </a:t>
            </a:r>
            <a:r>
              <a:rPr sz="2600" spc="-5" dirty="0">
                <a:latin typeface="Trebuchet MS"/>
                <a:cs typeface="Trebuchet MS"/>
              </a:rPr>
              <a:t>Melanocortin receptor 4) mutations- more  frequent, cause </a:t>
            </a:r>
            <a:r>
              <a:rPr sz="2600" dirty="0">
                <a:latin typeface="Trebuchet MS"/>
                <a:cs typeface="Trebuchet MS"/>
              </a:rPr>
              <a:t>of </a:t>
            </a:r>
            <a:r>
              <a:rPr sz="2600" spc="5" dirty="0">
                <a:latin typeface="Trebuchet MS"/>
                <a:cs typeface="Trebuchet MS"/>
              </a:rPr>
              <a:t>5% </a:t>
            </a:r>
            <a:r>
              <a:rPr sz="2600" spc="-5" dirty="0">
                <a:latin typeface="Trebuchet MS"/>
                <a:cs typeface="Trebuchet MS"/>
              </a:rPr>
              <a:t>massive</a:t>
            </a:r>
            <a:r>
              <a:rPr sz="2600" spc="-90" dirty="0">
                <a:latin typeface="Trebuchet MS"/>
                <a:cs typeface="Trebuchet MS"/>
              </a:rPr>
              <a:t> </a:t>
            </a:r>
            <a:r>
              <a:rPr sz="2600" dirty="0">
                <a:latin typeface="Trebuchet MS"/>
                <a:cs typeface="Trebuchet MS"/>
              </a:rPr>
              <a:t>obesity</a:t>
            </a:r>
          </a:p>
          <a:p>
            <a:pPr marL="12700">
              <a:lnSpc>
                <a:spcPct val="100000"/>
              </a:lnSpc>
              <a:spcBef>
                <a:spcPts val="600"/>
              </a:spcBef>
              <a:tabLst>
                <a:tab pos="286385" algn="l"/>
              </a:tabLst>
            </a:pPr>
            <a:r>
              <a:rPr sz="1950" spc="-555" dirty="0">
                <a:solidFill>
                  <a:srgbClr val="D16248"/>
                </a:solidFill>
                <a:latin typeface="Arial"/>
                <a:cs typeface="Arial"/>
              </a:rPr>
              <a:t>	</a:t>
            </a:r>
            <a:r>
              <a:rPr sz="2600" spc="-5" dirty="0">
                <a:solidFill>
                  <a:srgbClr val="006FC0"/>
                </a:solidFill>
                <a:latin typeface="Trebuchet MS"/>
                <a:cs typeface="Trebuchet MS"/>
              </a:rPr>
              <a:t>No satiety</a:t>
            </a:r>
            <a:r>
              <a:rPr sz="2600" spc="-5" dirty="0">
                <a:latin typeface="Trebuchet MS"/>
                <a:cs typeface="Trebuchet MS"/>
              </a:rPr>
              <a:t>(anorexinergic) signal</a:t>
            </a:r>
            <a:r>
              <a:rPr sz="2600" spc="-65" dirty="0">
                <a:latin typeface="Trebuchet MS"/>
                <a:cs typeface="Trebuchet MS"/>
              </a:rPr>
              <a:t> </a:t>
            </a:r>
            <a:r>
              <a:rPr sz="2600" dirty="0">
                <a:latin typeface="Trebuchet MS"/>
                <a:cs typeface="Trebuchet MS"/>
              </a:rPr>
              <a:t>generated</a:t>
            </a:r>
          </a:p>
          <a:p>
            <a:pPr marL="12700">
              <a:lnSpc>
                <a:spcPct val="100000"/>
              </a:lnSpc>
              <a:spcBef>
                <a:spcPts val="600"/>
              </a:spcBef>
              <a:tabLst>
                <a:tab pos="286385" algn="l"/>
              </a:tabLst>
            </a:pPr>
            <a:r>
              <a:rPr sz="1950" spc="-555" dirty="0">
                <a:solidFill>
                  <a:srgbClr val="D16248"/>
                </a:solidFill>
                <a:latin typeface="Arial"/>
                <a:cs typeface="Arial"/>
              </a:rPr>
              <a:t>	</a:t>
            </a:r>
            <a:r>
              <a:rPr sz="2600" dirty="0">
                <a:latin typeface="Trebuchet MS"/>
                <a:cs typeface="Trebuchet MS"/>
              </a:rPr>
              <a:t>Behave </a:t>
            </a:r>
            <a:r>
              <a:rPr sz="2600" spc="-5" dirty="0">
                <a:solidFill>
                  <a:srgbClr val="006FC0"/>
                </a:solidFill>
                <a:latin typeface="Trebuchet MS"/>
                <a:cs typeface="Trebuchet MS"/>
              </a:rPr>
              <a:t>as if</a:t>
            </a:r>
            <a:r>
              <a:rPr sz="2600" spc="-45" dirty="0">
                <a:solidFill>
                  <a:srgbClr val="006FC0"/>
                </a:solidFill>
                <a:latin typeface="Trebuchet MS"/>
                <a:cs typeface="Trebuchet MS"/>
              </a:rPr>
              <a:t> </a:t>
            </a:r>
            <a:r>
              <a:rPr sz="2600" spc="-5" dirty="0">
                <a:solidFill>
                  <a:srgbClr val="006FC0"/>
                </a:solidFill>
                <a:latin typeface="Trebuchet MS"/>
                <a:cs typeface="Trebuchet MS"/>
              </a:rPr>
              <a:t>undernourished</a:t>
            </a:r>
            <a:endParaRPr sz="2600" dirty="0">
              <a:latin typeface="Trebuchet MS"/>
              <a:cs typeface="Trebuchet MS"/>
            </a:endParaRPr>
          </a:p>
          <a:p>
            <a:pPr marL="286385" marR="20955" indent="-274320">
              <a:lnSpc>
                <a:spcPct val="100000"/>
              </a:lnSpc>
              <a:spcBef>
                <a:spcPts val="600"/>
              </a:spcBef>
              <a:tabLst>
                <a:tab pos="286385" algn="l"/>
              </a:tabLst>
            </a:pPr>
            <a:r>
              <a:rPr sz="1950" spc="-555" dirty="0">
                <a:solidFill>
                  <a:srgbClr val="D16248"/>
                </a:solidFill>
                <a:latin typeface="Arial"/>
                <a:cs typeface="Arial"/>
              </a:rPr>
              <a:t>	</a:t>
            </a:r>
            <a:r>
              <a:rPr sz="2600" spc="-5" dirty="0">
                <a:latin typeface="Trebuchet MS"/>
                <a:cs typeface="Trebuchet MS"/>
              </a:rPr>
              <a:t>Haplo-insufficiency </a:t>
            </a:r>
            <a:r>
              <a:rPr sz="2600" dirty="0">
                <a:latin typeface="Trebuchet MS"/>
                <a:cs typeface="Trebuchet MS"/>
              </a:rPr>
              <a:t>of </a:t>
            </a:r>
            <a:r>
              <a:rPr sz="2600" spc="-5" dirty="0">
                <a:latin typeface="Trebuchet MS"/>
                <a:cs typeface="Trebuchet MS"/>
              </a:rPr>
              <a:t>brain-derived neurotrophic  factor </a:t>
            </a:r>
            <a:r>
              <a:rPr sz="2600" dirty="0">
                <a:latin typeface="Trebuchet MS"/>
                <a:cs typeface="Trebuchet MS"/>
              </a:rPr>
              <a:t>(</a:t>
            </a:r>
            <a:r>
              <a:rPr sz="2600" dirty="0">
                <a:solidFill>
                  <a:srgbClr val="006FC0"/>
                </a:solidFill>
                <a:latin typeface="Trebuchet MS"/>
                <a:cs typeface="Trebuchet MS"/>
              </a:rPr>
              <a:t>BDNF</a:t>
            </a:r>
            <a:r>
              <a:rPr sz="2600" dirty="0">
                <a:latin typeface="Trebuchet MS"/>
                <a:cs typeface="Trebuchet MS"/>
              </a:rPr>
              <a:t>) – </a:t>
            </a:r>
            <a:r>
              <a:rPr sz="2600" spc="-5" dirty="0">
                <a:latin typeface="Trebuchet MS"/>
                <a:cs typeface="Trebuchet MS"/>
              </a:rPr>
              <a:t>component </a:t>
            </a:r>
            <a:r>
              <a:rPr sz="2600" dirty="0">
                <a:latin typeface="Trebuchet MS"/>
                <a:cs typeface="Trebuchet MS"/>
              </a:rPr>
              <a:t>of </a:t>
            </a:r>
            <a:r>
              <a:rPr sz="2600" spc="-5" dirty="0">
                <a:latin typeface="Trebuchet MS"/>
                <a:cs typeface="Trebuchet MS"/>
              </a:rPr>
              <a:t>MC4R downstream  </a:t>
            </a:r>
            <a:r>
              <a:rPr sz="2600" dirty="0">
                <a:latin typeface="Trebuchet MS"/>
                <a:cs typeface="Trebuchet MS"/>
              </a:rPr>
              <a:t>signaling in</a:t>
            </a:r>
            <a:r>
              <a:rPr sz="2600" spc="-60" dirty="0">
                <a:latin typeface="Trebuchet MS"/>
                <a:cs typeface="Trebuchet MS"/>
              </a:rPr>
              <a:t> </a:t>
            </a:r>
            <a:r>
              <a:rPr sz="2600" spc="-5" dirty="0">
                <a:latin typeface="Trebuchet MS"/>
                <a:cs typeface="Trebuchet MS"/>
              </a:rPr>
              <a:t>hypothalamus</a:t>
            </a:r>
            <a:endParaRPr sz="2600" dirty="0">
              <a:latin typeface="Trebuchet MS"/>
              <a:cs typeface="Trebuchet MS"/>
            </a:endParaRPr>
          </a:p>
          <a:p>
            <a:pPr marL="12700">
              <a:lnSpc>
                <a:spcPct val="100000"/>
              </a:lnSpc>
              <a:spcBef>
                <a:spcPts val="605"/>
              </a:spcBef>
              <a:tabLst>
                <a:tab pos="286385" algn="l"/>
              </a:tabLst>
            </a:pPr>
            <a:r>
              <a:rPr sz="1950" spc="-555" dirty="0">
                <a:solidFill>
                  <a:srgbClr val="D16248"/>
                </a:solidFill>
                <a:latin typeface="Arial"/>
                <a:cs typeface="Arial"/>
              </a:rPr>
              <a:t>	</a:t>
            </a:r>
            <a:r>
              <a:rPr sz="2600" dirty="0">
                <a:latin typeface="Trebuchet MS"/>
                <a:cs typeface="Trebuchet MS"/>
              </a:rPr>
              <a:t>BDNF - A/w obesity </a:t>
            </a:r>
            <a:r>
              <a:rPr sz="2600" spc="-5" dirty="0">
                <a:latin typeface="Trebuchet MS"/>
                <a:cs typeface="Trebuchet MS"/>
              </a:rPr>
              <a:t>in </a:t>
            </a:r>
            <a:r>
              <a:rPr sz="2600" spc="-55" dirty="0">
                <a:solidFill>
                  <a:srgbClr val="006FC0"/>
                </a:solidFill>
                <a:latin typeface="Trebuchet MS"/>
                <a:cs typeface="Trebuchet MS"/>
              </a:rPr>
              <a:t>WAGR</a:t>
            </a:r>
            <a:r>
              <a:rPr sz="2600" spc="-190" dirty="0">
                <a:solidFill>
                  <a:srgbClr val="006FC0"/>
                </a:solidFill>
                <a:latin typeface="Trebuchet MS"/>
                <a:cs typeface="Trebuchet MS"/>
              </a:rPr>
              <a:t> </a:t>
            </a:r>
            <a:r>
              <a:rPr sz="2600" spc="-5" dirty="0">
                <a:latin typeface="Trebuchet MS"/>
                <a:cs typeface="Trebuchet MS"/>
              </a:rPr>
              <a:t>syndrome</a:t>
            </a:r>
            <a:endParaRPr sz="2600" dirty="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3305" y="423798"/>
            <a:ext cx="2360803" cy="361188"/>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154939" y="862863"/>
            <a:ext cx="4180204" cy="3913504"/>
          </a:xfrm>
          <a:prstGeom prst="rect">
            <a:avLst/>
          </a:prstGeom>
        </p:spPr>
        <p:txBody>
          <a:bodyPr vert="horz" wrap="square" lIns="0" tIns="88900" rIns="0" bIns="0" rtlCol="0">
            <a:spAutoFit/>
          </a:bodyPr>
          <a:lstStyle/>
          <a:p>
            <a:pPr marL="12700">
              <a:lnSpc>
                <a:spcPct val="100000"/>
              </a:lnSpc>
              <a:spcBef>
                <a:spcPts val="700"/>
              </a:spcBef>
              <a:tabLst>
                <a:tab pos="286385" algn="l"/>
              </a:tabLst>
            </a:pPr>
            <a:r>
              <a:rPr sz="1650" spc="-475" dirty="0">
                <a:solidFill>
                  <a:srgbClr val="D16248"/>
                </a:solidFill>
                <a:latin typeface="Arial"/>
                <a:cs typeface="Arial"/>
              </a:rPr>
              <a:t>	</a:t>
            </a:r>
            <a:r>
              <a:rPr sz="2200" spc="-20" dirty="0">
                <a:latin typeface="Trebuchet MS"/>
                <a:cs typeface="Trebuchet MS"/>
              </a:rPr>
              <a:t>Produced </a:t>
            </a:r>
            <a:r>
              <a:rPr sz="2200" spc="-10" dirty="0">
                <a:latin typeface="Trebuchet MS"/>
                <a:cs typeface="Trebuchet MS"/>
              </a:rPr>
              <a:t>mainly </a:t>
            </a:r>
            <a:r>
              <a:rPr sz="2200" spc="-5" dirty="0">
                <a:latin typeface="Trebuchet MS"/>
                <a:cs typeface="Trebuchet MS"/>
              </a:rPr>
              <a:t>by</a:t>
            </a:r>
            <a:r>
              <a:rPr sz="2200" spc="15" dirty="0">
                <a:latin typeface="Trebuchet MS"/>
                <a:cs typeface="Trebuchet MS"/>
              </a:rPr>
              <a:t> </a:t>
            </a:r>
            <a:r>
              <a:rPr sz="2200" spc="-10" dirty="0">
                <a:solidFill>
                  <a:srgbClr val="E2A092"/>
                </a:solidFill>
                <a:latin typeface="Trebuchet MS"/>
                <a:cs typeface="Trebuchet MS"/>
              </a:rPr>
              <a:t>adipocytes</a:t>
            </a:r>
            <a:endParaRPr sz="2200" dirty="0">
              <a:latin typeface="Trebuchet MS"/>
              <a:cs typeface="Trebuchet MS"/>
            </a:endParaRPr>
          </a:p>
          <a:p>
            <a:pPr marL="12700">
              <a:lnSpc>
                <a:spcPct val="100000"/>
              </a:lnSpc>
              <a:spcBef>
                <a:spcPts val="605"/>
              </a:spcBef>
              <a:tabLst>
                <a:tab pos="286385" algn="l"/>
              </a:tabLst>
            </a:pPr>
            <a:r>
              <a:rPr sz="1650" spc="-475" dirty="0">
                <a:solidFill>
                  <a:srgbClr val="D16248"/>
                </a:solidFill>
                <a:latin typeface="Arial"/>
                <a:cs typeface="Arial"/>
              </a:rPr>
              <a:t>	</a:t>
            </a:r>
            <a:r>
              <a:rPr sz="2200" spc="-10" dirty="0">
                <a:solidFill>
                  <a:srgbClr val="E2A092"/>
                </a:solidFill>
                <a:latin typeface="Trebuchet MS"/>
                <a:cs typeface="Trebuchet MS"/>
              </a:rPr>
              <a:t>Low </a:t>
            </a:r>
            <a:r>
              <a:rPr sz="2200" spc="-5" dirty="0">
                <a:latin typeface="Trebuchet MS"/>
                <a:cs typeface="Trebuchet MS"/>
              </a:rPr>
              <a:t>levels in</a:t>
            </a:r>
            <a:r>
              <a:rPr sz="2200" dirty="0">
                <a:latin typeface="Trebuchet MS"/>
                <a:cs typeface="Trebuchet MS"/>
              </a:rPr>
              <a:t> </a:t>
            </a:r>
            <a:r>
              <a:rPr sz="2200" spc="-5" dirty="0">
                <a:solidFill>
                  <a:srgbClr val="E2A092"/>
                </a:solidFill>
                <a:latin typeface="Trebuchet MS"/>
                <a:cs typeface="Trebuchet MS"/>
              </a:rPr>
              <a:t>obesity</a:t>
            </a:r>
            <a:endParaRPr sz="2200" dirty="0">
              <a:latin typeface="Trebuchet MS"/>
              <a:cs typeface="Trebuchet MS"/>
            </a:endParaRPr>
          </a:p>
          <a:p>
            <a:pPr marL="12700">
              <a:lnSpc>
                <a:spcPct val="100000"/>
              </a:lnSpc>
              <a:spcBef>
                <a:spcPts val="600"/>
              </a:spcBef>
              <a:tabLst>
                <a:tab pos="286385" algn="l"/>
              </a:tabLst>
            </a:pPr>
            <a:r>
              <a:rPr sz="1650" spc="-475" dirty="0">
                <a:solidFill>
                  <a:srgbClr val="D16248"/>
                </a:solidFill>
                <a:latin typeface="Arial"/>
                <a:cs typeface="Arial"/>
              </a:rPr>
              <a:t>	</a:t>
            </a:r>
            <a:r>
              <a:rPr sz="2200" spc="-5" dirty="0">
                <a:latin typeface="Trebuchet MS"/>
                <a:cs typeface="Trebuchet MS"/>
              </a:rPr>
              <a:t>Stimulates fatty acid</a:t>
            </a:r>
            <a:r>
              <a:rPr sz="2200" spc="-30" dirty="0">
                <a:latin typeface="Trebuchet MS"/>
                <a:cs typeface="Trebuchet MS"/>
              </a:rPr>
              <a:t> </a:t>
            </a:r>
            <a:r>
              <a:rPr sz="2200" spc="-5" dirty="0">
                <a:latin typeface="Trebuchet MS"/>
                <a:cs typeface="Trebuchet MS"/>
              </a:rPr>
              <a:t>oxidation</a:t>
            </a:r>
            <a:endParaRPr sz="2200" dirty="0">
              <a:latin typeface="Trebuchet MS"/>
              <a:cs typeface="Trebuchet MS"/>
            </a:endParaRPr>
          </a:p>
          <a:p>
            <a:pPr marL="12700">
              <a:lnSpc>
                <a:spcPct val="100000"/>
              </a:lnSpc>
              <a:spcBef>
                <a:spcPts val="600"/>
              </a:spcBef>
              <a:tabLst>
                <a:tab pos="286385" algn="l"/>
              </a:tabLst>
            </a:pPr>
            <a:r>
              <a:rPr sz="1650" spc="-475" dirty="0">
                <a:solidFill>
                  <a:srgbClr val="D16248"/>
                </a:solidFill>
                <a:latin typeface="Arial"/>
                <a:cs typeface="Arial"/>
              </a:rPr>
              <a:t>	</a:t>
            </a:r>
            <a:r>
              <a:rPr sz="2200" spc="-10" dirty="0">
                <a:solidFill>
                  <a:srgbClr val="006FC0"/>
                </a:solidFill>
                <a:latin typeface="Trebuchet MS"/>
                <a:cs typeface="Trebuchet MS"/>
              </a:rPr>
              <a:t>“Fat-burning</a:t>
            </a:r>
            <a:r>
              <a:rPr sz="2200" spc="-20" dirty="0">
                <a:solidFill>
                  <a:srgbClr val="006FC0"/>
                </a:solidFill>
                <a:latin typeface="Trebuchet MS"/>
                <a:cs typeface="Trebuchet MS"/>
              </a:rPr>
              <a:t> </a:t>
            </a:r>
            <a:r>
              <a:rPr sz="2200" spc="-5" dirty="0">
                <a:solidFill>
                  <a:srgbClr val="006FC0"/>
                </a:solidFill>
                <a:latin typeface="Trebuchet MS"/>
                <a:cs typeface="Trebuchet MS"/>
              </a:rPr>
              <a:t>molecule”</a:t>
            </a:r>
            <a:endParaRPr sz="2200" dirty="0">
              <a:latin typeface="Trebuchet MS"/>
              <a:cs typeface="Trebuchet MS"/>
            </a:endParaRPr>
          </a:p>
          <a:p>
            <a:pPr marL="12700">
              <a:lnSpc>
                <a:spcPct val="100000"/>
              </a:lnSpc>
              <a:spcBef>
                <a:spcPts val="600"/>
              </a:spcBef>
              <a:tabLst>
                <a:tab pos="286385" algn="l"/>
              </a:tabLst>
            </a:pPr>
            <a:r>
              <a:rPr sz="1650" spc="-475" dirty="0">
                <a:solidFill>
                  <a:srgbClr val="D16248"/>
                </a:solidFill>
                <a:latin typeface="Arial"/>
                <a:cs typeface="Arial"/>
              </a:rPr>
              <a:t>	</a:t>
            </a:r>
            <a:r>
              <a:rPr sz="2200" spc="-10" dirty="0">
                <a:solidFill>
                  <a:srgbClr val="FF0000"/>
                </a:solidFill>
                <a:latin typeface="Trebuchet MS"/>
                <a:cs typeface="Trebuchet MS"/>
              </a:rPr>
              <a:t>“Guardian </a:t>
            </a:r>
            <a:r>
              <a:rPr sz="2200" spc="-5" dirty="0">
                <a:solidFill>
                  <a:srgbClr val="FF0000"/>
                </a:solidFill>
                <a:latin typeface="Trebuchet MS"/>
                <a:cs typeface="Trebuchet MS"/>
              </a:rPr>
              <a:t>angel</a:t>
            </a:r>
            <a:r>
              <a:rPr sz="2200" spc="-25" dirty="0">
                <a:solidFill>
                  <a:srgbClr val="FF0000"/>
                </a:solidFill>
                <a:latin typeface="Trebuchet MS"/>
                <a:cs typeface="Trebuchet MS"/>
              </a:rPr>
              <a:t> </a:t>
            </a:r>
            <a:r>
              <a:rPr sz="2200" spc="-10" dirty="0">
                <a:solidFill>
                  <a:srgbClr val="FF0000"/>
                </a:solidFill>
                <a:latin typeface="Trebuchet MS"/>
                <a:cs typeface="Trebuchet MS"/>
              </a:rPr>
              <a:t>against</a:t>
            </a:r>
            <a:endParaRPr sz="2200" dirty="0">
              <a:latin typeface="Trebuchet MS"/>
              <a:cs typeface="Trebuchet MS"/>
            </a:endParaRPr>
          </a:p>
          <a:p>
            <a:pPr marL="286385">
              <a:lnSpc>
                <a:spcPct val="100000"/>
              </a:lnSpc>
            </a:pPr>
            <a:r>
              <a:rPr sz="2200" spc="-5" dirty="0">
                <a:solidFill>
                  <a:srgbClr val="FF0000"/>
                </a:solidFill>
                <a:latin typeface="Trebuchet MS"/>
                <a:cs typeface="Trebuchet MS"/>
              </a:rPr>
              <a:t>obesity”</a:t>
            </a:r>
            <a:endParaRPr sz="2200" dirty="0">
              <a:latin typeface="Trebuchet MS"/>
              <a:cs typeface="Trebuchet MS"/>
            </a:endParaRPr>
          </a:p>
          <a:p>
            <a:pPr marL="12700">
              <a:lnSpc>
                <a:spcPct val="100000"/>
              </a:lnSpc>
              <a:spcBef>
                <a:spcPts val="600"/>
              </a:spcBef>
              <a:tabLst>
                <a:tab pos="286385" algn="l"/>
              </a:tabLst>
            </a:pPr>
            <a:r>
              <a:rPr sz="1650" spc="-475" dirty="0">
                <a:solidFill>
                  <a:srgbClr val="D16248"/>
                </a:solidFill>
                <a:latin typeface="Arial"/>
                <a:cs typeface="Arial"/>
              </a:rPr>
              <a:t>	</a:t>
            </a:r>
            <a:r>
              <a:rPr sz="2200" spc="-5" dirty="0">
                <a:latin typeface="Arial"/>
                <a:cs typeface="Arial"/>
              </a:rPr>
              <a:t>↓ </a:t>
            </a:r>
            <a:r>
              <a:rPr sz="2200" spc="-5" dirty="0">
                <a:latin typeface="Trebuchet MS"/>
                <a:cs typeface="Trebuchet MS"/>
              </a:rPr>
              <a:t>fatty </a:t>
            </a:r>
            <a:r>
              <a:rPr sz="2200" spc="-10" dirty="0">
                <a:latin typeface="Trebuchet MS"/>
                <a:cs typeface="Trebuchet MS"/>
              </a:rPr>
              <a:t>acid influx </a:t>
            </a:r>
            <a:r>
              <a:rPr sz="2200" spc="-5" dirty="0">
                <a:latin typeface="Trebuchet MS"/>
                <a:cs typeface="Trebuchet MS"/>
              </a:rPr>
              <a:t>in </a:t>
            </a:r>
            <a:r>
              <a:rPr sz="2200" spc="-55" dirty="0">
                <a:latin typeface="Trebuchet MS"/>
                <a:cs typeface="Trebuchet MS"/>
              </a:rPr>
              <a:t>liver,</a:t>
            </a:r>
            <a:r>
              <a:rPr sz="2200" spc="-50" dirty="0">
                <a:latin typeface="Trebuchet MS"/>
                <a:cs typeface="Trebuchet MS"/>
              </a:rPr>
              <a:t> </a:t>
            </a:r>
            <a:r>
              <a:rPr sz="2200" spc="-5" dirty="0">
                <a:latin typeface="Trebuchet MS"/>
                <a:cs typeface="Trebuchet MS"/>
              </a:rPr>
              <a:t>liver</a:t>
            </a:r>
            <a:endParaRPr sz="2200" dirty="0">
              <a:latin typeface="Trebuchet MS"/>
              <a:cs typeface="Trebuchet MS"/>
            </a:endParaRPr>
          </a:p>
          <a:p>
            <a:pPr marL="286385">
              <a:lnSpc>
                <a:spcPct val="100000"/>
              </a:lnSpc>
              <a:spcBef>
                <a:spcPts val="5"/>
              </a:spcBef>
            </a:pPr>
            <a:r>
              <a:rPr sz="2200" spc="-5" dirty="0">
                <a:latin typeface="Trebuchet MS"/>
                <a:cs typeface="Trebuchet MS"/>
              </a:rPr>
              <a:t>glucose</a:t>
            </a:r>
            <a:r>
              <a:rPr sz="2200" spc="-25" dirty="0">
                <a:latin typeface="Trebuchet MS"/>
                <a:cs typeface="Trebuchet MS"/>
              </a:rPr>
              <a:t> </a:t>
            </a:r>
            <a:r>
              <a:rPr sz="2200" spc="-10" dirty="0">
                <a:latin typeface="Trebuchet MS"/>
                <a:cs typeface="Trebuchet MS"/>
              </a:rPr>
              <a:t>production</a:t>
            </a:r>
            <a:endParaRPr sz="2200" dirty="0">
              <a:latin typeface="Trebuchet MS"/>
              <a:cs typeface="Trebuchet MS"/>
            </a:endParaRPr>
          </a:p>
          <a:p>
            <a:pPr marL="286385" marR="314960" indent="-274320">
              <a:lnSpc>
                <a:spcPct val="100000"/>
              </a:lnSpc>
              <a:spcBef>
                <a:spcPts val="600"/>
              </a:spcBef>
              <a:tabLst>
                <a:tab pos="286385" algn="l"/>
                <a:tab pos="563880" algn="l"/>
              </a:tabLst>
            </a:pPr>
            <a:r>
              <a:rPr sz="1650" spc="-475" dirty="0">
                <a:solidFill>
                  <a:srgbClr val="D16248"/>
                </a:solidFill>
                <a:latin typeface="Arial"/>
                <a:cs typeface="Arial"/>
              </a:rPr>
              <a:t>	</a:t>
            </a:r>
            <a:r>
              <a:rPr sz="2200" spc="-5" dirty="0">
                <a:latin typeface="Arial"/>
                <a:cs typeface="Arial"/>
              </a:rPr>
              <a:t>↓	</a:t>
            </a:r>
            <a:r>
              <a:rPr sz="2200" spc="-20" dirty="0">
                <a:latin typeface="Trebuchet MS"/>
                <a:cs typeface="Trebuchet MS"/>
              </a:rPr>
              <a:t>Protects </a:t>
            </a:r>
            <a:r>
              <a:rPr sz="2200" spc="-10" dirty="0">
                <a:latin typeface="Trebuchet MS"/>
                <a:cs typeface="Trebuchet MS"/>
              </a:rPr>
              <a:t>against Metabolic  </a:t>
            </a:r>
            <a:r>
              <a:rPr sz="2200" spc="-5" dirty="0">
                <a:latin typeface="Trebuchet MS"/>
                <a:cs typeface="Trebuchet MS"/>
              </a:rPr>
              <a:t>syndrome</a:t>
            </a:r>
            <a:endParaRPr sz="2200" dirty="0">
              <a:latin typeface="Trebuchet MS"/>
              <a:cs typeface="Trebuchet MS"/>
            </a:endParaRPr>
          </a:p>
        </p:txBody>
      </p:sp>
      <p:sp>
        <p:nvSpPr>
          <p:cNvPr id="4" name="object 4"/>
          <p:cNvSpPr/>
          <p:nvPr/>
        </p:nvSpPr>
        <p:spPr>
          <a:xfrm>
            <a:off x="4410075" y="238125"/>
            <a:ext cx="3600450" cy="819150"/>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4695190" y="374345"/>
            <a:ext cx="191960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rPr>
              <a:t>Adiponectin</a:t>
            </a:r>
            <a:endParaRPr sz="2800" dirty="0"/>
          </a:p>
        </p:txBody>
      </p:sp>
      <p:sp>
        <p:nvSpPr>
          <p:cNvPr id="6" name="object 6"/>
          <p:cNvSpPr/>
          <p:nvPr/>
        </p:nvSpPr>
        <p:spPr>
          <a:xfrm>
            <a:off x="4610100" y="1066800"/>
            <a:ext cx="3771900" cy="1171575"/>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4848225" y="2181225"/>
            <a:ext cx="3781425" cy="1162050"/>
          </a:xfrm>
          <a:prstGeom prst="rect">
            <a:avLst/>
          </a:prstGeom>
          <a:blipFill>
            <a:blip r:embed="rId5" cstate="print"/>
            <a:stretch>
              <a:fillRect/>
            </a:stretch>
          </a:blipFill>
        </p:spPr>
        <p:txBody>
          <a:bodyPr wrap="square" lIns="0" tIns="0" rIns="0" bIns="0" rtlCol="0"/>
          <a:lstStyle/>
          <a:p>
            <a:endParaRPr dirty="0"/>
          </a:p>
        </p:txBody>
      </p:sp>
      <p:sp>
        <p:nvSpPr>
          <p:cNvPr id="8" name="object 8"/>
          <p:cNvSpPr/>
          <p:nvPr/>
        </p:nvSpPr>
        <p:spPr>
          <a:xfrm>
            <a:off x="5048250" y="3152773"/>
            <a:ext cx="4095750" cy="1895475"/>
          </a:xfrm>
          <a:prstGeom prst="rect">
            <a:avLst/>
          </a:prstGeom>
          <a:blipFill>
            <a:blip r:embed="rId6" cstate="print"/>
            <a:stretch>
              <a:fillRect/>
            </a:stretch>
          </a:blipFill>
        </p:spPr>
        <p:txBody>
          <a:bodyPr wrap="square" lIns="0" tIns="0" rIns="0" bIns="0" rtlCol="0"/>
          <a:lstStyle/>
          <a:p>
            <a:endParaRPr dirty="0"/>
          </a:p>
        </p:txBody>
      </p:sp>
      <p:sp>
        <p:nvSpPr>
          <p:cNvPr id="9" name="object 9"/>
          <p:cNvSpPr txBox="1"/>
          <p:nvPr/>
        </p:nvSpPr>
        <p:spPr>
          <a:xfrm>
            <a:off x="4841240" y="1176655"/>
            <a:ext cx="2909570" cy="3769995"/>
          </a:xfrm>
          <a:prstGeom prst="rect">
            <a:avLst/>
          </a:prstGeom>
        </p:spPr>
        <p:txBody>
          <a:bodyPr vert="horz" wrap="square" lIns="0" tIns="54610" rIns="0" bIns="0" rtlCol="0">
            <a:spAutoFit/>
          </a:bodyPr>
          <a:lstStyle/>
          <a:p>
            <a:pPr marL="12700" marR="602615">
              <a:lnSpc>
                <a:spcPts val="2090"/>
              </a:lnSpc>
              <a:spcBef>
                <a:spcPts val="430"/>
              </a:spcBef>
            </a:pPr>
            <a:r>
              <a:rPr sz="2000" dirty="0">
                <a:solidFill>
                  <a:srgbClr val="FFFFFF"/>
                </a:solidFill>
                <a:latin typeface="Trebuchet MS"/>
                <a:cs typeface="Trebuchet MS"/>
              </a:rPr>
              <a:t>AdipoR1, AdipoR2</a:t>
            </a:r>
            <a:r>
              <a:rPr sz="2000" spc="-270" dirty="0">
                <a:solidFill>
                  <a:srgbClr val="FFFFFF"/>
                </a:solidFill>
                <a:latin typeface="Trebuchet MS"/>
                <a:cs typeface="Trebuchet MS"/>
              </a:rPr>
              <a:t> </a:t>
            </a:r>
            <a:r>
              <a:rPr sz="2000" spc="-5" dirty="0">
                <a:solidFill>
                  <a:srgbClr val="FFFFFF"/>
                </a:solidFill>
                <a:latin typeface="Trebuchet MS"/>
                <a:cs typeface="Trebuchet MS"/>
              </a:rPr>
              <a:t>in  </a:t>
            </a:r>
            <a:r>
              <a:rPr sz="2000" dirty="0">
                <a:solidFill>
                  <a:srgbClr val="FFFFFF"/>
                </a:solidFill>
                <a:latin typeface="Trebuchet MS"/>
                <a:cs typeface="Trebuchet MS"/>
              </a:rPr>
              <a:t>skeletal</a:t>
            </a:r>
            <a:endParaRPr sz="2000" dirty="0">
              <a:latin typeface="Trebuchet MS"/>
              <a:cs typeface="Trebuchet MS"/>
            </a:endParaRPr>
          </a:p>
          <a:p>
            <a:pPr marL="12700">
              <a:lnSpc>
                <a:spcPts val="2080"/>
              </a:lnSpc>
            </a:pPr>
            <a:r>
              <a:rPr sz="2000" spc="-5" dirty="0">
                <a:solidFill>
                  <a:srgbClr val="FFFFFF"/>
                </a:solidFill>
                <a:latin typeface="Trebuchet MS"/>
                <a:cs typeface="Trebuchet MS"/>
              </a:rPr>
              <a:t>muscle, </a:t>
            </a:r>
            <a:r>
              <a:rPr sz="2000" spc="-50" dirty="0">
                <a:solidFill>
                  <a:srgbClr val="FFFFFF"/>
                </a:solidFill>
                <a:latin typeface="Trebuchet MS"/>
                <a:cs typeface="Trebuchet MS"/>
              </a:rPr>
              <a:t>liver,</a:t>
            </a:r>
            <a:r>
              <a:rPr sz="2000" spc="-40" dirty="0">
                <a:solidFill>
                  <a:srgbClr val="FFFFFF"/>
                </a:solidFill>
                <a:latin typeface="Trebuchet MS"/>
                <a:cs typeface="Trebuchet MS"/>
              </a:rPr>
              <a:t> </a:t>
            </a:r>
            <a:r>
              <a:rPr sz="2000" spc="-5" dirty="0">
                <a:solidFill>
                  <a:srgbClr val="FFFFFF"/>
                </a:solidFill>
                <a:latin typeface="Trebuchet MS"/>
                <a:cs typeface="Trebuchet MS"/>
              </a:rPr>
              <a:t>brain</a:t>
            </a:r>
            <a:endParaRPr sz="2000" dirty="0">
              <a:latin typeface="Trebuchet MS"/>
              <a:cs typeface="Trebuchet MS"/>
            </a:endParaRPr>
          </a:p>
          <a:p>
            <a:pPr>
              <a:lnSpc>
                <a:spcPct val="100000"/>
              </a:lnSpc>
              <a:spcBef>
                <a:spcPts val="15"/>
              </a:spcBef>
            </a:pPr>
            <a:endParaRPr sz="2350" dirty="0">
              <a:latin typeface="Times New Roman"/>
              <a:cs typeface="Times New Roman"/>
            </a:endParaRPr>
          </a:p>
          <a:p>
            <a:pPr marL="278130">
              <a:lnSpc>
                <a:spcPts val="2695"/>
              </a:lnSpc>
            </a:pPr>
            <a:r>
              <a:rPr sz="2400" dirty="0">
                <a:solidFill>
                  <a:srgbClr val="FFFFFF"/>
                </a:solidFill>
                <a:latin typeface="Trebuchet MS"/>
                <a:cs typeface="Trebuchet MS"/>
              </a:rPr>
              <a:t>+ </a:t>
            </a:r>
            <a:r>
              <a:rPr sz="2400" spc="-5" dirty="0">
                <a:solidFill>
                  <a:srgbClr val="FFFFFF"/>
                </a:solidFill>
                <a:latin typeface="Trebuchet MS"/>
                <a:cs typeface="Trebuchet MS"/>
              </a:rPr>
              <a:t>cAMP</a:t>
            </a:r>
            <a:r>
              <a:rPr sz="2400" spc="-100" dirty="0">
                <a:solidFill>
                  <a:srgbClr val="FFFFFF"/>
                </a:solidFill>
                <a:latin typeface="Trebuchet MS"/>
                <a:cs typeface="Trebuchet MS"/>
              </a:rPr>
              <a:t> </a:t>
            </a:r>
            <a:r>
              <a:rPr sz="2400" spc="-5" dirty="0">
                <a:solidFill>
                  <a:srgbClr val="FFFFFF"/>
                </a:solidFill>
                <a:latin typeface="Trebuchet MS"/>
                <a:cs typeface="Trebuchet MS"/>
              </a:rPr>
              <a:t>activated</a:t>
            </a:r>
            <a:endParaRPr sz="2400" dirty="0">
              <a:latin typeface="Trebuchet MS"/>
              <a:cs typeface="Trebuchet MS"/>
            </a:endParaRPr>
          </a:p>
          <a:p>
            <a:pPr marL="278130">
              <a:lnSpc>
                <a:spcPts val="2695"/>
              </a:lnSpc>
            </a:pPr>
            <a:r>
              <a:rPr sz="2400" spc="-5" dirty="0">
                <a:solidFill>
                  <a:srgbClr val="FFFFFF"/>
                </a:solidFill>
                <a:latin typeface="Trebuchet MS"/>
                <a:cs typeface="Trebuchet MS"/>
              </a:rPr>
              <a:t>protein</a:t>
            </a:r>
            <a:r>
              <a:rPr sz="2400" spc="-30" dirty="0">
                <a:solidFill>
                  <a:srgbClr val="FFFFFF"/>
                </a:solidFill>
                <a:latin typeface="Trebuchet MS"/>
                <a:cs typeface="Trebuchet MS"/>
              </a:rPr>
              <a:t> </a:t>
            </a:r>
            <a:r>
              <a:rPr sz="2400" spc="-5" dirty="0">
                <a:solidFill>
                  <a:srgbClr val="FFFFFF"/>
                </a:solidFill>
                <a:latin typeface="Trebuchet MS"/>
                <a:cs typeface="Trebuchet MS"/>
              </a:rPr>
              <a:t>kinase</a:t>
            </a:r>
            <a:endParaRPr sz="2400" dirty="0">
              <a:latin typeface="Trebuchet MS"/>
              <a:cs typeface="Trebuchet MS"/>
            </a:endParaRPr>
          </a:p>
          <a:p>
            <a:pPr marL="478790" marR="5080">
              <a:lnSpc>
                <a:spcPct val="87100"/>
              </a:lnSpc>
              <a:spcBef>
                <a:spcPts val="2240"/>
              </a:spcBef>
            </a:pPr>
            <a:r>
              <a:rPr sz="2400" spc="-5" dirty="0">
                <a:solidFill>
                  <a:srgbClr val="FFFFFF"/>
                </a:solidFill>
                <a:latin typeface="Trebuchet MS"/>
                <a:cs typeface="Trebuchet MS"/>
              </a:rPr>
              <a:t>Inactivates</a:t>
            </a:r>
            <a:r>
              <a:rPr sz="2400" spc="-85" dirty="0">
                <a:solidFill>
                  <a:srgbClr val="FFFFFF"/>
                </a:solidFill>
                <a:latin typeface="Trebuchet MS"/>
                <a:cs typeface="Trebuchet MS"/>
              </a:rPr>
              <a:t> </a:t>
            </a:r>
            <a:r>
              <a:rPr sz="2400" spc="-5" dirty="0">
                <a:solidFill>
                  <a:srgbClr val="006FC0"/>
                </a:solidFill>
                <a:latin typeface="Trebuchet MS"/>
                <a:cs typeface="Trebuchet MS"/>
              </a:rPr>
              <a:t>acetyl  coenzyme </a:t>
            </a:r>
            <a:r>
              <a:rPr sz="2400" dirty="0">
                <a:solidFill>
                  <a:srgbClr val="006FC0"/>
                </a:solidFill>
                <a:latin typeface="Trebuchet MS"/>
                <a:cs typeface="Trebuchet MS"/>
              </a:rPr>
              <a:t>A  </a:t>
            </a:r>
            <a:r>
              <a:rPr sz="2400" spc="-5" dirty="0">
                <a:solidFill>
                  <a:srgbClr val="006FC0"/>
                </a:solidFill>
                <a:latin typeface="Trebuchet MS"/>
                <a:cs typeface="Trebuchet MS"/>
              </a:rPr>
              <a:t>carboxylase </a:t>
            </a:r>
            <a:r>
              <a:rPr sz="2400" spc="-25" dirty="0">
                <a:solidFill>
                  <a:srgbClr val="FFFFFF"/>
                </a:solidFill>
                <a:latin typeface="Trebuchet MS"/>
                <a:cs typeface="Trebuchet MS"/>
              </a:rPr>
              <a:t>(Key  </a:t>
            </a:r>
            <a:r>
              <a:rPr sz="2400" spc="-5" dirty="0">
                <a:solidFill>
                  <a:srgbClr val="FFFFFF"/>
                </a:solidFill>
                <a:latin typeface="Trebuchet MS"/>
                <a:cs typeface="Trebuchet MS"/>
              </a:rPr>
              <a:t>enzyme in </a:t>
            </a:r>
            <a:r>
              <a:rPr sz="2400" dirty="0">
                <a:solidFill>
                  <a:srgbClr val="FFFFFF"/>
                </a:solidFill>
                <a:latin typeface="Trebuchet MS"/>
                <a:cs typeface="Trebuchet MS"/>
              </a:rPr>
              <a:t>Fatty  </a:t>
            </a:r>
            <a:r>
              <a:rPr sz="2400" spc="-5" dirty="0">
                <a:solidFill>
                  <a:srgbClr val="FFFFFF"/>
                </a:solidFill>
                <a:latin typeface="Trebuchet MS"/>
                <a:cs typeface="Trebuchet MS"/>
              </a:rPr>
              <a:t>acid</a:t>
            </a:r>
            <a:r>
              <a:rPr sz="2400" spc="-30" dirty="0">
                <a:solidFill>
                  <a:srgbClr val="FFFFFF"/>
                </a:solidFill>
                <a:latin typeface="Trebuchet MS"/>
                <a:cs typeface="Trebuchet MS"/>
              </a:rPr>
              <a:t> </a:t>
            </a:r>
            <a:r>
              <a:rPr sz="2400" dirty="0">
                <a:solidFill>
                  <a:srgbClr val="FFFFFF"/>
                </a:solidFill>
                <a:latin typeface="Trebuchet MS"/>
                <a:cs typeface="Trebuchet MS"/>
              </a:rPr>
              <a:t>synthesis)</a:t>
            </a:r>
            <a:endParaRPr sz="2400" dirty="0">
              <a:latin typeface="Trebuchet MS"/>
              <a:cs typeface="Trebuchet MS"/>
            </a:endParaRPr>
          </a:p>
        </p:txBody>
      </p:sp>
      <p:sp>
        <p:nvSpPr>
          <p:cNvPr id="10" name="object 10"/>
          <p:cNvSpPr/>
          <p:nvPr/>
        </p:nvSpPr>
        <p:spPr>
          <a:xfrm>
            <a:off x="7385304" y="898652"/>
            <a:ext cx="643255" cy="643255"/>
          </a:xfrm>
          <a:custGeom>
            <a:avLst/>
            <a:gdLst/>
            <a:ahLst/>
            <a:cxnLst/>
            <a:rect l="l" t="t" r="r" b="b"/>
            <a:pathLst>
              <a:path w="643254" h="643255">
                <a:moveTo>
                  <a:pt x="642874" y="353568"/>
                </a:moveTo>
                <a:lnTo>
                  <a:pt x="0" y="353568"/>
                </a:lnTo>
                <a:lnTo>
                  <a:pt x="321437" y="642874"/>
                </a:lnTo>
                <a:lnTo>
                  <a:pt x="642874" y="353568"/>
                </a:lnTo>
                <a:close/>
              </a:path>
              <a:path w="643254" h="643255">
                <a:moveTo>
                  <a:pt x="498221" y="0"/>
                </a:moveTo>
                <a:lnTo>
                  <a:pt x="144525" y="0"/>
                </a:lnTo>
                <a:lnTo>
                  <a:pt x="144525" y="353568"/>
                </a:lnTo>
                <a:lnTo>
                  <a:pt x="498221" y="353568"/>
                </a:lnTo>
                <a:lnTo>
                  <a:pt x="498221" y="0"/>
                </a:lnTo>
                <a:close/>
              </a:path>
            </a:pathLst>
          </a:custGeom>
          <a:solidFill>
            <a:srgbClr val="EBE4CA">
              <a:alpha val="90194"/>
            </a:srgbClr>
          </a:solidFill>
        </p:spPr>
        <p:txBody>
          <a:bodyPr wrap="square" lIns="0" tIns="0" rIns="0" bIns="0" rtlCol="0"/>
          <a:lstStyle/>
          <a:p>
            <a:endParaRPr dirty="0"/>
          </a:p>
        </p:txBody>
      </p:sp>
      <p:sp>
        <p:nvSpPr>
          <p:cNvPr id="11" name="object 11"/>
          <p:cNvSpPr/>
          <p:nvPr/>
        </p:nvSpPr>
        <p:spPr>
          <a:xfrm>
            <a:off x="7385304" y="898652"/>
            <a:ext cx="643255" cy="643255"/>
          </a:xfrm>
          <a:custGeom>
            <a:avLst/>
            <a:gdLst/>
            <a:ahLst/>
            <a:cxnLst/>
            <a:rect l="l" t="t" r="r" b="b"/>
            <a:pathLst>
              <a:path w="643254" h="643255">
                <a:moveTo>
                  <a:pt x="0" y="353568"/>
                </a:moveTo>
                <a:lnTo>
                  <a:pt x="144525" y="353568"/>
                </a:lnTo>
                <a:lnTo>
                  <a:pt x="144525" y="0"/>
                </a:lnTo>
                <a:lnTo>
                  <a:pt x="498221" y="0"/>
                </a:lnTo>
                <a:lnTo>
                  <a:pt x="498221" y="353568"/>
                </a:lnTo>
                <a:lnTo>
                  <a:pt x="642874" y="353568"/>
                </a:lnTo>
                <a:lnTo>
                  <a:pt x="321437" y="642874"/>
                </a:lnTo>
                <a:lnTo>
                  <a:pt x="0" y="353568"/>
                </a:lnTo>
                <a:close/>
              </a:path>
            </a:pathLst>
          </a:custGeom>
          <a:ln w="12700">
            <a:solidFill>
              <a:srgbClr val="EBE4CA"/>
            </a:solidFill>
          </a:ln>
        </p:spPr>
        <p:txBody>
          <a:bodyPr wrap="square" lIns="0" tIns="0" rIns="0" bIns="0" rtlCol="0"/>
          <a:lstStyle/>
          <a:p>
            <a:endParaRPr dirty="0"/>
          </a:p>
        </p:txBody>
      </p:sp>
      <p:sp>
        <p:nvSpPr>
          <p:cNvPr id="12" name="object 12"/>
          <p:cNvSpPr/>
          <p:nvPr/>
        </p:nvSpPr>
        <p:spPr>
          <a:xfrm>
            <a:off x="7682483" y="2067560"/>
            <a:ext cx="643255" cy="643255"/>
          </a:xfrm>
          <a:custGeom>
            <a:avLst/>
            <a:gdLst/>
            <a:ahLst/>
            <a:cxnLst/>
            <a:rect l="l" t="t" r="r" b="b"/>
            <a:pathLst>
              <a:path w="643254" h="643255">
                <a:moveTo>
                  <a:pt x="642874" y="353567"/>
                </a:moveTo>
                <a:lnTo>
                  <a:pt x="0" y="353567"/>
                </a:lnTo>
                <a:lnTo>
                  <a:pt x="321437" y="642873"/>
                </a:lnTo>
                <a:lnTo>
                  <a:pt x="642874" y="353567"/>
                </a:lnTo>
                <a:close/>
              </a:path>
              <a:path w="643254" h="643255">
                <a:moveTo>
                  <a:pt x="498221" y="0"/>
                </a:moveTo>
                <a:lnTo>
                  <a:pt x="144652" y="0"/>
                </a:lnTo>
                <a:lnTo>
                  <a:pt x="144652" y="353567"/>
                </a:lnTo>
                <a:lnTo>
                  <a:pt x="498221" y="353567"/>
                </a:lnTo>
                <a:lnTo>
                  <a:pt x="498221" y="0"/>
                </a:lnTo>
                <a:close/>
              </a:path>
            </a:pathLst>
          </a:custGeom>
          <a:solidFill>
            <a:srgbClr val="DBE2E2">
              <a:alpha val="90194"/>
            </a:srgbClr>
          </a:solidFill>
        </p:spPr>
        <p:txBody>
          <a:bodyPr wrap="square" lIns="0" tIns="0" rIns="0" bIns="0" rtlCol="0"/>
          <a:lstStyle/>
          <a:p>
            <a:endParaRPr dirty="0"/>
          </a:p>
        </p:txBody>
      </p:sp>
      <p:sp>
        <p:nvSpPr>
          <p:cNvPr id="13" name="object 13"/>
          <p:cNvSpPr/>
          <p:nvPr/>
        </p:nvSpPr>
        <p:spPr>
          <a:xfrm>
            <a:off x="7682483" y="2067560"/>
            <a:ext cx="643255" cy="643255"/>
          </a:xfrm>
          <a:custGeom>
            <a:avLst/>
            <a:gdLst/>
            <a:ahLst/>
            <a:cxnLst/>
            <a:rect l="l" t="t" r="r" b="b"/>
            <a:pathLst>
              <a:path w="643254" h="643255">
                <a:moveTo>
                  <a:pt x="0" y="353567"/>
                </a:moveTo>
                <a:lnTo>
                  <a:pt x="144652" y="353567"/>
                </a:lnTo>
                <a:lnTo>
                  <a:pt x="144652" y="0"/>
                </a:lnTo>
                <a:lnTo>
                  <a:pt x="498221" y="0"/>
                </a:lnTo>
                <a:lnTo>
                  <a:pt x="498221" y="353567"/>
                </a:lnTo>
                <a:lnTo>
                  <a:pt x="642874" y="353567"/>
                </a:lnTo>
                <a:lnTo>
                  <a:pt x="321437" y="642873"/>
                </a:lnTo>
                <a:lnTo>
                  <a:pt x="0" y="353567"/>
                </a:lnTo>
                <a:close/>
              </a:path>
            </a:pathLst>
          </a:custGeom>
          <a:ln w="12700">
            <a:solidFill>
              <a:srgbClr val="DBE2E2"/>
            </a:solidFill>
          </a:ln>
        </p:spPr>
        <p:txBody>
          <a:bodyPr wrap="square" lIns="0" tIns="0" rIns="0" bIns="0" rtlCol="0"/>
          <a:lstStyle/>
          <a:p>
            <a:endParaRPr dirty="0"/>
          </a:p>
        </p:txBody>
      </p:sp>
      <p:sp>
        <p:nvSpPr>
          <p:cNvPr id="14" name="object 14"/>
          <p:cNvSpPr/>
          <p:nvPr/>
        </p:nvSpPr>
        <p:spPr>
          <a:xfrm>
            <a:off x="7975218" y="3236467"/>
            <a:ext cx="643255" cy="643255"/>
          </a:xfrm>
          <a:custGeom>
            <a:avLst/>
            <a:gdLst/>
            <a:ahLst/>
            <a:cxnLst/>
            <a:rect l="l" t="t" r="r" b="b"/>
            <a:pathLst>
              <a:path w="643254" h="643254">
                <a:moveTo>
                  <a:pt x="642874" y="353568"/>
                </a:moveTo>
                <a:lnTo>
                  <a:pt x="0" y="353568"/>
                </a:lnTo>
                <a:lnTo>
                  <a:pt x="321436" y="642861"/>
                </a:lnTo>
                <a:lnTo>
                  <a:pt x="642874" y="353568"/>
                </a:lnTo>
                <a:close/>
              </a:path>
              <a:path w="643254" h="643254">
                <a:moveTo>
                  <a:pt x="498221" y="0"/>
                </a:moveTo>
                <a:lnTo>
                  <a:pt x="144652" y="0"/>
                </a:lnTo>
                <a:lnTo>
                  <a:pt x="144652" y="353568"/>
                </a:lnTo>
                <a:lnTo>
                  <a:pt x="498221" y="353568"/>
                </a:lnTo>
                <a:lnTo>
                  <a:pt x="498221" y="0"/>
                </a:lnTo>
                <a:close/>
              </a:path>
            </a:pathLst>
          </a:custGeom>
          <a:solidFill>
            <a:srgbClr val="DBD6D4">
              <a:alpha val="90194"/>
            </a:srgbClr>
          </a:solidFill>
        </p:spPr>
        <p:txBody>
          <a:bodyPr wrap="square" lIns="0" tIns="0" rIns="0" bIns="0" rtlCol="0"/>
          <a:lstStyle/>
          <a:p>
            <a:endParaRPr dirty="0"/>
          </a:p>
        </p:txBody>
      </p:sp>
      <p:sp>
        <p:nvSpPr>
          <p:cNvPr id="15" name="object 15"/>
          <p:cNvSpPr/>
          <p:nvPr/>
        </p:nvSpPr>
        <p:spPr>
          <a:xfrm>
            <a:off x="7975218" y="3236467"/>
            <a:ext cx="643255" cy="643255"/>
          </a:xfrm>
          <a:custGeom>
            <a:avLst/>
            <a:gdLst/>
            <a:ahLst/>
            <a:cxnLst/>
            <a:rect l="l" t="t" r="r" b="b"/>
            <a:pathLst>
              <a:path w="643254" h="643254">
                <a:moveTo>
                  <a:pt x="0" y="353568"/>
                </a:moveTo>
                <a:lnTo>
                  <a:pt x="144652" y="353568"/>
                </a:lnTo>
                <a:lnTo>
                  <a:pt x="144652" y="0"/>
                </a:lnTo>
                <a:lnTo>
                  <a:pt x="498221" y="0"/>
                </a:lnTo>
                <a:lnTo>
                  <a:pt x="498221" y="353568"/>
                </a:lnTo>
                <a:lnTo>
                  <a:pt x="642874" y="353568"/>
                </a:lnTo>
                <a:lnTo>
                  <a:pt x="321436" y="642861"/>
                </a:lnTo>
                <a:lnTo>
                  <a:pt x="0" y="353568"/>
                </a:lnTo>
                <a:close/>
              </a:path>
            </a:pathLst>
          </a:custGeom>
          <a:ln w="12700">
            <a:solidFill>
              <a:srgbClr val="DBD6D4"/>
            </a:solidFill>
          </a:ln>
        </p:spPr>
        <p:txBody>
          <a:bodyPr wrap="square" lIns="0" tIns="0" rIns="0" bIns="0" rtlCol="0"/>
          <a:lstStyle/>
          <a:p>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228600" y="152400"/>
            <a:ext cx="3429000" cy="752475"/>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535940" y="862329"/>
            <a:ext cx="8053070" cy="3486150"/>
          </a:xfrm>
          <a:prstGeom prst="rect">
            <a:avLst/>
          </a:prstGeom>
        </p:spPr>
        <p:txBody>
          <a:bodyPr vert="horz" wrap="square" lIns="0" tIns="88900" rIns="0" bIns="0" rtlCol="0">
            <a:spAutoFit/>
          </a:bodyPr>
          <a:lstStyle/>
          <a:p>
            <a:pPr marL="12700">
              <a:lnSpc>
                <a:spcPct val="100000"/>
              </a:lnSpc>
              <a:spcBef>
                <a:spcPts val="700"/>
              </a:spcBef>
              <a:tabLst>
                <a:tab pos="286385" algn="l"/>
              </a:tabLst>
            </a:pPr>
            <a:r>
              <a:rPr sz="1800" spc="-515" dirty="0">
                <a:solidFill>
                  <a:srgbClr val="D16248"/>
                </a:solidFill>
                <a:latin typeface="Arial"/>
                <a:cs typeface="Arial"/>
              </a:rPr>
              <a:t>	</a:t>
            </a:r>
            <a:r>
              <a:rPr sz="2400" spc="-20" dirty="0">
                <a:latin typeface="Trebuchet MS"/>
                <a:cs typeface="Trebuchet MS"/>
              </a:rPr>
              <a:t>Produces </a:t>
            </a:r>
            <a:r>
              <a:rPr sz="2400" spc="-110" dirty="0">
                <a:latin typeface="Trebuchet MS"/>
                <a:cs typeface="Trebuchet MS"/>
              </a:rPr>
              <a:t>TNF, </a:t>
            </a:r>
            <a:r>
              <a:rPr sz="2400" spc="-5" dirty="0">
                <a:latin typeface="Trebuchet MS"/>
                <a:cs typeface="Trebuchet MS"/>
              </a:rPr>
              <a:t>IL-6, IL-1, IL-18, Chemokine,</a:t>
            </a:r>
            <a:r>
              <a:rPr sz="2400" spc="150" dirty="0">
                <a:latin typeface="Trebuchet MS"/>
                <a:cs typeface="Trebuchet MS"/>
              </a:rPr>
              <a:t> </a:t>
            </a:r>
            <a:r>
              <a:rPr sz="2400" spc="-5" dirty="0">
                <a:latin typeface="Trebuchet MS"/>
                <a:cs typeface="Trebuchet MS"/>
              </a:rPr>
              <a:t>Steroids</a:t>
            </a:r>
            <a:endParaRPr sz="2400" dirty="0">
              <a:latin typeface="Trebuchet MS"/>
              <a:cs typeface="Trebuchet MS"/>
            </a:endParaRPr>
          </a:p>
          <a:p>
            <a:pPr marL="12700">
              <a:lnSpc>
                <a:spcPct val="100000"/>
              </a:lnSpc>
              <a:spcBef>
                <a:spcPts val="600"/>
              </a:spcBef>
              <a:tabLst>
                <a:tab pos="286385" algn="l"/>
              </a:tabLst>
            </a:pPr>
            <a:r>
              <a:rPr sz="1800" spc="-515" dirty="0">
                <a:solidFill>
                  <a:srgbClr val="D16248"/>
                </a:solidFill>
                <a:latin typeface="Arial"/>
                <a:cs typeface="Arial"/>
              </a:rPr>
              <a:t>	</a:t>
            </a:r>
            <a:r>
              <a:rPr sz="2400" spc="-5" dirty="0">
                <a:solidFill>
                  <a:srgbClr val="00AFEF"/>
                </a:solidFill>
                <a:latin typeface="Trebuchet MS"/>
                <a:cs typeface="Trebuchet MS"/>
              </a:rPr>
              <a:t>Chronic sub-clinical inflammatory state </a:t>
            </a:r>
            <a:r>
              <a:rPr sz="2400" spc="-5" dirty="0">
                <a:latin typeface="Trebuchet MS"/>
                <a:cs typeface="Trebuchet MS"/>
              </a:rPr>
              <a:t>(^</a:t>
            </a:r>
            <a:r>
              <a:rPr sz="2400" spc="75" dirty="0">
                <a:latin typeface="Trebuchet MS"/>
                <a:cs typeface="Trebuchet MS"/>
              </a:rPr>
              <a:t> </a:t>
            </a:r>
            <a:r>
              <a:rPr sz="2400" spc="-5" dirty="0">
                <a:latin typeface="Trebuchet MS"/>
                <a:cs typeface="Trebuchet MS"/>
              </a:rPr>
              <a:t>CRP)</a:t>
            </a:r>
            <a:endParaRPr sz="2400" dirty="0">
              <a:latin typeface="Trebuchet MS"/>
              <a:cs typeface="Trebuchet MS"/>
            </a:endParaRPr>
          </a:p>
          <a:p>
            <a:pPr marL="12700">
              <a:lnSpc>
                <a:spcPct val="100000"/>
              </a:lnSpc>
              <a:spcBef>
                <a:spcPts val="600"/>
              </a:spcBef>
              <a:tabLst>
                <a:tab pos="286385" algn="l"/>
              </a:tabLst>
            </a:pPr>
            <a:r>
              <a:rPr sz="1800" spc="-515" dirty="0">
                <a:solidFill>
                  <a:srgbClr val="D16248"/>
                </a:solidFill>
                <a:latin typeface="Arial"/>
                <a:cs typeface="Arial"/>
              </a:rPr>
              <a:t>	</a:t>
            </a:r>
            <a:r>
              <a:rPr sz="2400" spc="-5" dirty="0">
                <a:latin typeface="Trebuchet MS"/>
                <a:cs typeface="Trebuchet MS"/>
              </a:rPr>
              <a:t>?Link between </a:t>
            </a:r>
            <a:r>
              <a:rPr sz="2400" dirty="0">
                <a:latin typeface="Trebuchet MS"/>
                <a:cs typeface="Trebuchet MS"/>
              </a:rPr>
              <a:t>lipid </a:t>
            </a:r>
            <a:r>
              <a:rPr sz="2400" spc="-5" dirty="0">
                <a:latin typeface="Trebuchet MS"/>
                <a:cs typeface="Trebuchet MS"/>
              </a:rPr>
              <a:t>metabolism, nutrition,</a:t>
            </a:r>
            <a:r>
              <a:rPr sz="2400" spc="45" dirty="0">
                <a:latin typeface="Trebuchet MS"/>
                <a:cs typeface="Trebuchet MS"/>
              </a:rPr>
              <a:t> </a:t>
            </a:r>
            <a:r>
              <a:rPr sz="2400" spc="-5" dirty="0">
                <a:latin typeface="Trebuchet MS"/>
                <a:cs typeface="Trebuchet MS"/>
              </a:rPr>
              <a:t>inflammation</a:t>
            </a:r>
            <a:endParaRPr sz="2400" dirty="0">
              <a:latin typeface="Trebuchet MS"/>
              <a:cs typeface="Trebuchet MS"/>
            </a:endParaRPr>
          </a:p>
          <a:p>
            <a:pPr>
              <a:lnSpc>
                <a:spcPct val="100000"/>
              </a:lnSpc>
            </a:pPr>
            <a:endParaRPr sz="3550" dirty="0">
              <a:latin typeface="Times New Roman"/>
              <a:cs typeface="Times New Roman"/>
            </a:endParaRPr>
          </a:p>
          <a:p>
            <a:pPr marL="12700">
              <a:lnSpc>
                <a:spcPct val="100000"/>
              </a:lnSpc>
            </a:pPr>
            <a:r>
              <a:rPr sz="2400" u="heavy" spc="-5" dirty="0">
                <a:solidFill>
                  <a:srgbClr val="C00000"/>
                </a:solidFill>
                <a:uFill>
                  <a:solidFill>
                    <a:srgbClr val="C00000"/>
                  </a:solidFill>
                </a:uFill>
                <a:latin typeface="Trebuchet MS"/>
                <a:cs typeface="Trebuchet MS"/>
              </a:rPr>
              <a:t>WHY</a:t>
            </a:r>
            <a:r>
              <a:rPr sz="2400" spc="-5" dirty="0">
                <a:solidFill>
                  <a:srgbClr val="C00000"/>
                </a:solidFill>
                <a:latin typeface="Trebuchet MS"/>
                <a:cs typeface="Trebuchet MS"/>
              </a:rPr>
              <a:t> </a:t>
            </a:r>
            <a:r>
              <a:rPr sz="2400" spc="-5" dirty="0">
                <a:latin typeface="Trebuchet MS"/>
                <a:cs typeface="Trebuchet MS"/>
              </a:rPr>
              <a:t>is it HARD to maintain the weight loss </a:t>
            </a:r>
            <a:r>
              <a:rPr sz="2400" dirty="0">
                <a:latin typeface="Trebuchet MS"/>
                <a:cs typeface="Trebuchet MS"/>
              </a:rPr>
              <a:t>for </a:t>
            </a:r>
            <a:r>
              <a:rPr sz="2400" spc="-5" dirty="0">
                <a:latin typeface="Trebuchet MS"/>
                <a:cs typeface="Trebuchet MS"/>
              </a:rPr>
              <a:t>those</a:t>
            </a:r>
            <a:r>
              <a:rPr sz="2400" spc="10" dirty="0">
                <a:latin typeface="Trebuchet MS"/>
                <a:cs typeface="Trebuchet MS"/>
              </a:rPr>
              <a:t> </a:t>
            </a:r>
            <a:r>
              <a:rPr sz="2400" spc="-5" dirty="0">
                <a:latin typeface="Trebuchet MS"/>
                <a:cs typeface="Trebuchet MS"/>
              </a:rPr>
              <a:t>who</a:t>
            </a:r>
            <a:endParaRPr sz="2400" dirty="0">
              <a:latin typeface="Trebuchet MS"/>
              <a:cs typeface="Trebuchet MS"/>
            </a:endParaRPr>
          </a:p>
          <a:p>
            <a:pPr marL="12700">
              <a:lnSpc>
                <a:spcPct val="100000"/>
              </a:lnSpc>
            </a:pPr>
            <a:r>
              <a:rPr sz="2400" dirty="0">
                <a:latin typeface="Trebuchet MS"/>
                <a:cs typeface="Trebuchet MS"/>
              </a:rPr>
              <a:t>lose </a:t>
            </a:r>
            <a:r>
              <a:rPr sz="2400" spc="-5" dirty="0">
                <a:latin typeface="Trebuchet MS"/>
                <a:cs typeface="Trebuchet MS"/>
              </a:rPr>
              <a:t>after dietary</a:t>
            </a:r>
            <a:r>
              <a:rPr sz="2400" spc="15" dirty="0">
                <a:latin typeface="Trebuchet MS"/>
                <a:cs typeface="Trebuchet MS"/>
              </a:rPr>
              <a:t> </a:t>
            </a:r>
            <a:r>
              <a:rPr sz="2400" dirty="0">
                <a:latin typeface="Trebuchet MS"/>
                <a:cs typeface="Trebuchet MS"/>
              </a:rPr>
              <a:t>restriction?</a:t>
            </a:r>
          </a:p>
          <a:p>
            <a:pPr marL="287020" indent="-274320">
              <a:lnSpc>
                <a:spcPct val="100000"/>
              </a:lnSpc>
              <a:spcBef>
                <a:spcPts val="605"/>
              </a:spcBef>
              <a:buClr>
                <a:srgbClr val="D16248"/>
              </a:buClr>
              <a:buSzPct val="75000"/>
              <a:buChar char="-"/>
              <a:tabLst>
                <a:tab pos="286385" algn="l"/>
                <a:tab pos="287020" algn="l"/>
              </a:tabLst>
            </a:pPr>
            <a:r>
              <a:rPr sz="2400" spc="-5" dirty="0">
                <a:latin typeface="Trebuchet MS"/>
                <a:cs typeface="Trebuchet MS"/>
              </a:rPr>
              <a:t>Constant number </a:t>
            </a:r>
            <a:r>
              <a:rPr sz="2400" dirty="0">
                <a:latin typeface="Trebuchet MS"/>
                <a:cs typeface="Trebuchet MS"/>
              </a:rPr>
              <a:t>of</a:t>
            </a:r>
            <a:r>
              <a:rPr sz="2400" spc="5" dirty="0">
                <a:latin typeface="Trebuchet MS"/>
                <a:cs typeface="Trebuchet MS"/>
              </a:rPr>
              <a:t> </a:t>
            </a:r>
            <a:r>
              <a:rPr sz="2400" spc="-10" dirty="0">
                <a:latin typeface="Trebuchet MS"/>
                <a:cs typeface="Trebuchet MS"/>
              </a:rPr>
              <a:t>adipocytes</a:t>
            </a:r>
            <a:endParaRPr sz="2400" dirty="0">
              <a:latin typeface="Trebuchet MS"/>
              <a:cs typeface="Trebuchet MS"/>
            </a:endParaRPr>
          </a:p>
          <a:p>
            <a:pPr marL="287020" indent="-274320">
              <a:lnSpc>
                <a:spcPct val="100000"/>
              </a:lnSpc>
              <a:spcBef>
                <a:spcPts val="600"/>
              </a:spcBef>
              <a:buClr>
                <a:srgbClr val="D16248"/>
              </a:buClr>
              <a:buSzPct val="75000"/>
              <a:buChar char="-"/>
              <a:tabLst>
                <a:tab pos="286385" algn="l"/>
                <a:tab pos="287020" algn="l"/>
              </a:tabLst>
            </a:pPr>
            <a:r>
              <a:rPr sz="2400" spc="-5" dirty="0">
                <a:latin typeface="Trebuchet MS"/>
                <a:cs typeface="Trebuchet MS"/>
              </a:rPr>
              <a:t>-Higher no. in</a:t>
            </a:r>
            <a:r>
              <a:rPr sz="2400" spc="20" dirty="0">
                <a:latin typeface="Trebuchet MS"/>
                <a:cs typeface="Trebuchet MS"/>
              </a:rPr>
              <a:t> </a:t>
            </a:r>
            <a:r>
              <a:rPr sz="2400" spc="-5" dirty="0">
                <a:latin typeface="Trebuchet MS"/>
                <a:cs typeface="Trebuchet MS"/>
              </a:rPr>
              <a:t>obese</a:t>
            </a:r>
            <a:endParaRPr sz="2400" dirty="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txBox="1"/>
          <p:nvPr/>
        </p:nvSpPr>
        <p:spPr>
          <a:xfrm>
            <a:off x="548640" y="357153"/>
            <a:ext cx="173990" cy="447675"/>
          </a:xfrm>
          <a:prstGeom prst="rect">
            <a:avLst/>
          </a:prstGeom>
        </p:spPr>
        <p:txBody>
          <a:bodyPr vert="horz" wrap="square" lIns="0" tIns="0" rIns="0" bIns="0" rtlCol="0">
            <a:spAutoFit/>
          </a:bodyPr>
          <a:lstStyle/>
          <a:p>
            <a:pPr>
              <a:lnSpc>
                <a:spcPts val="3510"/>
              </a:lnSpc>
            </a:pPr>
            <a:r>
              <a:rPr sz="3200" spc="-210" dirty="0">
                <a:solidFill>
                  <a:srgbClr val="636B85"/>
                </a:solidFill>
                <a:latin typeface="Arial"/>
                <a:cs typeface="Arial"/>
              </a:rPr>
              <a:t>..</a:t>
            </a:r>
            <a:endParaRPr sz="3200" dirty="0">
              <a:latin typeface="Arial"/>
              <a:cs typeface="Arial"/>
            </a:endParaRPr>
          </a:p>
        </p:txBody>
      </p:sp>
      <p:sp>
        <p:nvSpPr>
          <p:cNvPr id="6" name="object 6"/>
          <p:cNvSpPr/>
          <p:nvPr/>
        </p:nvSpPr>
        <p:spPr>
          <a:xfrm>
            <a:off x="20782" y="0"/>
            <a:ext cx="6075172" cy="4710430"/>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5981700" y="781812"/>
            <a:ext cx="2650236" cy="684276"/>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5981700" y="1269491"/>
            <a:ext cx="2636520" cy="684276"/>
          </a:xfrm>
          <a:prstGeom prst="rect">
            <a:avLst/>
          </a:prstGeom>
          <a:blipFill>
            <a:blip r:embed="rId4" cstate="print"/>
            <a:stretch>
              <a:fillRect/>
            </a:stretch>
          </a:blipFill>
        </p:spPr>
        <p:txBody>
          <a:bodyPr wrap="square" lIns="0" tIns="0" rIns="0" bIns="0" rtlCol="0"/>
          <a:lstStyle/>
          <a:p>
            <a:endParaRPr dirty="0"/>
          </a:p>
        </p:txBody>
      </p:sp>
      <p:sp>
        <p:nvSpPr>
          <p:cNvPr id="9" name="object 9"/>
          <p:cNvSpPr/>
          <p:nvPr/>
        </p:nvSpPr>
        <p:spPr>
          <a:xfrm>
            <a:off x="5981700" y="1757172"/>
            <a:ext cx="2910840" cy="684276"/>
          </a:xfrm>
          <a:prstGeom prst="rect">
            <a:avLst/>
          </a:prstGeom>
          <a:blipFill>
            <a:blip r:embed="rId5" cstate="print"/>
            <a:stretch>
              <a:fillRect/>
            </a:stretch>
          </a:blipFill>
        </p:spPr>
        <p:txBody>
          <a:bodyPr wrap="square" lIns="0" tIns="0" rIns="0" bIns="0" rtlCol="0"/>
          <a:lstStyle/>
          <a:p>
            <a:endParaRPr dirty="0"/>
          </a:p>
        </p:txBody>
      </p:sp>
      <p:sp>
        <p:nvSpPr>
          <p:cNvPr id="10" name="object 10"/>
          <p:cNvSpPr/>
          <p:nvPr/>
        </p:nvSpPr>
        <p:spPr>
          <a:xfrm>
            <a:off x="5981700" y="2244851"/>
            <a:ext cx="3115055" cy="684276"/>
          </a:xfrm>
          <a:prstGeom prst="rect">
            <a:avLst/>
          </a:prstGeom>
          <a:blipFill>
            <a:blip r:embed="rId6" cstate="print"/>
            <a:stretch>
              <a:fillRect/>
            </a:stretch>
          </a:blipFill>
        </p:spPr>
        <p:txBody>
          <a:bodyPr wrap="square" lIns="0" tIns="0" rIns="0" bIns="0" rtlCol="0"/>
          <a:lstStyle/>
          <a:p>
            <a:endParaRPr dirty="0"/>
          </a:p>
        </p:txBody>
      </p:sp>
      <p:sp>
        <p:nvSpPr>
          <p:cNvPr id="11" name="object 11"/>
          <p:cNvSpPr/>
          <p:nvPr/>
        </p:nvSpPr>
        <p:spPr>
          <a:xfrm>
            <a:off x="5981700" y="2732532"/>
            <a:ext cx="1402079" cy="684276"/>
          </a:xfrm>
          <a:prstGeom prst="rect">
            <a:avLst/>
          </a:prstGeom>
          <a:blipFill>
            <a:blip r:embed="rId7" cstate="print"/>
            <a:stretch>
              <a:fillRect/>
            </a:stretch>
          </a:blipFill>
        </p:spPr>
        <p:txBody>
          <a:bodyPr wrap="square" lIns="0" tIns="0" rIns="0" bIns="0" rtlCol="0"/>
          <a:lstStyle/>
          <a:p>
            <a:endParaRPr dirty="0"/>
          </a:p>
        </p:txBody>
      </p:sp>
      <p:sp>
        <p:nvSpPr>
          <p:cNvPr id="12" name="object 12"/>
          <p:cNvSpPr/>
          <p:nvPr/>
        </p:nvSpPr>
        <p:spPr>
          <a:xfrm>
            <a:off x="5981700" y="3220211"/>
            <a:ext cx="3162300" cy="684276"/>
          </a:xfrm>
          <a:prstGeom prst="rect">
            <a:avLst/>
          </a:prstGeom>
          <a:blipFill>
            <a:blip r:embed="rId8" cstate="print"/>
            <a:stretch>
              <a:fillRect/>
            </a:stretch>
          </a:blipFill>
        </p:spPr>
        <p:txBody>
          <a:bodyPr wrap="square" lIns="0" tIns="0" rIns="0" bIns="0" rtlCol="0"/>
          <a:lstStyle/>
          <a:p>
            <a:endParaRPr dirty="0"/>
          </a:p>
        </p:txBody>
      </p:sp>
      <p:sp>
        <p:nvSpPr>
          <p:cNvPr id="13" name="object 13"/>
          <p:cNvSpPr/>
          <p:nvPr/>
        </p:nvSpPr>
        <p:spPr>
          <a:xfrm>
            <a:off x="6258559" y="1025652"/>
            <a:ext cx="1951228" cy="399669"/>
          </a:xfrm>
          <a:prstGeom prst="rect">
            <a:avLst/>
          </a:prstGeom>
          <a:blipFill>
            <a:blip r:embed="rId9" cstate="print"/>
            <a:stretch>
              <a:fillRect/>
            </a:stretch>
          </a:blipFill>
        </p:spPr>
        <p:txBody>
          <a:bodyPr wrap="square" lIns="0" tIns="0" rIns="0" bIns="0" rtlCol="0"/>
          <a:lstStyle/>
          <a:p>
            <a:endParaRPr dirty="0"/>
          </a:p>
        </p:txBody>
      </p:sp>
      <p:sp>
        <p:nvSpPr>
          <p:cNvPr id="14" name="object 14"/>
          <p:cNvSpPr/>
          <p:nvPr/>
        </p:nvSpPr>
        <p:spPr>
          <a:xfrm>
            <a:off x="6284340" y="1513332"/>
            <a:ext cx="1912493" cy="320167"/>
          </a:xfrm>
          <a:prstGeom prst="rect">
            <a:avLst/>
          </a:prstGeom>
          <a:blipFill>
            <a:blip r:embed="rId10" cstate="print"/>
            <a:stretch>
              <a:fillRect/>
            </a:stretch>
          </a:blipFill>
        </p:spPr>
        <p:txBody>
          <a:bodyPr wrap="square" lIns="0" tIns="0" rIns="0" bIns="0" rtlCol="0"/>
          <a:lstStyle/>
          <a:p>
            <a:endParaRPr dirty="0"/>
          </a:p>
        </p:txBody>
      </p:sp>
      <p:sp>
        <p:nvSpPr>
          <p:cNvPr id="15" name="object 15"/>
          <p:cNvSpPr/>
          <p:nvPr/>
        </p:nvSpPr>
        <p:spPr>
          <a:xfrm>
            <a:off x="6270497" y="2001011"/>
            <a:ext cx="2187702" cy="320166"/>
          </a:xfrm>
          <a:prstGeom prst="rect">
            <a:avLst/>
          </a:prstGeom>
          <a:blipFill>
            <a:blip r:embed="rId11" cstate="print"/>
            <a:stretch>
              <a:fillRect/>
            </a:stretch>
          </a:blipFill>
        </p:spPr>
        <p:txBody>
          <a:bodyPr wrap="square" lIns="0" tIns="0" rIns="0" bIns="0" rtlCol="0"/>
          <a:lstStyle/>
          <a:p>
            <a:endParaRPr dirty="0"/>
          </a:p>
        </p:txBody>
      </p:sp>
      <p:sp>
        <p:nvSpPr>
          <p:cNvPr id="16" name="object 16"/>
          <p:cNvSpPr/>
          <p:nvPr/>
        </p:nvSpPr>
        <p:spPr>
          <a:xfrm>
            <a:off x="6270497" y="2488692"/>
            <a:ext cx="2390394" cy="320166"/>
          </a:xfrm>
          <a:prstGeom prst="rect">
            <a:avLst/>
          </a:prstGeom>
          <a:blipFill>
            <a:blip r:embed="rId12" cstate="print"/>
            <a:stretch>
              <a:fillRect/>
            </a:stretch>
          </a:blipFill>
        </p:spPr>
        <p:txBody>
          <a:bodyPr wrap="square" lIns="0" tIns="0" rIns="0" bIns="0" rtlCol="0"/>
          <a:lstStyle/>
          <a:p>
            <a:endParaRPr dirty="0"/>
          </a:p>
        </p:txBody>
      </p:sp>
      <p:sp>
        <p:nvSpPr>
          <p:cNvPr id="17" name="object 17"/>
          <p:cNvSpPr/>
          <p:nvPr/>
        </p:nvSpPr>
        <p:spPr>
          <a:xfrm>
            <a:off x="6276699" y="2982467"/>
            <a:ext cx="669925" cy="307975"/>
          </a:xfrm>
          <a:custGeom>
            <a:avLst/>
            <a:gdLst/>
            <a:ahLst/>
            <a:cxnLst/>
            <a:rect l="l" t="t" r="r" b="b"/>
            <a:pathLst>
              <a:path w="669925" h="307975">
                <a:moveTo>
                  <a:pt x="112162" y="163321"/>
                </a:moveTo>
                <a:lnTo>
                  <a:pt x="106320" y="163321"/>
                </a:lnTo>
                <a:lnTo>
                  <a:pt x="82248" y="164631"/>
                </a:lnTo>
                <a:lnTo>
                  <a:pt x="42866" y="175109"/>
                </a:lnTo>
                <a:lnTo>
                  <a:pt x="6784" y="209121"/>
                </a:lnTo>
                <a:lnTo>
                  <a:pt x="0" y="243349"/>
                </a:lnTo>
                <a:lnTo>
                  <a:pt x="1113" y="256968"/>
                </a:lnTo>
                <a:lnTo>
                  <a:pt x="19579" y="290830"/>
                </a:lnTo>
                <a:lnTo>
                  <a:pt x="57316" y="306903"/>
                </a:lnTo>
                <a:lnTo>
                  <a:pt x="73554" y="307975"/>
                </a:lnTo>
                <a:lnTo>
                  <a:pt x="82603" y="307544"/>
                </a:lnTo>
                <a:lnTo>
                  <a:pt x="122894" y="292909"/>
                </a:lnTo>
                <a:lnTo>
                  <a:pt x="132228" y="282829"/>
                </a:lnTo>
                <a:lnTo>
                  <a:pt x="185515" y="282829"/>
                </a:lnTo>
                <a:lnTo>
                  <a:pt x="181155" y="273478"/>
                </a:lnTo>
                <a:lnTo>
                  <a:pt x="180120" y="268477"/>
                </a:lnTo>
                <a:lnTo>
                  <a:pt x="82698" y="268477"/>
                </a:lnTo>
                <a:lnTo>
                  <a:pt x="68196" y="266692"/>
                </a:lnTo>
                <a:lnTo>
                  <a:pt x="57838" y="261334"/>
                </a:lnTo>
                <a:lnTo>
                  <a:pt x="51623" y="252404"/>
                </a:lnTo>
                <a:lnTo>
                  <a:pt x="49551" y="239902"/>
                </a:lnTo>
                <a:lnTo>
                  <a:pt x="53220" y="222994"/>
                </a:lnTo>
                <a:lnTo>
                  <a:pt x="64236" y="210931"/>
                </a:lnTo>
                <a:lnTo>
                  <a:pt x="82609" y="203702"/>
                </a:lnTo>
                <a:lnTo>
                  <a:pt x="108352" y="201294"/>
                </a:lnTo>
                <a:lnTo>
                  <a:pt x="176932" y="201294"/>
                </a:lnTo>
                <a:lnTo>
                  <a:pt x="176932" y="193420"/>
                </a:lnTo>
                <a:lnTo>
                  <a:pt x="175576" y="166369"/>
                </a:lnTo>
                <a:lnTo>
                  <a:pt x="127021" y="166369"/>
                </a:lnTo>
                <a:lnTo>
                  <a:pt x="119020" y="164337"/>
                </a:lnTo>
                <a:lnTo>
                  <a:pt x="112162" y="163321"/>
                </a:lnTo>
                <a:close/>
              </a:path>
              <a:path w="669925" h="307975">
                <a:moveTo>
                  <a:pt x="185515" y="282829"/>
                </a:moveTo>
                <a:lnTo>
                  <a:pt x="132228" y="282829"/>
                </a:lnTo>
                <a:lnTo>
                  <a:pt x="134133" y="289051"/>
                </a:lnTo>
                <a:lnTo>
                  <a:pt x="138070" y="294767"/>
                </a:lnTo>
                <a:lnTo>
                  <a:pt x="143658" y="300100"/>
                </a:lnTo>
                <a:lnTo>
                  <a:pt x="149373" y="305307"/>
                </a:lnTo>
                <a:lnTo>
                  <a:pt x="155850" y="307975"/>
                </a:lnTo>
                <a:lnTo>
                  <a:pt x="169439" y="307975"/>
                </a:lnTo>
                <a:lnTo>
                  <a:pt x="175281" y="307213"/>
                </a:lnTo>
                <a:lnTo>
                  <a:pt x="185314" y="303911"/>
                </a:lnTo>
                <a:lnTo>
                  <a:pt x="189886" y="299465"/>
                </a:lnTo>
                <a:lnTo>
                  <a:pt x="193950" y="292354"/>
                </a:lnTo>
                <a:lnTo>
                  <a:pt x="186469" y="284874"/>
                </a:lnTo>
                <a:lnTo>
                  <a:pt x="185515" y="282829"/>
                </a:lnTo>
                <a:close/>
              </a:path>
              <a:path w="669925" h="307975">
                <a:moveTo>
                  <a:pt x="176932" y="201294"/>
                </a:moveTo>
                <a:lnTo>
                  <a:pt x="112543" y="201294"/>
                </a:lnTo>
                <a:lnTo>
                  <a:pt x="118893" y="202183"/>
                </a:lnTo>
                <a:lnTo>
                  <a:pt x="127402" y="203962"/>
                </a:lnTo>
                <a:lnTo>
                  <a:pt x="124614" y="243349"/>
                </a:lnTo>
                <a:lnTo>
                  <a:pt x="82698" y="268477"/>
                </a:lnTo>
                <a:lnTo>
                  <a:pt x="180120" y="268477"/>
                </a:lnTo>
                <a:lnTo>
                  <a:pt x="177984" y="258153"/>
                </a:lnTo>
                <a:lnTo>
                  <a:pt x="176988" y="239902"/>
                </a:lnTo>
                <a:lnTo>
                  <a:pt x="176932" y="201294"/>
                </a:lnTo>
                <a:close/>
              </a:path>
              <a:path w="669925" h="307975">
                <a:moveTo>
                  <a:pt x="166347" y="128777"/>
                </a:moveTo>
                <a:lnTo>
                  <a:pt x="79523" y="128777"/>
                </a:lnTo>
                <a:lnTo>
                  <a:pt x="100307" y="131143"/>
                </a:lnTo>
                <a:lnTo>
                  <a:pt x="115131" y="138191"/>
                </a:lnTo>
                <a:lnTo>
                  <a:pt x="124047" y="149941"/>
                </a:lnTo>
                <a:lnTo>
                  <a:pt x="127021" y="166369"/>
                </a:lnTo>
                <a:lnTo>
                  <a:pt x="175576" y="166369"/>
                </a:lnTo>
                <a:lnTo>
                  <a:pt x="175505" y="164963"/>
                </a:lnTo>
                <a:lnTo>
                  <a:pt x="171233" y="141493"/>
                </a:lnTo>
                <a:lnTo>
                  <a:pt x="166347" y="128777"/>
                </a:lnTo>
                <a:close/>
              </a:path>
              <a:path w="669925" h="307975">
                <a:moveTo>
                  <a:pt x="82952" y="87249"/>
                </a:moveTo>
                <a:lnTo>
                  <a:pt x="65853" y="88030"/>
                </a:lnTo>
                <a:lnTo>
                  <a:pt x="49980" y="90360"/>
                </a:lnTo>
                <a:lnTo>
                  <a:pt x="35321" y="94214"/>
                </a:lnTo>
                <a:lnTo>
                  <a:pt x="21865" y="99568"/>
                </a:lnTo>
                <a:lnTo>
                  <a:pt x="32660" y="138175"/>
                </a:lnTo>
                <a:lnTo>
                  <a:pt x="42661" y="134082"/>
                </a:lnTo>
                <a:lnTo>
                  <a:pt x="53875" y="131133"/>
                </a:lnTo>
                <a:lnTo>
                  <a:pt x="66093" y="129371"/>
                </a:lnTo>
                <a:lnTo>
                  <a:pt x="79523" y="128777"/>
                </a:lnTo>
                <a:lnTo>
                  <a:pt x="166347" y="128777"/>
                </a:lnTo>
                <a:lnTo>
                  <a:pt x="164127" y="123001"/>
                </a:lnTo>
                <a:lnTo>
                  <a:pt x="154199" y="109474"/>
                </a:lnTo>
                <a:lnTo>
                  <a:pt x="141245" y="99732"/>
                </a:lnTo>
                <a:lnTo>
                  <a:pt x="125053" y="92789"/>
                </a:lnTo>
                <a:lnTo>
                  <a:pt x="105622" y="88632"/>
                </a:lnTo>
                <a:lnTo>
                  <a:pt x="82952" y="87249"/>
                </a:lnTo>
                <a:close/>
              </a:path>
              <a:path w="669925" h="307975">
                <a:moveTo>
                  <a:pt x="575966" y="87249"/>
                </a:moveTo>
                <a:lnTo>
                  <a:pt x="535548" y="95170"/>
                </a:lnTo>
                <a:lnTo>
                  <a:pt x="502560" y="118999"/>
                </a:lnTo>
                <a:lnTo>
                  <a:pt x="480557" y="155368"/>
                </a:lnTo>
                <a:lnTo>
                  <a:pt x="473223" y="201168"/>
                </a:lnTo>
                <a:lnTo>
                  <a:pt x="474819" y="225006"/>
                </a:lnTo>
                <a:lnTo>
                  <a:pt x="487582" y="264300"/>
                </a:lnTo>
                <a:lnTo>
                  <a:pt x="529024" y="300926"/>
                </a:lnTo>
                <a:lnTo>
                  <a:pt x="568727" y="307975"/>
                </a:lnTo>
                <a:lnTo>
                  <a:pt x="576562" y="307663"/>
                </a:lnTo>
                <a:lnTo>
                  <a:pt x="615971" y="295656"/>
                </a:lnTo>
                <a:lnTo>
                  <a:pt x="620035" y="291083"/>
                </a:lnTo>
                <a:lnTo>
                  <a:pt x="669692" y="291083"/>
                </a:lnTo>
                <a:lnTo>
                  <a:pt x="669692" y="266064"/>
                </a:lnTo>
                <a:lnTo>
                  <a:pt x="588793" y="266064"/>
                </a:lnTo>
                <a:lnTo>
                  <a:pt x="560863" y="261921"/>
                </a:lnTo>
                <a:lnTo>
                  <a:pt x="540898" y="249491"/>
                </a:lnTo>
                <a:lnTo>
                  <a:pt x="528911" y="228774"/>
                </a:lnTo>
                <a:lnTo>
                  <a:pt x="524912" y="199770"/>
                </a:lnTo>
                <a:lnTo>
                  <a:pt x="525912" y="183721"/>
                </a:lnTo>
                <a:lnTo>
                  <a:pt x="540914" y="147574"/>
                </a:lnTo>
                <a:lnTo>
                  <a:pt x="586888" y="129412"/>
                </a:lnTo>
                <a:lnTo>
                  <a:pt x="669692" y="129412"/>
                </a:lnTo>
                <a:lnTo>
                  <a:pt x="669692" y="97155"/>
                </a:lnTo>
                <a:lnTo>
                  <a:pt x="620035" y="97155"/>
                </a:lnTo>
                <a:lnTo>
                  <a:pt x="609845" y="92821"/>
                </a:lnTo>
                <a:lnTo>
                  <a:pt x="599096" y="89725"/>
                </a:lnTo>
                <a:lnTo>
                  <a:pt x="587799" y="87868"/>
                </a:lnTo>
                <a:lnTo>
                  <a:pt x="575966" y="87249"/>
                </a:lnTo>
                <a:close/>
              </a:path>
              <a:path w="669925" h="307975">
                <a:moveTo>
                  <a:pt x="669692" y="291083"/>
                </a:moveTo>
                <a:lnTo>
                  <a:pt x="620035" y="291083"/>
                </a:lnTo>
                <a:lnTo>
                  <a:pt x="620035" y="304038"/>
                </a:lnTo>
                <a:lnTo>
                  <a:pt x="669692" y="304038"/>
                </a:lnTo>
                <a:lnTo>
                  <a:pt x="669692" y="291083"/>
                </a:lnTo>
                <a:close/>
              </a:path>
              <a:path w="669925" h="307975">
                <a:moveTo>
                  <a:pt x="669692" y="129412"/>
                </a:moveTo>
                <a:lnTo>
                  <a:pt x="586888" y="129412"/>
                </a:lnTo>
                <a:lnTo>
                  <a:pt x="595461" y="130200"/>
                </a:lnTo>
                <a:lnTo>
                  <a:pt x="603843" y="132572"/>
                </a:lnTo>
                <a:lnTo>
                  <a:pt x="612034" y="136538"/>
                </a:lnTo>
                <a:lnTo>
                  <a:pt x="620035" y="142112"/>
                </a:lnTo>
                <a:lnTo>
                  <a:pt x="620035" y="253111"/>
                </a:lnTo>
                <a:lnTo>
                  <a:pt x="593619" y="266064"/>
                </a:lnTo>
                <a:lnTo>
                  <a:pt x="669692" y="266064"/>
                </a:lnTo>
                <a:lnTo>
                  <a:pt x="669692" y="129412"/>
                </a:lnTo>
                <a:close/>
              </a:path>
              <a:path w="669925" h="307975">
                <a:moveTo>
                  <a:pt x="669692" y="0"/>
                </a:moveTo>
                <a:lnTo>
                  <a:pt x="620035" y="11937"/>
                </a:lnTo>
                <a:lnTo>
                  <a:pt x="620035" y="97155"/>
                </a:lnTo>
                <a:lnTo>
                  <a:pt x="669692" y="97155"/>
                </a:lnTo>
                <a:lnTo>
                  <a:pt x="669692" y="0"/>
                </a:lnTo>
                <a:close/>
              </a:path>
              <a:path w="669925" h="307975">
                <a:moveTo>
                  <a:pt x="272055" y="91186"/>
                </a:moveTo>
                <a:lnTo>
                  <a:pt x="236241" y="91186"/>
                </a:lnTo>
                <a:lnTo>
                  <a:pt x="236241" y="304038"/>
                </a:lnTo>
                <a:lnTo>
                  <a:pt x="285898" y="304038"/>
                </a:lnTo>
                <a:lnTo>
                  <a:pt x="285898" y="150240"/>
                </a:lnTo>
                <a:lnTo>
                  <a:pt x="290597" y="144144"/>
                </a:lnTo>
                <a:lnTo>
                  <a:pt x="297074" y="139064"/>
                </a:lnTo>
                <a:lnTo>
                  <a:pt x="305329" y="135000"/>
                </a:lnTo>
                <a:lnTo>
                  <a:pt x="313584" y="130809"/>
                </a:lnTo>
                <a:lnTo>
                  <a:pt x="321331" y="128777"/>
                </a:lnTo>
                <a:lnTo>
                  <a:pt x="413398" y="128777"/>
                </a:lnTo>
                <a:lnTo>
                  <a:pt x="410481" y="122511"/>
                </a:lnTo>
                <a:lnTo>
                  <a:pt x="401713" y="111125"/>
                </a:lnTo>
                <a:lnTo>
                  <a:pt x="281199" y="111125"/>
                </a:lnTo>
                <a:lnTo>
                  <a:pt x="272055" y="91186"/>
                </a:lnTo>
                <a:close/>
              </a:path>
              <a:path w="669925" h="307975">
                <a:moveTo>
                  <a:pt x="413398" y="128777"/>
                </a:moveTo>
                <a:lnTo>
                  <a:pt x="328697" y="128777"/>
                </a:lnTo>
                <a:lnTo>
                  <a:pt x="339677" y="129563"/>
                </a:lnTo>
                <a:lnTo>
                  <a:pt x="349001" y="131921"/>
                </a:lnTo>
                <a:lnTo>
                  <a:pt x="372502" y="168390"/>
                </a:lnTo>
                <a:lnTo>
                  <a:pt x="373147" y="181101"/>
                </a:lnTo>
                <a:lnTo>
                  <a:pt x="373147" y="304038"/>
                </a:lnTo>
                <a:lnTo>
                  <a:pt x="422804" y="304038"/>
                </a:lnTo>
                <a:lnTo>
                  <a:pt x="422804" y="173481"/>
                </a:lnTo>
                <a:lnTo>
                  <a:pt x="421443" y="154237"/>
                </a:lnTo>
                <a:lnTo>
                  <a:pt x="417343" y="137255"/>
                </a:lnTo>
                <a:lnTo>
                  <a:pt x="413398" y="128777"/>
                </a:lnTo>
                <a:close/>
              </a:path>
              <a:path w="669925" h="307975">
                <a:moveTo>
                  <a:pt x="341016" y="87249"/>
                </a:moveTo>
                <a:lnTo>
                  <a:pt x="322419" y="88747"/>
                </a:lnTo>
                <a:lnTo>
                  <a:pt x="306250" y="93233"/>
                </a:lnTo>
                <a:lnTo>
                  <a:pt x="292510" y="100697"/>
                </a:lnTo>
                <a:lnTo>
                  <a:pt x="281199" y="111125"/>
                </a:lnTo>
                <a:lnTo>
                  <a:pt x="401713" y="111125"/>
                </a:lnTo>
                <a:lnTo>
                  <a:pt x="358971" y="88675"/>
                </a:lnTo>
                <a:lnTo>
                  <a:pt x="341016" y="87249"/>
                </a:lnTo>
                <a:close/>
              </a:path>
            </a:pathLst>
          </a:custGeom>
          <a:solidFill>
            <a:srgbClr val="FFFDFD"/>
          </a:solidFill>
        </p:spPr>
        <p:txBody>
          <a:bodyPr wrap="square" lIns="0" tIns="0" rIns="0" bIns="0" rtlCol="0"/>
          <a:lstStyle/>
          <a:p>
            <a:endParaRPr dirty="0"/>
          </a:p>
        </p:txBody>
      </p:sp>
      <p:sp>
        <p:nvSpPr>
          <p:cNvPr id="18" name="object 18"/>
          <p:cNvSpPr/>
          <p:nvPr/>
        </p:nvSpPr>
        <p:spPr>
          <a:xfrm>
            <a:off x="6326251" y="3183763"/>
            <a:ext cx="78105" cy="67310"/>
          </a:xfrm>
          <a:custGeom>
            <a:avLst/>
            <a:gdLst/>
            <a:ahLst/>
            <a:cxnLst/>
            <a:rect l="l" t="t" r="r" b="b"/>
            <a:pathLst>
              <a:path w="78104" h="67310">
                <a:moveTo>
                  <a:pt x="58800" y="0"/>
                </a:moveTo>
                <a:lnTo>
                  <a:pt x="33057" y="2407"/>
                </a:lnTo>
                <a:lnTo>
                  <a:pt x="14684" y="9636"/>
                </a:lnTo>
                <a:lnTo>
                  <a:pt x="3669" y="21699"/>
                </a:lnTo>
                <a:lnTo>
                  <a:pt x="0" y="38607"/>
                </a:lnTo>
                <a:lnTo>
                  <a:pt x="2071" y="51109"/>
                </a:lnTo>
                <a:lnTo>
                  <a:pt x="8286" y="60039"/>
                </a:lnTo>
                <a:lnTo>
                  <a:pt x="18645" y="65397"/>
                </a:lnTo>
                <a:lnTo>
                  <a:pt x="33147" y="67182"/>
                </a:lnTo>
                <a:lnTo>
                  <a:pt x="52722" y="64394"/>
                </a:lnTo>
                <a:lnTo>
                  <a:pt x="66690" y="56022"/>
                </a:lnTo>
                <a:lnTo>
                  <a:pt x="75062" y="42054"/>
                </a:lnTo>
                <a:lnTo>
                  <a:pt x="77850" y="22479"/>
                </a:lnTo>
                <a:lnTo>
                  <a:pt x="77850" y="2667"/>
                </a:lnTo>
                <a:lnTo>
                  <a:pt x="69341" y="888"/>
                </a:lnTo>
                <a:lnTo>
                  <a:pt x="62991" y="0"/>
                </a:lnTo>
                <a:lnTo>
                  <a:pt x="58800" y="0"/>
                </a:lnTo>
                <a:close/>
              </a:path>
            </a:pathLst>
          </a:custGeom>
          <a:ln w="12192">
            <a:solidFill>
              <a:srgbClr val="C98335"/>
            </a:solidFill>
          </a:ln>
        </p:spPr>
        <p:txBody>
          <a:bodyPr wrap="square" lIns="0" tIns="0" rIns="0" bIns="0" rtlCol="0"/>
          <a:lstStyle/>
          <a:p>
            <a:endParaRPr dirty="0"/>
          </a:p>
        </p:txBody>
      </p:sp>
      <p:sp>
        <p:nvSpPr>
          <p:cNvPr id="19" name="object 19"/>
          <p:cNvSpPr/>
          <p:nvPr/>
        </p:nvSpPr>
        <p:spPr>
          <a:xfrm>
            <a:off x="6795516" y="3105785"/>
            <a:ext cx="107315" cy="148843"/>
          </a:xfrm>
          <a:prstGeom prst="rect">
            <a:avLst/>
          </a:prstGeom>
          <a:blipFill>
            <a:blip r:embed="rId13" cstate="print"/>
            <a:stretch>
              <a:fillRect/>
            </a:stretch>
          </a:blipFill>
        </p:spPr>
        <p:txBody>
          <a:bodyPr wrap="square" lIns="0" tIns="0" rIns="0" bIns="0" rtlCol="0"/>
          <a:lstStyle/>
          <a:p>
            <a:endParaRPr dirty="0"/>
          </a:p>
        </p:txBody>
      </p:sp>
      <p:sp>
        <p:nvSpPr>
          <p:cNvPr id="20" name="object 20"/>
          <p:cNvSpPr/>
          <p:nvPr/>
        </p:nvSpPr>
        <p:spPr>
          <a:xfrm>
            <a:off x="6506844" y="3063620"/>
            <a:ext cx="198754" cy="228980"/>
          </a:xfrm>
          <a:prstGeom prst="rect">
            <a:avLst/>
          </a:prstGeom>
          <a:blipFill>
            <a:blip r:embed="rId14" cstate="print"/>
            <a:stretch>
              <a:fillRect/>
            </a:stretch>
          </a:blipFill>
        </p:spPr>
        <p:txBody>
          <a:bodyPr wrap="square" lIns="0" tIns="0" rIns="0" bIns="0" rtlCol="0"/>
          <a:lstStyle/>
          <a:p>
            <a:endParaRPr dirty="0"/>
          </a:p>
        </p:txBody>
      </p:sp>
      <p:sp>
        <p:nvSpPr>
          <p:cNvPr id="21" name="object 21"/>
          <p:cNvSpPr/>
          <p:nvPr/>
        </p:nvSpPr>
        <p:spPr>
          <a:xfrm>
            <a:off x="6276594" y="3069717"/>
            <a:ext cx="194310" cy="220979"/>
          </a:xfrm>
          <a:custGeom>
            <a:avLst/>
            <a:gdLst/>
            <a:ahLst/>
            <a:cxnLst/>
            <a:rect l="l" t="t" r="r" b="b"/>
            <a:pathLst>
              <a:path w="194310" h="220979">
                <a:moveTo>
                  <a:pt x="83057" y="0"/>
                </a:moveTo>
                <a:lnTo>
                  <a:pt x="125158" y="5540"/>
                </a:lnTo>
                <a:lnTo>
                  <a:pt x="164232" y="35752"/>
                </a:lnTo>
                <a:lnTo>
                  <a:pt x="175611" y="77714"/>
                </a:lnTo>
                <a:lnTo>
                  <a:pt x="177037" y="106171"/>
                </a:lnTo>
                <a:lnTo>
                  <a:pt x="177037" y="151637"/>
                </a:lnTo>
                <a:lnTo>
                  <a:pt x="178089" y="170904"/>
                </a:lnTo>
                <a:lnTo>
                  <a:pt x="181260" y="186229"/>
                </a:lnTo>
                <a:lnTo>
                  <a:pt x="186574" y="197625"/>
                </a:lnTo>
                <a:lnTo>
                  <a:pt x="194055" y="205105"/>
                </a:lnTo>
                <a:lnTo>
                  <a:pt x="189991" y="212216"/>
                </a:lnTo>
                <a:lnTo>
                  <a:pt x="185419" y="216662"/>
                </a:lnTo>
                <a:lnTo>
                  <a:pt x="180339" y="218312"/>
                </a:lnTo>
                <a:lnTo>
                  <a:pt x="175386" y="219963"/>
                </a:lnTo>
                <a:lnTo>
                  <a:pt x="169544" y="220725"/>
                </a:lnTo>
                <a:lnTo>
                  <a:pt x="163067" y="220725"/>
                </a:lnTo>
                <a:lnTo>
                  <a:pt x="155955" y="220725"/>
                </a:lnTo>
                <a:lnTo>
                  <a:pt x="132333" y="195580"/>
                </a:lnTo>
                <a:lnTo>
                  <a:pt x="128285" y="200864"/>
                </a:lnTo>
                <a:lnTo>
                  <a:pt x="91566" y="218995"/>
                </a:lnTo>
                <a:lnTo>
                  <a:pt x="73659" y="220725"/>
                </a:lnTo>
                <a:lnTo>
                  <a:pt x="57421" y="219654"/>
                </a:lnTo>
                <a:lnTo>
                  <a:pt x="19684" y="203581"/>
                </a:lnTo>
                <a:lnTo>
                  <a:pt x="1218" y="169719"/>
                </a:lnTo>
                <a:lnTo>
                  <a:pt x="0" y="154812"/>
                </a:lnTo>
                <a:lnTo>
                  <a:pt x="1718" y="137336"/>
                </a:lnTo>
                <a:lnTo>
                  <a:pt x="27685" y="97027"/>
                </a:lnTo>
                <a:lnTo>
                  <a:pt x="82353" y="77382"/>
                </a:lnTo>
                <a:lnTo>
                  <a:pt x="106425" y="76072"/>
                </a:lnTo>
                <a:lnTo>
                  <a:pt x="112267" y="76072"/>
                </a:lnTo>
                <a:lnTo>
                  <a:pt x="119125" y="77088"/>
                </a:lnTo>
                <a:lnTo>
                  <a:pt x="127126" y="79120"/>
                </a:lnTo>
                <a:lnTo>
                  <a:pt x="124152" y="62692"/>
                </a:lnTo>
                <a:lnTo>
                  <a:pt x="115236" y="50942"/>
                </a:lnTo>
                <a:lnTo>
                  <a:pt x="100391" y="43884"/>
                </a:lnTo>
                <a:lnTo>
                  <a:pt x="79628" y="41528"/>
                </a:lnTo>
                <a:lnTo>
                  <a:pt x="66198" y="42122"/>
                </a:lnTo>
                <a:lnTo>
                  <a:pt x="53911" y="43894"/>
                </a:lnTo>
                <a:lnTo>
                  <a:pt x="42767" y="46833"/>
                </a:lnTo>
                <a:lnTo>
                  <a:pt x="32765" y="50926"/>
                </a:lnTo>
                <a:lnTo>
                  <a:pt x="21970" y="12318"/>
                </a:lnTo>
                <a:lnTo>
                  <a:pt x="35427" y="6965"/>
                </a:lnTo>
                <a:lnTo>
                  <a:pt x="50085" y="3111"/>
                </a:lnTo>
                <a:lnTo>
                  <a:pt x="65958" y="781"/>
                </a:lnTo>
                <a:lnTo>
                  <a:pt x="83057" y="0"/>
                </a:lnTo>
                <a:close/>
              </a:path>
            </a:pathLst>
          </a:custGeom>
          <a:ln w="12192">
            <a:solidFill>
              <a:srgbClr val="C98335"/>
            </a:solidFill>
          </a:ln>
        </p:spPr>
        <p:txBody>
          <a:bodyPr wrap="square" lIns="0" tIns="0" rIns="0" bIns="0" rtlCol="0"/>
          <a:lstStyle/>
          <a:p>
            <a:endParaRPr dirty="0"/>
          </a:p>
        </p:txBody>
      </p:sp>
      <p:sp>
        <p:nvSpPr>
          <p:cNvPr id="22" name="object 22"/>
          <p:cNvSpPr/>
          <p:nvPr/>
        </p:nvSpPr>
        <p:spPr>
          <a:xfrm>
            <a:off x="6749922" y="2982467"/>
            <a:ext cx="196850" cy="307975"/>
          </a:xfrm>
          <a:custGeom>
            <a:avLst/>
            <a:gdLst/>
            <a:ahLst/>
            <a:cxnLst/>
            <a:rect l="l" t="t" r="r" b="b"/>
            <a:pathLst>
              <a:path w="196850" h="307975">
                <a:moveTo>
                  <a:pt x="196469" y="0"/>
                </a:moveTo>
                <a:lnTo>
                  <a:pt x="196469" y="304038"/>
                </a:lnTo>
                <a:lnTo>
                  <a:pt x="146811" y="304038"/>
                </a:lnTo>
                <a:lnTo>
                  <a:pt x="146811" y="291083"/>
                </a:lnTo>
                <a:lnTo>
                  <a:pt x="142748" y="295656"/>
                </a:lnTo>
                <a:lnTo>
                  <a:pt x="103338" y="307663"/>
                </a:lnTo>
                <a:lnTo>
                  <a:pt x="95503" y="307975"/>
                </a:lnTo>
                <a:lnTo>
                  <a:pt x="74479" y="306212"/>
                </a:lnTo>
                <a:lnTo>
                  <a:pt x="25526" y="279781"/>
                </a:lnTo>
                <a:lnTo>
                  <a:pt x="6381" y="246046"/>
                </a:lnTo>
                <a:lnTo>
                  <a:pt x="0" y="201168"/>
                </a:lnTo>
                <a:lnTo>
                  <a:pt x="1833" y="177095"/>
                </a:lnTo>
                <a:lnTo>
                  <a:pt x="16502" y="135999"/>
                </a:lnTo>
                <a:lnTo>
                  <a:pt x="44914" y="105090"/>
                </a:lnTo>
                <a:lnTo>
                  <a:pt x="81593" y="89227"/>
                </a:lnTo>
                <a:lnTo>
                  <a:pt x="102743" y="87249"/>
                </a:lnTo>
                <a:lnTo>
                  <a:pt x="114575" y="87868"/>
                </a:lnTo>
                <a:lnTo>
                  <a:pt x="125872" y="89725"/>
                </a:lnTo>
                <a:lnTo>
                  <a:pt x="136622" y="92821"/>
                </a:lnTo>
                <a:lnTo>
                  <a:pt x="146811" y="97155"/>
                </a:lnTo>
                <a:lnTo>
                  <a:pt x="146811" y="11937"/>
                </a:lnTo>
                <a:lnTo>
                  <a:pt x="196469" y="0"/>
                </a:lnTo>
                <a:close/>
              </a:path>
            </a:pathLst>
          </a:custGeom>
          <a:ln w="12192">
            <a:solidFill>
              <a:srgbClr val="C98335"/>
            </a:solidFill>
          </a:ln>
        </p:spPr>
        <p:txBody>
          <a:bodyPr wrap="square" lIns="0" tIns="0" rIns="0" bIns="0" rtlCol="0"/>
          <a:lstStyle/>
          <a:p>
            <a:endParaRPr dirty="0"/>
          </a:p>
        </p:txBody>
      </p:sp>
      <p:sp>
        <p:nvSpPr>
          <p:cNvPr id="23" name="object 23"/>
          <p:cNvSpPr/>
          <p:nvPr/>
        </p:nvSpPr>
        <p:spPr>
          <a:xfrm>
            <a:off x="6270497" y="3464052"/>
            <a:ext cx="2681478" cy="320166"/>
          </a:xfrm>
          <a:prstGeom prst="rect">
            <a:avLst/>
          </a:prstGeom>
          <a:blipFill>
            <a:blip r:embed="rId15" cstate="print"/>
            <a:stretch>
              <a:fillRect/>
            </a:stretch>
          </a:blipFill>
        </p:spPr>
        <p:txBody>
          <a:bodyPr wrap="square" lIns="0" tIns="0" rIns="0" bIns="0" rtlCol="0"/>
          <a:lstStyle/>
          <a:p>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277368" y="169163"/>
            <a:ext cx="3233927" cy="673608"/>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558774" y="426973"/>
            <a:ext cx="2667914" cy="318135"/>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1380744" y="417830"/>
            <a:ext cx="1855089" cy="336423"/>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858939" y="510540"/>
            <a:ext cx="243192" cy="217297"/>
          </a:xfrm>
          <a:prstGeom prst="rect">
            <a:avLst/>
          </a:prstGeom>
          <a:blipFill>
            <a:blip r:embed="rId5" cstate="print"/>
            <a:stretch>
              <a:fillRect/>
            </a:stretch>
          </a:blipFill>
        </p:spPr>
        <p:txBody>
          <a:bodyPr wrap="square" lIns="0" tIns="0" rIns="0" bIns="0" rtlCol="0"/>
          <a:lstStyle/>
          <a:p>
            <a:endParaRPr dirty="0"/>
          </a:p>
        </p:txBody>
      </p:sp>
      <p:sp>
        <p:nvSpPr>
          <p:cNvPr id="9" name="object 9"/>
          <p:cNvSpPr/>
          <p:nvPr/>
        </p:nvSpPr>
        <p:spPr>
          <a:xfrm>
            <a:off x="1110856" y="457200"/>
            <a:ext cx="158750" cy="262890"/>
          </a:xfrm>
          <a:custGeom>
            <a:avLst/>
            <a:gdLst/>
            <a:ahLst/>
            <a:cxnLst/>
            <a:rect l="l" t="t" r="r" b="b"/>
            <a:pathLst>
              <a:path w="158750" h="262890">
                <a:moveTo>
                  <a:pt x="21666" y="0"/>
                </a:moveTo>
                <a:lnTo>
                  <a:pt x="24968" y="0"/>
                </a:lnTo>
                <a:lnTo>
                  <a:pt x="31534" y="1142"/>
                </a:lnTo>
                <a:lnTo>
                  <a:pt x="41325" y="3301"/>
                </a:lnTo>
                <a:lnTo>
                  <a:pt x="51930" y="5841"/>
                </a:lnTo>
                <a:lnTo>
                  <a:pt x="59080" y="7238"/>
                </a:lnTo>
                <a:lnTo>
                  <a:pt x="62788" y="7492"/>
                </a:lnTo>
                <a:lnTo>
                  <a:pt x="65303" y="7747"/>
                </a:lnTo>
                <a:lnTo>
                  <a:pt x="72326" y="8762"/>
                </a:lnTo>
                <a:lnTo>
                  <a:pt x="83845" y="10287"/>
                </a:lnTo>
                <a:lnTo>
                  <a:pt x="92456" y="11429"/>
                </a:lnTo>
                <a:lnTo>
                  <a:pt x="99415" y="12064"/>
                </a:lnTo>
                <a:lnTo>
                  <a:pt x="104711" y="12064"/>
                </a:lnTo>
                <a:lnTo>
                  <a:pt x="108419" y="12064"/>
                </a:lnTo>
                <a:lnTo>
                  <a:pt x="110274" y="13588"/>
                </a:lnTo>
                <a:lnTo>
                  <a:pt x="110274" y="16510"/>
                </a:lnTo>
                <a:lnTo>
                  <a:pt x="110274" y="21209"/>
                </a:lnTo>
                <a:lnTo>
                  <a:pt x="109816" y="28448"/>
                </a:lnTo>
                <a:lnTo>
                  <a:pt x="108889" y="37973"/>
                </a:lnTo>
                <a:lnTo>
                  <a:pt x="107962" y="47625"/>
                </a:lnTo>
                <a:lnTo>
                  <a:pt x="107492" y="54737"/>
                </a:lnTo>
                <a:lnTo>
                  <a:pt x="107492" y="59562"/>
                </a:lnTo>
                <a:lnTo>
                  <a:pt x="107492" y="63373"/>
                </a:lnTo>
                <a:lnTo>
                  <a:pt x="109410" y="65277"/>
                </a:lnTo>
                <a:lnTo>
                  <a:pt x="113258" y="65277"/>
                </a:lnTo>
                <a:lnTo>
                  <a:pt x="117487" y="65277"/>
                </a:lnTo>
                <a:lnTo>
                  <a:pt x="123812" y="65150"/>
                </a:lnTo>
                <a:lnTo>
                  <a:pt x="132232" y="64770"/>
                </a:lnTo>
                <a:lnTo>
                  <a:pt x="140639" y="64388"/>
                </a:lnTo>
                <a:lnTo>
                  <a:pt x="146964" y="64135"/>
                </a:lnTo>
                <a:lnTo>
                  <a:pt x="151206" y="64135"/>
                </a:lnTo>
                <a:lnTo>
                  <a:pt x="154381" y="64135"/>
                </a:lnTo>
                <a:lnTo>
                  <a:pt x="155968" y="65404"/>
                </a:lnTo>
                <a:lnTo>
                  <a:pt x="155968" y="67945"/>
                </a:lnTo>
                <a:lnTo>
                  <a:pt x="155968" y="71882"/>
                </a:lnTo>
                <a:lnTo>
                  <a:pt x="155511" y="78104"/>
                </a:lnTo>
                <a:lnTo>
                  <a:pt x="154584" y="86360"/>
                </a:lnTo>
                <a:lnTo>
                  <a:pt x="153657" y="94741"/>
                </a:lnTo>
                <a:lnTo>
                  <a:pt x="153187" y="100964"/>
                </a:lnTo>
                <a:lnTo>
                  <a:pt x="153187" y="105283"/>
                </a:lnTo>
                <a:lnTo>
                  <a:pt x="153187" y="109474"/>
                </a:lnTo>
                <a:lnTo>
                  <a:pt x="153327" y="115824"/>
                </a:lnTo>
                <a:lnTo>
                  <a:pt x="153593" y="124333"/>
                </a:lnTo>
                <a:lnTo>
                  <a:pt x="153847" y="132841"/>
                </a:lnTo>
                <a:lnTo>
                  <a:pt x="153987" y="139191"/>
                </a:lnTo>
                <a:lnTo>
                  <a:pt x="153987" y="143383"/>
                </a:lnTo>
                <a:lnTo>
                  <a:pt x="153987" y="146685"/>
                </a:lnTo>
                <a:lnTo>
                  <a:pt x="151930" y="148336"/>
                </a:lnTo>
                <a:lnTo>
                  <a:pt x="147828" y="148336"/>
                </a:lnTo>
                <a:lnTo>
                  <a:pt x="143979" y="148336"/>
                </a:lnTo>
                <a:lnTo>
                  <a:pt x="138226" y="148209"/>
                </a:lnTo>
                <a:lnTo>
                  <a:pt x="130543" y="147954"/>
                </a:lnTo>
                <a:lnTo>
                  <a:pt x="122859" y="147700"/>
                </a:lnTo>
                <a:lnTo>
                  <a:pt x="117093" y="147574"/>
                </a:lnTo>
                <a:lnTo>
                  <a:pt x="113258" y="147574"/>
                </a:lnTo>
                <a:lnTo>
                  <a:pt x="109410" y="147574"/>
                </a:lnTo>
                <a:lnTo>
                  <a:pt x="107492" y="149733"/>
                </a:lnTo>
                <a:lnTo>
                  <a:pt x="107492" y="154177"/>
                </a:lnTo>
                <a:lnTo>
                  <a:pt x="136256" y="180403"/>
                </a:lnTo>
                <a:lnTo>
                  <a:pt x="154584" y="181355"/>
                </a:lnTo>
                <a:lnTo>
                  <a:pt x="156972" y="181355"/>
                </a:lnTo>
                <a:lnTo>
                  <a:pt x="158153" y="182117"/>
                </a:lnTo>
                <a:lnTo>
                  <a:pt x="158153" y="183769"/>
                </a:lnTo>
                <a:lnTo>
                  <a:pt x="158153" y="189357"/>
                </a:lnTo>
                <a:lnTo>
                  <a:pt x="157530" y="197738"/>
                </a:lnTo>
                <a:lnTo>
                  <a:pt x="156273" y="208914"/>
                </a:lnTo>
                <a:lnTo>
                  <a:pt x="155016" y="220090"/>
                </a:lnTo>
                <a:lnTo>
                  <a:pt x="154381" y="228473"/>
                </a:lnTo>
                <a:lnTo>
                  <a:pt x="154381" y="234187"/>
                </a:lnTo>
                <a:lnTo>
                  <a:pt x="154381" y="239140"/>
                </a:lnTo>
                <a:lnTo>
                  <a:pt x="153822" y="242315"/>
                </a:lnTo>
                <a:lnTo>
                  <a:pt x="152692" y="243839"/>
                </a:lnTo>
                <a:lnTo>
                  <a:pt x="151574" y="245363"/>
                </a:lnTo>
                <a:lnTo>
                  <a:pt x="148615" y="247396"/>
                </a:lnTo>
                <a:lnTo>
                  <a:pt x="101867" y="261850"/>
                </a:lnTo>
                <a:lnTo>
                  <a:pt x="84848" y="262636"/>
                </a:lnTo>
                <a:lnTo>
                  <a:pt x="55118" y="259871"/>
                </a:lnTo>
                <a:lnTo>
                  <a:pt x="33882" y="251571"/>
                </a:lnTo>
                <a:lnTo>
                  <a:pt x="21138" y="237722"/>
                </a:lnTo>
                <a:lnTo>
                  <a:pt x="16891" y="218312"/>
                </a:lnTo>
                <a:lnTo>
                  <a:pt x="16952" y="212385"/>
                </a:lnTo>
                <a:lnTo>
                  <a:pt x="17138" y="205089"/>
                </a:lnTo>
                <a:lnTo>
                  <a:pt x="17448" y="196435"/>
                </a:lnTo>
                <a:lnTo>
                  <a:pt x="17881" y="186436"/>
                </a:lnTo>
                <a:lnTo>
                  <a:pt x="18316" y="176436"/>
                </a:lnTo>
                <a:lnTo>
                  <a:pt x="18630" y="167782"/>
                </a:lnTo>
                <a:lnTo>
                  <a:pt x="18821" y="160486"/>
                </a:lnTo>
                <a:lnTo>
                  <a:pt x="18884" y="154559"/>
                </a:lnTo>
                <a:lnTo>
                  <a:pt x="18884" y="148971"/>
                </a:lnTo>
                <a:lnTo>
                  <a:pt x="15760" y="146176"/>
                </a:lnTo>
                <a:lnTo>
                  <a:pt x="9537" y="146050"/>
                </a:lnTo>
                <a:lnTo>
                  <a:pt x="3314" y="145923"/>
                </a:lnTo>
                <a:lnTo>
                  <a:pt x="203" y="143763"/>
                </a:lnTo>
                <a:lnTo>
                  <a:pt x="203" y="139826"/>
                </a:lnTo>
                <a:lnTo>
                  <a:pt x="203" y="136778"/>
                </a:lnTo>
                <a:lnTo>
                  <a:pt x="406" y="132207"/>
                </a:lnTo>
                <a:lnTo>
                  <a:pt x="800" y="126237"/>
                </a:lnTo>
                <a:lnTo>
                  <a:pt x="1193" y="120141"/>
                </a:lnTo>
                <a:lnTo>
                  <a:pt x="1396" y="115697"/>
                </a:lnTo>
                <a:lnTo>
                  <a:pt x="1396" y="112649"/>
                </a:lnTo>
                <a:lnTo>
                  <a:pt x="1396" y="109220"/>
                </a:lnTo>
                <a:lnTo>
                  <a:pt x="1168" y="104139"/>
                </a:lnTo>
                <a:lnTo>
                  <a:pt x="698" y="97409"/>
                </a:lnTo>
                <a:lnTo>
                  <a:pt x="241" y="90677"/>
                </a:lnTo>
                <a:lnTo>
                  <a:pt x="0" y="85725"/>
                </a:lnTo>
                <a:lnTo>
                  <a:pt x="0" y="82423"/>
                </a:lnTo>
                <a:lnTo>
                  <a:pt x="0" y="79501"/>
                </a:lnTo>
                <a:lnTo>
                  <a:pt x="2692" y="77088"/>
                </a:lnTo>
                <a:lnTo>
                  <a:pt x="8051" y="75311"/>
                </a:lnTo>
                <a:lnTo>
                  <a:pt x="13411" y="73533"/>
                </a:lnTo>
                <a:lnTo>
                  <a:pt x="16103" y="70865"/>
                </a:lnTo>
                <a:lnTo>
                  <a:pt x="16103" y="67310"/>
                </a:lnTo>
                <a:lnTo>
                  <a:pt x="16103" y="42417"/>
                </a:lnTo>
                <a:lnTo>
                  <a:pt x="16089" y="30533"/>
                </a:lnTo>
                <a:lnTo>
                  <a:pt x="16049" y="22685"/>
                </a:lnTo>
                <a:lnTo>
                  <a:pt x="15985" y="18861"/>
                </a:lnTo>
                <a:lnTo>
                  <a:pt x="15900" y="19050"/>
                </a:lnTo>
                <a:lnTo>
                  <a:pt x="16433" y="6350"/>
                </a:lnTo>
                <a:lnTo>
                  <a:pt x="18351" y="0"/>
                </a:lnTo>
                <a:lnTo>
                  <a:pt x="21666" y="0"/>
                </a:lnTo>
                <a:close/>
              </a:path>
            </a:pathLst>
          </a:custGeom>
          <a:ln w="18288">
            <a:solidFill>
              <a:srgbClr val="FFFFFF"/>
            </a:solidFill>
          </a:ln>
        </p:spPr>
        <p:txBody>
          <a:bodyPr wrap="square" lIns="0" tIns="0" rIns="0" bIns="0" rtlCol="0"/>
          <a:lstStyle/>
          <a:p>
            <a:endParaRPr dirty="0"/>
          </a:p>
        </p:txBody>
      </p:sp>
      <p:sp>
        <p:nvSpPr>
          <p:cNvPr id="10" name="object 10"/>
          <p:cNvSpPr/>
          <p:nvPr/>
        </p:nvSpPr>
        <p:spPr>
          <a:xfrm>
            <a:off x="558774" y="430911"/>
            <a:ext cx="285750" cy="294005"/>
          </a:xfrm>
          <a:custGeom>
            <a:avLst/>
            <a:gdLst/>
            <a:ahLst/>
            <a:cxnLst/>
            <a:rect l="l" t="t" r="r" b="b"/>
            <a:pathLst>
              <a:path w="285750" h="294005">
                <a:moveTo>
                  <a:pt x="147421" y="0"/>
                </a:moveTo>
                <a:lnTo>
                  <a:pt x="192645" y="7393"/>
                </a:lnTo>
                <a:lnTo>
                  <a:pt x="237772" y="29273"/>
                </a:lnTo>
                <a:lnTo>
                  <a:pt x="261861" y="56261"/>
                </a:lnTo>
                <a:lnTo>
                  <a:pt x="261861" y="58800"/>
                </a:lnTo>
                <a:lnTo>
                  <a:pt x="230300" y="99569"/>
                </a:lnTo>
                <a:lnTo>
                  <a:pt x="206298" y="119379"/>
                </a:lnTo>
                <a:lnTo>
                  <a:pt x="203657" y="119379"/>
                </a:lnTo>
                <a:lnTo>
                  <a:pt x="201396" y="119379"/>
                </a:lnTo>
                <a:lnTo>
                  <a:pt x="195275" y="116331"/>
                </a:lnTo>
                <a:lnTo>
                  <a:pt x="185267" y="109981"/>
                </a:lnTo>
                <a:lnTo>
                  <a:pt x="177578" y="105888"/>
                </a:lnTo>
                <a:lnTo>
                  <a:pt x="169503" y="102949"/>
                </a:lnTo>
                <a:lnTo>
                  <a:pt x="161043" y="101177"/>
                </a:lnTo>
                <a:lnTo>
                  <a:pt x="152196" y="100584"/>
                </a:lnTo>
                <a:lnTo>
                  <a:pt x="143021" y="101443"/>
                </a:lnTo>
                <a:lnTo>
                  <a:pt x="109996" y="129555"/>
                </a:lnTo>
                <a:lnTo>
                  <a:pt x="106692" y="147447"/>
                </a:lnTo>
                <a:lnTo>
                  <a:pt x="107568" y="156783"/>
                </a:lnTo>
                <a:lnTo>
                  <a:pt x="135970" y="192452"/>
                </a:lnTo>
                <a:lnTo>
                  <a:pt x="153784" y="196087"/>
                </a:lnTo>
                <a:lnTo>
                  <a:pt x="162394" y="196087"/>
                </a:lnTo>
                <a:lnTo>
                  <a:pt x="173850" y="163322"/>
                </a:lnTo>
                <a:lnTo>
                  <a:pt x="172981" y="155082"/>
                </a:lnTo>
                <a:lnTo>
                  <a:pt x="172358" y="147700"/>
                </a:lnTo>
                <a:lnTo>
                  <a:pt x="171982" y="141176"/>
                </a:lnTo>
                <a:lnTo>
                  <a:pt x="171856" y="135509"/>
                </a:lnTo>
                <a:lnTo>
                  <a:pt x="171856" y="134112"/>
                </a:lnTo>
                <a:lnTo>
                  <a:pt x="172123" y="132714"/>
                </a:lnTo>
                <a:lnTo>
                  <a:pt x="172656" y="131572"/>
                </a:lnTo>
                <a:lnTo>
                  <a:pt x="173456" y="130810"/>
                </a:lnTo>
                <a:lnTo>
                  <a:pt x="174840" y="130301"/>
                </a:lnTo>
                <a:lnTo>
                  <a:pt x="176834" y="130301"/>
                </a:lnTo>
                <a:lnTo>
                  <a:pt x="177761" y="130301"/>
                </a:lnTo>
                <a:lnTo>
                  <a:pt x="226695" y="133096"/>
                </a:lnTo>
                <a:lnTo>
                  <a:pt x="231614" y="133048"/>
                </a:lnTo>
                <a:lnTo>
                  <a:pt x="237626" y="132905"/>
                </a:lnTo>
                <a:lnTo>
                  <a:pt x="244729" y="132667"/>
                </a:lnTo>
                <a:lnTo>
                  <a:pt x="252920" y="132334"/>
                </a:lnTo>
                <a:lnTo>
                  <a:pt x="261118" y="132000"/>
                </a:lnTo>
                <a:lnTo>
                  <a:pt x="268223" y="131762"/>
                </a:lnTo>
                <a:lnTo>
                  <a:pt x="274233" y="131619"/>
                </a:lnTo>
                <a:lnTo>
                  <a:pt x="279145" y="131572"/>
                </a:lnTo>
                <a:lnTo>
                  <a:pt x="282994" y="131572"/>
                </a:lnTo>
                <a:lnTo>
                  <a:pt x="284911" y="133096"/>
                </a:lnTo>
                <a:lnTo>
                  <a:pt x="284911" y="136271"/>
                </a:lnTo>
                <a:lnTo>
                  <a:pt x="282200" y="178550"/>
                </a:lnTo>
                <a:lnTo>
                  <a:pt x="281609" y="187261"/>
                </a:lnTo>
                <a:lnTo>
                  <a:pt x="281256" y="194639"/>
                </a:lnTo>
                <a:lnTo>
                  <a:pt x="281139" y="200660"/>
                </a:lnTo>
                <a:lnTo>
                  <a:pt x="281275" y="207734"/>
                </a:lnTo>
                <a:lnTo>
                  <a:pt x="281684" y="216392"/>
                </a:lnTo>
                <a:lnTo>
                  <a:pt x="282366" y="226645"/>
                </a:lnTo>
                <a:lnTo>
                  <a:pt x="283324" y="238505"/>
                </a:lnTo>
                <a:lnTo>
                  <a:pt x="284281" y="250313"/>
                </a:lnTo>
                <a:lnTo>
                  <a:pt x="284964" y="260381"/>
                </a:lnTo>
                <a:lnTo>
                  <a:pt x="285372" y="268688"/>
                </a:lnTo>
                <a:lnTo>
                  <a:pt x="285508" y="275209"/>
                </a:lnTo>
                <a:lnTo>
                  <a:pt x="285508" y="279146"/>
                </a:lnTo>
                <a:lnTo>
                  <a:pt x="283197" y="281177"/>
                </a:lnTo>
                <a:lnTo>
                  <a:pt x="278561" y="281177"/>
                </a:lnTo>
                <a:lnTo>
                  <a:pt x="273006" y="280963"/>
                </a:lnTo>
                <a:lnTo>
                  <a:pt x="266285" y="280320"/>
                </a:lnTo>
                <a:lnTo>
                  <a:pt x="258400" y="279249"/>
                </a:lnTo>
                <a:lnTo>
                  <a:pt x="249351" y="277749"/>
                </a:lnTo>
                <a:lnTo>
                  <a:pt x="240074" y="276226"/>
                </a:lnTo>
                <a:lnTo>
                  <a:pt x="232113" y="275097"/>
                </a:lnTo>
                <a:lnTo>
                  <a:pt x="225468" y="274373"/>
                </a:lnTo>
                <a:lnTo>
                  <a:pt x="220141" y="274065"/>
                </a:lnTo>
                <a:lnTo>
                  <a:pt x="201067" y="282733"/>
                </a:lnTo>
                <a:lnTo>
                  <a:pt x="182591" y="288925"/>
                </a:lnTo>
                <a:lnTo>
                  <a:pt x="164709" y="292639"/>
                </a:lnTo>
                <a:lnTo>
                  <a:pt x="147421" y="293877"/>
                </a:lnTo>
                <a:lnTo>
                  <a:pt x="118196" y="291187"/>
                </a:lnTo>
                <a:lnTo>
                  <a:pt x="66190" y="269660"/>
                </a:lnTo>
                <a:lnTo>
                  <a:pt x="24415" y="228278"/>
                </a:lnTo>
                <a:lnTo>
                  <a:pt x="2712" y="176565"/>
                </a:lnTo>
                <a:lnTo>
                  <a:pt x="0" y="147447"/>
                </a:lnTo>
                <a:lnTo>
                  <a:pt x="2676" y="117754"/>
                </a:lnTo>
                <a:lnTo>
                  <a:pt x="24083" y="65418"/>
                </a:lnTo>
                <a:lnTo>
                  <a:pt x="65407" y="24110"/>
                </a:lnTo>
                <a:lnTo>
                  <a:pt x="117710" y="2686"/>
                </a:lnTo>
                <a:lnTo>
                  <a:pt x="147421" y="0"/>
                </a:lnTo>
                <a:close/>
              </a:path>
            </a:pathLst>
          </a:custGeom>
          <a:ln w="18288">
            <a:solidFill>
              <a:srgbClr val="FFFFFF"/>
            </a:solidFill>
          </a:ln>
        </p:spPr>
        <p:txBody>
          <a:bodyPr wrap="square" lIns="0" tIns="0" rIns="0" bIns="0" rtlCol="0"/>
          <a:lstStyle/>
          <a:p>
            <a:endParaRPr dirty="0"/>
          </a:p>
        </p:txBody>
      </p:sp>
      <p:sp>
        <p:nvSpPr>
          <p:cNvPr id="11" name="object 11"/>
          <p:cNvSpPr txBox="1"/>
          <p:nvPr/>
        </p:nvSpPr>
        <p:spPr>
          <a:xfrm>
            <a:off x="231140" y="861372"/>
            <a:ext cx="8583295" cy="3769360"/>
          </a:xfrm>
          <a:prstGeom prst="rect">
            <a:avLst/>
          </a:prstGeom>
        </p:spPr>
        <p:txBody>
          <a:bodyPr vert="horz" wrap="square" lIns="0" tIns="48895" rIns="0" bIns="0" rtlCol="0">
            <a:spAutoFit/>
          </a:bodyPr>
          <a:lstStyle/>
          <a:p>
            <a:pPr marL="12700">
              <a:lnSpc>
                <a:spcPct val="100000"/>
              </a:lnSpc>
              <a:spcBef>
                <a:spcPts val="385"/>
              </a:spcBef>
              <a:tabLst>
                <a:tab pos="286385" algn="l"/>
              </a:tabLst>
            </a:pPr>
            <a:r>
              <a:rPr sz="1950" spc="-555" dirty="0">
                <a:solidFill>
                  <a:srgbClr val="D16248"/>
                </a:solidFill>
                <a:latin typeface="Arial"/>
                <a:cs typeface="Arial"/>
              </a:rPr>
              <a:t>	</a:t>
            </a:r>
            <a:r>
              <a:rPr sz="2600" spc="-5" dirty="0">
                <a:solidFill>
                  <a:srgbClr val="00AF50"/>
                </a:solidFill>
                <a:latin typeface="Trebuchet MS"/>
                <a:cs typeface="Trebuchet MS"/>
              </a:rPr>
              <a:t>Short term meal initiators and</a:t>
            </a:r>
            <a:r>
              <a:rPr sz="2600" spc="-10" dirty="0">
                <a:solidFill>
                  <a:srgbClr val="00AF50"/>
                </a:solidFill>
                <a:latin typeface="Trebuchet MS"/>
                <a:cs typeface="Trebuchet MS"/>
              </a:rPr>
              <a:t> </a:t>
            </a:r>
            <a:r>
              <a:rPr sz="2600" spc="-5" dirty="0">
                <a:solidFill>
                  <a:srgbClr val="00AF50"/>
                </a:solidFill>
                <a:latin typeface="Trebuchet MS"/>
                <a:cs typeface="Trebuchet MS"/>
              </a:rPr>
              <a:t>terminatoprs</a:t>
            </a:r>
            <a:endParaRPr sz="2600" dirty="0">
              <a:latin typeface="Trebuchet MS"/>
              <a:cs typeface="Trebuchet MS"/>
            </a:endParaRPr>
          </a:p>
          <a:p>
            <a:pPr marL="12700">
              <a:lnSpc>
                <a:spcPct val="100000"/>
              </a:lnSpc>
              <a:spcBef>
                <a:spcPts val="290"/>
              </a:spcBef>
              <a:tabLst>
                <a:tab pos="286385" algn="l"/>
              </a:tabLst>
            </a:pPr>
            <a:r>
              <a:rPr sz="1950" spc="-555" dirty="0">
                <a:solidFill>
                  <a:srgbClr val="D16248"/>
                </a:solidFill>
                <a:latin typeface="Arial"/>
                <a:cs typeface="Arial"/>
              </a:rPr>
              <a:t>	</a:t>
            </a:r>
            <a:r>
              <a:rPr sz="2600" spc="-5" dirty="0">
                <a:solidFill>
                  <a:srgbClr val="00AF50"/>
                </a:solidFill>
                <a:latin typeface="Trebuchet MS"/>
                <a:cs typeface="Trebuchet MS"/>
              </a:rPr>
              <a:t>Ghrelin</a:t>
            </a:r>
            <a:r>
              <a:rPr sz="2600" spc="-5" dirty="0">
                <a:latin typeface="Trebuchet MS"/>
                <a:cs typeface="Trebuchet MS"/>
              </a:rPr>
              <a:t>, </a:t>
            </a:r>
            <a:r>
              <a:rPr sz="2600" spc="-105" dirty="0">
                <a:solidFill>
                  <a:srgbClr val="FFC000"/>
                </a:solidFill>
                <a:latin typeface="Trebuchet MS"/>
                <a:cs typeface="Trebuchet MS"/>
              </a:rPr>
              <a:t>PYY</a:t>
            </a:r>
            <a:r>
              <a:rPr sz="2600" spc="-105" dirty="0">
                <a:latin typeface="Trebuchet MS"/>
                <a:cs typeface="Trebuchet MS"/>
              </a:rPr>
              <a:t>, </a:t>
            </a:r>
            <a:r>
              <a:rPr sz="2600" spc="-15" dirty="0">
                <a:solidFill>
                  <a:srgbClr val="00AFEF"/>
                </a:solidFill>
                <a:latin typeface="Trebuchet MS"/>
                <a:cs typeface="Trebuchet MS"/>
              </a:rPr>
              <a:t>Pancreatic </a:t>
            </a:r>
            <a:r>
              <a:rPr sz="2600" spc="-5" dirty="0">
                <a:solidFill>
                  <a:srgbClr val="00AFEF"/>
                </a:solidFill>
                <a:latin typeface="Trebuchet MS"/>
                <a:cs typeface="Trebuchet MS"/>
              </a:rPr>
              <a:t>polypeptide</a:t>
            </a:r>
            <a:r>
              <a:rPr sz="2600" spc="-5" dirty="0">
                <a:latin typeface="Trebuchet MS"/>
                <a:cs typeface="Trebuchet MS"/>
              </a:rPr>
              <a:t>, </a:t>
            </a:r>
            <a:r>
              <a:rPr sz="2600" spc="-5" dirty="0">
                <a:solidFill>
                  <a:srgbClr val="D16248"/>
                </a:solidFill>
                <a:latin typeface="Trebuchet MS"/>
                <a:cs typeface="Trebuchet MS"/>
              </a:rPr>
              <a:t>Isulin</a:t>
            </a:r>
            <a:r>
              <a:rPr sz="2600" spc="-5" dirty="0">
                <a:latin typeface="Trebuchet MS"/>
                <a:cs typeface="Trebuchet MS"/>
              </a:rPr>
              <a:t>,</a:t>
            </a:r>
            <a:r>
              <a:rPr sz="2600" spc="-125" dirty="0">
                <a:latin typeface="Trebuchet MS"/>
                <a:cs typeface="Trebuchet MS"/>
              </a:rPr>
              <a:t> </a:t>
            </a:r>
            <a:r>
              <a:rPr sz="2600" dirty="0">
                <a:solidFill>
                  <a:srgbClr val="00AF50"/>
                </a:solidFill>
                <a:latin typeface="Trebuchet MS"/>
                <a:cs typeface="Trebuchet MS"/>
              </a:rPr>
              <a:t>Amylin</a:t>
            </a:r>
            <a:endParaRPr sz="2600" dirty="0">
              <a:latin typeface="Trebuchet MS"/>
              <a:cs typeface="Trebuchet MS"/>
            </a:endParaRPr>
          </a:p>
          <a:p>
            <a:pPr marL="286385" marR="5080" indent="-274320">
              <a:lnSpc>
                <a:spcPts val="2810"/>
              </a:lnSpc>
              <a:spcBef>
                <a:spcPts val="640"/>
              </a:spcBef>
              <a:tabLst>
                <a:tab pos="286385" algn="l"/>
              </a:tabLst>
            </a:pPr>
            <a:r>
              <a:rPr sz="1950" spc="-555" dirty="0">
                <a:solidFill>
                  <a:srgbClr val="D16248"/>
                </a:solidFill>
                <a:latin typeface="Arial"/>
                <a:cs typeface="Arial"/>
              </a:rPr>
              <a:t>	</a:t>
            </a:r>
            <a:r>
              <a:rPr sz="2600" spc="-5" dirty="0">
                <a:latin typeface="Trebuchet MS"/>
                <a:cs typeface="Trebuchet MS"/>
              </a:rPr>
              <a:t>Ghrelin(stomach,arcuate </a:t>
            </a:r>
            <a:r>
              <a:rPr sz="2600" dirty="0">
                <a:latin typeface="Trebuchet MS"/>
                <a:cs typeface="Trebuchet MS"/>
              </a:rPr>
              <a:t>nucleus)- </a:t>
            </a:r>
            <a:r>
              <a:rPr sz="2600" u="heavy" dirty="0">
                <a:solidFill>
                  <a:srgbClr val="FFC000"/>
                </a:solidFill>
                <a:uFill>
                  <a:solidFill>
                    <a:srgbClr val="FFC000"/>
                  </a:solidFill>
                </a:uFill>
                <a:latin typeface="Trebuchet MS"/>
                <a:cs typeface="Trebuchet MS"/>
              </a:rPr>
              <a:t>only </a:t>
            </a:r>
            <a:r>
              <a:rPr sz="2600" u="heavy" spc="-5" dirty="0">
                <a:solidFill>
                  <a:srgbClr val="FFC000"/>
                </a:solidFill>
                <a:uFill>
                  <a:solidFill>
                    <a:srgbClr val="FFC000"/>
                  </a:solidFill>
                </a:uFill>
                <a:latin typeface="Trebuchet MS"/>
                <a:cs typeface="Trebuchet MS"/>
              </a:rPr>
              <a:t>orexenergic </a:t>
            </a:r>
            <a:r>
              <a:rPr sz="2600" u="heavy" dirty="0">
                <a:solidFill>
                  <a:srgbClr val="FFC000"/>
                </a:solidFill>
                <a:uFill>
                  <a:solidFill>
                    <a:srgbClr val="FFC000"/>
                  </a:solidFill>
                </a:uFill>
                <a:latin typeface="Trebuchet MS"/>
                <a:cs typeface="Trebuchet MS"/>
              </a:rPr>
              <a:t>gut </a:t>
            </a:r>
            <a:r>
              <a:rPr sz="2600" dirty="0">
                <a:solidFill>
                  <a:srgbClr val="FFC000"/>
                </a:solidFill>
                <a:latin typeface="Trebuchet MS"/>
                <a:cs typeface="Trebuchet MS"/>
              </a:rPr>
              <a:t> </a:t>
            </a:r>
            <a:r>
              <a:rPr sz="2600" u="heavy" spc="-5" dirty="0">
                <a:solidFill>
                  <a:srgbClr val="FFC000"/>
                </a:solidFill>
                <a:uFill>
                  <a:solidFill>
                    <a:srgbClr val="FFC000"/>
                  </a:solidFill>
                </a:uFill>
                <a:latin typeface="Trebuchet MS"/>
                <a:cs typeface="Trebuchet MS"/>
              </a:rPr>
              <a:t>hormone</a:t>
            </a:r>
            <a:endParaRPr sz="2600" dirty="0">
              <a:latin typeface="Trebuchet MS"/>
              <a:cs typeface="Trebuchet MS"/>
            </a:endParaRPr>
          </a:p>
          <a:p>
            <a:pPr marL="12700">
              <a:lnSpc>
                <a:spcPct val="100000"/>
              </a:lnSpc>
              <a:spcBef>
                <a:spcPts val="250"/>
              </a:spcBef>
              <a:tabLst>
                <a:tab pos="286385" algn="l"/>
              </a:tabLst>
            </a:pPr>
            <a:r>
              <a:rPr sz="1950" spc="-550" dirty="0">
                <a:solidFill>
                  <a:srgbClr val="D16248"/>
                </a:solidFill>
                <a:latin typeface="Arial"/>
                <a:cs typeface="Arial"/>
              </a:rPr>
              <a:t>	</a:t>
            </a:r>
            <a:r>
              <a:rPr sz="2600" spc="-5" dirty="0">
                <a:latin typeface="Trebuchet MS"/>
                <a:cs typeface="Trebuchet MS"/>
              </a:rPr>
              <a:t>Most </a:t>
            </a:r>
            <a:r>
              <a:rPr sz="2600" dirty="0">
                <a:latin typeface="Trebuchet MS"/>
                <a:cs typeface="Trebuchet MS"/>
              </a:rPr>
              <a:t>likely </a:t>
            </a:r>
            <a:r>
              <a:rPr sz="2600" spc="-5" dirty="0">
                <a:latin typeface="Trebuchet MS"/>
                <a:cs typeface="Trebuchet MS"/>
              </a:rPr>
              <a:t>stimulates </a:t>
            </a:r>
            <a:r>
              <a:rPr sz="2600" dirty="0">
                <a:latin typeface="Trebuchet MS"/>
                <a:cs typeface="Trebuchet MS"/>
              </a:rPr>
              <a:t>NPY/AgRP</a:t>
            </a:r>
            <a:r>
              <a:rPr sz="2600" spc="-120" dirty="0">
                <a:latin typeface="Trebuchet MS"/>
                <a:cs typeface="Trebuchet MS"/>
              </a:rPr>
              <a:t> </a:t>
            </a:r>
            <a:r>
              <a:rPr sz="2600" spc="-5" dirty="0">
                <a:latin typeface="Trebuchet MS"/>
                <a:cs typeface="Trebuchet MS"/>
              </a:rPr>
              <a:t>neurons</a:t>
            </a:r>
            <a:endParaRPr sz="2600" dirty="0">
              <a:latin typeface="Trebuchet MS"/>
              <a:cs typeface="Trebuchet MS"/>
            </a:endParaRPr>
          </a:p>
          <a:p>
            <a:pPr marL="12700">
              <a:lnSpc>
                <a:spcPct val="100000"/>
              </a:lnSpc>
              <a:spcBef>
                <a:spcPts val="285"/>
              </a:spcBef>
              <a:tabLst>
                <a:tab pos="286385" algn="l"/>
              </a:tabLst>
            </a:pPr>
            <a:r>
              <a:rPr sz="1950" spc="-555" dirty="0">
                <a:solidFill>
                  <a:srgbClr val="D16248"/>
                </a:solidFill>
                <a:latin typeface="Arial"/>
                <a:cs typeface="Arial"/>
              </a:rPr>
              <a:t>	</a:t>
            </a:r>
            <a:r>
              <a:rPr sz="2600" dirty="0">
                <a:solidFill>
                  <a:srgbClr val="00AF50"/>
                </a:solidFill>
                <a:latin typeface="Trebuchet MS"/>
                <a:cs typeface="Trebuchet MS"/>
              </a:rPr>
              <a:t>PYY </a:t>
            </a:r>
            <a:r>
              <a:rPr sz="2600" dirty="0">
                <a:latin typeface="Trebuchet MS"/>
                <a:cs typeface="Trebuchet MS"/>
              </a:rPr>
              <a:t>( </a:t>
            </a:r>
            <a:r>
              <a:rPr sz="2600" spc="-5" dirty="0">
                <a:latin typeface="Trebuchet MS"/>
                <a:cs typeface="Trebuchet MS"/>
              </a:rPr>
              <a:t>ileum,</a:t>
            </a:r>
            <a:r>
              <a:rPr sz="2600" spc="-85" dirty="0">
                <a:latin typeface="Trebuchet MS"/>
                <a:cs typeface="Trebuchet MS"/>
              </a:rPr>
              <a:t> </a:t>
            </a:r>
            <a:r>
              <a:rPr sz="2600" spc="-5" dirty="0">
                <a:latin typeface="Trebuchet MS"/>
                <a:cs typeface="Trebuchet MS"/>
              </a:rPr>
              <a:t>colon)</a:t>
            </a:r>
            <a:endParaRPr sz="2600" dirty="0">
              <a:latin typeface="Trebuchet MS"/>
              <a:cs typeface="Trebuchet MS"/>
            </a:endParaRPr>
          </a:p>
          <a:p>
            <a:pPr marL="12700">
              <a:lnSpc>
                <a:spcPct val="100000"/>
              </a:lnSpc>
              <a:spcBef>
                <a:spcPts val="290"/>
              </a:spcBef>
              <a:tabLst>
                <a:tab pos="286385" algn="l"/>
              </a:tabLst>
            </a:pPr>
            <a:r>
              <a:rPr sz="1950" spc="-555" dirty="0">
                <a:solidFill>
                  <a:srgbClr val="D16248"/>
                </a:solidFill>
                <a:latin typeface="Arial"/>
                <a:cs typeface="Arial"/>
              </a:rPr>
              <a:t>	</a:t>
            </a:r>
            <a:r>
              <a:rPr sz="2600" dirty="0">
                <a:latin typeface="Trebuchet MS"/>
                <a:cs typeface="Trebuchet MS"/>
              </a:rPr>
              <a:t>A/w </a:t>
            </a:r>
            <a:r>
              <a:rPr sz="2600" spc="-5" dirty="0">
                <a:latin typeface="Trebuchet MS"/>
                <a:cs typeface="Trebuchet MS"/>
              </a:rPr>
              <a:t>hyperphagia </a:t>
            </a:r>
            <a:r>
              <a:rPr sz="2600" dirty="0">
                <a:latin typeface="Trebuchet MS"/>
                <a:cs typeface="Trebuchet MS"/>
              </a:rPr>
              <a:t>, obesity </a:t>
            </a:r>
            <a:r>
              <a:rPr sz="2600" spc="-5" dirty="0">
                <a:latin typeface="Trebuchet MS"/>
                <a:cs typeface="Trebuchet MS"/>
              </a:rPr>
              <a:t>in </a:t>
            </a:r>
            <a:r>
              <a:rPr sz="2600" u="heavy" spc="-15" dirty="0">
                <a:uFill>
                  <a:solidFill>
                    <a:srgbClr val="000000"/>
                  </a:solidFill>
                </a:uFill>
                <a:latin typeface="Trebuchet MS"/>
                <a:cs typeface="Trebuchet MS"/>
              </a:rPr>
              <a:t>Prader-Willi</a:t>
            </a:r>
            <a:r>
              <a:rPr sz="2600" u="heavy" spc="-85" dirty="0">
                <a:uFill>
                  <a:solidFill>
                    <a:srgbClr val="000000"/>
                  </a:solidFill>
                </a:uFill>
                <a:latin typeface="Trebuchet MS"/>
                <a:cs typeface="Trebuchet MS"/>
              </a:rPr>
              <a:t> </a:t>
            </a:r>
            <a:r>
              <a:rPr sz="2600" u="heavy" spc="-5" dirty="0">
                <a:uFill>
                  <a:solidFill>
                    <a:srgbClr val="000000"/>
                  </a:solidFill>
                </a:uFill>
                <a:latin typeface="Trebuchet MS"/>
                <a:cs typeface="Trebuchet MS"/>
              </a:rPr>
              <a:t>syndrome</a:t>
            </a:r>
            <a:endParaRPr sz="2600" dirty="0">
              <a:latin typeface="Trebuchet MS"/>
              <a:cs typeface="Trebuchet MS"/>
            </a:endParaRPr>
          </a:p>
          <a:p>
            <a:pPr marL="286385" marR="1153160" indent="-274320">
              <a:lnSpc>
                <a:spcPts val="2810"/>
              </a:lnSpc>
              <a:spcBef>
                <a:spcPts val="640"/>
              </a:spcBef>
              <a:tabLst>
                <a:tab pos="286385" algn="l"/>
              </a:tabLst>
            </a:pPr>
            <a:r>
              <a:rPr sz="1950" spc="-555" dirty="0">
                <a:solidFill>
                  <a:srgbClr val="D16248"/>
                </a:solidFill>
                <a:latin typeface="Arial"/>
                <a:cs typeface="Arial"/>
              </a:rPr>
              <a:t>	</a:t>
            </a:r>
            <a:r>
              <a:rPr sz="2600" spc="-5" dirty="0">
                <a:solidFill>
                  <a:srgbClr val="A9432B"/>
                </a:solidFill>
                <a:latin typeface="Trebuchet MS"/>
                <a:cs typeface="Trebuchet MS"/>
              </a:rPr>
              <a:t>Amylin</a:t>
            </a:r>
            <a:r>
              <a:rPr sz="2600" spc="-5" dirty="0">
                <a:latin typeface="Trebuchet MS"/>
                <a:cs typeface="Trebuchet MS"/>
              </a:rPr>
              <a:t>(pancreatic </a:t>
            </a:r>
            <a:r>
              <a:rPr sz="2600" dirty="0">
                <a:latin typeface="Trebuchet MS"/>
                <a:cs typeface="Trebuchet MS"/>
              </a:rPr>
              <a:t>ß </a:t>
            </a:r>
            <a:r>
              <a:rPr sz="2600" spc="-5" dirty="0">
                <a:latin typeface="Trebuchet MS"/>
                <a:cs typeface="Trebuchet MS"/>
              </a:rPr>
              <a:t>cells), </a:t>
            </a:r>
            <a:r>
              <a:rPr sz="2600" dirty="0">
                <a:solidFill>
                  <a:srgbClr val="A9432B"/>
                </a:solidFill>
                <a:latin typeface="Trebuchet MS"/>
                <a:cs typeface="Trebuchet MS"/>
              </a:rPr>
              <a:t>PYY </a:t>
            </a:r>
            <a:r>
              <a:rPr sz="2600" dirty="0">
                <a:latin typeface="Trebuchet MS"/>
                <a:cs typeface="Trebuchet MS"/>
              </a:rPr>
              <a:t>– </a:t>
            </a:r>
            <a:r>
              <a:rPr sz="2600" spc="-5" dirty="0">
                <a:latin typeface="Trebuchet MS"/>
                <a:cs typeface="Trebuchet MS"/>
              </a:rPr>
              <a:t>both </a:t>
            </a:r>
            <a:r>
              <a:rPr sz="2600" dirty="0">
                <a:latin typeface="Trebuchet MS"/>
                <a:cs typeface="Trebuchet MS"/>
              </a:rPr>
              <a:t>stimulate  </a:t>
            </a:r>
            <a:r>
              <a:rPr sz="2600" spc="-10" dirty="0">
                <a:latin typeface="Trebuchet MS"/>
                <a:cs typeface="Trebuchet MS"/>
              </a:rPr>
              <a:t>POMC/CART</a:t>
            </a:r>
            <a:r>
              <a:rPr sz="2600" spc="-85" dirty="0">
                <a:latin typeface="Trebuchet MS"/>
                <a:cs typeface="Trebuchet MS"/>
              </a:rPr>
              <a:t> </a:t>
            </a:r>
            <a:r>
              <a:rPr sz="2600" spc="-5" dirty="0">
                <a:latin typeface="Trebuchet MS"/>
                <a:cs typeface="Trebuchet MS"/>
              </a:rPr>
              <a:t>neurons</a:t>
            </a:r>
            <a:endParaRPr sz="2600" dirty="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4294967295"/>
          </p:nvPr>
        </p:nvSpPr>
        <p:spPr>
          <a:xfrm>
            <a:off x="228600" y="1143000"/>
            <a:ext cx="4225925" cy="3886200"/>
          </a:xfrm>
          <a:prstGeom prst="rect">
            <a:avLst/>
          </a:prstGeom>
          <a:extLst>
            <a:ext uri="{91240B29-F687-4F45-9708-019B960494DF}">
              <a14:hiddenLine xmlns:a14="http://schemas.microsoft.com/office/drawing/2010/main" w="9525">
                <a:solidFill>
                  <a:schemeClr val="bg1"/>
                </a:solidFill>
                <a:miter lim="800000"/>
                <a:headEnd/>
                <a:tailEnd/>
              </a14:hiddenLine>
            </a:ext>
          </a:extLst>
        </p:spPr>
        <p:txBody>
          <a:bodyPr/>
          <a:lstStyle/>
          <a:p>
            <a:pPr eaLnBrk="1" hangingPunct="1">
              <a:buClr>
                <a:schemeClr val="tx1"/>
              </a:buClr>
              <a:buFont typeface="Wingdings" pitchFamily="2" charset="2"/>
              <a:buChar char="§"/>
            </a:pPr>
            <a:r>
              <a:rPr lang="en-US" sz="2400" dirty="0" smtClean="0"/>
              <a:t>Diabetes</a:t>
            </a:r>
          </a:p>
          <a:p>
            <a:pPr eaLnBrk="1" hangingPunct="1">
              <a:buClr>
                <a:schemeClr val="tx1"/>
              </a:buClr>
              <a:buFont typeface="Wingdings" pitchFamily="2" charset="2"/>
              <a:buChar char="§"/>
            </a:pPr>
            <a:r>
              <a:rPr lang="en-US" sz="2400" dirty="0" smtClean="0"/>
              <a:t>Coronary artery disease</a:t>
            </a:r>
          </a:p>
          <a:p>
            <a:pPr eaLnBrk="1" hangingPunct="1">
              <a:buClr>
                <a:schemeClr val="tx1"/>
              </a:buClr>
              <a:buFont typeface="Wingdings" pitchFamily="2" charset="2"/>
              <a:buChar char="§"/>
            </a:pPr>
            <a:r>
              <a:rPr lang="en-US" sz="2400" dirty="0" smtClean="0"/>
              <a:t>Peripheral artery disease</a:t>
            </a:r>
          </a:p>
          <a:p>
            <a:pPr eaLnBrk="1" hangingPunct="1">
              <a:buClr>
                <a:schemeClr val="tx1"/>
              </a:buClr>
              <a:buFont typeface="Wingdings" pitchFamily="2" charset="2"/>
              <a:buChar char="§"/>
            </a:pPr>
            <a:r>
              <a:rPr lang="en-US" sz="2400" dirty="0" smtClean="0"/>
              <a:t>Stroke</a:t>
            </a:r>
          </a:p>
          <a:p>
            <a:pPr eaLnBrk="1" hangingPunct="1">
              <a:buClr>
                <a:schemeClr val="tx1"/>
              </a:buClr>
              <a:buFont typeface="Wingdings" pitchFamily="2" charset="2"/>
              <a:buChar char="§"/>
            </a:pPr>
            <a:r>
              <a:rPr lang="en-US" sz="2400" dirty="0" smtClean="0"/>
              <a:t>Hypertension</a:t>
            </a:r>
          </a:p>
          <a:p>
            <a:pPr eaLnBrk="1" hangingPunct="1">
              <a:buClr>
                <a:schemeClr val="tx1"/>
              </a:buClr>
              <a:buFont typeface="Wingdings" pitchFamily="2" charset="2"/>
              <a:buChar char="§"/>
            </a:pPr>
            <a:r>
              <a:rPr lang="en-US" sz="2400" dirty="0" smtClean="0"/>
              <a:t>Hyperlipidemia </a:t>
            </a:r>
          </a:p>
          <a:p>
            <a:pPr eaLnBrk="1" hangingPunct="1">
              <a:buClr>
                <a:schemeClr val="tx1"/>
              </a:buClr>
              <a:buFont typeface="Wingdings" pitchFamily="2" charset="2"/>
              <a:buChar char="§"/>
            </a:pPr>
            <a:r>
              <a:rPr lang="en-US" sz="2400" dirty="0" smtClean="0"/>
              <a:t>Arthritis</a:t>
            </a:r>
          </a:p>
          <a:p>
            <a:pPr eaLnBrk="1" hangingPunct="1">
              <a:buClr>
                <a:schemeClr val="tx1"/>
              </a:buClr>
              <a:buFont typeface="Wingdings" pitchFamily="2" charset="2"/>
              <a:buChar char="§"/>
            </a:pPr>
            <a:r>
              <a:rPr lang="en-US" sz="2400" dirty="0" smtClean="0"/>
              <a:t>Obstructive sleep apnea</a:t>
            </a:r>
          </a:p>
          <a:p>
            <a:pPr eaLnBrk="1" hangingPunct="1">
              <a:buClr>
                <a:schemeClr val="tx1"/>
              </a:buClr>
              <a:buFont typeface="Wingdings" pitchFamily="2" charset="2"/>
              <a:buChar char="§"/>
            </a:pPr>
            <a:r>
              <a:rPr lang="en-US" sz="2400" dirty="0" smtClean="0"/>
              <a:t>Pulmonary disease</a:t>
            </a:r>
          </a:p>
          <a:p>
            <a:pPr eaLnBrk="1" hangingPunct="1">
              <a:buClr>
                <a:schemeClr val="tx1"/>
              </a:buClr>
              <a:buFont typeface="Wingdings" pitchFamily="2" charset="2"/>
              <a:buChar char="§"/>
            </a:pPr>
            <a:r>
              <a:rPr lang="en-US" sz="2400" dirty="0" smtClean="0"/>
              <a:t>PCOS/infertility</a:t>
            </a:r>
          </a:p>
          <a:p>
            <a:pPr eaLnBrk="1" hangingPunct="1">
              <a:buClr>
                <a:schemeClr val="tx1"/>
              </a:buClr>
              <a:buFont typeface="Wingdings" pitchFamily="2" charset="2"/>
              <a:buChar char="§"/>
            </a:pPr>
            <a:r>
              <a:rPr lang="en-US" sz="2400" dirty="0" smtClean="0"/>
              <a:t>Dysmenorrhea</a:t>
            </a:r>
          </a:p>
        </p:txBody>
      </p:sp>
      <p:sp>
        <p:nvSpPr>
          <p:cNvPr id="13315" name="Rectangle 3"/>
          <p:cNvSpPr>
            <a:spLocks noGrp="1" noChangeArrowheads="1"/>
          </p:cNvSpPr>
          <p:nvPr>
            <p:ph type="body" sz="half" idx="2"/>
          </p:nvPr>
        </p:nvSpPr>
        <p:spPr>
          <a:xfrm>
            <a:off x="4495800" y="1143000"/>
            <a:ext cx="4495800" cy="4321183"/>
          </a:xfrm>
          <a:extLst>
            <a:ext uri="{91240B29-F687-4F45-9708-019B960494DF}">
              <a14:hiddenLine xmlns:a14="http://schemas.microsoft.com/office/drawing/2010/main" w="9525">
                <a:solidFill>
                  <a:schemeClr val="bg1"/>
                </a:solidFill>
                <a:miter lim="800000"/>
                <a:headEnd/>
                <a:tailEnd/>
              </a14:hiddenLine>
            </a:ext>
          </a:extLst>
        </p:spPr>
        <p:txBody>
          <a:bodyPr/>
          <a:lstStyle/>
          <a:p>
            <a:pPr eaLnBrk="1" hangingPunct="1">
              <a:lnSpc>
                <a:spcPct val="90000"/>
              </a:lnSpc>
              <a:buClr>
                <a:schemeClr val="tx1"/>
              </a:buClr>
              <a:buFont typeface="Wingdings" pitchFamily="2" charset="2"/>
              <a:buChar char="§"/>
            </a:pPr>
            <a:r>
              <a:rPr lang="en-US" sz="2400" smtClean="0"/>
              <a:t>Pregnancy complications</a:t>
            </a:r>
          </a:p>
          <a:p>
            <a:pPr eaLnBrk="1" hangingPunct="1">
              <a:lnSpc>
                <a:spcPct val="90000"/>
              </a:lnSpc>
              <a:buClr>
                <a:schemeClr val="tx1"/>
              </a:buClr>
              <a:buFont typeface="Wingdings" pitchFamily="2" charset="2"/>
              <a:buChar char="§"/>
            </a:pPr>
            <a:r>
              <a:rPr lang="en-US" sz="2400" smtClean="0"/>
              <a:t>Gallbladder disease</a:t>
            </a:r>
          </a:p>
          <a:p>
            <a:pPr eaLnBrk="1" hangingPunct="1">
              <a:lnSpc>
                <a:spcPct val="90000"/>
              </a:lnSpc>
              <a:buClr>
                <a:schemeClr val="tx1"/>
              </a:buClr>
              <a:buFont typeface="Wingdings" pitchFamily="2" charset="2"/>
              <a:buChar char="§"/>
            </a:pPr>
            <a:r>
              <a:rPr lang="en-US" sz="2400" smtClean="0"/>
              <a:t>GERD</a:t>
            </a:r>
          </a:p>
          <a:p>
            <a:pPr eaLnBrk="1" hangingPunct="1">
              <a:lnSpc>
                <a:spcPct val="90000"/>
              </a:lnSpc>
              <a:buClr>
                <a:schemeClr val="tx1"/>
              </a:buClr>
              <a:buFont typeface="Wingdings" pitchFamily="2" charset="2"/>
              <a:buChar char="§"/>
            </a:pPr>
            <a:r>
              <a:rPr lang="en-US" sz="2400" smtClean="0"/>
              <a:t>Skin infections</a:t>
            </a:r>
          </a:p>
          <a:p>
            <a:pPr eaLnBrk="1" hangingPunct="1">
              <a:lnSpc>
                <a:spcPct val="90000"/>
              </a:lnSpc>
              <a:buClr>
                <a:schemeClr val="tx1"/>
              </a:buClr>
              <a:buFont typeface="Wingdings" pitchFamily="2" charset="2"/>
              <a:buChar char="§"/>
            </a:pPr>
            <a:r>
              <a:rPr lang="en-US" sz="2400" smtClean="0"/>
              <a:t>Urinary incontinence </a:t>
            </a:r>
          </a:p>
          <a:p>
            <a:pPr eaLnBrk="1" hangingPunct="1">
              <a:lnSpc>
                <a:spcPct val="90000"/>
              </a:lnSpc>
              <a:buClr>
                <a:schemeClr val="tx1"/>
              </a:buClr>
              <a:buFont typeface="Wingdings" pitchFamily="2" charset="2"/>
              <a:buChar char="§"/>
            </a:pPr>
            <a:r>
              <a:rPr lang="en-US" sz="2400" smtClean="0"/>
              <a:t>Depression</a:t>
            </a:r>
          </a:p>
          <a:p>
            <a:pPr eaLnBrk="1" hangingPunct="1">
              <a:lnSpc>
                <a:spcPct val="90000"/>
              </a:lnSpc>
              <a:buClr>
                <a:schemeClr val="tx1"/>
              </a:buClr>
              <a:buFont typeface="Wingdings" pitchFamily="2" charset="2"/>
              <a:buChar char="§"/>
            </a:pPr>
            <a:r>
              <a:rPr lang="en-US" sz="2400" smtClean="0"/>
              <a:t>Eating disorders</a:t>
            </a:r>
          </a:p>
          <a:p>
            <a:pPr eaLnBrk="1" hangingPunct="1">
              <a:lnSpc>
                <a:spcPct val="90000"/>
              </a:lnSpc>
              <a:buClr>
                <a:schemeClr val="tx1"/>
              </a:buClr>
              <a:buFont typeface="Wingdings" pitchFamily="2" charset="2"/>
              <a:buChar char="§"/>
            </a:pPr>
            <a:r>
              <a:rPr lang="en-US" sz="2400" smtClean="0"/>
              <a:t>Social stigma</a:t>
            </a:r>
          </a:p>
          <a:p>
            <a:pPr eaLnBrk="1" hangingPunct="1">
              <a:lnSpc>
                <a:spcPct val="90000"/>
              </a:lnSpc>
              <a:buClr>
                <a:schemeClr val="tx1"/>
              </a:buClr>
              <a:buFont typeface="Wingdings" pitchFamily="2" charset="2"/>
              <a:buChar char="§"/>
            </a:pPr>
            <a:r>
              <a:rPr lang="en-US" sz="2400" smtClean="0"/>
              <a:t>Cancers: breast, endometrial, colon, prostate, gallbladder, kidney, esophagus…</a:t>
            </a:r>
          </a:p>
          <a:p>
            <a:pPr eaLnBrk="1" hangingPunct="1">
              <a:lnSpc>
                <a:spcPct val="90000"/>
              </a:lnSpc>
              <a:buClr>
                <a:schemeClr val="tx1"/>
              </a:buClr>
              <a:buFont typeface="Wingdings" pitchFamily="2" charset="2"/>
              <a:buChar char="§"/>
            </a:pPr>
            <a:r>
              <a:rPr lang="en-US" sz="2400" smtClean="0"/>
              <a:t>Increase in all causes mortality</a:t>
            </a:r>
          </a:p>
        </p:txBody>
      </p:sp>
      <p:sp>
        <p:nvSpPr>
          <p:cNvPr id="13316" name="Rectangle 4"/>
          <p:cNvSpPr>
            <a:spLocks noGrp="1" noChangeArrowheads="1"/>
          </p:cNvSpPr>
          <p:nvPr>
            <p:ph type="title"/>
          </p:nvPr>
        </p:nvSpPr>
        <p:spPr>
          <a:xfrm>
            <a:off x="0" y="228600"/>
            <a:ext cx="9144000" cy="1323439"/>
          </a:xfrm>
          <a:noFill/>
        </p:spPr>
        <p:txBody>
          <a:bodyPr lIns="91440" tIns="45720" rIns="91440" bIns="45720"/>
          <a:lstStyle/>
          <a:p>
            <a:pPr eaLnBrk="1" hangingPunct="1"/>
            <a:r>
              <a:rPr lang="en-US" sz="4000" b="1" smtClean="0">
                <a:solidFill>
                  <a:srgbClr val="FFFF66"/>
                </a:solidFill>
                <a:effectLst/>
              </a:rPr>
              <a:t>Obesity Major Player in </a:t>
            </a:r>
            <a:br>
              <a:rPr lang="en-US" sz="4000" b="1" smtClean="0">
                <a:solidFill>
                  <a:srgbClr val="FFFF66"/>
                </a:solidFill>
                <a:effectLst/>
              </a:rPr>
            </a:br>
            <a:r>
              <a:rPr lang="en-US" sz="4000" b="1" smtClean="0">
                <a:solidFill>
                  <a:srgbClr val="FFFF66"/>
                </a:solidFill>
                <a:effectLst/>
              </a:rPr>
              <a:t>Many Diseases</a:t>
            </a:r>
          </a:p>
        </p:txBody>
      </p:sp>
    </p:spTree>
    <p:extLst>
      <p:ext uri="{BB962C8B-B14F-4D97-AF65-F5344CB8AC3E}">
        <p14:creationId xmlns:p14="http://schemas.microsoft.com/office/powerpoint/2010/main" val="3877443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99030" y="656590"/>
            <a:ext cx="1955067" cy="25653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96351" y="1016888"/>
            <a:ext cx="1462868" cy="271652"/>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0" y="483108"/>
            <a:ext cx="2321052" cy="458724"/>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0" y="848867"/>
            <a:ext cx="1749552" cy="458724"/>
          </a:xfrm>
          <a:prstGeom prst="rect">
            <a:avLst/>
          </a:prstGeom>
          <a:blipFill>
            <a:blip r:embed="rId5" cstate="print"/>
            <a:stretch>
              <a:fillRect/>
            </a:stretch>
          </a:blipFill>
        </p:spPr>
        <p:txBody>
          <a:bodyPr wrap="square" lIns="0" tIns="0" rIns="0" bIns="0" rtlCol="0"/>
          <a:lstStyle/>
          <a:p>
            <a:endParaRPr dirty="0"/>
          </a:p>
        </p:txBody>
      </p:sp>
      <p:sp>
        <p:nvSpPr>
          <p:cNvPr id="8" name="object 8"/>
          <p:cNvSpPr/>
          <p:nvPr/>
        </p:nvSpPr>
        <p:spPr>
          <a:xfrm>
            <a:off x="0" y="3017520"/>
            <a:ext cx="1748027" cy="370331"/>
          </a:xfrm>
          <a:prstGeom prst="rect">
            <a:avLst/>
          </a:prstGeom>
          <a:blipFill>
            <a:blip r:embed="rId6" cstate="print"/>
            <a:stretch>
              <a:fillRect/>
            </a:stretch>
          </a:blipFill>
        </p:spPr>
        <p:txBody>
          <a:bodyPr wrap="square" lIns="0" tIns="0" rIns="0" bIns="0" rtlCol="0"/>
          <a:lstStyle/>
          <a:p>
            <a:endParaRPr dirty="0"/>
          </a:p>
        </p:txBody>
      </p:sp>
      <p:sp>
        <p:nvSpPr>
          <p:cNvPr id="9" name="object 9"/>
          <p:cNvSpPr/>
          <p:nvPr/>
        </p:nvSpPr>
        <p:spPr>
          <a:xfrm>
            <a:off x="108183" y="2902204"/>
            <a:ext cx="1414038" cy="169163"/>
          </a:xfrm>
          <a:prstGeom prst="rect">
            <a:avLst/>
          </a:prstGeom>
          <a:blipFill>
            <a:blip r:embed="rId7" cstate="print"/>
            <a:stretch>
              <a:fillRect/>
            </a:stretch>
          </a:blipFill>
        </p:spPr>
        <p:txBody>
          <a:bodyPr wrap="square" lIns="0" tIns="0" rIns="0" bIns="0" rtlCol="0"/>
          <a:lstStyle/>
          <a:p>
            <a:endParaRPr dirty="0"/>
          </a:p>
        </p:txBody>
      </p:sp>
      <p:sp>
        <p:nvSpPr>
          <p:cNvPr id="10" name="object 10"/>
          <p:cNvSpPr/>
          <p:nvPr/>
        </p:nvSpPr>
        <p:spPr>
          <a:xfrm>
            <a:off x="1073543" y="2952876"/>
            <a:ext cx="39370" cy="60325"/>
          </a:xfrm>
          <a:custGeom>
            <a:avLst/>
            <a:gdLst/>
            <a:ahLst/>
            <a:cxnLst/>
            <a:rect l="l" t="t" r="r" b="b"/>
            <a:pathLst>
              <a:path w="39369" h="60325">
                <a:moveTo>
                  <a:pt x="19646" y="0"/>
                </a:moveTo>
                <a:lnTo>
                  <a:pt x="0" y="60325"/>
                </a:lnTo>
                <a:lnTo>
                  <a:pt x="39293" y="60325"/>
                </a:lnTo>
                <a:lnTo>
                  <a:pt x="19646" y="0"/>
                </a:lnTo>
                <a:close/>
              </a:path>
            </a:pathLst>
          </a:custGeom>
          <a:ln w="9143">
            <a:solidFill>
              <a:srgbClr val="67574E"/>
            </a:solidFill>
          </a:ln>
        </p:spPr>
        <p:txBody>
          <a:bodyPr wrap="square" lIns="0" tIns="0" rIns="0" bIns="0" rtlCol="0"/>
          <a:lstStyle/>
          <a:p>
            <a:endParaRPr dirty="0"/>
          </a:p>
        </p:txBody>
      </p:sp>
      <p:sp>
        <p:nvSpPr>
          <p:cNvPr id="11" name="object 11"/>
          <p:cNvSpPr/>
          <p:nvPr/>
        </p:nvSpPr>
        <p:spPr>
          <a:xfrm>
            <a:off x="492302" y="2929763"/>
            <a:ext cx="50165" cy="53975"/>
          </a:xfrm>
          <a:custGeom>
            <a:avLst/>
            <a:gdLst/>
            <a:ahLst/>
            <a:cxnLst/>
            <a:rect l="l" t="t" r="r" b="b"/>
            <a:pathLst>
              <a:path w="50165" h="53975">
                <a:moveTo>
                  <a:pt x="8813" y="0"/>
                </a:moveTo>
                <a:lnTo>
                  <a:pt x="0" y="507"/>
                </a:lnTo>
                <a:lnTo>
                  <a:pt x="0" y="52831"/>
                </a:lnTo>
                <a:lnTo>
                  <a:pt x="4902" y="53339"/>
                </a:lnTo>
                <a:lnTo>
                  <a:pt x="8775" y="53593"/>
                </a:lnTo>
                <a:lnTo>
                  <a:pt x="11607" y="53593"/>
                </a:lnTo>
                <a:lnTo>
                  <a:pt x="49771" y="35432"/>
                </a:lnTo>
                <a:lnTo>
                  <a:pt x="49771" y="25400"/>
                </a:lnTo>
                <a:lnTo>
                  <a:pt x="47211" y="14251"/>
                </a:lnTo>
                <a:lnTo>
                  <a:pt x="39531" y="6318"/>
                </a:lnTo>
                <a:lnTo>
                  <a:pt x="26732" y="1575"/>
                </a:lnTo>
                <a:lnTo>
                  <a:pt x="8813" y="0"/>
                </a:lnTo>
                <a:close/>
              </a:path>
            </a:pathLst>
          </a:custGeom>
          <a:ln w="9144">
            <a:solidFill>
              <a:srgbClr val="67574E"/>
            </a:solidFill>
          </a:ln>
        </p:spPr>
        <p:txBody>
          <a:bodyPr wrap="square" lIns="0" tIns="0" rIns="0" bIns="0" rtlCol="0"/>
          <a:lstStyle/>
          <a:p>
            <a:endParaRPr dirty="0"/>
          </a:p>
        </p:txBody>
      </p:sp>
      <p:sp>
        <p:nvSpPr>
          <p:cNvPr id="12" name="object 12"/>
          <p:cNvSpPr/>
          <p:nvPr/>
        </p:nvSpPr>
        <p:spPr>
          <a:xfrm>
            <a:off x="358190" y="2929763"/>
            <a:ext cx="50165" cy="53975"/>
          </a:xfrm>
          <a:custGeom>
            <a:avLst/>
            <a:gdLst/>
            <a:ahLst/>
            <a:cxnLst/>
            <a:rect l="l" t="t" r="r" b="b"/>
            <a:pathLst>
              <a:path w="50165" h="53975">
                <a:moveTo>
                  <a:pt x="8813" y="0"/>
                </a:moveTo>
                <a:lnTo>
                  <a:pt x="0" y="507"/>
                </a:lnTo>
                <a:lnTo>
                  <a:pt x="0" y="52831"/>
                </a:lnTo>
                <a:lnTo>
                  <a:pt x="4902" y="53339"/>
                </a:lnTo>
                <a:lnTo>
                  <a:pt x="8775" y="53593"/>
                </a:lnTo>
                <a:lnTo>
                  <a:pt x="11607" y="53593"/>
                </a:lnTo>
                <a:lnTo>
                  <a:pt x="49771" y="35432"/>
                </a:lnTo>
                <a:lnTo>
                  <a:pt x="49771" y="25400"/>
                </a:lnTo>
                <a:lnTo>
                  <a:pt x="47211" y="14251"/>
                </a:lnTo>
                <a:lnTo>
                  <a:pt x="39531" y="6318"/>
                </a:lnTo>
                <a:lnTo>
                  <a:pt x="26732" y="1575"/>
                </a:lnTo>
                <a:lnTo>
                  <a:pt x="8813" y="0"/>
                </a:lnTo>
                <a:close/>
              </a:path>
            </a:pathLst>
          </a:custGeom>
          <a:ln w="9144">
            <a:solidFill>
              <a:srgbClr val="67574E"/>
            </a:solidFill>
          </a:ln>
        </p:spPr>
        <p:txBody>
          <a:bodyPr wrap="square" lIns="0" tIns="0" rIns="0" bIns="0" rtlCol="0"/>
          <a:lstStyle/>
          <a:p>
            <a:endParaRPr dirty="0"/>
          </a:p>
        </p:txBody>
      </p:sp>
      <p:sp>
        <p:nvSpPr>
          <p:cNvPr id="13" name="object 13"/>
          <p:cNvSpPr/>
          <p:nvPr/>
        </p:nvSpPr>
        <p:spPr>
          <a:xfrm>
            <a:off x="927747" y="2929635"/>
            <a:ext cx="47625" cy="46990"/>
          </a:xfrm>
          <a:custGeom>
            <a:avLst/>
            <a:gdLst/>
            <a:ahLst/>
            <a:cxnLst/>
            <a:rect l="l" t="t" r="r" b="b"/>
            <a:pathLst>
              <a:path w="47625" h="46989">
                <a:moveTo>
                  <a:pt x="9829" y="0"/>
                </a:moveTo>
                <a:lnTo>
                  <a:pt x="6705" y="0"/>
                </a:lnTo>
                <a:lnTo>
                  <a:pt x="3428" y="253"/>
                </a:lnTo>
                <a:lnTo>
                  <a:pt x="0" y="634"/>
                </a:lnTo>
                <a:lnTo>
                  <a:pt x="0" y="46100"/>
                </a:lnTo>
                <a:lnTo>
                  <a:pt x="5359" y="46481"/>
                </a:lnTo>
                <a:lnTo>
                  <a:pt x="9461" y="46736"/>
                </a:lnTo>
                <a:lnTo>
                  <a:pt x="12280" y="46736"/>
                </a:lnTo>
                <a:lnTo>
                  <a:pt x="47332" y="31495"/>
                </a:lnTo>
                <a:lnTo>
                  <a:pt x="47332" y="21589"/>
                </a:lnTo>
                <a:lnTo>
                  <a:pt x="47332" y="13588"/>
                </a:lnTo>
                <a:lnTo>
                  <a:pt x="18888" y="289"/>
                </a:lnTo>
                <a:lnTo>
                  <a:pt x="9829" y="0"/>
                </a:lnTo>
                <a:close/>
              </a:path>
            </a:pathLst>
          </a:custGeom>
          <a:ln w="9144">
            <a:solidFill>
              <a:srgbClr val="67574E"/>
            </a:solidFill>
          </a:ln>
        </p:spPr>
        <p:txBody>
          <a:bodyPr wrap="square" lIns="0" tIns="0" rIns="0" bIns="0" rtlCol="0"/>
          <a:lstStyle/>
          <a:p>
            <a:endParaRPr dirty="0"/>
          </a:p>
        </p:txBody>
      </p:sp>
      <p:sp>
        <p:nvSpPr>
          <p:cNvPr id="14" name="object 14"/>
          <p:cNvSpPr/>
          <p:nvPr/>
        </p:nvSpPr>
        <p:spPr>
          <a:xfrm>
            <a:off x="615137" y="2923413"/>
            <a:ext cx="91744" cy="126746"/>
          </a:xfrm>
          <a:prstGeom prst="rect">
            <a:avLst/>
          </a:prstGeom>
          <a:blipFill>
            <a:blip r:embed="rId8" cstate="print"/>
            <a:stretch>
              <a:fillRect/>
            </a:stretch>
          </a:blipFill>
        </p:spPr>
        <p:txBody>
          <a:bodyPr wrap="square" lIns="0" tIns="0" rIns="0" bIns="0" rtlCol="0"/>
          <a:lstStyle/>
          <a:p>
            <a:endParaRPr dirty="0"/>
          </a:p>
        </p:txBody>
      </p:sp>
      <p:sp>
        <p:nvSpPr>
          <p:cNvPr id="15" name="object 15"/>
          <p:cNvSpPr/>
          <p:nvPr/>
        </p:nvSpPr>
        <p:spPr>
          <a:xfrm>
            <a:off x="1301496" y="2904998"/>
            <a:ext cx="104775" cy="163830"/>
          </a:xfrm>
          <a:custGeom>
            <a:avLst/>
            <a:gdLst/>
            <a:ahLst/>
            <a:cxnLst/>
            <a:rect l="l" t="t" r="r" b="b"/>
            <a:pathLst>
              <a:path w="104775" h="163830">
                <a:moveTo>
                  <a:pt x="0" y="0"/>
                </a:moveTo>
                <a:lnTo>
                  <a:pt x="104393" y="0"/>
                </a:lnTo>
                <a:lnTo>
                  <a:pt x="104393" y="25781"/>
                </a:lnTo>
                <a:lnTo>
                  <a:pt x="28956" y="25781"/>
                </a:lnTo>
                <a:lnTo>
                  <a:pt x="28956" y="64134"/>
                </a:lnTo>
                <a:lnTo>
                  <a:pt x="83057" y="64134"/>
                </a:lnTo>
                <a:lnTo>
                  <a:pt x="83057" y="88772"/>
                </a:lnTo>
                <a:lnTo>
                  <a:pt x="28956" y="88772"/>
                </a:lnTo>
                <a:lnTo>
                  <a:pt x="28956" y="137794"/>
                </a:lnTo>
                <a:lnTo>
                  <a:pt x="103123" y="137794"/>
                </a:lnTo>
                <a:lnTo>
                  <a:pt x="103123" y="163575"/>
                </a:lnTo>
                <a:lnTo>
                  <a:pt x="0" y="163575"/>
                </a:lnTo>
                <a:lnTo>
                  <a:pt x="0" y="0"/>
                </a:lnTo>
                <a:close/>
              </a:path>
            </a:pathLst>
          </a:custGeom>
          <a:ln w="9144">
            <a:solidFill>
              <a:srgbClr val="67574E"/>
            </a:solidFill>
          </a:ln>
        </p:spPr>
        <p:txBody>
          <a:bodyPr wrap="square" lIns="0" tIns="0" rIns="0" bIns="0" rtlCol="0"/>
          <a:lstStyle/>
          <a:p>
            <a:endParaRPr dirty="0"/>
          </a:p>
        </p:txBody>
      </p:sp>
      <p:sp>
        <p:nvSpPr>
          <p:cNvPr id="16" name="object 16"/>
          <p:cNvSpPr/>
          <p:nvPr/>
        </p:nvSpPr>
        <p:spPr>
          <a:xfrm>
            <a:off x="1146759" y="2904998"/>
            <a:ext cx="135890" cy="163830"/>
          </a:xfrm>
          <a:custGeom>
            <a:avLst/>
            <a:gdLst/>
            <a:ahLst/>
            <a:cxnLst/>
            <a:rect l="l" t="t" r="r" b="b"/>
            <a:pathLst>
              <a:path w="135890" h="163830">
                <a:moveTo>
                  <a:pt x="0" y="0"/>
                </a:moveTo>
                <a:lnTo>
                  <a:pt x="135432" y="0"/>
                </a:lnTo>
                <a:lnTo>
                  <a:pt x="135432" y="25781"/>
                </a:lnTo>
                <a:lnTo>
                  <a:pt x="81038" y="25781"/>
                </a:lnTo>
                <a:lnTo>
                  <a:pt x="81038" y="163575"/>
                </a:lnTo>
                <a:lnTo>
                  <a:pt x="52006" y="163575"/>
                </a:lnTo>
                <a:lnTo>
                  <a:pt x="52006" y="25781"/>
                </a:lnTo>
                <a:lnTo>
                  <a:pt x="0" y="25781"/>
                </a:lnTo>
                <a:lnTo>
                  <a:pt x="0" y="0"/>
                </a:lnTo>
                <a:close/>
              </a:path>
            </a:pathLst>
          </a:custGeom>
          <a:ln w="9144">
            <a:solidFill>
              <a:srgbClr val="67574E"/>
            </a:solidFill>
          </a:ln>
        </p:spPr>
        <p:txBody>
          <a:bodyPr wrap="square" lIns="0" tIns="0" rIns="0" bIns="0" rtlCol="0"/>
          <a:lstStyle/>
          <a:p>
            <a:endParaRPr dirty="0"/>
          </a:p>
        </p:txBody>
      </p:sp>
      <p:sp>
        <p:nvSpPr>
          <p:cNvPr id="17" name="object 17"/>
          <p:cNvSpPr/>
          <p:nvPr/>
        </p:nvSpPr>
        <p:spPr>
          <a:xfrm>
            <a:off x="265709" y="2904998"/>
            <a:ext cx="29209" cy="163830"/>
          </a:xfrm>
          <a:custGeom>
            <a:avLst/>
            <a:gdLst/>
            <a:ahLst/>
            <a:cxnLst/>
            <a:rect l="l" t="t" r="r" b="b"/>
            <a:pathLst>
              <a:path w="29210" h="163830">
                <a:moveTo>
                  <a:pt x="0" y="0"/>
                </a:moveTo>
                <a:lnTo>
                  <a:pt x="29019" y="0"/>
                </a:lnTo>
                <a:lnTo>
                  <a:pt x="29019" y="163575"/>
                </a:lnTo>
                <a:lnTo>
                  <a:pt x="0" y="163575"/>
                </a:lnTo>
                <a:lnTo>
                  <a:pt x="0" y="0"/>
                </a:lnTo>
                <a:close/>
              </a:path>
            </a:pathLst>
          </a:custGeom>
          <a:ln w="9144">
            <a:solidFill>
              <a:srgbClr val="67574E"/>
            </a:solidFill>
          </a:ln>
        </p:spPr>
        <p:txBody>
          <a:bodyPr wrap="square" lIns="0" tIns="0" rIns="0" bIns="0" rtlCol="0"/>
          <a:lstStyle/>
          <a:p>
            <a:endParaRPr dirty="0"/>
          </a:p>
        </p:txBody>
      </p:sp>
      <p:sp>
        <p:nvSpPr>
          <p:cNvPr id="18" name="object 18"/>
          <p:cNvSpPr/>
          <p:nvPr/>
        </p:nvSpPr>
        <p:spPr>
          <a:xfrm>
            <a:off x="108183" y="2904998"/>
            <a:ext cx="123189" cy="163830"/>
          </a:xfrm>
          <a:custGeom>
            <a:avLst/>
            <a:gdLst/>
            <a:ahLst/>
            <a:cxnLst/>
            <a:rect l="l" t="t" r="r" b="b"/>
            <a:pathLst>
              <a:path w="123189" h="163830">
                <a:moveTo>
                  <a:pt x="0" y="0"/>
                </a:moveTo>
                <a:lnTo>
                  <a:pt x="29027" y="0"/>
                </a:lnTo>
                <a:lnTo>
                  <a:pt x="29027" y="64134"/>
                </a:lnTo>
                <a:lnTo>
                  <a:pt x="94101" y="64134"/>
                </a:lnTo>
                <a:lnTo>
                  <a:pt x="94101" y="0"/>
                </a:lnTo>
                <a:lnTo>
                  <a:pt x="122778" y="0"/>
                </a:lnTo>
                <a:lnTo>
                  <a:pt x="122778" y="163575"/>
                </a:lnTo>
                <a:lnTo>
                  <a:pt x="94101" y="163575"/>
                </a:lnTo>
                <a:lnTo>
                  <a:pt x="94101" y="89915"/>
                </a:lnTo>
                <a:lnTo>
                  <a:pt x="29027" y="89915"/>
                </a:lnTo>
                <a:lnTo>
                  <a:pt x="29027" y="163575"/>
                </a:lnTo>
                <a:lnTo>
                  <a:pt x="0" y="163575"/>
                </a:lnTo>
                <a:lnTo>
                  <a:pt x="0" y="0"/>
                </a:lnTo>
                <a:close/>
              </a:path>
            </a:pathLst>
          </a:custGeom>
          <a:ln w="9143">
            <a:solidFill>
              <a:srgbClr val="67574E"/>
            </a:solidFill>
          </a:ln>
        </p:spPr>
        <p:txBody>
          <a:bodyPr wrap="square" lIns="0" tIns="0" rIns="0" bIns="0" rtlCol="0"/>
          <a:lstStyle/>
          <a:p>
            <a:endParaRPr dirty="0"/>
          </a:p>
        </p:txBody>
      </p:sp>
      <p:sp>
        <p:nvSpPr>
          <p:cNvPr id="19" name="object 19"/>
          <p:cNvSpPr/>
          <p:nvPr/>
        </p:nvSpPr>
        <p:spPr>
          <a:xfrm>
            <a:off x="463270" y="2903982"/>
            <a:ext cx="108585" cy="165100"/>
          </a:xfrm>
          <a:custGeom>
            <a:avLst/>
            <a:gdLst/>
            <a:ahLst/>
            <a:cxnLst/>
            <a:rect l="l" t="t" r="r" b="b"/>
            <a:pathLst>
              <a:path w="108584" h="165100">
                <a:moveTo>
                  <a:pt x="33934" y="0"/>
                </a:moveTo>
                <a:lnTo>
                  <a:pt x="80325" y="6643"/>
                </a:lnTo>
                <a:lnTo>
                  <a:pt x="107376" y="37153"/>
                </a:lnTo>
                <a:lnTo>
                  <a:pt x="108496" y="48894"/>
                </a:lnTo>
                <a:lnTo>
                  <a:pt x="104352" y="73544"/>
                </a:lnTo>
                <a:lnTo>
                  <a:pt x="91922" y="91122"/>
                </a:lnTo>
                <a:lnTo>
                  <a:pt x="71205" y="101651"/>
                </a:lnTo>
                <a:lnTo>
                  <a:pt x="42202" y="105156"/>
                </a:lnTo>
                <a:lnTo>
                  <a:pt x="38925" y="105156"/>
                </a:lnTo>
                <a:lnTo>
                  <a:pt x="34531" y="104901"/>
                </a:lnTo>
                <a:lnTo>
                  <a:pt x="29032" y="104393"/>
                </a:lnTo>
                <a:lnTo>
                  <a:pt x="29032" y="164592"/>
                </a:lnTo>
                <a:lnTo>
                  <a:pt x="0" y="164592"/>
                </a:lnTo>
                <a:lnTo>
                  <a:pt x="0" y="1143"/>
                </a:lnTo>
                <a:lnTo>
                  <a:pt x="13006" y="642"/>
                </a:lnTo>
                <a:lnTo>
                  <a:pt x="22996" y="285"/>
                </a:lnTo>
                <a:lnTo>
                  <a:pt x="29971" y="71"/>
                </a:lnTo>
                <a:lnTo>
                  <a:pt x="33934" y="0"/>
                </a:lnTo>
                <a:close/>
              </a:path>
            </a:pathLst>
          </a:custGeom>
          <a:ln w="9144">
            <a:solidFill>
              <a:srgbClr val="67574E"/>
            </a:solidFill>
          </a:ln>
        </p:spPr>
        <p:txBody>
          <a:bodyPr wrap="square" lIns="0" tIns="0" rIns="0" bIns="0" rtlCol="0"/>
          <a:lstStyle/>
          <a:p>
            <a:endParaRPr dirty="0"/>
          </a:p>
        </p:txBody>
      </p:sp>
      <p:sp>
        <p:nvSpPr>
          <p:cNvPr id="20" name="object 20"/>
          <p:cNvSpPr/>
          <p:nvPr/>
        </p:nvSpPr>
        <p:spPr>
          <a:xfrm>
            <a:off x="329158" y="2903982"/>
            <a:ext cx="108585" cy="165100"/>
          </a:xfrm>
          <a:custGeom>
            <a:avLst/>
            <a:gdLst/>
            <a:ahLst/>
            <a:cxnLst/>
            <a:rect l="l" t="t" r="r" b="b"/>
            <a:pathLst>
              <a:path w="108584" h="165100">
                <a:moveTo>
                  <a:pt x="33934" y="0"/>
                </a:moveTo>
                <a:lnTo>
                  <a:pt x="80325" y="6643"/>
                </a:lnTo>
                <a:lnTo>
                  <a:pt x="107376" y="37153"/>
                </a:lnTo>
                <a:lnTo>
                  <a:pt x="108496" y="48894"/>
                </a:lnTo>
                <a:lnTo>
                  <a:pt x="104352" y="73544"/>
                </a:lnTo>
                <a:lnTo>
                  <a:pt x="91922" y="91122"/>
                </a:lnTo>
                <a:lnTo>
                  <a:pt x="71205" y="101651"/>
                </a:lnTo>
                <a:lnTo>
                  <a:pt x="42202" y="105156"/>
                </a:lnTo>
                <a:lnTo>
                  <a:pt x="38925" y="105156"/>
                </a:lnTo>
                <a:lnTo>
                  <a:pt x="34531" y="104901"/>
                </a:lnTo>
                <a:lnTo>
                  <a:pt x="29032" y="104393"/>
                </a:lnTo>
                <a:lnTo>
                  <a:pt x="29032" y="164592"/>
                </a:lnTo>
                <a:lnTo>
                  <a:pt x="0" y="164592"/>
                </a:lnTo>
                <a:lnTo>
                  <a:pt x="0" y="1143"/>
                </a:lnTo>
                <a:lnTo>
                  <a:pt x="13006" y="642"/>
                </a:lnTo>
                <a:lnTo>
                  <a:pt x="22996" y="285"/>
                </a:lnTo>
                <a:lnTo>
                  <a:pt x="29971" y="71"/>
                </a:lnTo>
                <a:lnTo>
                  <a:pt x="33934" y="0"/>
                </a:lnTo>
                <a:close/>
              </a:path>
            </a:pathLst>
          </a:custGeom>
          <a:ln w="9144">
            <a:solidFill>
              <a:srgbClr val="67574E"/>
            </a:solidFill>
          </a:ln>
        </p:spPr>
        <p:txBody>
          <a:bodyPr wrap="square" lIns="0" tIns="0" rIns="0" bIns="0" rtlCol="0"/>
          <a:lstStyle/>
          <a:p>
            <a:endParaRPr dirty="0"/>
          </a:p>
        </p:txBody>
      </p:sp>
      <p:sp>
        <p:nvSpPr>
          <p:cNvPr id="21" name="object 21"/>
          <p:cNvSpPr/>
          <p:nvPr/>
        </p:nvSpPr>
        <p:spPr>
          <a:xfrm>
            <a:off x="897610" y="2902839"/>
            <a:ext cx="267970" cy="165735"/>
          </a:xfrm>
          <a:custGeom>
            <a:avLst/>
            <a:gdLst/>
            <a:ahLst/>
            <a:cxnLst/>
            <a:rect l="l" t="t" r="r" b="b"/>
            <a:pathLst>
              <a:path w="267969" h="165735">
                <a:moveTo>
                  <a:pt x="189217" y="0"/>
                </a:moveTo>
                <a:lnTo>
                  <a:pt x="201942" y="0"/>
                </a:lnTo>
                <a:lnTo>
                  <a:pt x="267677" y="165735"/>
                </a:lnTo>
                <a:lnTo>
                  <a:pt x="235648" y="165735"/>
                </a:lnTo>
                <a:lnTo>
                  <a:pt x="223710" y="132587"/>
                </a:lnTo>
                <a:lnTo>
                  <a:pt x="167665" y="132587"/>
                </a:lnTo>
                <a:lnTo>
                  <a:pt x="156286" y="165735"/>
                </a:lnTo>
                <a:lnTo>
                  <a:pt x="125691" y="165735"/>
                </a:lnTo>
                <a:lnTo>
                  <a:pt x="124028" y="165735"/>
                </a:lnTo>
                <a:lnTo>
                  <a:pt x="92202" y="165735"/>
                </a:lnTo>
                <a:lnTo>
                  <a:pt x="48564" y="98171"/>
                </a:lnTo>
                <a:lnTo>
                  <a:pt x="44170" y="98171"/>
                </a:lnTo>
                <a:lnTo>
                  <a:pt x="38036" y="97917"/>
                </a:lnTo>
                <a:lnTo>
                  <a:pt x="30137" y="97409"/>
                </a:lnTo>
                <a:lnTo>
                  <a:pt x="30137" y="165735"/>
                </a:lnTo>
                <a:lnTo>
                  <a:pt x="0" y="165735"/>
                </a:lnTo>
                <a:lnTo>
                  <a:pt x="0" y="2159"/>
                </a:lnTo>
                <a:lnTo>
                  <a:pt x="1638" y="2159"/>
                </a:lnTo>
                <a:lnTo>
                  <a:pt x="7924" y="1905"/>
                </a:lnTo>
                <a:lnTo>
                  <a:pt x="18872" y="1397"/>
                </a:lnTo>
                <a:lnTo>
                  <a:pt x="26675" y="990"/>
                </a:lnTo>
                <a:lnTo>
                  <a:pt x="33685" y="714"/>
                </a:lnTo>
                <a:lnTo>
                  <a:pt x="39901" y="557"/>
                </a:lnTo>
                <a:lnTo>
                  <a:pt x="45326" y="508"/>
                </a:lnTo>
                <a:lnTo>
                  <a:pt x="72572" y="3530"/>
                </a:lnTo>
                <a:lnTo>
                  <a:pt x="92035" y="12588"/>
                </a:lnTo>
                <a:lnTo>
                  <a:pt x="103713" y="27672"/>
                </a:lnTo>
                <a:lnTo>
                  <a:pt x="107607" y="48768"/>
                </a:lnTo>
                <a:lnTo>
                  <a:pt x="107069" y="55860"/>
                </a:lnTo>
                <a:lnTo>
                  <a:pt x="83609" y="89167"/>
                </a:lnTo>
                <a:lnTo>
                  <a:pt x="77355" y="92075"/>
                </a:lnTo>
                <a:lnTo>
                  <a:pt x="124650" y="164211"/>
                </a:lnTo>
                <a:lnTo>
                  <a:pt x="189217" y="0"/>
                </a:lnTo>
                <a:close/>
              </a:path>
            </a:pathLst>
          </a:custGeom>
          <a:ln w="9144">
            <a:solidFill>
              <a:srgbClr val="67574E"/>
            </a:solidFill>
          </a:ln>
        </p:spPr>
        <p:txBody>
          <a:bodyPr wrap="square" lIns="0" tIns="0" rIns="0" bIns="0" rtlCol="0"/>
          <a:lstStyle/>
          <a:p>
            <a:endParaRPr dirty="0"/>
          </a:p>
        </p:txBody>
      </p:sp>
      <p:sp>
        <p:nvSpPr>
          <p:cNvPr id="22" name="object 22"/>
          <p:cNvSpPr/>
          <p:nvPr/>
        </p:nvSpPr>
        <p:spPr>
          <a:xfrm>
            <a:off x="1418589" y="2897632"/>
            <a:ext cx="108203" cy="178308"/>
          </a:xfrm>
          <a:prstGeom prst="rect">
            <a:avLst/>
          </a:prstGeom>
          <a:blipFill>
            <a:blip r:embed="rId9" cstate="print"/>
            <a:stretch>
              <a:fillRect/>
            </a:stretch>
          </a:blipFill>
        </p:spPr>
        <p:txBody>
          <a:bodyPr wrap="square" lIns="0" tIns="0" rIns="0" bIns="0" rtlCol="0"/>
          <a:lstStyle/>
          <a:p>
            <a:endParaRPr dirty="0"/>
          </a:p>
        </p:txBody>
      </p:sp>
      <p:sp>
        <p:nvSpPr>
          <p:cNvPr id="23" name="object 23"/>
          <p:cNvSpPr/>
          <p:nvPr/>
        </p:nvSpPr>
        <p:spPr>
          <a:xfrm>
            <a:off x="585000" y="2897632"/>
            <a:ext cx="293395" cy="178308"/>
          </a:xfrm>
          <a:prstGeom prst="rect">
            <a:avLst/>
          </a:prstGeom>
          <a:blipFill>
            <a:blip r:embed="rId10" cstate="print"/>
            <a:stretch>
              <a:fillRect/>
            </a:stretch>
          </a:blipFill>
        </p:spPr>
        <p:txBody>
          <a:bodyPr wrap="square" lIns="0" tIns="0" rIns="0" bIns="0" rtlCol="0"/>
          <a:lstStyle/>
          <a:p>
            <a:endParaRPr dirty="0"/>
          </a:p>
        </p:txBody>
      </p:sp>
      <p:sp>
        <p:nvSpPr>
          <p:cNvPr id="24" name="object 24"/>
          <p:cNvSpPr txBox="1"/>
          <p:nvPr/>
        </p:nvSpPr>
        <p:spPr>
          <a:xfrm>
            <a:off x="78739" y="3102305"/>
            <a:ext cx="8620760" cy="194691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recognized that</a:t>
            </a:r>
            <a:r>
              <a:rPr sz="1800" spc="-10" dirty="0">
                <a:latin typeface="Trebuchet MS"/>
                <a:cs typeface="Trebuchet MS"/>
              </a:rPr>
              <a:t> </a:t>
            </a:r>
            <a:r>
              <a:rPr sz="1800" dirty="0">
                <a:latin typeface="Trebuchet MS"/>
                <a:cs typeface="Trebuchet MS"/>
              </a:rPr>
              <a:t>:</a:t>
            </a:r>
          </a:p>
          <a:p>
            <a:pPr>
              <a:lnSpc>
                <a:spcPct val="100000"/>
              </a:lnSpc>
              <a:spcBef>
                <a:spcPts val="35"/>
              </a:spcBef>
            </a:pPr>
            <a:endParaRPr sz="1850" dirty="0">
              <a:latin typeface="Times New Roman"/>
              <a:cs typeface="Times New Roman"/>
            </a:endParaRPr>
          </a:p>
          <a:p>
            <a:pPr marL="12700" marR="6877684">
              <a:lnSpc>
                <a:spcPct val="100000"/>
              </a:lnSpc>
            </a:pPr>
            <a:r>
              <a:rPr sz="1800" spc="-5" dirty="0">
                <a:latin typeface="Trebuchet MS"/>
                <a:cs typeface="Trebuchet MS"/>
              </a:rPr>
              <a:t>“sudden death</a:t>
            </a:r>
            <a:r>
              <a:rPr sz="1800" spc="-95" dirty="0">
                <a:latin typeface="Trebuchet MS"/>
                <a:cs typeface="Trebuchet MS"/>
              </a:rPr>
              <a:t> </a:t>
            </a:r>
            <a:r>
              <a:rPr sz="1800" spc="-5" dirty="0">
                <a:latin typeface="Trebuchet MS"/>
                <a:cs typeface="Trebuchet MS"/>
              </a:rPr>
              <a:t>is  more</a:t>
            </a:r>
            <a:endParaRPr sz="1800" dirty="0">
              <a:latin typeface="Trebuchet MS"/>
              <a:cs typeface="Trebuchet MS"/>
            </a:endParaRPr>
          </a:p>
          <a:p>
            <a:pPr marL="12700">
              <a:lnSpc>
                <a:spcPct val="100000"/>
              </a:lnSpc>
            </a:pPr>
            <a:r>
              <a:rPr sz="1800" spc="-5" dirty="0">
                <a:latin typeface="Trebuchet MS"/>
                <a:cs typeface="Trebuchet MS"/>
              </a:rPr>
              <a:t>common in</a:t>
            </a:r>
            <a:r>
              <a:rPr sz="1800" spc="-15" dirty="0">
                <a:latin typeface="Trebuchet MS"/>
                <a:cs typeface="Trebuchet MS"/>
              </a:rPr>
              <a:t> </a:t>
            </a:r>
            <a:r>
              <a:rPr sz="1800" spc="-5" dirty="0">
                <a:latin typeface="Trebuchet MS"/>
                <a:cs typeface="Trebuchet MS"/>
              </a:rPr>
              <a:t>those</a:t>
            </a:r>
            <a:endParaRPr sz="1800" dirty="0">
              <a:latin typeface="Trebuchet MS"/>
              <a:cs typeface="Trebuchet MS"/>
            </a:endParaRPr>
          </a:p>
          <a:p>
            <a:pPr marL="12700" marR="5080">
              <a:lnSpc>
                <a:spcPct val="100000"/>
              </a:lnSpc>
              <a:tabLst>
                <a:tab pos="8607425" algn="l"/>
              </a:tabLst>
            </a:pPr>
            <a:r>
              <a:rPr sz="1800" spc="-5" dirty="0">
                <a:latin typeface="Trebuchet MS"/>
                <a:cs typeface="Trebuchet MS"/>
              </a:rPr>
              <a:t>who</a:t>
            </a:r>
            <a:r>
              <a:rPr sz="1800" spc="-70" dirty="0">
                <a:latin typeface="Trebuchet MS"/>
                <a:cs typeface="Trebuchet MS"/>
              </a:rPr>
              <a:t> </a:t>
            </a:r>
            <a:r>
              <a:rPr sz="1800" u="dash" spc="-5" dirty="0">
                <a:uFill>
                  <a:solidFill>
                    <a:srgbClr val="CCB400"/>
                  </a:solidFill>
                </a:uFill>
                <a:latin typeface="Trebuchet MS"/>
                <a:cs typeface="Trebuchet MS"/>
              </a:rPr>
              <a:t>are</a:t>
            </a:r>
            <a:r>
              <a:rPr sz="1800" u="dash" spc="-40" dirty="0">
                <a:uFill>
                  <a:solidFill>
                    <a:srgbClr val="CCB400"/>
                  </a:solidFill>
                </a:uFill>
                <a:latin typeface="Trebuchet MS"/>
                <a:cs typeface="Trebuchet MS"/>
              </a:rPr>
              <a:t> </a:t>
            </a:r>
            <a:r>
              <a:rPr sz="1800" u="dash" spc="-5" dirty="0">
                <a:uFill>
                  <a:solidFill>
                    <a:srgbClr val="CCB400"/>
                  </a:solidFill>
                </a:uFill>
                <a:latin typeface="Trebuchet MS"/>
                <a:cs typeface="Trebuchet MS"/>
              </a:rPr>
              <a:t>naturally </a:t>
            </a:r>
            <a:r>
              <a:rPr sz="1800" u="dash" dirty="0">
                <a:uFill>
                  <a:solidFill>
                    <a:srgbClr val="CCB400"/>
                  </a:solidFill>
                </a:uFill>
                <a:latin typeface="Trebuchet MS"/>
                <a:cs typeface="Trebuchet MS"/>
              </a:rPr>
              <a:t>	</a:t>
            </a:r>
            <a:r>
              <a:rPr sz="1800" dirty="0">
                <a:latin typeface="Trebuchet MS"/>
                <a:cs typeface="Trebuchet MS"/>
              </a:rPr>
              <a:t> </a:t>
            </a:r>
            <a:r>
              <a:rPr sz="1800" spc="-5" dirty="0">
                <a:latin typeface="Trebuchet MS"/>
                <a:cs typeface="Trebuchet MS"/>
              </a:rPr>
              <a:t>                                                                                               </a:t>
            </a:r>
            <a:r>
              <a:rPr sz="1800" spc="475" dirty="0">
                <a:latin typeface="Trebuchet MS"/>
                <a:cs typeface="Trebuchet MS"/>
              </a:rPr>
              <a:t> </a:t>
            </a:r>
            <a:r>
              <a:rPr sz="1800" spc="-5" dirty="0">
                <a:latin typeface="Trebuchet MS"/>
                <a:cs typeface="Trebuchet MS"/>
              </a:rPr>
              <a:t>fat than in</a:t>
            </a:r>
            <a:r>
              <a:rPr sz="1800" dirty="0">
                <a:latin typeface="Trebuchet MS"/>
                <a:cs typeface="Trebuchet MS"/>
              </a:rPr>
              <a:t> lean.”</a:t>
            </a:r>
          </a:p>
        </p:txBody>
      </p:sp>
      <p:sp>
        <p:nvSpPr>
          <p:cNvPr id="25" name="object 25"/>
          <p:cNvSpPr/>
          <p:nvPr/>
        </p:nvSpPr>
        <p:spPr>
          <a:xfrm>
            <a:off x="2286000" y="0"/>
            <a:ext cx="6858000" cy="5143498"/>
          </a:xfrm>
          <a:prstGeom prst="rect">
            <a:avLst/>
          </a:prstGeom>
          <a:blipFill>
            <a:blip r:embed="rId11" cstate="print"/>
            <a:stretch>
              <a:fillRect/>
            </a:stretch>
          </a:blipFill>
        </p:spPr>
        <p:txBody>
          <a:bodyPr wrap="square" lIns="0" tIns="0" rIns="0" bIns="0" rtlCol="0"/>
          <a:lstStyle/>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288036" y="271272"/>
            <a:ext cx="8401812" cy="59436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548957" y="466216"/>
            <a:ext cx="7921434" cy="333247"/>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78739" y="998677"/>
            <a:ext cx="4775200" cy="2618105"/>
          </a:xfrm>
          <a:prstGeom prst="rect">
            <a:avLst/>
          </a:prstGeom>
        </p:spPr>
        <p:txBody>
          <a:bodyPr vert="horz" wrap="square" lIns="0" tIns="13335" rIns="0" bIns="0" rtlCol="0">
            <a:spAutoFit/>
          </a:bodyPr>
          <a:lstStyle/>
          <a:p>
            <a:pPr marL="12700">
              <a:lnSpc>
                <a:spcPct val="100000"/>
              </a:lnSpc>
              <a:spcBef>
                <a:spcPts val="105"/>
              </a:spcBef>
              <a:tabLst>
                <a:tab pos="286385" algn="l"/>
              </a:tabLst>
            </a:pPr>
            <a:r>
              <a:rPr sz="1050" spc="-295" dirty="0">
                <a:solidFill>
                  <a:srgbClr val="D16248"/>
                </a:solidFill>
                <a:latin typeface="Arial"/>
                <a:cs typeface="Arial"/>
              </a:rPr>
              <a:t>	</a:t>
            </a:r>
            <a:r>
              <a:rPr sz="1400" b="1" spc="-5" dirty="0">
                <a:solidFill>
                  <a:srgbClr val="00AFEF"/>
                </a:solidFill>
                <a:latin typeface="Trebuchet MS"/>
                <a:cs typeface="Trebuchet MS"/>
              </a:rPr>
              <a:t>Definition </a:t>
            </a:r>
            <a:r>
              <a:rPr sz="1400" b="1" dirty="0">
                <a:latin typeface="Trebuchet MS"/>
                <a:cs typeface="Trebuchet MS"/>
              </a:rPr>
              <a:t>: </a:t>
            </a:r>
            <a:r>
              <a:rPr sz="1400" b="1" i="1" spc="-5" dirty="0">
                <a:latin typeface="Trebuchet MS"/>
                <a:cs typeface="Trebuchet MS"/>
              </a:rPr>
              <a:t>Obesity </a:t>
            </a:r>
            <a:r>
              <a:rPr sz="1400" b="1" spc="-5" dirty="0">
                <a:latin typeface="Trebuchet MS"/>
                <a:cs typeface="Trebuchet MS"/>
              </a:rPr>
              <a:t>is </a:t>
            </a:r>
            <a:r>
              <a:rPr sz="1400" b="1" dirty="0">
                <a:latin typeface="Trebuchet MS"/>
                <a:cs typeface="Trebuchet MS"/>
              </a:rPr>
              <a:t>a </a:t>
            </a:r>
            <a:r>
              <a:rPr sz="1400" b="1" spc="-5" dirty="0">
                <a:latin typeface="Trebuchet MS"/>
                <a:cs typeface="Trebuchet MS"/>
              </a:rPr>
              <a:t>state of excess adipose</a:t>
            </a:r>
            <a:r>
              <a:rPr sz="1400" b="1" spc="-70" dirty="0">
                <a:latin typeface="Trebuchet MS"/>
                <a:cs typeface="Trebuchet MS"/>
              </a:rPr>
              <a:t> </a:t>
            </a:r>
            <a:r>
              <a:rPr sz="1400" b="1" spc="-5" dirty="0">
                <a:latin typeface="Trebuchet MS"/>
                <a:cs typeface="Trebuchet MS"/>
              </a:rPr>
              <a:t>tissue</a:t>
            </a:r>
            <a:endParaRPr sz="1400" dirty="0">
              <a:latin typeface="Trebuchet MS"/>
              <a:cs typeface="Trebuchet MS"/>
            </a:endParaRPr>
          </a:p>
          <a:p>
            <a:pPr marL="287020">
              <a:lnSpc>
                <a:spcPct val="100000"/>
              </a:lnSpc>
            </a:pPr>
            <a:r>
              <a:rPr sz="1400" b="1" spc="-5" dirty="0">
                <a:latin typeface="Trebuchet MS"/>
                <a:cs typeface="Trebuchet MS"/>
              </a:rPr>
              <a:t>mass. </a:t>
            </a:r>
            <a:r>
              <a:rPr sz="1400" b="1" spc="-15" dirty="0">
                <a:latin typeface="Trebuchet MS"/>
                <a:cs typeface="Trebuchet MS"/>
              </a:rPr>
              <a:t>(Harrison’s </a:t>
            </a:r>
            <a:r>
              <a:rPr sz="1400" b="1" spc="5" dirty="0">
                <a:latin typeface="Trebuchet MS"/>
                <a:cs typeface="Trebuchet MS"/>
              </a:rPr>
              <a:t>:17</a:t>
            </a:r>
            <a:r>
              <a:rPr sz="1350" b="1" spc="7" baseline="24691" dirty="0">
                <a:latin typeface="Trebuchet MS"/>
                <a:cs typeface="Trebuchet MS"/>
              </a:rPr>
              <a:t>th</a:t>
            </a:r>
            <a:r>
              <a:rPr sz="1350" b="1" spc="165" baseline="24691" dirty="0">
                <a:latin typeface="Trebuchet MS"/>
                <a:cs typeface="Trebuchet MS"/>
              </a:rPr>
              <a:t> </a:t>
            </a:r>
            <a:r>
              <a:rPr sz="1400" b="1" dirty="0">
                <a:latin typeface="Trebuchet MS"/>
                <a:cs typeface="Trebuchet MS"/>
              </a:rPr>
              <a:t>)</a:t>
            </a:r>
            <a:endParaRPr sz="1400" dirty="0">
              <a:latin typeface="Trebuchet MS"/>
              <a:cs typeface="Trebuchet MS"/>
            </a:endParaRPr>
          </a:p>
          <a:p>
            <a:pPr>
              <a:lnSpc>
                <a:spcPct val="100000"/>
              </a:lnSpc>
            </a:pPr>
            <a:endParaRPr sz="1600" dirty="0">
              <a:latin typeface="Times New Roman"/>
              <a:cs typeface="Times New Roman"/>
            </a:endParaRPr>
          </a:p>
          <a:p>
            <a:pPr marL="287020" marR="125095" indent="-274320">
              <a:lnSpc>
                <a:spcPct val="100000"/>
              </a:lnSpc>
              <a:spcBef>
                <a:spcPts val="1040"/>
              </a:spcBef>
              <a:tabLst>
                <a:tab pos="286385" algn="l"/>
              </a:tabLst>
            </a:pPr>
            <a:r>
              <a:rPr sz="1050" spc="-300" dirty="0">
                <a:solidFill>
                  <a:srgbClr val="D16248"/>
                </a:solidFill>
                <a:latin typeface="Arial"/>
                <a:cs typeface="Arial"/>
              </a:rPr>
              <a:t>	</a:t>
            </a:r>
            <a:r>
              <a:rPr sz="1400" b="1" spc="-5" dirty="0">
                <a:latin typeface="Trebuchet MS"/>
                <a:cs typeface="Trebuchet MS"/>
              </a:rPr>
              <a:t>Obesity is </a:t>
            </a:r>
            <a:r>
              <a:rPr sz="1400" b="1" dirty="0">
                <a:latin typeface="Trebuchet MS"/>
                <a:cs typeface="Trebuchet MS"/>
              </a:rPr>
              <a:t>a </a:t>
            </a:r>
            <a:r>
              <a:rPr sz="1400" b="1" spc="-5" dirty="0">
                <a:latin typeface="Trebuchet MS"/>
                <a:cs typeface="Trebuchet MS"/>
              </a:rPr>
              <a:t>disease </a:t>
            </a:r>
            <a:r>
              <a:rPr sz="1400" b="1" dirty="0">
                <a:latin typeface="Trebuchet MS"/>
                <a:cs typeface="Trebuchet MS"/>
              </a:rPr>
              <a:t>of </a:t>
            </a:r>
            <a:r>
              <a:rPr sz="1400" b="1" dirty="0">
                <a:solidFill>
                  <a:srgbClr val="00AF50"/>
                </a:solidFill>
                <a:latin typeface="Trebuchet MS"/>
                <a:cs typeface="Trebuchet MS"/>
              </a:rPr>
              <a:t>caloric </a:t>
            </a:r>
            <a:r>
              <a:rPr sz="1400" b="1" spc="-5" dirty="0">
                <a:solidFill>
                  <a:srgbClr val="00AF50"/>
                </a:solidFill>
                <a:latin typeface="Trebuchet MS"/>
                <a:cs typeface="Trebuchet MS"/>
              </a:rPr>
              <a:t>imbalance </a:t>
            </a:r>
            <a:r>
              <a:rPr sz="1400" b="1" spc="-5" dirty="0">
                <a:latin typeface="Trebuchet MS"/>
                <a:cs typeface="Trebuchet MS"/>
              </a:rPr>
              <a:t>that results  from an excess intake </a:t>
            </a:r>
            <a:r>
              <a:rPr sz="1400" b="1" dirty="0">
                <a:latin typeface="Trebuchet MS"/>
                <a:cs typeface="Trebuchet MS"/>
              </a:rPr>
              <a:t>of </a:t>
            </a:r>
            <a:r>
              <a:rPr sz="1400" b="1" spc="-5" dirty="0">
                <a:latin typeface="Trebuchet MS"/>
                <a:cs typeface="Trebuchet MS"/>
              </a:rPr>
              <a:t>calories above their  consumption </a:t>
            </a:r>
            <a:r>
              <a:rPr sz="1400" b="1" dirty="0">
                <a:latin typeface="Trebuchet MS"/>
                <a:cs typeface="Trebuchet MS"/>
              </a:rPr>
              <a:t>by </a:t>
            </a:r>
            <a:r>
              <a:rPr sz="1400" b="1" spc="-5" dirty="0">
                <a:latin typeface="Trebuchet MS"/>
                <a:cs typeface="Trebuchet MS"/>
              </a:rPr>
              <a:t>the </a:t>
            </a:r>
            <a:r>
              <a:rPr sz="1400" b="1" spc="-35" dirty="0">
                <a:latin typeface="Trebuchet MS"/>
                <a:cs typeface="Trebuchet MS"/>
              </a:rPr>
              <a:t>body. </a:t>
            </a:r>
            <a:r>
              <a:rPr sz="1400" b="1" spc="-5" dirty="0">
                <a:latin typeface="Trebuchet MS"/>
                <a:cs typeface="Trebuchet MS"/>
              </a:rPr>
              <a:t>(Robbins </a:t>
            </a:r>
            <a:r>
              <a:rPr sz="1400" b="1" dirty="0">
                <a:latin typeface="Trebuchet MS"/>
                <a:cs typeface="Trebuchet MS"/>
              </a:rPr>
              <a:t>:</a:t>
            </a:r>
            <a:r>
              <a:rPr sz="1400" b="1" spc="-55" dirty="0">
                <a:latin typeface="Trebuchet MS"/>
                <a:cs typeface="Trebuchet MS"/>
              </a:rPr>
              <a:t> </a:t>
            </a:r>
            <a:r>
              <a:rPr sz="1400" b="1" spc="10" dirty="0">
                <a:latin typeface="Trebuchet MS"/>
                <a:cs typeface="Trebuchet MS"/>
              </a:rPr>
              <a:t>8</a:t>
            </a:r>
            <a:r>
              <a:rPr sz="1350" b="1" spc="15" baseline="24691" dirty="0">
                <a:latin typeface="Trebuchet MS"/>
                <a:cs typeface="Trebuchet MS"/>
              </a:rPr>
              <a:t>th</a:t>
            </a:r>
            <a:r>
              <a:rPr sz="1400" b="1" spc="10" dirty="0">
                <a:latin typeface="Trebuchet MS"/>
                <a:cs typeface="Trebuchet MS"/>
              </a:rPr>
              <a:t>)</a:t>
            </a:r>
            <a:endParaRPr sz="1400" dirty="0">
              <a:latin typeface="Trebuchet MS"/>
              <a:cs typeface="Trebuchet MS"/>
            </a:endParaRPr>
          </a:p>
          <a:p>
            <a:pPr>
              <a:lnSpc>
                <a:spcPct val="100000"/>
              </a:lnSpc>
            </a:pPr>
            <a:endParaRPr sz="1600" dirty="0">
              <a:latin typeface="Times New Roman"/>
              <a:cs typeface="Times New Roman"/>
            </a:endParaRPr>
          </a:p>
          <a:p>
            <a:pPr marL="12700">
              <a:lnSpc>
                <a:spcPct val="100000"/>
              </a:lnSpc>
              <a:spcBef>
                <a:spcPts val="1040"/>
              </a:spcBef>
              <a:tabLst>
                <a:tab pos="286385" algn="l"/>
              </a:tabLst>
            </a:pPr>
            <a:r>
              <a:rPr sz="1050" spc="-300" dirty="0">
                <a:solidFill>
                  <a:srgbClr val="D16248"/>
                </a:solidFill>
                <a:latin typeface="Arial"/>
                <a:cs typeface="Arial"/>
              </a:rPr>
              <a:t>	</a:t>
            </a:r>
            <a:r>
              <a:rPr sz="1400" b="1" dirty="0">
                <a:latin typeface="Trebuchet MS"/>
                <a:cs typeface="Trebuchet MS"/>
              </a:rPr>
              <a:t>The </a:t>
            </a:r>
            <a:r>
              <a:rPr sz="1400" b="1" spc="-5" dirty="0">
                <a:solidFill>
                  <a:srgbClr val="00AF50"/>
                </a:solidFill>
                <a:latin typeface="Trebuchet MS"/>
                <a:cs typeface="Trebuchet MS"/>
              </a:rPr>
              <a:t>WHO </a:t>
            </a:r>
            <a:r>
              <a:rPr sz="1400" b="1" spc="-5" dirty="0">
                <a:latin typeface="Trebuchet MS"/>
                <a:cs typeface="Trebuchet MS"/>
              </a:rPr>
              <a:t>definition</a:t>
            </a:r>
            <a:r>
              <a:rPr sz="1400" b="1" spc="-70" dirty="0">
                <a:latin typeface="Trebuchet MS"/>
                <a:cs typeface="Trebuchet MS"/>
              </a:rPr>
              <a:t> </a:t>
            </a:r>
            <a:r>
              <a:rPr sz="1400" b="1" spc="-5" dirty="0">
                <a:latin typeface="Trebuchet MS"/>
                <a:cs typeface="Trebuchet MS"/>
              </a:rPr>
              <a:t>is:</a:t>
            </a:r>
            <a:endParaRPr sz="1400" dirty="0">
              <a:latin typeface="Trebuchet MS"/>
              <a:cs typeface="Trebuchet MS"/>
            </a:endParaRPr>
          </a:p>
          <a:p>
            <a:pPr marL="12700">
              <a:lnSpc>
                <a:spcPct val="100000"/>
              </a:lnSpc>
              <a:spcBef>
                <a:spcPts val="605"/>
              </a:spcBef>
              <a:tabLst>
                <a:tab pos="286385" algn="l"/>
              </a:tabLst>
            </a:pPr>
            <a:r>
              <a:rPr sz="1050" spc="-300" dirty="0">
                <a:solidFill>
                  <a:srgbClr val="D16248"/>
                </a:solidFill>
                <a:latin typeface="Arial"/>
                <a:cs typeface="Arial"/>
              </a:rPr>
              <a:t>	</a:t>
            </a:r>
            <a:r>
              <a:rPr sz="1400" b="1" dirty="0">
                <a:latin typeface="Trebuchet MS"/>
                <a:cs typeface="Trebuchet MS"/>
              </a:rPr>
              <a:t>a </a:t>
            </a:r>
            <a:r>
              <a:rPr sz="1400" b="1" spc="-5" dirty="0">
                <a:latin typeface="Trebuchet MS"/>
                <a:cs typeface="Trebuchet MS"/>
              </a:rPr>
              <a:t>BMI </a:t>
            </a:r>
            <a:r>
              <a:rPr sz="1400" b="1" dirty="0">
                <a:latin typeface="Trebuchet MS"/>
                <a:cs typeface="Trebuchet MS"/>
              </a:rPr>
              <a:t>greater </a:t>
            </a:r>
            <a:r>
              <a:rPr sz="1400" b="1" spc="-5" dirty="0">
                <a:latin typeface="Trebuchet MS"/>
                <a:cs typeface="Trebuchet MS"/>
              </a:rPr>
              <a:t>than </a:t>
            </a:r>
            <a:r>
              <a:rPr sz="1400" b="1" dirty="0">
                <a:latin typeface="Trebuchet MS"/>
                <a:cs typeface="Trebuchet MS"/>
              </a:rPr>
              <a:t>or </a:t>
            </a:r>
            <a:r>
              <a:rPr sz="1400" b="1" spc="-5" dirty="0">
                <a:latin typeface="Trebuchet MS"/>
                <a:cs typeface="Trebuchet MS"/>
              </a:rPr>
              <a:t>equal to </a:t>
            </a:r>
            <a:r>
              <a:rPr sz="1400" b="1" dirty="0">
                <a:latin typeface="Trebuchet MS"/>
                <a:cs typeface="Trebuchet MS"/>
              </a:rPr>
              <a:t>25 </a:t>
            </a:r>
            <a:r>
              <a:rPr sz="1400" b="1" spc="-5" dirty="0">
                <a:latin typeface="Trebuchet MS"/>
                <a:cs typeface="Trebuchet MS"/>
              </a:rPr>
              <a:t>is</a:t>
            </a:r>
            <a:r>
              <a:rPr sz="1400" b="1" spc="-35" dirty="0">
                <a:latin typeface="Trebuchet MS"/>
                <a:cs typeface="Trebuchet MS"/>
              </a:rPr>
              <a:t> </a:t>
            </a:r>
            <a:r>
              <a:rPr sz="1400" b="1" spc="-5" dirty="0">
                <a:latin typeface="Trebuchet MS"/>
                <a:cs typeface="Trebuchet MS"/>
              </a:rPr>
              <a:t>overweight</a:t>
            </a:r>
            <a:endParaRPr sz="1400" dirty="0">
              <a:latin typeface="Trebuchet MS"/>
              <a:cs typeface="Trebuchet MS"/>
            </a:endParaRPr>
          </a:p>
          <a:p>
            <a:pPr marL="12700">
              <a:lnSpc>
                <a:spcPct val="100000"/>
              </a:lnSpc>
              <a:spcBef>
                <a:spcPts val="600"/>
              </a:spcBef>
              <a:tabLst>
                <a:tab pos="286385" algn="l"/>
              </a:tabLst>
            </a:pPr>
            <a:r>
              <a:rPr sz="1050" spc="-300" dirty="0">
                <a:solidFill>
                  <a:srgbClr val="D16248"/>
                </a:solidFill>
                <a:latin typeface="Arial"/>
                <a:cs typeface="Arial"/>
              </a:rPr>
              <a:t>	</a:t>
            </a:r>
            <a:r>
              <a:rPr sz="1400" b="1" dirty="0">
                <a:latin typeface="Trebuchet MS"/>
                <a:cs typeface="Trebuchet MS"/>
              </a:rPr>
              <a:t>a </a:t>
            </a:r>
            <a:r>
              <a:rPr sz="1400" b="1" spc="-5" dirty="0">
                <a:latin typeface="Trebuchet MS"/>
                <a:cs typeface="Trebuchet MS"/>
              </a:rPr>
              <a:t>BMI </a:t>
            </a:r>
            <a:r>
              <a:rPr sz="1400" b="1" dirty="0">
                <a:latin typeface="Trebuchet MS"/>
                <a:cs typeface="Trebuchet MS"/>
              </a:rPr>
              <a:t>greater </a:t>
            </a:r>
            <a:r>
              <a:rPr sz="1400" b="1" spc="-5" dirty="0">
                <a:latin typeface="Trebuchet MS"/>
                <a:cs typeface="Trebuchet MS"/>
              </a:rPr>
              <a:t>than </a:t>
            </a:r>
            <a:r>
              <a:rPr sz="1400" b="1" dirty="0">
                <a:latin typeface="Trebuchet MS"/>
                <a:cs typeface="Trebuchet MS"/>
              </a:rPr>
              <a:t>or </a:t>
            </a:r>
            <a:r>
              <a:rPr sz="1400" b="1" spc="-5" dirty="0">
                <a:latin typeface="Trebuchet MS"/>
                <a:cs typeface="Trebuchet MS"/>
              </a:rPr>
              <a:t>equal to </a:t>
            </a:r>
            <a:r>
              <a:rPr sz="1400" b="1" dirty="0">
                <a:latin typeface="Trebuchet MS"/>
                <a:cs typeface="Trebuchet MS"/>
              </a:rPr>
              <a:t>30 </a:t>
            </a:r>
            <a:r>
              <a:rPr sz="1400" b="1" spc="-5" dirty="0">
                <a:latin typeface="Trebuchet MS"/>
                <a:cs typeface="Trebuchet MS"/>
              </a:rPr>
              <a:t>is</a:t>
            </a:r>
            <a:r>
              <a:rPr sz="1400" b="1" spc="-50" dirty="0">
                <a:latin typeface="Trebuchet MS"/>
                <a:cs typeface="Trebuchet MS"/>
              </a:rPr>
              <a:t> </a:t>
            </a:r>
            <a:r>
              <a:rPr sz="1400" b="1" spc="-25" dirty="0">
                <a:latin typeface="Trebuchet MS"/>
                <a:cs typeface="Trebuchet MS"/>
              </a:rPr>
              <a:t>obesity.</a:t>
            </a:r>
            <a:endParaRPr sz="1400" dirty="0">
              <a:latin typeface="Trebuchet MS"/>
              <a:cs typeface="Trebuchet MS"/>
            </a:endParaRPr>
          </a:p>
        </p:txBody>
      </p:sp>
      <p:sp>
        <p:nvSpPr>
          <p:cNvPr id="8" name="object 8"/>
          <p:cNvSpPr/>
          <p:nvPr/>
        </p:nvSpPr>
        <p:spPr>
          <a:xfrm>
            <a:off x="5286375" y="1428750"/>
            <a:ext cx="3857624" cy="2382901"/>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txBox="1"/>
          <p:nvPr/>
        </p:nvSpPr>
        <p:spPr>
          <a:xfrm>
            <a:off x="535940" y="861409"/>
            <a:ext cx="7956550" cy="2708275"/>
          </a:xfrm>
          <a:prstGeom prst="rect">
            <a:avLst/>
          </a:prstGeom>
        </p:spPr>
        <p:txBody>
          <a:bodyPr vert="horz" wrap="square" lIns="0" tIns="88900" rIns="0" bIns="0" rtlCol="0">
            <a:spAutoFit/>
          </a:bodyPr>
          <a:lstStyle/>
          <a:p>
            <a:pPr marL="12700">
              <a:lnSpc>
                <a:spcPct val="100000"/>
              </a:lnSpc>
              <a:spcBef>
                <a:spcPts val="700"/>
              </a:spcBef>
              <a:tabLst>
                <a:tab pos="286385" algn="l"/>
              </a:tabLst>
            </a:pPr>
            <a:r>
              <a:rPr sz="1950" spc="-555" dirty="0">
                <a:solidFill>
                  <a:srgbClr val="D16248"/>
                </a:solidFill>
                <a:latin typeface="Arial"/>
                <a:cs typeface="Arial"/>
              </a:rPr>
              <a:t>	</a:t>
            </a:r>
            <a:r>
              <a:rPr sz="2600" dirty="0">
                <a:latin typeface="Trebuchet MS"/>
                <a:cs typeface="Trebuchet MS"/>
              </a:rPr>
              <a:t>Insulin resistance &amp; </a:t>
            </a:r>
            <a:r>
              <a:rPr sz="2600" spc="-80" dirty="0">
                <a:latin typeface="Trebuchet MS"/>
                <a:cs typeface="Trebuchet MS"/>
              </a:rPr>
              <a:t>Type </a:t>
            </a:r>
            <a:r>
              <a:rPr sz="2600" dirty="0">
                <a:latin typeface="Trebuchet MS"/>
                <a:cs typeface="Trebuchet MS"/>
              </a:rPr>
              <a:t>2 DM</a:t>
            </a:r>
            <a:r>
              <a:rPr sz="2600" spc="-45" dirty="0">
                <a:latin typeface="Trebuchet MS"/>
                <a:cs typeface="Trebuchet MS"/>
              </a:rPr>
              <a:t> </a:t>
            </a:r>
            <a:r>
              <a:rPr sz="2600" dirty="0">
                <a:latin typeface="Trebuchet MS"/>
                <a:cs typeface="Trebuchet MS"/>
              </a:rPr>
              <a:t>–</a:t>
            </a:r>
          </a:p>
          <a:p>
            <a:pPr marL="12700">
              <a:lnSpc>
                <a:spcPct val="100000"/>
              </a:lnSpc>
              <a:spcBef>
                <a:spcPts val="600"/>
              </a:spcBef>
              <a:tabLst>
                <a:tab pos="286385" algn="l"/>
              </a:tabLst>
            </a:pPr>
            <a:r>
              <a:rPr sz="1950" spc="-555" dirty="0">
                <a:solidFill>
                  <a:srgbClr val="D16248"/>
                </a:solidFill>
                <a:latin typeface="Arial"/>
                <a:cs typeface="Arial"/>
              </a:rPr>
              <a:t>	</a:t>
            </a:r>
            <a:r>
              <a:rPr sz="2600" dirty="0">
                <a:latin typeface="Trebuchet MS"/>
                <a:cs typeface="Trebuchet MS"/>
              </a:rPr>
              <a:t>80 % </a:t>
            </a:r>
            <a:r>
              <a:rPr sz="2600" spc="-80" dirty="0">
                <a:latin typeface="Trebuchet MS"/>
                <a:cs typeface="Trebuchet MS"/>
              </a:rPr>
              <a:t>Type </a:t>
            </a:r>
            <a:r>
              <a:rPr sz="2600" dirty="0">
                <a:latin typeface="Trebuchet MS"/>
                <a:cs typeface="Trebuchet MS"/>
              </a:rPr>
              <a:t>2 DM </a:t>
            </a:r>
            <a:r>
              <a:rPr sz="2600" spc="-5" dirty="0">
                <a:latin typeface="Trebuchet MS"/>
                <a:cs typeface="Trebuchet MS"/>
              </a:rPr>
              <a:t>are</a:t>
            </a:r>
            <a:r>
              <a:rPr sz="2600" dirty="0">
                <a:latin typeface="Trebuchet MS"/>
                <a:cs typeface="Trebuchet MS"/>
              </a:rPr>
              <a:t> obese</a:t>
            </a:r>
          </a:p>
          <a:p>
            <a:pPr>
              <a:lnSpc>
                <a:spcPct val="100000"/>
              </a:lnSpc>
              <a:spcBef>
                <a:spcPts val="10"/>
              </a:spcBef>
            </a:pPr>
            <a:endParaRPr sz="3750" dirty="0">
              <a:latin typeface="Times New Roman"/>
              <a:cs typeface="Times New Roman"/>
            </a:endParaRPr>
          </a:p>
          <a:p>
            <a:pPr marL="12700">
              <a:lnSpc>
                <a:spcPct val="100000"/>
              </a:lnSpc>
              <a:tabLst>
                <a:tab pos="286385" algn="l"/>
              </a:tabLst>
            </a:pPr>
            <a:r>
              <a:rPr sz="1950" spc="-555" dirty="0">
                <a:solidFill>
                  <a:srgbClr val="D16248"/>
                </a:solidFill>
                <a:latin typeface="Arial"/>
                <a:cs typeface="Arial"/>
              </a:rPr>
              <a:t>	</a:t>
            </a:r>
            <a:r>
              <a:rPr sz="2600" spc="-5" dirty="0">
                <a:latin typeface="Trebuchet MS"/>
                <a:cs typeface="Trebuchet MS"/>
              </a:rPr>
              <a:t>Circulating peptides</a:t>
            </a:r>
            <a:r>
              <a:rPr sz="2600" spc="-30" dirty="0">
                <a:latin typeface="Trebuchet MS"/>
                <a:cs typeface="Trebuchet MS"/>
              </a:rPr>
              <a:t> </a:t>
            </a:r>
            <a:r>
              <a:rPr sz="2600" dirty="0">
                <a:latin typeface="Trebuchet MS"/>
                <a:cs typeface="Trebuchet MS"/>
              </a:rPr>
              <a:t>–</a:t>
            </a:r>
          </a:p>
          <a:p>
            <a:pPr marL="286385" marR="5080">
              <a:lnSpc>
                <a:spcPct val="100000"/>
              </a:lnSpc>
            </a:pPr>
            <a:r>
              <a:rPr sz="2600" dirty="0">
                <a:latin typeface="Trebuchet MS"/>
                <a:cs typeface="Trebuchet MS"/>
              </a:rPr>
              <a:t>TNFα, </a:t>
            </a:r>
            <a:r>
              <a:rPr sz="2600" spc="-5" dirty="0">
                <a:latin typeface="Trebuchet MS"/>
                <a:cs typeface="Trebuchet MS"/>
              </a:rPr>
              <a:t>IL6, RBP6, </a:t>
            </a:r>
            <a:r>
              <a:rPr sz="2600" dirty="0">
                <a:latin typeface="Trebuchet MS"/>
                <a:cs typeface="Trebuchet MS"/>
              </a:rPr>
              <a:t>Adiponectin, </a:t>
            </a:r>
            <a:r>
              <a:rPr sz="2600" spc="-20" dirty="0">
                <a:latin typeface="Trebuchet MS"/>
                <a:cs typeface="Trebuchet MS"/>
              </a:rPr>
              <a:t>Resistin </a:t>
            </a:r>
            <a:r>
              <a:rPr sz="2600" spc="-5" dirty="0">
                <a:latin typeface="Trebuchet MS"/>
                <a:cs typeface="Trebuchet MS"/>
              </a:rPr>
              <a:t>have</a:t>
            </a:r>
            <a:r>
              <a:rPr sz="2600" spc="-204" dirty="0">
                <a:latin typeface="Trebuchet MS"/>
                <a:cs typeface="Trebuchet MS"/>
              </a:rPr>
              <a:t> </a:t>
            </a:r>
            <a:r>
              <a:rPr sz="2600" spc="-5" dirty="0">
                <a:latin typeface="Trebuchet MS"/>
                <a:cs typeface="Trebuchet MS"/>
              </a:rPr>
              <a:t>altered  expression </a:t>
            </a:r>
            <a:r>
              <a:rPr sz="2600" dirty="0">
                <a:latin typeface="Trebuchet MS"/>
                <a:cs typeface="Trebuchet MS"/>
              </a:rPr>
              <a:t>&amp; </a:t>
            </a:r>
            <a:r>
              <a:rPr sz="2600" spc="-5" dirty="0">
                <a:latin typeface="Trebuchet MS"/>
                <a:cs typeface="Trebuchet MS"/>
              </a:rPr>
              <a:t>modify the </a:t>
            </a:r>
            <a:r>
              <a:rPr sz="2600" dirty="0">
                <a:latin typeface="Trebuchet MS"/>
                <a:cs typeface="Trebuchet MS"/>
              </a:rPr>
              <a:t>insulin</a:t>
            </a:r>
            <a:r>
              <a:rPr sz="2600" spc="-60" dirty="0">
                <a:latin typeface="Trebuchet MS"/>
                <a:cs typeface="Trebuchet MS"/>
              </a:rPr>
              <a:t> </a:t>
            </a:r>
            <a:r>
              <a:rPr sz="2600" spc="-5" dirty="0">
                <a:latin typeface="Trebuchet MS"/>
                <a:cs typeface="Trebuchet MS"/>
              </a:rPr>
              <a:t>action</a:t>
            </a:r>
            <a:endParaRPr sz="2600" dirty="0">
              <a:latin typeface="Trebuchet MS"/>
              <a:cs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p:nvPr/>
        </p:nvSpPr>
        <p:spPr>
          <a:xfrm>
            <a:off x="810259" y="938530"/>
            <a:ext cx="3475990" cy="3021965"/>
          </a:xfrm>
          <a:prstGeom prst="rect">
            <a:avLst/>
          </a:prstGeom>
        </p:spPr>
        <p:txBody>
          <a:bodyPr vert="horz" wrap="square" lIns="0" tIns="13335" rIns="0" bIns="0" rtlCol="0">
            <a:spAutoFit/>
          </a:bodyPr>
          <a:lstStyle/>
          <a:p>
            <a:pPr marL="12700">
              <a:lnSpc>
                <a:spcPct val="100000"/>
              </a:lnSpc>
              <a:spcBef>
                <a:spcPts val="105"/>
              </a:spcBef>
              <a:tabLst>
                <a:tab pos="287020" algn="l"/>
              </a:tabLst>
            </a:pPr>
            <a:r>
              <a:rPr sz="1750" spc="-515" dirty="0">
                <a:solidFill>
                  <a:srgbClr val="CCB400"/>
                </a:solidFill>
                <a:latin typeface="Arial"/>
                <a:cs typeface="Arial"/>
              </a:rPr>
              <a:t>	</a:t>
            </a:r>
            <a:r>
              <a:rPr sz="2300" spc="-5" dirty="0">
                <a:solidFill>
                  <a:srgbClr val="636B85"/>
                </a:solidFill>
                <a:latin typeface="Trebuchet MS"/>
                <a:cs typeface="Trebuchet MS"/>
              </a:rPr>
              <a:t>Independent </a:t>
            </a:r>
            <a:r>
              <a:rPr sz="2300" dirty="0">
                <a:solidFill>
                  <a:srgbClr val="636B85"/>
                </a:solidFill>
                <a:latin typeface="Trebuchet MS"/>
                <a:cs typeface="Trebuchet MS"/>
              </a:rPr>
              <a:t>risk</a:t>
            </a:r>
            <a:r>
              <a:rPr sz="2300" spc="-65" dirty="0">
                <a:solidFill>
                  <a:srgbClr val="636B85"/>
                </a:solidFill>
                <a:latin typeface="Trebuchet MS"/>
                <a:cs typeface="Trebuchet MS"/>
              </a:rPr>
              <a:t> </a:t>
            </a:r>
            <a:r>
              <a:rPr sz="2300" dirty="0">
                <a:solidFill>
                  <a:srgbClr val="636B85"/>
                </a:solidFill>
                <a:latin typeface="Trebuchet MS"/>
                <a:cs typeface="Trebuchet MS"/>
              </a:rPr>
              <a:t>factor</a:t>
            </a:r>
            <a:endParaRPr sz="2300" dirty="0">
              <a:latin typeface="Trebuchet MS"/>
              <a:cs typeface="Trebuchet MS"/>
            </a:endParaRPr>
          </a:p>
          <a:p>
            <a:pPr marL="287020">
              <a:lnSpc>
                <a:spcPct val="100000"/>
              </a:lnSpc>
            </a:pPr>
            <a:r>
              <a:rPr sz="2300" dirty="0">
                <a:solidFill>
                  <a:srgbClr val="636B85"/>
                </a:solidFill>
                <a:latin typeface="Trebuchet MS"/>
                <a:cs typeface="Trebuchet MS"/>
              </a:rPr>
              <a:t>for </a:t>
            </a:r>
            <a:r>
              <a:rPr sz="2300" spc="-5" dirty="0">
                <a:solidFill>
                  <a:srgbClr val="636B85"/>
                </a:solidFill>
                <a:latin typeface="Trebuchet MS"/>
                <a:cs typeface="Trebuchet MS"/>
              </a:rPr>
              <a:t>CAD,</a:t>
            </a:r>
            <a:r>
              <a:rPr sz="2300" spc="-30" dirty="0">
                <a:solidFill>
                  <a:srgbClr val="636B85"/>
                </a:solidFill>
                <a:latin typeface="Trebuchet MS"/>
                <a:cs typeface="Trebuchet MS"/>
              </a:rPr>
              <a:t> </a:t>
            </a:r>
            <a:r>
              <a:rPr sz="2300" spc="-5" dirty="0">
                <a:solidFill>
                  <a:srgbClr val="636B85"/>
                </a:solidFill>
                <a:latin typeface="Trebuchet MS"/>
                <a:cs typeface="Trebuchet MS"/>
              </a:rPr>
              <a:t>CHF</a:t>
            </a:r>
            <a:endParaRPr sz="2300" dirty="0">
              <a:latin typeface="Trebuchet MS"/>
              <a:cs typeface="Trebuchet MS"/>
            </a:endParaRPr>
          </a:p>
          <a:p>
            <a:pPr marL="287020" marR="403860" indent="-274955">
              <a:lnSpc>
                <a:spcPct val="100000"/>
              </a:lnSpc>
              <a:spcBef>
                <a:spcPts val="505"/>
              </a:spcBef>
              <a:tabLst>
                <a:tab pos="287020" algn="l"/>
              </a:tabLst>
            </a:pPr>
            <a:r>
              <a:rPr sz="1750" spc="-515" dirty="0">
                <a:solidFill>
                  <a:srgbClr val="CCB400"/>
                </a:solidFill>
                <a:latin typeface="Arial"/>
                <a:cs typeface="Arial"/>
              </a:rPr>
              <a:t>	</a:t>
            </a:r>
            <a:r>
              <a:rPr sz="2300" spc="-25" dirty="0">
                <a:solidFill>
                  <a:srgbClr val="00AF50"/>
                </a:solidFill>
                <a:latin typeface="Trebuchet MS"/>
                <a:cs typeface="Trebuchet MS"/>
              </a:rPr>
              <a:t>Waist </a:t>
            </a:r>
            <a:r>
              <a:rPr sz="2300" dirty="0">
                <a:solidFill>
                  <a:srgbClr val="00AF50"/>
                </a:solidFill>
                <a:latin typeface="Trebuchet MS"/>
                <a:cs typeface="Trebuchet MS"/>
              </a:rPr>
              <a:t>– Hip ratio</a:t>
            </a:r>
            <a:r>
              <a:rPr sz="2300" spc="-125" dirty="0">
                <a:solidFill>
                  <a:srgbClr val="00AF50"/>
                </a:solidFill>
                <a:latin typeface="Trebuchet MS"/>
                <a:cs typeface="Trebuchet MS"/>
              </a:rPr>
              <a:t> </a:t>
            </a:r>
            <a:r>
              <a:rPr sz="2300" spc="-5" dirty="0">
                <a:solidFill>
                  <a:srgbClr val="636B85"/>
                </a:solidFill>
                <a:latin typeface="Trebuchet MS"/>
                <a:cs typeface="Trebuchet MS"/>
              </a:rPr>
              <a:t>best  predictor</a:t>
            </a:r>
            <a:endParaRPr sz="2300" dirty="0">
              <a:latin typeface="Trebuchet MS"/>
              <a:cs typeface="Trebuchet MS"/>
            </a:endParaRPr>
          </a:p>
          <a:p>
            <a:pPr marL="287020" marR="5080" indent="-274955">
              <a:lnSpc>
                <a:spcPct val="100000"/>
              </a:lnSpc>
              <a:spcBef>
                <a:spcPts val="495"/>
              </a:spcBef>
              <a:tabLst>
                <a:tab pos="287020" algn="l"/>
              </a:tabLst>
            </a:pPr>
            <a:r>
              <a:rPr sz="1750" spc="-515" dirty="0">
                <a:solidFill>
                  <a:srgbClr val="CCB400"/>
                </a:solidFill>
                <a:latin typeface="Arial"/>
                <a:cs typeface="Arial"/>
              </a:rPr>
              <a:t>	</a:t>
            </a:r>
            <a:r>
              <a:rPr sz="2300" dirty="0">
                <a:solidFill>
                  <a:srgbClr val="636B85"/>
                </a:solidFill>
                <a:latin typeface="Trebuchet MS"/>
                <a:cs typeface="Trebuchet MS"/>
              </a:rPr>
              <a:t>Abdominal obesity  associated </a:t>
            </a:r>
            <a:r>
              <a:rPr sz="2300" spc="-5" dirty="0">
                <a:solidFill>
                  <a:srgbClr val="636B85"/>
                </a:solidFill>
                <a:latin typeface="Trebuchet MS"/>
                <a:cs typeface="Trebuchet MS"/>
              </a:rPr>
              <a:t>with  </a:t>
            </a:r>
            <a:r>
              <a:rPr sz="2300" dirty="0">
                <a:solidFill>
                  <a:srgbClr val="636B85"/>
                </a:solidFill>
                <a:latin typeface="Trebuchet MS"/>
                <a:cs typeface="Trebuchet MS"/>
              </a:rPr>
              <a:t>atherogenic </a:t>
            </a:r>
            <a:r>
              <a:rPr sz="2300" spc="-5" dirty="0">
                <a:solidFill>
                  <a:srgbClr val="636B85"/>
                </a:solidFill>
                <a:latin typeface="Trebuchet MS"/>
                <a:cs typeface="Trebuchet MS"/>
              </a:rPr>
              <a:t>lipid</a:t>
            </a:r>
            <a:r>
              <a:rPr sz="2300" spc="-105" dirty="0">
                <a:solidFill>
                  <a:srgbClr val="636B85"/>
                </a:solidFill>
                <a:latin typeface="Trebuchet MS"/>
                <a:cs typeface="Trebuchet MS"/>
              </a:rPr>
              <a:t> </a:t>
            </a:r>
            <a:r>
              <a:rPr sz="2300" spc="-5" dirty="0">
                <a:solidFill>
                  <a:srgbClr val="636B85"/>
                </a:solidFill>
                <a:latin typeface="Trebuchet MS"/>
                <a:cs typeface="Trebuchet MS"/>
              </a:rPr>
              <a:t>profile</a:t>
            </a:r>
            <a:endParaRPr sz="2300" dirty="0">
              <a:latin typeface="Trebuchet MS"/>
              <a:cs typeface="Trebuchet MS"/>
            </a:endParaRPr>
          </a:p>
          <a:p>
            <a:pPr marL="12700">
              <a:lnSpc>
                <a:spcPct val="100000"/>
              </a:lnSpc>
              <a:spcBef>
                <a:spcPts val="505"/>
              </a:spcBef>
              <a:tabLst>
                <a:tab pos="287020" algn="l"/>
              </a:tabLst>
            </a:pPr>
            <a:r>
              <a:rPr sz="1750" spc="-515" dirty="0">
                <a:solidFill>
                  <a:srgbClr val="CCB400"/>
                </a:solidFill>
                <a:latin typeface="Arial"/>
                <a:cs typeface="Arial"/>
              </a:rPr>
              <a:t>	</a:t>
            </a:r>
            <a:r>
              <a:rPr sz="2300" dirty="0">
                <a:solidFill>
                  <a:srgbClr val="636B85"/>
                </a:solidFill>
                <a:latin typeface="Trebuchet MS"/>
                <a:cs typeface="Trebuchet MS"/>
              </a:rPr>
              <a:t>Hypertension</a:t>
            </a:r>
            <a:endParaRPr sz="2300" dirty="0">
              <a:latin typeface="Trebuchet MS"/>
              <a:cs typeface="Trebuchet MS"/>
            </a:endParaRPr>
          </a:p>
        </p:txBody>
      </p:sp>
      <p:sp>
        <p:nvSpPr>
          <p:cNvPr id="5" name="object 5"/>
          <p:cNvSpPr/>
          <p:nvPr/>
        </p:nvSpPr>
        <p:spPr>
          <a:xfrm>
            <a:off x="4381500" y="142875"/>
            <a:ext cx="3781425" cy="1019175"/>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535940" y="233552"/>
            <a:ext cx="5151120" cy="513715"/>
          </a:xfrm>
          <a:prstGeom prst="rect">
            <a:avLst/>
          </a:prstGeom>
        </p:spPr>
        <p:txBody>
          <a:bodyPr vert="horz" wrap="square" lIns="0" tIns="13335" rIns="0" bIns="0" rtlCol="0">
            <a:spAutoFit/>
          </a:bodyPr>
          <a:lstStyle/>
          <a:p>
            <a:pPr marL="12700">
              <a:lnSpc>
                <a:spcPct val="100000"/>
              </a:lnSpc>
              <a:spcBef>
                <a:spcPts val="105"/>
              </a:spcBef>
            </a:pPr>
            <a:r>
              <a:rPr sz="3200" spc="-114" dirty="0">
                <a:solidFill>
                  <a:srgbClr val="636B85"/>
                </a:solidFill>
                <a:latin typeface="Arial"/>
                <a:cs typeface="Arial"/>
              </a:rPr>
              <a:t>Cardiovascular </a:t>
            </a:r>
            <a:r>
              <a:rPr sz="3200" spc="-229" dirty="0">
                <a:solidFill>
                  <a:srgbClr val="636B85"/>
                </a:solidFill>
                <a:latin typeface="Arial"/>
                <a:cs typeface="Arial"/>
              </a:rPr>
              <a:t>system </a:t>
            </a:r>
            <a:r>
              <a:rPr sz="3200" spc="170" dirty="0">
                <a:solidFill>
                  <a:srgbClr val="636B85"/>
                </a:solidFill>
                <a:latin typeface="Arial"/>
                <a:cs typeface="Arial"/>
              </a:rPr>
              <a:t>-</a:t>
            </a:r>
            <a:r>
              <a:rPr sz="3200" spc="114" dirty="0">
                <a:solidFill>
                  <a:srgbClr val="636B85"/>
                </a:solidFill>
                <a:latin typeface="Arial"/>
                <a:cs typeface="Arial"/>
              </a:rPr>
              <a:t> </a:t>
            </a:r>
            <a:r>
              <a:rPr sz="3600" baseline="-12731" dirty="0">
                <a:solidFill>
                  <a:srgbClr val="000000"/>
                </a:solidFill>
              </a:rPr>
              <a:t>Obesity</a:t>
            </a:r>
            <a:endParaRPr sz="3600" baseline="-12731" dirty="0">
              <a:latin typeface="Arial"/>
              <a:cs typeface="Arial"/>
            </a:endParaRPr>
          </a:p>
        </p:txBody>
      </p:sp>
      <p:sp>
        <p:nvSpPr>
          <p:cNvPr id="7" name="object 7"/>
          <p:cNvSpPr/>
          <p:nvPr/>
        </p:nvSpPr>
        <p:spPr>
          <a:xfrm>
            <a:off x="4648200" y="1104900"/>
            <a:ext cx="3781425" cy="1028700"/>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p:nvPr/>
        </p:nvSpPr>
        <p:spPr>
          <a:xfrm>
            <a:off x="4903470" y="1373251"/>
            <a:ext cx="242824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rebuchet MS"/>
                <a:cs typeface="Trebuchet MS"/>
              </a:rPr>
              <a:t>Insulin</a:t>
            </a:r>
            <a:r>
              <a:rPr sz="2400" spc="-50" dirty="0">
                <a:latin typeface="Trebuchet MS"/>
                <a:cs typeface="Trebuchet MS"/>
              </a:rPr>
              <a:t> </a:t>
            </a:r>
            <a:r>
              <a:rPr sz="2400" spc="-20" dirty="0">
                <a:latin typeface="Trebuchet MS"/>
                <a:cs typeface="Trebuchet MS"/>
              </a:rPr>
              <a:t>Resistance</a:t>
            </a:r>
            <a:endParaRPr sz="2400" dirty="0">
              <a:latin typeface="Trebuchet MS"/>
              <a:cs typeface="Trebuchet MS"/>
            </a:endParaRPr>
          </a:p>
        </p:txBody>
      </p:sp>
      <p:sp>
        <p:nvSpPr>
          <p:cNvPr id="9" name="object 9"/>
          <p:cNvSpPr/>
          <p:nvPr/>
        </p:nvSpPr>
        <p:spPr>
          <a:xfrm>
            <a:off x="4914900" y="2076450"/>
            <a:ext cx="3781425" cy="1019175"/>
          </a:xfrm>
          <a:prstGeom prst="rect">
            <a:avLst/>
          </a:prstGeom>
          <a:blipFill>
            <a:blip r:embed="rId4" cstate="print"/>
            <a:stretch>
              <a:fillRect/>
            </a:stretch>
          </a:blipFill>
        </p:spPr>
        <p:txBody>
          <a:bodyPr wrap="square" lIns="0" tIns="0" rIns="0" bIns="0" rtlCol="0"/>
          <a:lstStyle/>
          <a:p>
            <a:endParaRPr dirty="0"/>
          </a:p>
        </p:txBody>
      </p:sp>
      <p:sp>
        <p:nvSpPr>
          <p:cNvPr id="10" name="object 10"/>
          <p:cNvSpPr txBox="1"/>
          <p:nvPr/>
        </p:nvSpPr>
        <p:spPr>
          <a:xfrm>
            <a:off x="5168265" y="2338197"/>
            <a:ext cx="115189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r>
              <a:rPr sz="2400" spc="-45" dirty="0">
                <a:latin typeface="Arial"/>
                <a:cs typeface="Arial"/>
              </a:rPr>
              <a:t> </a:t>
            </a:r>
            <a:r>
              <a:rPr sz="2400" spc="-5" dirty="0">
                <a:latin typeface="Trebuchet MS"/>
                <a:cs typeface="Trebuchet MS"/>
              </a:rPr>
              <a:t>Insulin</a:t>
            </a:r>
            <a:endParaRPr sz="2400" dirty="0">
              <a:latin typeface="Trebuchet MS"/>
              <a:cs typeface="Trebuchet MS"/>
            </a:endParaRPr>
          </a:p>
        </p:txBody>
      </p:sp>
      <p:sp>
        <p:nvSpPr>
          <p:cNvPr id="11" name="object 11"/>
          <p:cNvSpPr/>
          <p:nvPr/>
        </p:nvSpPr>
        <p:spPr>
          <a:xfrm>
            <a:off x="5181600" y="3038475"/>
            <a:ext cx="3781425" cy="1019175"/>
          </a:xfrm>
          <a:prstGeom prst="rect">
            <a:avLst/>
          </a:prstGeom>
          <a:blipFill>
            <a:blip r:embed="rId5" cstate="print"/>
            <a:stretch>
              <a:fillRect/>
            </a:stretch>
          </a:blipFill>
        </p:spPr>
        <p:txBody>
          <a:bodyPr wrap="square" lIns="0" tIns="0" rIns="0" bIns="0" rtlCol="0"/>
          <a:lstStyle/>
          <a:p>
            <a:endParaRPr dirty="0"/>
          </a:p>
        </p:txBody>
      </p:sp>
      <p:sp>
        <p:nvSpPr>
          <p:cNvPr id="12" name="object 12"/>
          <p:cNvSpPr txBox="1"/>
          <p:nvPr/>
        </p:nvSpPr>
        <p:spPr>
          <a:xfrm>
            <a:off x="5433440" y="3303219"/>
            <a:ext cx="73596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r>
              <a:rPr sz="2400" spc="-45" dirty="0">
                <a:latin typeface="Arial"/>
                <a:cs typeface="Arial"/>
              </a:rPr>
              <a:t> </a:t>
            </a:r>
            <a:r>
              <a:rPr sz="2400" spc="-85" dirty="0">
                <a:latin typeface="Trebuchet MS"/>
                <a:cs typeface="Trebuchet MS"/>
              </a:rPr>
              <a:t>FFA</a:t>
            </a:r>
            <a:endParaRPr sz="2400" dirty="0">
              <a:latin typeface="Trebuchet MS"/>
              <a:cs typeface="Trebuchet MS"/>
            </a:endParaRPr>
          </a:p>
        </p:txBody>
      </p:sp>
      <p:sp>
        <p:nvSpPr>
          <p:cNvPr id="13" name="object 13"/>
          <p:cNvSpPr/>
          <p:nvPr/>
        </p:nvSpPr>
        <p:spPr>
          <a:xfrm>
            <a:off x="5438775" y="4000498"/>
            <a:ext cx="3705225" cy="1019175"/>
          </a:xfrm>
          <a:prstGeom prst="rect">
            <a:avLst/>
          </a:prstGeom>
          <a:blipFill>
            <a:blip r:embed="rId6" cstate="print"/>
            <a:stretch>
              <a:fillRect/>
            </a:stretch>
          </a:blipFill>
        </p:spPr>
        <p:txBody>
          <a:bodyPr wrap="square" lIns="0" tIns="0" rIns="0" bIns="0" rtlCol="0"/>
          <a:lstStyle/>
          <a:p>
            <a:endParaRPr dirty="0"/>
          </a:p>
        </p:txBody>
      </p:sp>
      <p:sp>
        <p:nvSpPr>
          <p:cNvPr id="14" name="object 14"/>
          <p:cNvSpPr txBox="1"/>
          <p:nvPr/>
        </p:nvSpPr>
        <p:spPr>
          <a:xfrm>
            <a:off x="5698616" y="4268520"/>
            <a:ext cx="186499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r>
              <a:rPr sz="2400" spc="-55" dirty="0">
                <a:latin typeface="Arial"/>
                <a:cs typeface="Arial"/>
              </a:rPr>
              <a:t> </a:t>
            </a:r>
            <a:r>
              <a:rPr sz="2400" spc="-25" dirty="0">
                <a:latin typeface="Trebuchet MS"/>
                <a:cs typeface="Trebuchet MS"/>
              </a:rPr>
              <a:t>Triglyceride</a:t>
            </a:r>
            <a:endParaRPr sz="2400" dirty="0">
              <a:latin typeface="Trebuchet MS"/>
              <a:cs typeface="Trebuchet MS"/>
            </a:endParaRPr>
          </a:p>
        </p:txBody>
      </p:sp>
      <p:sp>
        <p:nvSpPr>
          <p:cNvPr id="15" name="object 15"/>
          <p:cNvSpPr/>
          <p:nvPr/>
        </p:nvSpPr>
        <p:spPr>
          <a:xfrm>
            <a:off x="7533005" y="828421"/>
            <a:ext cx="551180" cy="551180"/>
          </a:xfrm>
          <a:custGeom>
            <a:avLst/>
            <a:gdLst/>
            <a:ahLst/>
            <a:cxnLst/>
            <a:rect l="l" t="t" r="r" b="b"/>
            <a:pathLst>
              <a:path w="551179" h="551180">
                <a:moveTo>
                  <a:pt x="550672" y="302894"/>
                </a:moveTo>
                <a:lnTo>
                  <a:pt x="0" y="302894"/>
                </a:lnTo>
                <a:lnTo>
                  <a:pt x="275336" y="550671"/>
                </a:lnTo>
                <a:lnTo>
                  <a:pt x="550672" y="302894"/>
                </a:lnTo>
                <a:close/>
              </a:path>
              <a:path w="551179" h="551180">
                <a:moveTo>
                  <a:pt x="426720" y="0"/>
                </a:moveTo>
                <a:lnTo>
                  <a:pt x="123951" y="0"/>
                </a:lnTo>
                <a:lnTo>
                  <a:pt x="123951" y="302894"/>
                </a:lnTo>
                <a:lnTo>
                  <a:pt x="426720" y="302894"/>
                </a:lnTo>
                <a:lnTo>
                  <a:pt x="426720" y="0"/>
                </a:lnTo>
                <a:close/>
              </a:path>
            </a:pathLst>
          </a:custGeom>
          <a:solidFill>
            <a:srgbClr val="FFFFFF">
              <a:alpha val="90194"/>
            </a:srgbClr>
          </a:solidFill>
        </p:spPr>
        <p:txBody>
          <a:bodyPr wrap="square" lIns="0" tIns="0" rIns="0" bIns="0" rtlCol="0"/>
          <a:lstStyle/>
          <a:p>
            <a:endParaRPr dirty="0"/>
          </a:p>
        </p:txBody>
      </p:sp>
      <p:sp>
        <p:nvSpPr>
          <p:cNvPr id="16" name="object 16"/>
          <p:cNvSpPr/>
          <p:nvPr/>
        </p:nvSpPr>
        <p:spPr>
          <a:xfrm>
            <a:off x="7533005" y="828421"/>
            <a:ext cx="551180" cy="551180"/>
          </a:xfrm>
          <a:custGeom>
            <a:avLst/>
            <a:gdLst/>
            <a:ahLst/>
            <a:cxnLst/>
            <a:rect l="l" t="t" r="r" b="b"/>
            <a:pathLst>
              <a:path w="551179" h="551180">
                <a:moveTo>
                  <a:pt x="0" y="302894"/>
                </a:moveTo>
                <a:lnTo>
                  <a:pt x="123951" y="302894"/>
                </a:lnTo>
                <a:lnTo>
                  <a:pt x="123951" y="0"/>
                </a:lnTo>
                <a:lnTo>
                  <a:pt x="426720" y="0"/>
                </a:lnTo>
                <a:lnTo>
                  <a:pt x="426720" y="302894"/>
                </a:lnTo>
                <a:lnTo>
                  <a:pt x="550672" y="302894"/>
                </a:lnTo>
                <a:lnTo>
                  <a:pt x="275336" y="550671"/>
                </a:lnTo>
                <a:lnTo>
                  <a:pt x="0" y="302894"/>
                </a:lnTo>
                <a:close/>
              </a:path>
            </a:pathLst>
          </a:custGeom>
          <a:ln w="12700">
            <a:solidFill>
              <a:srgbClr val="CCB400"/>
            </a:solidFill>
          </a:ln>
        </p:spPr>
        <p:txBody>
          <a:bodyPr wrap="square" lIns="0" tIns="0" rIns="0" bIns="0" rtlCol="0"/>
          <a:lstStyle/>
          <a:p>
            <a:endParaRPr dirty="0"/>
          </a:p>
        </p:txBody>
      </p:sp>
      <p:sp>
        <p:nvSpPr>
          <p:cNvPr id="17" name="object 17"/>
          <p:cNvSpPr/>
          <p:nvPr/>
        </p:nvSpPr>
        <p:spPr>
          <a:xfrm>
            <a:off x="7798054" y="1793367"/>
            <a:ext cx="551180" cy="551180"/>
          </a:xfrm>
          <a:custGeom>
            <a:avLst/>
            <a:gdLst/>
            <a:ahLst/>
            <a:cxnLst/>
            <a:rect l="l" t="t" r="r" b="b"/>
            <a:pathLst>
              <a:path w="551179" h="551180">
                <a:moveTo>
                  <a:pt x="550672" y="302768"/>
                </a:moveTo>
                <a:lnTo>
                  <a:pt x="0" y="302768"/>
                </a:lnTo>
                <a:lnTo>
                  <a:pt x="275336" y="550672"/>
                </a:lnTo>
                <a:lnTo>
                  <a:pt x="550672" y="302768"/>
                </a:lnTo>
                <a:close/>
              </a:path>
              <a:path w="551179" h="551180">
                <a:moveTo>
                  <a:pt x="426847" y="0"/>
                </a:moveTo>
                <a:lnTo>
                  <a:pt x="123951" y="0"/>
                </a:lnTo>
                <a:lnTo>
                  <a:pt x="123951" y="302768"/>
                </a:lnTo>
                <a:lnTo>
                  <a:pt x="426847" y="302768"/>
                </a:lnTo>
                <a:lnTo>
                  <a:pt x="426847" y="0"/>
                </a:lnTo>
                <a:close/>
              </a:path>
            </a:pathLst>
          </a:custGeom>
          <a:solidFill>
            <a:srgbClr val="FFFFFF">
              <a:alpha val="90194"/>
            </a:srgbClr>
          </a:solidFill>
        </p:spPr>
        <p:txBody>
          <a:bodyPr wrap="square" lIns="0" tIns="0" rIns="0" bIns="0" rtlCol="0"/>
          <a:lstStyle/>
          <a:p>
            <a:endParaRPr dirty="0"/>
          </a:p>
        </p:txBody>
      </p:sp>
      <p:sp>
        <p:nvSpPr>
          <p:cNvPr id="18" name="object 18"/>
          <p:cNvSpPr/>
          <p:nvPr/>
        </p:nvSpPr>
        <p:spPr>
          <a:xfrm>
            <a:off x="7798054" y="1793367"/>
            <a:ext cx="551180" cy="551180"/>
          </a:xfrm>
          <a:custGeom>
            <a:avLst/>
            <a:gdLst/>
            <a:ahLst/>
            <a:cxnLst/>
            <a:rect l="l" t="t" r="r" b="b"/>
            <a:pathLst>
              <a:path w="551179" h="551180">
                <a:moveTo>
                  <a:pt x="0" y="302768"/>
                </a:moveTo>
                <a:lnTo>
                  <a:pt x="123951" y="302768"/>
                </a:lnTo>
                <a:lnTo>
                  <a:pt x="123951" y="0"/>
                </a:lnTo>
                <a:lnTo>
                  <a:pt x="426847" y="0"/>
                </a:lnTo>
                <a:lnTo>
                  <a:pt x="426847" y="302768"/>
                </a:lnTo>
                <a:lnTo>
                  <a:pt x="550672" y="302768"/>
                </a:lnTo>
                <a:lnTo>
                  <a:pt x="275336" y="550672"/>
                </a:lnTo>
                <a:lnTo>
                  <a:pt x="0" y="302768"/>
                </a:lnTo>
                <a:close/>
              </a:path>
            </a:pathLst>
          </a:custGeom>
          <a:ln w="12700">
            <a:solidFill>
              <a:srgbClr val="CCB400"/>
            </a:solidFill>
          </a:ln>
        </p:spPr>
        <p:txBody>
          <a:bodyPr wrap="square" lIns="0" tIns="0" rIns="0" bIns="0" rtlCol="0"/>
          <a:lstStyle/>
          <a:p>
            <a:endParaRPr dirty="0"/>
          </a:p>
        </p:txBody>
      </p:sp>
      <p:sp>
        <p:nvSpPr>
          <p:cNvPr id="19" name="object 19"/>
          <p:cNvSpPr/>
          <p:nvPr/>
        </p:nvSpPr>
        <p:spPr>
          <a:xfrm>
            <a:off x="8063230" y="2744089"/>
            <a:ext cx="550545" cy="551180"/>
          </a:xfrm>
          <a:custGeom>
            <a:avLst/>
            <a:gdLst/>
            <a:ahLst/>
            <a:cxnLst/>
            <a:rect l="l" t="t" r="r" b="b"/>
            <a:pathLst>
              <a:path w="550545" h="551179">
                <a:moveTo>
                  <a:pt x="550545" y="302768"/>
                </a:moveTo>
                <a:lnTo>
                  <a:pt x="0" y="302768"/>
                </a:lnTo>
                <a:lnTo>
                  <a:pt x="275336" y="550672"/>
                </a:lnTo>
                <a:lnTo>
                  <a:pt x="550545" y="302768"/>
                </a:lnTo>
                <a:close/>
              </a:path>
              <a:path w="550545" h="551179">
                <a:moveTo>
                  <a:pt x="426720" y="0"/>
                </a:moveTo>
                <a:lnTo>
                  <a:pt x="123825" y="0"/>
                </a:lnTo>
                <a:lnTo>
                  <a:pt x="123825" y="302768"/>
                </a:lnTo>
                <a:lnTo>
                  <a:pt x="426720" y="302768"/>
                </a:lnTo>
                <a:lnTo>
                  <a:pt x="426720" y="0"/>
                </a:lnTo>
                <a:close/>
              </a:path>
            </a:pathLst>
          </a:custGeom>
          <a:solidFill>
            <a:srgbClr val="FFFFFF">
              <a:alpha val="90194"/>
            </a:srgbClr>
          </a:solidFill>
        </p:spPr>
        <p:txBody>
          <a:bodyPr wrap="square" lIns="0" tIns="0" rIns="0" bIns="0" rtlCol="0"/>
          <a:lstStyle/>
          <a:p>
            <a:endParaRPr dirty="0"/>
          </a:p>
        </p:txBody>
      </p:sp>
      <p:sp>
        <p:nvSpPr>
          <p:cNvPr id="20" name="object 20"/>
          <p:cNvSpPr/>
          <p:nvPr/>
        </p:nvSpPr>
        <p:spPr>
          <a:xfrm>
            <a:off x="8063230" y="2744089"/>
            <a:ext cx="550545" cy="551180"/>
          </a:xfrm>
          <a:custGeom>
            <a:avLst/>
            <a:gdLst/>
            <a:ahLst/>
            <a:cxnLst/>
            <a:rect l="l" t="t" r="r" b="b"/>
            <a:pathLst>
              <a:path w="550545" h="551179">
                <a:moveTo>
                  <a:pt x="0" y="302768"/>
                </a:moveTo>
                <a:lnTo>
                  <a:pt x="123825" y="302768"/>
                </a:lnTo>
                <a:lnTo>
                  <a:pt x="123825" y="0"/>
                </a:lnTo>
                <a:lnTo>
                  <a:pt x="426720" y="0"/>
                </a:lnTo>
                <a:lnTo>
                  <a:pt x="426720" y="302768"/>
                </a:lnTo>
                <a:lnTo>
                  <a:pt x="550545" y="302768"/>
                </a:lnTo>
                <a:lnTo>
                  <a:pt x="275336" y="550672"/>
                </a:lnTo>
                <a:lnTo>
                  <a:pt x="0" y="302768"/>
                </a:lnTo>
                <a:close/>
              </a:path>
            </a:pathLst>
          </a:custGeom>
          <a:ln w="12700">
            <a:solidFill>
              <a:srgbClr val="CCB400"/>
            </a:solidFill>
          </a:ln>
        </p:spPr>
        <p:txBody>
          <a:bodyPr wrap="square" lIns="0" tIns="0" rIns="0" bIns="0" rtlCol="0"/>
          <a:lstStyle/>
          <a:p>
            <a:endParaRPr dirty="0"/>
          </a:p>
        </p:txBody>
      </p:sp>
      <p:sp>
        <p:nvSpPr>
          <p:cNvPr id="21" name="object 21"/>
          <p:cNvSpPr/>
          <p:nvPr/>
        </p:nvSpPr>
        <p:spPr>
          <a:xfrm>
            <a:off x="8328279" y="3718305"/>
            <a:ext cx="551180" cy="551180"/>
          </a:xfrm>
          <a:custGeom>
            <a:avLst/>
            <a:gdLst/>
            <a:ahLst/>
            <a:cxnLst/>
            <a:rect l="l" t="t" r="r" b="b"/>
            <a:pathLst>
              <a:path w="551179" h="551179">
                <a:moveTo>
                  <a:pt x="550672" y="302869"/>
                </a:moveTo>
                <a:lnTo>
                  <a:pt x="0" y="302869"/>
                </a:lnTo>
                <a:lnTo>
                  <a:pt x="275336" y="550659"/>
                </a:lnTo>
                <a:lnTo>
                  <a:pt x="550672" y="302869"/>
                </a:lnTo>
                <a:close/>
              </a:path>
              <a:path w="551179" h="551179">
                <a:moveTo>
                  <a:pt x="426720" y="0"/>
                </a:moveTo>
                <a:lnTo>
                  <a:pt x="123825" y="0"/>
                </a:lnTo>
                <a:lnTo>
                  <a:pt x="123825" y="302869"/>
                </a:lnTo>
                <a:lnTo>
                  <a:pt x="426720" y="302869"/>
                </a:lnTo>
                <a:lnTo>
                  <a:pt x="426720" y="0"/>
                </a:lnTo>
                <a:close/>
              </a:path>
            </a:pathLst>
          </a:custGeom>
          <a:solidFill>
            <a:srgbClr val="FFFFFF">
              <a:alpha val="90194"/>
            </a:srgbClr>
          </a:solidFill>
        </p:spPr>
        <p:txBody>
          <a:bodyPr wrap="square" lIns="0" tIns="0" rIns="0" bIns="0" rtlCol="0"/>
          <a:lstStyle/>
          <a:p>
            <a:endParaRPr dirty="0"/>
          </a:p>
        </p:txBody>
      </p:sp>
      <p:sp>
        <p:nvSpPr>
          <p:cNvPr id="22" name="object 22"/>
          <p:cNvSpPr/>
          <p:nvPr/>
        </p:nvSpPr>
        <p:spPr>
          <a:xfrm>
            <a:off x="8328279" y="3718305"/>
            <a:ext cx="551180" cy="551180"/>
          </a:xfrm>
          <a:custGeom>
            <a:avLst/>
            <a:gdLst/>
            <a:ahLst/>
            <a:cxnLst/>
            <a:rect l="l" t="t" r="r" b="b"/>
            <a:pathLst>
              <a:path w="551179" h="551179">
                <a:moveTo>
                  <a:pt x="0" y="302869"/>
                </a:moveTo>
                <a:lnTo>
                  <a:pt x="123825" y="302869"/>
                </a:lnTo>
                <a:lnTo>
                  <a:pt x="123825" y="0"/>
                </a:lnTo>
                <a:lnTo>
                  <a:pt x="426720" y="0"/>
                </a:lnTo>
                <a:lnTo>
                  <a:pt x="426720" y="302869"/>
                </a:lnTo>
                <a:lnTo>
                  <a:pt x="550672" y="302869"/>
                </a:lnTo>
                <a:lnTo>
                  <a:pt x="275336" y="550659"/>
                </a:lnTo>
                <a:lnTo>
                  <a:pt x="0" y="302869"/>
                </a:lnTo>
                <a:close/>
              </a:path>
            </a:pathLst>
          </a:custGeom>
          <a:ln w="12700">
            <a:solidFill>
              <a:srgbClr val="CCB400"/>
            </a:solidFill>
          </a:ln>
        </p:spPr>
        <p:txBody>
          <a:bodyPr wrap="square" lIns="0" tIns="0" rIns="0" bIns="0" rtlCol="0"/>
          <a:lstStyle/>
          <a:p>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1000125" y="142875"/>
            <a:ext cx="5334000" cy="1038225"/>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1243380" y="424688"/>
            <a:ext cx="2101215" cy="376555"/>
          </a:xfrm>
          <a:prstGeom prst="rect">
            <a:avLst/>
          </a:prstGeom>
        </p:spPr>
        <p:txBody>
          <a:bodyPr vert="horz" wrap="square" lIns="0" tIns="13335" rIns="0" bIns="0" rtlCol="0">
            <a:spAutoFit/>
          </a:bodyPr>
          <a:lstStyle/>
          <a:p>
            <a:pPr marL="12700">
              <a:lnSpc>
                <a:spcPct val="100000"/>
              </a:lnSpc>
              <a:spcBef>
                <a:spcPts val="105"/>
              </a:spcBef>
            </a:pPr>
            <a:r>
              <a:rPr sz="2300" dirty="0">
                <a:solidFill>
                  <a:srgbClr val="FFFFFF"/>
                </a:solidFill>
                <a:latin typeface="Arial"/>
                <a:cs typeface="Arial"/>
              </a:rPr>
              <a:t>↑ </a:t>
            </a:r>
            <a:r>
              <a:rPr sz="2300" dirty="0">
                <a:solidFill>
                  <a:srgbClr val="FFFFFF"/>
                </a:solidFill>
              </a:rPr>
              <a:t>Adipose</a:t>
            </a:r>
            <a:r>
              <a:rPr sz="2300" spc="-170" dirty="0">
                <a:solidFill>
                  <a:srgbClr val="FFFFFF"/>
                </a:solidFill>
              </a:rPr>
              <a:t> </a:t>
            </a:r>
            <a:r>
              <a:rPr sz="2300" spc="-5" dirty="0">
                <a:solidFill>
                  <a:srgbClr val="FFFFFF"/>
                </a:solidFill>
              </a:rPr>
              <a:t>tissue</a:t>
            </a:r>
            <a:endParaRPr sz="2300" dirty="0">
              <a:latin typeface="Arial"/>
              <a:cs typeface="Arial"/>
            </a:endParaRPr>
          </a:p>
        </p:txBody>
      </p:sp>
      <p:sp>
        <p:nvSpPr>
          <p:cNvPr id="6" name="object 6"/>
          <p:cNvSpPr/>
          <p:nvPr/>
        </p:nvSpPr>
        <p:spPr>
          <a:xfrm>
            <a:off x="1381125" y="1123950"/>
            <a:ext cx="5334000" cy="1038225"/>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1752600" y="2114550"/>
            <a:ext cx="5343525" cy="1038225"/>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2133600" y="3095625"/>
            <a:ext cx="5343525" cy="1038225"/>
          </a:xfrm>
          <a:prstGeom prst="rect">
            <a:avLst/>
          </a:prstGeom>
          <a:blipFill>
            <a:blip r:embed="rId5" cstate="print"/>
            <a:stretch>
              <a:fillRect/>
            </a:stretch>
          </a:blipFill>
        </p:spPr>
        <p:txBody>
          <a:bodyPr wrap="square" lIns="0" tIns="0" rIns="0" bIns="0" rtlCol="0"/>
          <a:lstStyle/>
          <a:p>
            <a:endParaRPr dirty="0"/>
          </a:p>
        </p:txBody>
      </p:sp>
      <p:sp>
        <p:nvSpPr>
          <p:cNvPr id="9" name="object 9"/>
          <p:cNvSpPr/>
          <p:nvPr/>
        </p:nvSpPr>
        <p:spPr>
          <a:xfrm>
            <a:off x="2524125" y="4076698"/>
            <a:ext cx="5334000" cy="1038225"/>
          </a:xfrm>
          <a:prstGeom prst="rect">
            <a:avLst/>
          </a:prstGeom>
          <a:blipFill>
            <a:blip r:embed="rId6" cstate="print"/>
            <a:stretch>
              <a:fillRect/>
            </a:stretch>
          </a:blipFill>
        </p:spPr>
        <p:txBody>
          <a:bodyPr wrap="square" lIns="0" tIns="0" rIns="0" bIns="0" rtlCol="0"/>
          <a:lstStyle/>
          <a:p>
            <a:endParaRPr dirty="0"/>
          </a:p>
        </p:txBody>
      </p:sp>
      <p:sp>
        <p:nvSpPr>
          <p:cNvPr id="10" name="object 10"/>
          <p:cNvSpPr txBox="1"/>
          <p:nvPr/>
        </p:nvSpPr>
        <p:spPr>
          <a:xfrm>
            <a:off x="1624711" y="1408887"/>
            <a:ext cx="3667125" cy="3330575"/>
          </a:xfrm>
          <a:prstGeom prst="rect">
            <a:avLst/>
          </a:prstGeom>
        </p:spPr>
        <p:txBody>
          <a:bodyPr vert="horz" wrap="square" lIns="0" tIns="13335" rIns="0" bIns="0" rtlCol="0">
            <a:spAutoFit/>
          </a:bodyPr>
          <a:lstStyle/>
          <a:p>
            <a:pPr marL="12700">
              <a:lnSpc>
                <a:spcPct val="100000"/>
              </a:lnSpc>
              <a:spcBef>
                <a:spcPts val="105"/>
              </a:spcBef>
            </a:pPr>
            <a:r>
              <a:rPr sz="2300" dirty="0">
                <a:solidFill>
                  <a:srgbClr val="FFFFFF"/>
                </a:solidFill>
                <a:latin typeface="Arial"/>
                <a:cs typeface="Arial"/>
              </a:rPr>
              <a:t>↑</a:t>
            </a:r>
            <a:r>
              <a:rPr sz="2300" spc="35" dirty="0">
                <a:solidFill>
                  <a:srgbClr val="FFFFFF"/>
                </a:solidFill>
                <a:latin typeface="Arial"/>
                <a:cs typeface="Arial"/>
              </a:rPr>
              <a:t> </a:t>
            </a:r>
            <a:r>
              <a:rPr sz="2300" spc="-5" dirty="0">
                <a:solidFill>
                  <a:srgbClr val="FFFFFF"/>
                </a:solidFill>
                <a:latin typeface="Trebuchet MS"/>
                <a:cs typeface="Trebuchet MS"/>
              </a:rPr>
              <a:t>Leptin</a:t>
            </a:r>
            <a:endParaRPr sz="2300" dirty="0">
              <a:latin typeface="Trebuchet MS"/>
              <a:cs typeface="Trebuchet MS"/>
            </a:endParaRPr>
          </a:p>
          <a:p>
            <a:pPr>
              <a:lnSpc>
                <a:spcPct val="100000"/>
              </a:lnSpc>
              <a:spcBef>
                <a:spcPts val="50"/>
              </a:spcBef>
            </a:pPr>
            <a:endParaRPr sz="3250" dirty="0">
              <a:latin typeface="Times New Roman"/>
              <a:cs typeface="Times New Roman"/>
            </a:endParaRPr>
          </a:p>
          <a:p>
            <a:pPr marL="393700">
              <a:lnSpc>
                <a:spcPts val="2580"/>
              </a:lnSpc>
            </a:pPr>
            <a:r>
              <a:rPr sz="2300" spc="-5" dirty="0">
                <a:solidFill>
                  <a:srgbClr val="FFFFFF"/>
                </a:solidFill>
                <a:latin typeface="Trebuchet MS"/>
                <a:cs typeface="Trebuchet MS"/>
              </a:rPr>
              <a:t>Hypothalamus-</a:t>
            </a:r>
            <a:endParaRPr sz="2300" dirty="0">
              <a:latin typeface="Trebuchet MS"/>
              <a:cs typeface="Trebuchet MS"/>
            </a:endParaRPr>
          </a:p>
          <a:p>
            <a:pPr marL="393700">
              <a:lnSpc>
                <a:spcPts val="2580"/>
              </a:lnSpc>
            </a:pPr>
            <a:r>
              <a:rPr sz="2300" spc="-5" dirty="0">
                <a:solidFill>
                  <a:srgbClr val="FFFFFF"/>
                </a:solidFill>
                <a:latin typeface="Arial"/>
                <a:cs typeface="Arial"/>
              </a:rPr>
              <a:t>↑</a:t>
            </a:r>
            <a:r>
              <a:rPr sz="2300" spc="-5" dirty="0">
                <a:solidFill>
                  <a:srgbClr val="FFFFFF"/>
                </a:solidFill>
                <a:latin typeface="Trebuchet MS"/>
                <a:cs typeface="Trebuchet MS"/>
              </a:rPr>
              <a:t>MSH, </a:t>
            </a:r>
            <a:r>
              <a:rPr sz="2300" spc="-75" dirty="0">
                <a:solidFill>
                  <a:srgbClr val="FFFFFF"/>
                </a:solidFill>
                <a:latin typeface="Arial"/>
                <a:cs typeface="Arial"/>
              </a:rPr>
              <a:t>↑</a:t>
            </a:r>
            <a:r>
              <a:rPr sz="2300" spc="-75" dirty="0">
                <a:solidFill>
                  <a:srgbClr val="FFFFFF"/>
                </a:solidFill>
                <a:latin typeface="Trebuchet MS"/>
                <a:cs typeface="Trebuchet MS"/>
              </a:rPr>
              <a:t>AgRP,</a:t>
            </a:r>
            <a:r>
              <a:rPr sz="2300" spc="-45" dirty="0">
                <a:solidFill>
                  <a:srgbClr val="FFFFFF"/>
                </a:solidFill>
                <a:latin typeface="Trebuchet MS"/>
                <a:cs typeface="Trebuchet MS"/>
              </a:rPr>
              <a:t> </a:t>
            </a:r>
            <a:r>
              <a:rPr sz="2300" spc="-5" dirty="0">
                <a:solidFill>
                  <a:srgbClr val="FFFFFF"/>
                </a:solidFill>
                <a:latin typeface="Arial"/>
                <a:cs typeface="Arial"/>
              </a:rPr>
              <a:t>↓</a:t>
            </a:r>
            <a:r>
              <a:rPr sz="2300" spc="-5" dirty="0">
                <a:solidFill>
                  <a:srgbClr val="FFFFFF"/>
                </a:solidFill>
                <a:latin typeface="Trebuchet MS"/>
                <a:cs typeface="Trebuchet MS"/>
              </a:rPr>
              <a:t>NPY</a:t>
            </a:r>
            <a:endParaRPr sz="2300" dirty="0">
              <a:latin typeface="Trebuchet MS"/>
              <a:cs typeface="Trebuchet MS"/>
            </a:endParaRPr>
          </a:p>
          <a:p>
            <a:pPr>
              <a:lnSpc>
                <a:spcPct val="100000"/>
              </a:lnSpc>
              <a:spcBef>
                <a:spcPts val="55"/>
              </a:spcBef>
            </a:pPr>
            <a:endParaRPr sz="3250" dirty="0">
              <a:latin typeface="Times New Roman"/>
              <a:cs typeface="Times New Roman"/>
            </a:endParaRPr>
          </a:p>
          <a:p>
            <a:pPr marL="774700">
              <a:lnSpc>
                <a:spcPct val="100000"/>
              </a:lnSpc>
            </a:pPr>
            <a:r>
              <a:rPr sz="2300" spc="-5" dirty="0">
                <a:solidFill>
                  <a:srgbClr val="FFFFFF"/>
                </a:solidFill>
                <a:latin typeface="Trebuchet MS"/>
                <a:cs typeface="Trebuchet MS"/>
              </a:rPr>
              <a:t>Increased </a:t>
            </a:r>
            <a:r>
              <a:rPr sz="2300" dirty="0">
                <a:solidFill>
                  <a:srgbClr val="FFFFFF"/>
                </a:solidFill>
                <a:latin typeface="Trebuchet MS"/>
                <a:cs typeface="Trebuchet MS"/>
              </a:rPr>
              <a:t>SNS</a:t>
            </a:r>
            <a:r>
              <a:rPr sz="2300" spc="-70" dirty="0">
                <a:solidFill>
                  <a:srgbClr val="FFFFFF"/>
                </a:solidFill>
                <a:latin typeface="Trebuchet MS"/>
                <a:cs typeface="Trebuchet MS"/>
              </a:rPr>
              <a:t> </a:t>
            </a:r>
            <a:r>
              <a:rPr sz="2300" spc="-5" dirty="0">
                <a:solidFill>
                  <a:srgbClr val="FFFFFF"/>
                </a:solidFill>
                <a:latin typeface="Trebuchet MS"/>
                <a:cs typeface="Trebuchet MS"/>
              </a:rPr>
              <a:t>activity</a:t>
            </a:r>
            <a:endParaRPr sz="2300" dirty="0">
              <a:latin typeface="Trebuchet MS"/>
              <a:cs typeface="Trebuchet MS"/>
            </a:endParaRPr>
          </a:p>
          <a:p>
            <a:pPr>
              <a:lnSpc>
                <a:spcPct val="100000"/>
              </a:lnSpc>
            </a:pPr>
            <a:endParaRPr sz="2700" dirty="0">
              <a:latin typeface="Times New Roman"/>
              <a:cs typeface="Times New Roman"/>
            </a:endParaRPr>
          </a:p>
          <a:p>
            <a:pPr marL="1155700">
              <a:lnSpc>
                <a:spcPct val="100000"/>
              </a:lnSpc>
              <a:spcBef>
                <a:spcPts val="1885"/>
              </a:spcBef>
            </a:pPr>
            <a:r>
              <a:rPr sz="2300" dirty="0">
                <a:solidFill>
                  <a:srgbClr val="FFFFFF"/>
                </a:solidFill>
                <a:latin typeface="Trebuchet MS"/>
                <a:cs typeface="Trebuchet MS"/>
              </a:rPr>
              <a:t>Hypertension</a:t>
            </a:r>
            <a:endParaRPr sz="2300" dirty="0">
              <a:latin typeface="Trebuchet MS"/>
              <a:cs typeface="Trebuchet MS"/>
            </a:endParaRPr>
          </a:p>
        </p:txBody>
      </p:sp>
      <p:sp>
        <p:nvSpPr>
          <p:cNvPr id="11" name="object 11"/>
          <p:cNvSpPr/>
          <p:nvPr/>
        </p:nvSpPr>
        <p:spPr>
          <a:xfrm>
            <a:off x="5581650" y="771525"/>
            <a:ext cx="762000" cy="742950"/>
          </a:xfrm>
          <a:prstGeom prst="rect">
            <a:avLst/>
          </a:prstGeom>
          <a:blipFill>
            <a:blip r:embed="rId7" cstate="print"/>
            <a:stretch>
              <a:fillRect/>
            </a:stretch>
          </a:blipFill>
        </p:spPr>
        <p:txBody>
          <a:bodyPr wrap="square" lIns="0" tIns="0" rIns="0" bIns="0" rtlCol="0"/>
          <a:lstStyle/>
          <a:p>
            <a:endParaRPr dirty="0"/>
          </a:p>
        </p:txBody>
      </p:sp>
      <p:sp>
        <p:nvSpPr>
          <p:cNvPr id="12" name="object 12"/>
          <p:cNvSpPr/>
          <p:nvPr/>
        </p:nvSpPr>
        <p:spPr>
          <a:xfrm>
            <a:off x="5962650" y="1752600"/>
            <a:ext cx="762000" cy="752475"/>
          </a:xfrm>
          <a:prstGeom prst="rect">
            <a:avLst/>
          </a:prstGeom>
          <a:blipFill>
            <a:blip r:embed="rId8" cstate="print"/>
            <a:stretch>
              <a:fillRect/>
            </a:stretch>
          </a:blipFill>
        </p:spPr>
        <p:txBody>
          <a:bodyPr wrap="square" lIns="0" tIns="0" rIns="0" bIns="0" rtlCol="0"/>
          <a:lstStyle/>
          <a:p>
            <a:endParaRPr dirty="0"/>
          </a:p>
        </p:txBody>
      </p:sp>
      <p:sp>
        <p:nvSpPr>
          <p:cNvPr id="13" name="object 13"/>
          <p:cNvSpPr/>
          <p:nvPr/>
        </p:nvSpPr>
        <p:spPr>
          <a:xfrm>
            <a:off x="6343650" y="2724150"/>
            <a:ext cx="762000" cy="752475"/>
          </a:xfrm>
          <a:prstGeom prst="rect">
            <a:avLst/>
          </a:prstGeom>
          <a:blipFill>
            <a:blip r:embed="rId9" cstate="print"/>
            <a:stretch>
              <a:fillRect/>
            </a:stretch>
          </a:blipFill>
        </p:spPr>
        <p:txBody>
          <a:bodyPr wrap="square" lIns="0" tIns="0" rIns="0" bIns="0" rtlCol="0"/>
          <a:lstStyle/>
          <a:p>
            <a:endParaRPr dirty="0"/>
          </a:p>
        </p:txBody>
      </p:sp>
      <p:sp>
        <p:nvSpPr>
          <p:cNvPr id="14" name="object 14"/>
          <p:cNvSpPr/>
          <p:nvPr/>
        </p:nvSpPr>
        <p:spPr>
          <a:xfrm>
            <a:off x="6724650" y="3714750"/>
            <a:ext cx="762000" cy="752475"/>
          </a:xfrm>
          <a:prstGeom prst="rect">
            <a:avLst/>
          </a:prstGeom>
          <a:blipFill>
            <a:blip r:embed="rId10" cstate="print"/>
            <a:stretch>
              <a:fillRect/>
            </a:stretch>
          </a:blipFill>
        </p:spPr>
        <p:txBody>
          <a:bodyPr wrap="square" lIns="0" tIns="0" rIns="0" bIns="0" rtlCol="0"/>
          <a:lstStyle/>
          <a:p>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4343400" y="32092"/>
            <a:ext cx="4623561" cy="4919853"/>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16136" y="0"/>
            <a:ext cx="4098671" cy="5143498"/>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289559" y="42671"/>
            <a:ext cx="2353056" cy="673608"/>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2090927" y="42671"/>
            <a:ext cx="4823460" cy="67360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535940" y="157352"/>
            <a:ext cx="6000750" cy="513715"/>
          </a:xfrm>
          <a:prstGeom prst="rect">
            <a:avLst/>
          </a:prstGeom>
        </p:spPr>
        <p:txBody>
          <a:bodyPr vert="horz" wrap="square" lIns="0" tIns="13335" rIns="0" bIns="0" rtlCol="0">
            <a:spAutoFit/>
          </a:bodyPr>
          <a:lstStyle/>
          <a:p>
            <a:pPr marL="12700">
              <a:lnSpc>
                <a:spcPct val="100000"/>
              </a:lnSpc>
              <a:spcBef>
                <a:spcPts val="105"/>
              </a:spcBef>
            </a:pPr>
            <a:r>
              <a:rPr sz="3200" spc="-150" dirty="0">
                <a:solidFill>
                  <a:srgbClr val="FFFF00"/>
                </a:solidFill>
                <a:latin typeface="Arial"/>
                <a:cs typeface="Arial"/>
              </a:rPr>
              <a:t>Syndrome </a:t>
            </a:r>
            <a:r>
              <a:rPr sz="3200" spc="-300" dirty="0">
                <a:solidFill>
                  <a:srgbClr val="FFFF00"/>
                </a:solidFill>
                <a:latin typeface="Arial"/>
                <a:cs typeface="Arial"/>
              </a:rPr>
              <a:t>X </a:t>
            </a:r>
            <a:r>
              <a:rPr sz="3200" spc="-75" dirty="0">
                <a:solidFill>
                  <a:srgbClr val="FFFF00"/>
                </a:solidFill>
                <a:latin typeface="Arial"/>
                <a:cs typeface="Arial"/>
              </a:rPr>
              <a:t>or </a:t>
            </a:r>
            <a:r>
              <a:rPr sz="3200" spc="-80" dirty="0">
                <a:solidFill>
                  <a:srgbClr val="FFFF00"/>
                </a:solidFill>
                <a:latin typeface="Arial"/>
                <a:cs typeface="Arial"/>
              </a:rPr>
              <a:t>Metabolic</a:t>
            </a:r>
            <a:r>
              <a:rPr sz="3200" spc="-480" dirty="0">
                <a:solidFill>
                  <a:srgbClr val="FFFF00"/>
                </a:solidFill>
                <a:latin typeface="Arial"/>
                <a:cs typeface="Arial"/>
              </a:rPr>
              <a:t> </a:t>
            </a:r>
            <a:r>
              <a:rPr sz="3200" spc="-150" dirty="0">
                <a:solidFill>
                  <a:srgbClr val="FFFF00"/>
                </a:solidFill>
                <a:latin typeface="Arial"/>
                <a:cs typeface="Arial"/>
              </a:rPr>
              <a:t>syndrome</a:t>
            </a:r>
            <a:endParaRPr sz="3200" dirty="0">
              <a:latin typeface="Arial"/>
              <a:cs typeface="Arial"/>
            </a:endParaRPr>
          </a:p>
        </p:txBody>
      </p:sp>
      <p:sp>
        <p:nvSpPr>
          <p:cNvPr id="7" name="object 7"/>
          <p:cNvSpPr txBox="1"/>
          <p:nvPr/>
        </p:nvSpPr>
        <p:spPr>
          <a:xfrm>
            <a:off x="810259" y="875121"/>
            <a:ext cx="7023100" cy="2861310"/>
          </a:xfrm>
          <a:prstGeom prst="rect">
            <a:avLst/>
          </a:prstGeom>
        </p:spPr>
        <p:txBody>
          <a:bodyPr vert="horz" wrap="square" lIns="0" tIns="76200" rIns="0" bIns="0" rtlCol="0">
            <a:spAutoFit/>
          </a:bodyPr>
          <a:lstStyle/>
          <a:p>
            <a:pPr marL="12700">
              <a:lnSpc>
                <a:spcPct val="100000"/>
              </a:lnSpc>
              <a:spcBef>
                <a:spcPts val="600"/>
              </a:spcBef>
              <a:tabLst>
                <a:tab pos="287020" algn="l"/>
              </a:tabLst>
            </a:pPr>
            <a:r>
              <a:rPr sz="1750" spc="-515" dirty="0">
                <a:solidFill>
                  <a:srgbClr val="CCB400"/>
                </a:solidFill>
                <a:latin typeface="Arial"/>
                <a:cs typeface="Arial"/>
              </a:rPr>
              <a:t>	</a:t>
            </a:r>
            <a:r>
              <a:rPr sz="2300" spc="-5" dirty="0">
                <a:solidFill>
                  <a:srgbClr val="636B85"/>
                </a:solidFill>
                <a:latin typeface="Trebuchet MS"/>
                <a:cs typeface="Trebuchet MS"/>
              </a:rPr>
              <a:t>Abdominal</a:t>
            </a:r>
            <a:r>
              <a:rPr sz="2300" spc="-10" dirty="0">
                <a:solidFill>
                  <a:srgbClr val="636B85"/>
                </a:solidFill>
                <a:latin typeface="Trebuchet MS"/>
                <a:cs typeface="Trebuchet MS"/>
              </a:rPr>
              <a:t> </a:t>
            </a:r>
            <a:r>
              <a:rPr sz="2300" dirty="0">
                <a:solidFill>
                  <a:srgbClr val="636B85"/>
                </a:solidFill>
                <a:latin typeface="Trebuchet MS"/>
                <a:cs typeface="Trebuchet MS"/>
              </a:rPr>
              <a:t>obesity</a:t>
            </a:r>
            <a:endParaRPr sz="2300" dirty="0">
              <a:latin typeface="Trebuchet MS"/>
              <a:cs typeface="Trebuchet MS"/>
            </a:endParaRPr>
          </a:p>
          <a:p>
            <a:pPr marL="12700">
              <a:lnSpc>
                <a:spcPct val="100000"/>
              </a:lnSpc>
              <a:spcBef>
                <a:spcPts val="509"/>
              </a:spcBef>
              <a:tabLst>
                <a:tab pos="287020" algn="l"/>
              </a:tabLst>
            </a:pPr>
            <a:r>
              <a:rPr sz="1750" spc="-515" dirty="0">
                <a:solidFill>
                  <a:srgbClr val="CCB400"/>
                </a:solidFill>
                <a:latin typeface="Arial"/>
                <a:cs typeface="Arial"/>
              </a:rPr>
              <a:t>	</a:t>
            </a:r>
            <a:r>
              <a:rPr sz="2300" spc="-5" dirty="0">
                <a:solidFill>
                  <a:srgbClr val="636B85"/>
                </a:solidFill>
                <a:latin typeface="Trebuchet MS"/>
                <a:cs typeface="Trebuchet MS"/>
              </a:rPr>
              <a:t>Insulin</a:t>
            </a:r>
            <a:r>
              <a:rPr sz="2300" spc="-40" dirty="0">
                <a:solidFill>
                  <a:srgbClr val="636B85"/>
                </a:solidFill>
                <a:latin typeface="Trebuchet MS"/>
                <a:cs typeface="Trebuchet MS"/>
              </a:rPr>
              <a:t> </a:t>
            </a:r>
            <a:r>
              <a:rPr sz="2300" spc="-5" dirty="0">
                <a:solidFill>
                  <a:srgbClr val="636B85"/>
                </a:solidFill>
                <a:latin typeface="Trebuchet MS"/>
                <a:cs typeface="Trebuchet MS"/>
              </a:rPr>
              <a:t>resistance</a:t>
            </a:r>
            <a:endParaRPr sz="2300" dirty="0">
              <a:latin typeface="Trebuchet MS"/>
              <a:cs typeface="Trebuchet MS"/>
            </a:endParaRPr>
          </a:p>
          <a:p>
            <a:pPr marL="12700">
              <a:lnSpc>
                <a:spcPct val="100000"/>
              </a:lnSpc>
              <a:spcBef>
                <a:spcPts val="490"/>
              </a:spcBef>
              <a:tabLst>
                <a:tab pos="287020" algn="l"/>
              </a:tabLst>
            </a:pPr>
            <a:r>
              <a:rPr sz="1750" spc="-515" dirty="0">
                <a:solidFill>
                  <a:srgbClr val="CCB400"/>
                </a:solidFill>
                <a:latin typeface="Arial"/>
                <a:cs typeface="Arial"/>
              </a:rPr>
              <a:t>	</a:t>
            </a:r>
            <a:r>
              <a:rPr sz="2300" spc="-5" dirty="0">
                <a:solidFill>
                  <a:srgbClr val="636B85"/>
                </a:solidFill>
                <a:latin typeface="Trebuchet MS"/>
                <a:cs typeface="Trebuchet MS"/>
              </a:rPr>
              <a:t>Hypertriglyceridemia</a:t>
            </a:r>
            <a:endParaRPr sz="2300" dirty="0">
              <a:latin typeface="Trebuchet MS"/>
              <a:cs typeface="Trebuchet MS"/>
            </a:endParaRPr>
          </a:p>
          <a:p>
            <a:pPr marL="12700">
              <a:lnSpc>
                <a:spcPct val="100000"/>
              </a:lnSpc>
              <a:spcBef>
                <a:spcPts val="505"/>
              </a:spcBef>
              <a:tabLst>
                <a:tab pos="287020" algn="l"/>
              </a:tabLst>
            </a:pPr>
            <a:r>
              <a:rPr sz="1750" spc="-515" dirty="0">
                <a:solidFill>
                  <a:srgbClr val="CCB400"/>
                </a:solidFill>
                <a:latin typeface="Arial"/>
                <a:cs typeface="Arial"/>
              </a:rPr>
              <a:t>	</a:t>
            </a:r>
            <a:r>
              <a:rPr sz="2300" spc="-5" dirty="0">
                <a:solidFill>
                  <a:srgbClr val="636B85"/>
                </a:solidFill>
                <a:latin typeface="Trebuchet MS"/>
                <a:cs typeface="Trebuchet MS"/>
              </a:rPr>
              <a:t>Low </a:t>
            </a:r>
            <a:r>
              <a:rPr sz="2300" dirty="0">
                <a:solidFill>
                  <a:srgbClr val="636B85"/>
                </a:solidFill>
                <a:latin typeface="Trebuchet MS"/>
                <a:cs typeface="Trebuchet MS"/>
              </a:rPr>
              <a:t>serum</a:t>
            </a:r>
            <a:r>
              <a:rPr sz="2300" spc="-45" dirty="0">
                <a:solidFill>
                  <a:srgbClr val="636B85"/>
                </a:solidFill>
                <a:latin typeface="Trebuchet MS"/>
                <a:cs typeface="Trebuchet MS"/>
              </a:rPr>
              <a:t> </a:t>
            </a:r>
            <a:r>
              <a:rPr sz="2300" dirty="0">
                <a:solidFill>
                  <a:srgbClr val="636B85"/>
                </a:solidFill>
                <a:latin typeface="Trebuchet MS"/>
                <a:cs typeface="Trebuchet MS"/>
              </a:rPr>
              <a:t>HDL</a:t>
            </a:r>
            <a:endParaRPr sz="2300" dirty="0">
              <a:latin typeface="Trebuchet MS"/>
              <a:cs typeface="Trebuchet MS"/>
            </a:endParaRPr>
          </a:p>
          <a:p>
            <a:pPr marL="12700">
              <a:lnSpc>
                <a:spcPct val="100000"/>
              </a:lnSpc>
              <a:spcBef>
                <a:spcPts val="505"/>
              </a:spcBef>
              <a:tabLst>
                <a:tab pos="287020" algn="l"/>
              </a:tabLst>
            </a:pPr>
            <a:r>
              <a:rPr sz="1750" spc="-515" dirty="0">
                <a:solidFill>
                  <a:srgbClr val="CCB400"/>
                </a:solidFill>
                <a:latin typeface="Arial"/>
                <a:cs typeface="Arial"/>
              </a:rPr>
              <a:t>	</a:t>
            </a:r>
            <a:r>
              <a:rPr sz="2300" dirty="0">
                <a:solidFill>
                  <a:srgbClr val="636B85"/>
                </a:solidFill>
                <a:latin typeface="Arial"/>
                <a:cs typeface="Arial"/>
              </a:rPr>
              <a:t>↑ </a:t>
            </a:r>
            <a:r>
              <a:rPr sz="2300" dirty="0">
                <a:solidFill>
                  <a:srgbClr val="636B85"/>
                </a:solidFill>
                <a:latin typeface="Trebuchet MS"/>
                <a:cs typeface="Trebuchet MS"/>
              </a:rPr>
              <a:t>risk of</a:t>
            </a:r>
            <a:r>
              <a:rPr sz="2300" spc="-15" dirty="0">
                <a:solidFill>
                  <a:srgbClr val="636B85"/>
                </a:solidFill>
                <a:latin typeface="Trebuchet MS"/>
                <a:cs typeface="Trebuchet MS"/>
              </a:rPr>
              <a:t> </a:t>
            </a:r>
            <a:r>
              <a:rPr sz="2300" spc="-5" dirty="0">
                <a:solidFill>
                  <a:srgbClr val="636B85"/>
                </a:solidFill>
                <a:latin typeface="Trebuchet MS"/>
                <a:cs typeface="Trebuchet MS"/>
              </a:rPr>
              <a:t>CAD</a:t>
            </a:r>
            <a:endParaRPr sz="2300" dirty="0">
              <a:latin typeface="Trebuchet MS"/>
              <a:cs typeface="Trebuchet MS"/>
            </a:endParaRPr>
          </a:p>
          <a:p>
            <a:pPr marL="287020" marR="5080" indent="-274955">
              <a:lnSpc>
                <a:spcPct val="100000"/>
              </a:lnSpc>
              <a:spcBef>
                <a:spcPts val="495"/>
              </a:spcBef>
              <a:tabLst>
                <a:tab pos="287020" algn="l"/>
              </a:tabLst>
            </a:pPr>
            <a:r>
              <a:rPr sz="1750" spc="-515" dirty="0">
                <a:solidFill>
                  <a:srgbClr val="CCB400"/>
                </a:solidFill>
                <a:latin typeface="Arial"/>
                <a:cs typeface="Arial"/>
              </a:rPr>
              <a:t>	</a:t>
            </a:r>
            <a:r>
              <a:rPr sz="2300" dirty="0">
                <a:solidFill>
                  <a:srgbClr val="636B85"/>
                </a:solidFill>
                <a:latin typeface="Trebuchet MS"/>
                <a:cs typeface="Trebuchet MS"/>
              </a:rPr>
              <a:t>Seen </a:t>
            </a:r>
            <a:r>
              <a:rPr sz="2300" spc="-5" dirty="0">
                <a:solidFill>
                  <a:srgbClr val="636B85"/>
                </a:solidFill>
                <a:latin typeface="Trebuchet MS"/>
                <a:cs typeface="Trebuchet MS"/>
              </a:rPr>
              <a:t>more in </a:t>
            </a:r>
            <a:r>
              <a:rPr sz="2300" u="heavy" spc="-5" dirty="0">
                <a:solidFill>
                  <a:srgbClr val="FFC000"/>
                </a:solidFill>
                <a:uFill>
                  <a:solidFill>
                    <a:srgbClr val="FFC000"/>
                  </a:solidFill>
                </a:uFill>
                <a:latin typeface="Trebuchet MS"/>
                <a:cs typeface="Trebuchet MS"/>
              </a:rPr>
              <a:t>Indians</a:t>
            </a:r>
            <a:r>
              <a:rPr sz="2300" spc="-5" dirty="0">
                <a:solidFill>
                  <a:srgbClr val="636B85"/>
                </a:solidFill>
                <a:latin typeface="Trebuchet MS"/>
                <a:cs typeface="Trebuchet MS"/>
              </a:rPr>
              <a:t>, probably </a:t>
            </a:r>
            <a:r>
              <a:rPr sz="2300" spc="-5" dirty="0">
                <a:solidFill>
                  <a:srgbClr val="00AF50"/>
                </a:solidFill>
                <a:latin typeface="Trebuchet MS"/>
                <a:cs typeface="Trebuchet MS"/>
              </a:rPr>
              <a:t>due to </a:t>
            </a:r>
            <a:r>
              <a:rPr sz="2300" dirty="0">
                <a:solidFill>
                  <a:srgbClr val="00AF50"/>
                </a:solidFill>
                <a:latin typeface="Trebuchet MS"/>
                <a:cs typeface="Trebuchet MS"/>
              </a:rPr>
              <a:t>low levels of  adiponectin</a:t>
            </a:r>
            <a:endParaRPr sz="2300" dirty="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289559" y="141731"/>
            <a:ext cx="4957572" cy="665988"/>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57580" y="384936"/>
            <a:ext cx="4407992" cy="362712"/>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810259" y="903477"/>
            <a:ext cx="906780" cy="376555"/>
          </a:xfrm>
          <a:prstGeom prst="rect">
            <a:avLst/>
          </a:prstGeom>
        </p:spPr>
        <p:txBody>
          <a:bodyPr vert="horz" wrap="square" lIns="0" tIns="13335" rIns="0" bIns="0" rtlCol="0">
            <a:spAutoFit/>
          </a:bodyPr>
          <a:lstStyle/>
          <a:p>
            <a:pPr marL="12700">
              <a:lnSpc>
                <a:spcPct val="100000"/>
              </a:lnSpc>
              <a:spcBef>
                <a:spcPts val="105"/>
              </a:spcBef>
              <a:tabLst>
                <a:tab pos="287020" algn="l"/>
              </a:tabLst>
            </a:pPr>
            <a:r>
              <a:rPr sz="1750" spc="-515" dirty="0">
                <a:solidFill>
                  <a:srgbClr val="CCB400"/>
                </a:solidFill>
                <a:latin typeface="Arial"/>
                <a:cs typeface="Arial"/>
              </a:rPr>
              <a:t>	</a:t>
            </a:r>
            <a:r>
              <a:rPr sz="2300" spc="-5" dirty="0">
                <a:solidFill>
                  <a:srgbClr val="636B85"/>
                </a:solidFill>
              </a:rPr>
              <a:t>Male</a:t>
            </a:r>
            <a:endParaRPr sz="2300" dirty="0">
              <a:latin typeface="Arial"/>
              <a:cs typeface="Arial"/>
            </a:endParaRPr>
          </a:p>
        </p:txBody>
      </p:sp>
      <p:sp>
        <p:nvSpPr>
          <p:cNvPr id="7" name="object 7"/>
          <p:cNvSpPr txBox="1"/>
          <p:nvPr/>
        </p:nvSpPr>
        <p:spPr>
          <a:xfrm>
            <a:off x="810259" y="1254227"/>
            <a:ext cx="7209790" cy="2785745"/>
          </a:xfrm>
          <a:prstGeom prst="rect">
            <a:avLst/>
          </a:prstGeom>
        </p:spPr>
        <p:txBody>
          <a:bodyPr vert="horz" wrap="square" lIns="0" tIns="46355" rIns="0" bIns="0" rtlCol="0">
            <a:spAutoFit/>
          </a:bodyPr>
          <a:lstStyle/>
          <a:p>
            <a:pPr marL="332740">
              <a:lnSpc>
                <a:spcPct val="100000"/>
              </a:lnSpc>
              <a:spcBef>
                <a:spcPts val="365"/>
              </a:spcBef>
            </a:pPr>
            <a:r>
              <a:rPr sz="1500" spc="-425" dirty="0">
                <a:solidFill>
                  <a:srgbClr val="BBBBBB"/>
                </a:solidFill>
                <a:latin typeface="Arial"/>
                <a:cs typeface="Arial"/>
              </a:rPr>
              <a:t></a:t>
            </a:r>
            <a:r>
              <a:rPr sz="1500" spc="570" dirty="0">
                <a:solidFill>
                  <a:srgbClr val="BBBBBB"/>
                </a:solidFill>
                <a:latin typeface="Arial"/>
                <a:cs typeface="Arial"/>
              </a:rPr>
              <a:t> </a:t>
            </a:r>
            <a:r>
              <a:rPr sz="2000" spc="-5" dirty="0">
                <a:latin typeface="Trebuchet MS"/>
                <a:cs typeface="Trebuchet MS"/>
              </a:rPr>
              <a:t>Hypogonadism</a:t>
            </a:r>
            <a:endParaRPr sz="2000" dirty="0">
              <a:latin typeface="Trebuchet MS"/>
              <a:cs typeface="Trebuchet MS"/>
            </a:endParaRPr>
          </a:p>
          <a:p>
            <a:pPr marL="332740">
              <a:lnSpc>
                <a:spcPct val="100000"/>
              </a:lnSpc>
              <a:spcBef>
                <a:spcPts val="265"/>
              </a:spcBef>
            </a:pPr>
            <a:r>
              <a:rPr sz="1500" spc="-425" dirty="0">
                <a:solidFill>
                  <a:srgbClr val="BBBBBB"/>
                </a:solidFill>
                <a:latin typeface="Arial"/>
                <a:cs typeface="Arial"/>
              </a:rPr>
              <a:t></a:t>
            </a:r>
            <a:r>
              <a:rPr sz="1500" spc="570" dirty="0">
                <a:solidFill>
                  <a:srgbClr val="BBBBBB"/>
                </a:solidFill>
                <a:latin typeface="Arial"/>
                <a:cs typeface="Arial"/>
              </a:rPr>
              <a:t> </a:t>
            </a:r>
            <a:r>
              <a:rPr sz="2000" dirty="0">
                <a:solidFill>
                  <a:srgbClr val="00AF50"/>
                </a:solidFill>
                <a:latin typeface="Arial"/>
                <a:cs typeface="Arial"/>
              </a:rPr>
              <a:t>↓ </a:t>
            </a:r>
            <a:r>
              <a:rPr sz="2000" dirty="0">
                <a:solidFill>
                  <a:srgbClr val="00AF50"/>
                </a:solidFill>
                <a:latin typeface="Trebuchet MS"/>
                <a:cs typeface="Trebuchet MS"/>
              </a:rPr>
              <a:t>Plasma </a:t>
            </a:r>
            <a:r>
              <a:rPr sz="2000" spc="-5" dirty="0">
                <a:solidFill>
                  <a:srgbClr val="00AF50"/>
                </a:solidFill>
                <a:latin typeface="Trebuchet MS"/>
                <a:cs typeface="Trebuchet MS"/>
              </a:rPr>
              <a:t>testosterone </a:t>
            </a:r>
            <a:r>
              <a:rPr sz="2000" dirty="0">
                <a:latin typeface="Trebuchet MS"/>
                <a:cs typeface="Trebuchet MS"/>
              </a:rPr>
              <a:t>&amp; sex hormone </a:t>
            </a:r>
            <a:r>
              <a:rPr sz="2000" spc="-5" dirty="0">
                <a:latin typeface="Trebuchet MS"/>
                <a:cs typeface="Trebuchet MS"/>
              </a:rPr>
              <a:t>binding</a:t>
            </a:r>
            <a:r>
              <a:rPr sz="2000" spc="-120" dirty="0">
                <a:latin typeface="Trebuchet MS"/>
                <a:cs typeface="Trebuchet MS"/>
              </a:rPr>
              <a:t> </a:t>
            </a:r>
            <a:r>
              <a:rPr sz="2000" dirty="0">
                <a:latin typeface="Trebuchet MS"/>
                <a:cs typeface="Trebuchet MS"/>
              </a:rPr>
              <a:t>globulin</a:t>
            </a:r>
          </a:p>
          <a:p>
            <a:pPr marL="332740">
              <a:lnSpc>
                <a:spcPct val="100000"/>
              </a:lnSpc>
              <a:spcBef>
                <a:spcPts val="265"/>
              </a:spcBef>
            </a:pPr>
            <a:r>
              <a:rPr sz="1500" spc="-425" dirty="0">
                <a:solidFill>
                  <a:srgbClr val="BBBBBB"/>
                </a:solidFill>
                <a:latin typeface="Arial"/>
                <a:cs typeface="Arial"/>
              </a:rPr>
              <a:t></a:t>
            </a:r>
            <a:r>
              <a:rPr sz="1500" spc="565" dirty="0">
                <a:solidFill>
                  <a:srgbClr val="BBBBBB"/>
                </a:solidFill>
                <a:latin typeface="Arial"/>
                <a:cs typeface="Arial"/>
              </a:rPr>
              <a:t> </a:t>
            </a:r>
            <a:r>
              <a:rPr sz="2000" dirty="0">
                <a:solidFill>
                  <a:srgbClr val="00AF50"/>
                </a:solidFill>
                <a:latin typeface="Trebuchet MS"/>
                <a:cs typeface="Trebuchet MS"/>
              </a:rPr>
              <a:t>Estrogen levels</a:t>
            </a:r>
            <a:r>
              <a:rPr sz="2000" spc="-70" dirty="0">
                <a:solidFill>
                  <a:srgbClr val="00AF50"/>
                </a:solidFill>
                <a:latin typeface="Trebuchet MS"/>
                <a:cs typeface="Trebuchet MS"/>
              </a:rPr>
              <a:t> </a:t>
            </a:r>
            <a:r>
              <a:rPr sz="2000" dirty="0">
                <a:solidFill>
                  <a:srgbClr val="00AF50"/>
                </a:solidFill>
                <a:latin typeface="Arial"/>
                <a:cs typeface="Arial"/>
              </a:rPr>
              <a:t>↑</a:t>
            </a:r>
            <a:endParaRPr sz="2000" dirty="0">
              <a:latin typeface="Arial"/>
              <a:cs typeface="Arial"/>
            </a:endParaRPr>
          </a:p>
          <a:p>
            <a:pPr marL="332740">
              <a:lnSpc>
                <a:spcPct val="100000"/>
              </a:lnSpc>
              <a:spcBef>
                <a:spcPts val="254"/>
              </a:spcBef>
            </a:pPr>
            <a:r>
              <a:rPr sz="1500" spc="-425" dirty="0">
                <a:solidFill>
                  <a:srgbClr val="BBBBBB"/>
                </a:solidFill>
                <a:latin typeface="Arial"/>
                <a:cs typeface="Arial"/>
              </a:rPr>
              <a:t></a:t>
            </a:r>
            <a:r>
              <a:rPr sz="1500" spc="590" dirty="0">
                <a:solidFill>
                  <a:srgbClr val="BBBBBB"/>
                </a:solidFill>
                <a:latin typeface="Arial"/>
                <a:cs typeface="Arial"/>
              </a:rPr>
              <a:t> </a:t>
            </a:r>
            <a:r>
              <a:rPr sz="2000" spc="-5" dirty="0">
                <a:latin typeface="Trebuchet MS"/>
                <a:cs typeface="Trebuchet MS"/>
              </a:rPr>
              <a:t>Masculization, </a:t>
            </a:r>
            <a:r>
              <a:rPr sz="2000" dirty="0">
                <a:latin typeface="Trebuchet MS"/>
                <a:cs typeface="Trebuchet MS"/>
              </a:rPr>
              <a:t>libido, </a:t>
            </a:r>
            <a:r>
              <a:rPr sz="2000" spc="-35" dirty="0">
                <a:latin typeface="Trebuchet MS"/>
                <a:cs typeface="Trebuchet MS"/>
              </a:rPr>
              <a:t>potency, </a:t>
            </a:r>
            <a:r>
              <a:rPr sz="2000" spc="-5" dirty="0">
                <a:latin typeface="Trebuchet MS"/>
                <a:cs typeface="Trebuchet MS"/>
              </a:rPr>
              <a:t>spermatogenesis</a:t>
            </a:r>
            <a:r>
              <a:rPr sz="2000" spc="-65" dirty="0">
                <a:latin typeface="Trebuchet MS"/>
                <a:cs typeface="Trebuchet MS"/>
              </a:rPr>
              <a:t> </a:t>
            </a:r>
            <a:r>
              <a:rPr sz="2000" spc="-5" dirty="0">
                <a:latin typeface="Trebuchet MS"/>
                <a:cs typeface="Trebuchet MS"/>
              </a:rPr>
              <a:t>preserved</a:t>
            </a:r>
            <a:endParaRPr sz="2000" dirty="0">
              <a:latin typeface="Trebuchet MS"/>
              <a:cs typeface="Trebuchet MS"/>
            </a:endParaRPr>
          </a:p>
          <a:p>
            <a:pPr marL="12700">
              <a:lnSpc>
                <a:spcPct val="100000"/>
              </a:lnSpc>
              <a:spcBef>
                <a:spcPts val="200"/>
              </a:spcBef>
              <a:tabLst>
                <a:tab pos="287020" algn="l"/>
              </a:tabLst>
            </a:pPr>
            <a:r>
              <a:rPr sz="1750" spc="-515" dirty="0">
                <a:solidFill>
                  <a:srgbClr val="CCB400"/>
                </a:solidFill>
                <a:latin typeface="Arial"/>
                <a:cs typeface="Arial"/>
              </a:rPr>
              <a:t>	</a:t>
            </a:r>
            <a:r>
              <a:rPr sz="2300" dirty="0">
                <a:solidFill>
                  <a:srgbClr val="636B85"/>
                </a:solidFill>
                <a:latin typeface="Trebuchet MS"/>
                <a:cs typeface="Trebuchet MS"/>
              </a:rPr>
              <a:t>Females</a:t>
            </a:r>
            <a:r>
              <a:rPr sz="2300" spc="-15" dirty="0">
                <a:solidFill>
                  <a:srgbClr val="636B85"/>
                </a:solidFill>
                <a:latin typeface="Trebuchet MS"/>
                <a:cs typeface="Trebuchet MS"/>
              </a:rPr>
              <a:t> </a:t>
            </a:r>
            <a:r>
              <a:rPr sz="2400" dirty="0">
                <a:solidFill>
                  <a:srgbClr val="636B85"/>
                </a:solidFill>
                <a:latin typeface="Trebuchet MS"/>
                <a:cs typeface="Trebuchet MS"/>
              </a:rPr>
              <a:t>–</a:t>
            </a:r>
            <a:endParaRPr sz="2400" dirty="0">
              <a:latin typeface="Trebuchet MS"/>
              <a:cs typeface="Trebuchet MS"/>
            </a:endParaRPr>
          </a:p>
          <a:p>
            <a:pPr marL="332740">
              <a:lnSpc>
                <a:spcPct val="100000"/>
              </a:lnSpc>
              <a:spcBef>
                <a:spcPts val="280"/>
              </a:spcBef>
            </a:pPr>
            <a:r>
              <a:rPr sz="1500" spc="-425" dirty="0">
                <a:solidFill>
                  <a:srgbClr val="BBBBBB"/>
                </a:solidFill>
                <a:latin typeface="Arial"/>
                <a:cs typeface="Arial"/>
              </a:rPr>
              <a:t></a:t>
            </a:r>
            <a:r>
              <a:rPr sz="1500" spc="575" dirty="0">
                <a:solidFill>
                  <a:srgbClr val="BBBBBB"/>
                </a:solidFill>
                <a:latin typeface="Arial"/>
                <a:cs typeface="Arial"/>
              </a:rPr>
              <a:t> </a:t>
            </a:r>
            <a:r>
              <a:rPr sz="2000" spc="-5" dirty="0">
                <a:solidFill>
                  <a:srgbClr val="00AF50"/>
                </a:solidFill>
                <a:latin typeface="Trebuchet MS"/>
                <a:cs typeface="Trebuchet MS"/>
              </a:rPr>
              <a:t>Menstrual irregularities</a:t>
            </a:r>
            <a:r>
              <a:rPr sz="2000" spc="-5" dirty="0">
                <a:latin typeface="Trebuchet MS"/>
                <a:cs typeface="Trebuchet MS"/>
              </a:rPr>
              <a:t>,</a:t>
            </a:r>
            <a:r>
              <a:rPr sz="2000" spc="-85" dirty="0">
                <a:latin typeface="Trebuchet MS"/>
                <a:cs typeface="Trebuchet MS"/>
              </a:rPr>
              <a:t> </a:t>
            </a:r>
            <a:r>
              <a:rPr sz="2000" spc="-5" dirty="0">
                <a:latin typeface="Trebuchet MS"/>
                <a:cs typeface="Trebuchet MS"/>
              </a:rPr>
              <a:t>oligomenorrhea</a:t>
            </a:r>
            <a:endParaRPr sz="2000" dirty="0">
              <a:latin typeface="Trebuchet MS"/>
              <a:cs typeface="Trebuchet MS"/>
            </a:endParaRPr>
          </a:p>
          <a:p>
            <a:pPr marL="332740">
              <a:lnSpc>
                <a:spcPct val="100000"/>
              </a:lnSpc>
              <a:spcBef>
                <a:spcPts val="250"/>
              </a:spcBef>
            </a:pPr>
            <a:r>
              <a:rPr sz="1500" spc="-425" dirty="0">
                <a:solidFill>
                  <a:srgbClr val="BBBBBB"/>
                </a:solidFill>
                <a:latin typeface="Arial"/>
                <a:cs typeface="Arial"/>
              </a:rPr>
              <a:t></a:t>
            </a:r>
            <a:r>
              <a:rPr sz="1500" spc="575" dirty="0">
                <a:solidFill>
                  <a:srgbClr val="BBBBBB"/>
                </a:solidFill>
                <a:latin typeface="Arial"/>
                <a:cs typeface="Arial"/>
              </a:rPr>
              <a:t> </a:t>
            </a:r>
            <a:r>
              <a:rPr sz="2000" dirty="0">
                <a:latin typeface="Arial"/>
                <a:cs typeface="Arial"/>
              </a:rPr>
              <a:t>↑ </a:t>
            </a:r>
            <a:r>
              <a:rPr sz="2000" spc="-5" dirty="0">
                <a:latin typeface="Trebuchet MS"/>
                <a:cs typeface="Trebuchet MS"/>
              </a:rPr>
              <a:t>androgen production, </a:t>
            </a:r>
            <a:r>
              <a:rPr sz="2000" dirty="0">
                <a:latin typeface="Arial"/>
                <a:cs typeface="Arial"/>
              </a:rPr>
              <a:t>↓</a:t>
            </a:r>
            <a:r>
              <a:rPr sz="2000" dirty="0">
                <a:latin typeface="Trebuchet MS"/>
                <a:cs typeface="Trebuchet MS"/>
              </a:rPr>
              <a:t>sex hormone </a:t>
            </a:r>
            <a:r>
              <a:rPr sz="2000" spc="-5" dirty="0">
                <a:latin typeface="Trebuchet MS"/>
                <a:cs typeface="Trebuchet MS"/>
              </a:rPr>
              <a:t>binding</a:t>
            </a:r>
            <a:r>
              <a:rPr sz="2000" spc="-120" dirty="0">
                <a:latin typeface="Trebuchet MS"/>
                <a:cs typeface="Trebuchet MS"/>
              </a:rPr>
              <a:t> </a:t>
            </a:r>
            <a:r>
              <a:rPr sz="2000" dirty="0">
                <a:latin typeface="Trebuchet MS"/>
                <a:cs typeface="Trebuchet MS"/>
              </a:rPr>
              <a:t>globulin</a:t>
            </a:r>
          </a:p>
          <a:p>
            <a:pPr marL="332740">
              <a:lnSpc>
                <a:spcPct val="100000"/>
              </a:lnSpc>
              <a:spcBef>
                <a:spcPts val="270"/>
              </a:spcBef>
            </a:pPr>
            <a:r>
              <a:rPr sz="1500" spc="-425" dirty="0">
                <a:solidFill>
                  <a:srgbClr val="BBBBBB"/>
                </a:solidFill>
                <a:latin typeface="Arial"/>
                <a:cs typeface="Arial"/>
              </a:rPr>
              <a:t></a:t>
            </a:r>
            <a:r>
              <a:rPr sz="1500" spc="570" dirty="0">
                <a:solidFill>
                  <a:srgbClr val="BBBBBB"/>
                </a:solidFill>
                <a:latin typeface="Arial"/>
                <a:cs typeface="Arial"/>
              </a:rPr>
              <a:t> </a:t>
            </a:r>
            <a:r>
              <a:rPr sz="2000" dirty="0">
                <a:solidFill>
                  <a:srgbClr val="00AF50"/>
                </a:solidFill>
                <a:latin typeface="Trebuchet MS"/>
                <a:cs typeface="Trebuchet MS"/>
              </a:rPr>
              <a:t>PCOD </a:t>
            </a:r>
            <a:r>
              <a:rPr sz="2000" dirty="0">
                <a:latin typeface="Trebuchet MS"/>
                <a:cs typeface="Trebuchet MS"/>
              </a:rPr>
              <a:t>– </a:t>
            </a:r>
            <a:r>
              <a:rPr sz="2000" spc="-5" dirty="0">
                <a:latin typeface="Trebuchet MS"/>
                <a:cs typeface="Trebuchet MS"/>
              </a:rPr>
              <a:t>anovulation, </a:t>
            </a:r>
            <a:r>
              <a:rPr sz="2000" spc="-30" dirty="0">
                <a:latin typeface="Trebuchet MS"/>
                <a:cs typeface="Trebuchet MS"/>
              </a:rPr>
              <a:t>obesity,</a:t>
            </a:r>
            <a:r>
              <a:rPr sz="2000" spc="-100" dirty="0">
                <a:latin typeface="Trebuchet MS"/>
                <a:cs typeface="Trebuchet MS"/>
              </a:rPr>
              <a:t> </a:t>
            </a:r>
            <a:r>
              <a:rPr sz="2000" spc="-5" dirty="0">
                <a:latin typeface="Trebuchet MS"/>
                <a:cs typeface="Trebuchet MS"/>
              </a:rPr>
              <a:t>hirsutism</a:t>
            </a:r>
            <a:endParaRPr sz="2000" dirty="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0" y="0"/>
            <a:ext cx="5588508" cy="461772"/>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5167884" y="0"/>
            <a:ext cx="2072639" cy="461772"/>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0" y="405384"/>
            <a:ext cx="1927860" cy="568451"/>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174345" y="88010"/>
            <a:ext cx="6865391" cy="285495"/>
          </a:xfrm>
          <a:prstGeom prst="rect">
            <a:avLst/>
          </a:prstGeom>
          <a:blipFill>
            <a:blip r:embed="rId5" cstate="print"/>
            <a:stretch>
              <a:fillRect/>
            </a:stretch>
          </a:blipFill>
        </p:spPr>
        <p:txBody>
          <a:bodyPr wrap="square" lIns="0" tIns="0" rIns="0" bIns="0" rtlCol="0"/>
          <a:lstStyle/>
          <a:p>
            <a:endParaRPr dirty="0"/>
          </a:p>
        </p:txBody>
      </p:sp>
      <p:sp>
        <p:nvSpPr>
          <p:cNvPr id="9" name="object 9"/>
          <p:cNvSpPr/>
          <p:nvPr/>
        </p:nvSpPr>
        <p:spPr>
          <a:xfrm>
            <a:off x="171221" y="600075"/>
            <a:ext cx="1554200" cy="28549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txBox="1"/>
          <p:nvPr/>
        </p:nvSpPr>
        <p:spPr>
          <a:xfrm>
            <a:off x="1130604" y="805458"/>
            <a:ext cx="6270625" cy="2670175"/>
          </a:xfrm>
          <a:prstGeom prst="rect">
            <a:avLst/>
          </a:prstGeom>
        </p:spPr>
        <p:txBody>
          <a:bodyPr vert="horz" wrap="square" lIns="0" tIns="247015" rIns="0" bIns="0" rtlCol="0">
            <a:spAutoFit/>
          </a:bodyPr>
          <a:lstStyle/>
          <a:p>
            <a:pPr marL="12700">
              <a:lnSpc>
                <a:spcPct val="100000"/>
              </a:lnSpc>
              <a:spcBef>
                <a:spcPts val="1945"/>
              </a:spcBef>
            </a:pPr>
            <a:r>
              <a:rPr sz="2100" spc="-600" dirty="0">
                <a:solidFill>
                  <a:srgbClr val="BBBBBB"/>
                </a:solidFill>
                <a:latin typeface="Arial"/>
                <a:cs typeface="Arial"/>
              </a:rPr>
              <a:t></a:t>
            </a:r>
            <a:r>
              <a:rPr sz="2100" spc="85" dirty="0">
                <a:solidFill>
                  <a:srgbClr val="BBBBBB"/>
                </a:solidFill>
                <a:latin typeface="Arial"/>
                <a:cs typeface="Arial"/>
              </a:rPr>
              <a:t> </a:t>
            </a:r>
            <a:r>
              <a:rPr sz="2800" spc="-5" dirty="0">
                <a:solidFill>
                  <a:srgbClr val="00AF50"/>
                </a:solidFill>
                <a:latin typeface="Trebuchet MS"/>
                <a:cs typeface="Trebuchet MS"/>
              </a:rPr>
              <a:t>Apnoeic </a:t>
            </a:r>
            <a:r>
              <a:rPr sz="2800" spc="-10" dirty="0">
                <a:solidFill>
                  <a:srgbClr val="00AF50"/>
                </a:solidFill>
                <a:latin typeface="Trebuchet MS"/>
                <a:cs typeface="Trebuchet MS"/>
              </a:rPr>
              <a:t>pauses </a:t>
            </a:r>
            <a:r>
              <a:rPr sz="2800" spc="-10" dirty="0">
                <a:latin typeface="Trebuchet MS"/>
                <a:cs typeface="Trebuchet MS"/>
              </a:rPr>
              <a:t>during</a:t>
            </a:r>
            <a:r>
              <a:rPr sz="2800" spc="20" dirty="0">
                <a:latin typeface="Trebuchet MS"/>
                <a:cs typeface="Trebuchet MS"/>
              </a:rPr>
              <a:t> </a:t>
            </a:r>
            <a:r>
              <a:rPr sz="2800" spc="-5" dirty="0">
                <a:latin typeface="Trebuchet MS"/>
                <a:cs typeface="Trebuchet MS"/>
              </a:rPr>
              <a:t>sleep</a:t>
            </a:r>
            <a:endParaRPr sz="2800" dirty="0">
              <a:latin typeface="Trebuchet MS"/>
              <a:cs typeface="Trebuchet MS"/>
            </a:endParaRPr>
          </a:p>
          <a:p>
            <a:pPr marL="12700">
              <a:lnSpc>
                <a:spcPct val="100000"/>
              </a:lnSpc>
              <a:spcBef>
                <a:spcPts val="1850"/>
              </a:spcBef>
            </a:pPr>
            <a:r>
              <a:rPr sz="2100" spc="-600" dirty="0">
                <a:solidFill>
                  <a:srgbClr val="BBBBBB"/>
                </a:solidFill>
                <a:latin typeface="Arial"/>
                <a:cs typeface="Arial"/>
              </a:rPr>
              <a:t></a:t>
            </a:r>
            <a:r>
              <a:rPr sz="2100" spc="80" dirty="0">
                <a:solidFill>
                  <a:srgbClr val="BBBBBB"/>
                </a:solidFill>
                <a:latin typeface="Arial"/>
                <a:cs typeface="Arial"/>
              </a:rPr>
              <a:t> </a:t>
            </a:r>
            <a:r>
              <a:rPr sz="2800" spc="-10" dirty="0">
                <a:solidFill>
                  <a:srgbClr val="00AF50"/>
                </a:solidFill>
                <a:latin typeface="Trebuchet MS"/>
                <a:cs typeface="Trebuchet MS"/>
              </a:rPr>
              <a:t>Hypersomnolence </a:t>
            </a:r>
            <a:r>
              <a:rPr sz="2800" spc="-5" dirty="0">
                <a:latin typeface="Trebuchet MS"/>
                <a:cs typeface="Trebuchet MS"/>
              </a:rPr>
              <a:t>at both day &amp;  </a:t>
            </a:r>
            <a:r>
              <a:rPr sz="2800" spc="-40" dirty="0">
                <a:latin typeface="Trebuchet MS"/>
                <a:cs typeface="Trebuchet MS"/>
              </a:rPr>
              <a:t>night</a:t>
            </a:r>
            <a:endParaRPr sz="2800" dirty="0">
              <a:latin typeface="Trebuchet MS"/>
              <a:cs typeface="Trebuchet MS"/>
            </a:endParaRPr>
          </a:p>
          <a:p>
            <a:pPr marL="12700">
              <a:lnSpc>
                <a:spcPct val="100000"/>
              </a:lnSpc>
              <a:spcBef>
                <a:spcPts val="1839"/>
              </a:spcBef>
            </a:pPr>
            <a:r>
              <a:rPr sz="2100" spc="-600" dirty="0">
                <a:solidFill>
                  <a:srgbClr val="BBBBBB"/>
                </a:solidFill>
                <a:latin typeface="Arial"/>
                <a:cs typeface="Arial"/>
              </a:rPr>
              <a:t></a:t>
            </a:r>
            <a:r>
              <a:rPr sz="2100" spc="85" dirty="0">
                <a:solidFill>
                  <a:srgbClr val="BBBBBB"/>
                </a:solidFill>
                <a:latin typeface="Arial"/>
                <a:cs typeface="Arial"/>
              </a:rPr>
              <a:t> </a:t>
            </a:r>
            <a:r>
              <a:rPr sz="2800" spc="-15" dirty="0">
                <a:solidFill>
                  <a:srgbClr val="00AF50"/>
                </a:solidFill>
                <a:latin typeface="Trebuchet MS"/>
                <a:cs typeface="Trebuchet MS"/>
              </a:rPr>
              <a:t>Polycythemia</a:t>
            </a:r>
            <a:endParaRPr sz="2800" dirty="0">
              <a:latin typeface="Trebuchet MS"/>
              <a:cs typeface="Trebuchet MS"/>
            </a:endParaRPr>
          </a:p>
          <a:p>
            <a:pPr marL="12700">
              <a:lnSpc>
                <a:spcPct val="100000"/>
              </a:lnSpc>
              <a:spcBef>
                <a:spcPts val="1850"/>
              </a:spcBef>
            </a:pPr>
            <a:r>
              <a:rPr sz="2100" spc="-600" dirty="0">
                <a:solidFill>
                  <a:srgbClr val="BBBBBB"/>
                </a:solidFill>
                <a:latin typeface="Arial"/>
                <a:cs typeface="Arial"/>
              </a:rPr>
              <a:t></a:t>
            </a:r>
            <a:r>
              <a:rPr sz="2100" spc="85" dirty="0">
                <a:solidFill>
                  <a:srgbClr val="BBBBBB"/>
                </a:solidFill>
                <a:latin typeface="Arial"/>
                <a:cs typeface="Arial"/>
              </a:rPr>
              <a:t> </a:t>
            </a:r>
            <a:r>
              <a:rPr sz="2800" spc="-5" dirty="0">
                <a:solidFill>
                  <a:srgbClr val="00AF50"/>
                </a:solidFill>
                <a:latin typeface="Trebuchet MS"/>
                <a:cs typeface="Trebuchet MS"/>
              </a:rPr>
              <a:t>Eventually right sided </a:t>
            </a:r>
            <a:r>
              <a:rPr sz="2800" spc="-10" dirty="0">
                <a:solidFill>
                  <a:srgbClr val="00AF50"/>
                </a:solidFill>
                <a:latin typeface="Trebuchet MS"/>
                <a:cs typeface="Trebuchet MS"/>
              </a:rPr>
              <a:t>heart</a:t>
            </a:r>
            <a:r>
              <a:rPr sz="2800" spc="10" dirty="0">
                <a:solidFill>
                  <a:srgbClr val="00AF50"/>
                </a:solidFill>
                <a:latin typeface="Trebuchet MS"/>
                <a:cs typeface="Trebuchet MS"/>
              </a:rPr>
              <a:t> </a:t>
            </a:r>
            <a:r>
              <a:rPr sz="2800" spc="-5" dirty="0">
                <a:solidFill>
                  <a:srgbClr val="00AF50"/>
                </a:solidFill>
                <a:latin typeface="Trebuchet MS"/>
                <a:cs typeface="Trebuchet MS"/>
              </a:rPr>
              <a:t>falure</a:t>
            </a:r>
            <a:endParaRPr sz="2800" dirty="0">
              <a:latin typeface="Trebuchet MS"/>
              <a:cs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266700" y="163068"/>
            <a:ext cx="1255776" cy="6858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58774" y="430911"/>
            <a:ext cx="672465" cy="294005"/>
          </a:xfrm>
          <a:custGeom>
            <a:avLst/>
            <a:gdLst/>
            <a:ahLst/>
            <a:cxnLst/>
            <a:rect l="l" t="t" r="r" b="b"/>
            <a:pathLst>
              <a:path w="672465" h="294005">
                <a:moveTo>
                  <a:pt x="621452" y="284479"/>
                </a:moveTo>
                <a:lnTo>
                  <a:pt x="564553" y="284479"/>
                </a:lnTo>
                <a:lnTo>
                  <a:pt x="569363" y="284549"/>
                </a:lnTo>
                <a:lnTo>
                  <a:pt x="575240" y="284749"/>
                </a:lnTo>
                <a:lnTo>
                  <a:pt x="590194" y="285496"/>
                </a:lnTo>
                <a:lnTo>
                  <a:pt x="605093" y="286131"/>
                </a:lnTo>
                <a:lnTo>
                  <a:pt x="610902" y="286317"/>
                </a:lnTo>
                <a:lnTo>
                  <a:pt x="615619" y="286385"/>
                </a:lnTo>
                <a:lnTo>
                  <a:pt x="619594" y="286385"/>
                </a:lnTo>
                <a:lnTo>
                  <a:pt x="621452" y="284479"/>
                </a:lnTo>
                <a:close/>
              </a:path>
              <a:path w="672465" h="294005">
                <a:moveTo>
                  <a:pt x="618170" y="90042"/>
                </a:moveTo>
                <a:lnTo>
                  <a:pt x="512508" y="90042"/>
                </a:lnTo>
                <a:lnTo>
                  <a:pt x="512851" y="105588"/>
                </a:lnTo>
                <a:lnTo>
                  <a:pt x="513097" y="118110"/>
                </a:lnTo>
                <a:lnTo>
                  <a:pt x="513241" y="127313"/>
                </a:lnTo>
                <a:lnTo>
                  <a:pt x="513295" y="133985"/>
                </a:lnTo>
                <a:lnTo>
                  <a:pt x="513165" y="147702"/>
                </a:lnTo>
                <a:lnTo>
                  <a:pt x="512773" y="164480"/>
                </a:lnTo>
                <a:lnTo>
                  <a:pt x="512122" y="184330"/>
                </a:lnTo>
                <a:lnTo>
                  <a:pt x="510298" y="230124"/>
                </a:lnTo>
                <a:lnTo>
                  <a:pt x="509647" y="249936"/>
                </a:lnTo>
                <a:lnTo>
                  <a:pt x="509259" y="266700"/>
                </a:lnTo>
                <a:lnTo>
                  <a:pt x="509130" y="280415"/>
                </a:lnTo>
                <a:lnTo>
                  <a:pt x="509130" y="284225"/>
                </a:lnTo>
                <a:lnTo>
                  <a:pt x="511314" y="286131"/>
                </a:lnTo>
                <a:lnTo>
                  <a:pt x="521106" y="286131"/>
                </a:lnTo>
                <a:lnTo>
                  <a:pt x="529259" y="285876"/>
                </a:lnTo>
                <a:lnTo>
                  <a:pt x="559130" y="284479"/>
                </a:lnTo>
                <a:lnTo>
                  <a:pt x="621452" y="284479"/>
                </a:lnTo>
                <a:lnTo>
                  <a:pt x="620408" y="230124"/>
                </a:lnTo>
                <a:lnTo>
                  <a:pt x="618583" y="184330"/>
                </a:lnTo>
                <a:lnTo>
                  <a:pt x="617932" y="164480"/>
                </a:lnTo>
                <a:lnTo>
                  <a:pt x="617541" y="147702"/>
                </a:lnTo>
                <a:lnTo>
                  <a:pt x="617460" y="127313"/>
                </a:lnTo>
                <a:lnTo>
                  <a:pt x="617608" y="117570"/>
                </a:lnTo>
                <a:lnTo>
                  <a:pt x="617855" y="104731"/>
                </a:lnTo>
                <a:lnTo>
                  <a:pt x="618170" y="90042"/>
                </a:lnTo>
                <a:close/>
              </a:path>
              <a:path w="672465" h="294005">
                <a:moveTo>
                  <a:pt x="471906" y="3810"/>
                </a:moveTo>
                <a:lnTo>
                  <a:pt x="469785" y="3810"/>
                </a:lnTo>
                <a:lnTo>
                  <a:pt x="468795" y="4317"/>
                </a:lnTo>
                <a:lnTo>
                  <a:pt x="464426" y="49275"/>
                </a:lnTo>
                <a:lnTo>
                  <a:pt x="464159" y="51562"/>
                </a:lnTo>
                <a:lnTo>
                  <a:pt x="462762" y="59181"/>
                </a:lnTo>
                <a:lnTo>
                  <a:pt x="460248" y="72389"/>
                </a:lnTo>
                <a:lnTo>
                  <a:pt x="458000" y="84454"/>
                </a:lnTo>
                <a:lnTo>
                  <a:pt x="456942" y="90753"/>
                </a:lnTo>
                <a:lnTo>
                  <a:pt x="456869" y="92837"/>
                </a:lnTo>
                <a:lnTo>
                  <a:pt x="457936" y="93472"/>
                </a:lnTo>
                <a:lnTo>
                  <a:pt x="460044" y="94361"/>
                </a:lnTo>
                <a:lnTo>
                  <a:pt x="502671" y="90753"/>
                </a:lnTo>
                <a:lnTo>
                  <a:pt x="512508" y="90042"/>
                </a:lnTo>
                <a:lnTo>
                  <a:pt x="618170" y="90042"/>
                </a:lnTo>
                <a:lnTo>
                  <a:pt x="618197" y="88773"/>
                </a:lnTo>
                <a:lnTo>
                  <a:pt x="672249" y="88773"/>
                </a:lnTo>
                <a:lnTo>
                  <a:pt x="672249" y="83312"/>
                </a:lnTo>
                <a:lnTo>
                  <a:pt x="671652" y="76708"/>
                </a:lnTo>
                <a:lnTo>
                  <a:pt x="669264" y="58927"/>
                </a:lnTo>
                <a:lnTo>
                  <a:pt x="668667" y="52197"/>
                </a:lnTo>
                <a:lnTo>
                  <a:pt x="668667" y="42925"/>
                </a:lnTo>
                <a:lnTo>
                  <a:pt x="668997" y="35813"/>
                </a:lnTo>
                <a:lnTo>
                  <a:pt x="670331" y="16510"/>
                </a:lnTo>
                <a:lnTo>
                  <a:pt x="670661" y="9398"/>
                </a:lnTo>
                <a:lnTo>
                  <a:pt x="670661" y="8509"/>
                </a:lnTo>
                <a:lnTo>
                  <a:pt x="572312" y="8509"/>
                </a:lnTo>
                <a:lnTo>
                  <a:pt x="544442" y="8245"/>
                </a:lnTo>
                <a:lnTo>
                  <a:pt x="518858" y="7445"/>
                </a:lnTo>
                <a:lnTo>
                  <a:pt x="495560" y="6097"/>
                </a:lnTo>
                <a:lnTo>
                  <a:pt x="474548" y="4190"/>
                </a:lnTo>
                <a:lnTo>
                  <a:pt x="472960" y="3937"/>
                </a:lnTo>
                <a:lnTo>
                  <a:pt x="471906" y="3810"/>
                </a:lnTo>
                <a:close/>
              </a:path>
              <a:path w="672465" h="294005">
                <a:moveTo>
                  <a:pt x="672249" y="88773"/>
                </a:moveTo>
                <a:lnTo>
                  <a:pt x="618197" y="88773"/>
                </a:lnTo>
                <a:lnTo>
                  <a:pt x="664301" y="91487"/>
                </a:lnTo>
                <a:lnTo>
                  <a:pt x="668197" y="91821"/>
                </a:lnTo>
                <a:lnTo>
                  <a:pt x="670890" y="91693"/>
                </a:lnTo>
                <a:lnTo>
                  <a:pt x="672249" y="90424"/>
                </a:lnTo>
                <a:lnTo>
                  <a:pt x="672249" y="88773"/>
                </a:lnTo>
                <a:close/>
              </a:path>
              <a:path w="672465" h="294005">
                <a:moveTo>
                  <a:pt x="668667" y="1650"/>
                </a:moveTo>
                <a:lnTo>
                  <a:pt x="664692" y="1650"/>
                </a:lnTo>
                <a:lnTo>
                  <a:pt x="662394" y="1793"/>
                </a:lnTo>
                <a:lnTo>
                  <a:pt x="616270" y="5937"/>
                </a:lnTo>
                <a:lnTo>
                  <a:pt x="597742" y="7366"/>
                </a:lnTo>
                <a:lnTo>
                  <a:pt x="583090" y="8223"/>
                </a:lnTo>
                <a:lnTo>
                  <a:pt x="572312" y="8509"/>
                </a:lnTo>
                <a:lnTo>
                  <a:pt x="670661" y="8509"/>
                </a:lnTo>
                <a:lnTo>
                  <a:pt x="670661" y="2666"/>
                </a:lnTo>
                <a:lnTo>
                  <a:pt x="668667" y="1650"/>
                </a:lnTo>
                <a:close/>
              </a:path>
              <a:path w="672465" h="294005">
                <a:moveTo>
                  <a:pt x="431514" y="284479"/>
                </a:moveTo>
                <a:lnTo>
                  <a:pt x="374205" y="284479"/>
                </a:lnTo>
                <a:lnTo>
                  <a:pt x="379105" y="284549"/>
                </a:lnTo>
                <a:lnTo>
                  <a:pt x="385062" y="284749"/>
                </a:lnTo>
                <a:lnTo>
                  <a:pt x="400138" y="285496"/>
                </a:lnTo>
                <a:lnTo>
                  <a:pt x="421054" y="286317"/>
                </a:lnTo>
                <a:lnTo>
                  <a:pt x="425869" y="286385"/>
                </a:lnTo>
                <a:lnTo>
                  <a:pt x="429704" y="286385"/>
                </a:lnTo>
                <a:lnTo>
                  <a:pt x="431514" y="284479"/>
                </a:lnTo>
                <a:close/>
              </a:path>
              <a:path w="672465" h="294005">
                <a:moveTo>
                  <a:pt x="323545" y="7365"/>
                </a:moveTo>
                <a:lnTo>
                  <a:pt x="320370" y="7365"/>
                </a:lnTo>
                <a:lnTo>
                  <a:pt x="318853" y="8810"/>
                </a:lnTo>
                <a:lnTo>
                  <a:pt x="318775" y="12191"/>
                </a:lnTo>
                <a:lnTo>
                  <a:pt x="318901" y="23572"/>
                </a:lnTo>
                <a:lnTo>
                  <a:pt x="319262" y="37512"/>
                </a:lnTo>
                <a:lnTo>
                  <a:pt x="319855" y="54000"/>
                </a:lnTo>
                <a:lnTo>
                  <a:pt x="321498" y="92051"/>
                </a:lnTo>
                <a:lnTo>
                  <a:pt x="322084" y="108553"/>
                </a:lnTo>
                <a:lnTo>
                  <a:pt x="322435" y="122435"/>
                </a:lnTo>
                <a:lnTo>
                  <a:pt x="322430" y="147702"/>
                </a:lnTo>
                <a:lnTo>
                  <a:pt x="322057" y="164480"/>
                </a:lnTo>
                <a:lnTo>
                  <a:pt x="321434" y="184330"/>
                </a:lnTo>
                <a:lnTo>
                  <a:pt x="319693" y="230124"/>
                </a:lnTo>
                <a:lnTo>
                  <a:pt x="319074" y="249936"/>
                </a:lnTo>
                <a:lnTo>
                  <a:pt x="318703" y="266700"/>
                </a:lnTo>
                <a:lnTo>
                  <a:pt x="318579" y="284225"/>
                </a:lnTo>
                <a:lnTo>
                  <a:pt x="320763" y="286131"/>
                </a:lnTo>
                <a:lnTo>
                  <a:pt x="330568" y="286131"/>
                </a:lnTo>
                <a:lnTo>
                  <a:pt x="338747" y="285876"/>
                </a:lnTo>
                <a:lnTo>
                  <a:pt x="368782" y="284479"/>
                </a:lnTo>
                <a:lnTo>
                  <a:pt x="431514" y="284479"/>
                </a:lnTo>
                <a:lnTo>
                  <a:pt x="431509" y="266700"/>
                </a:lnTo>
                <a:lnTo>
                  <a:pt x="431133" y="249936"/>
                </a:lnTo>
                <a:lnTo>
                  <a:pt x="430509" y="230124"/>
                </a:lnTo>
                <a:lnTo>
                  <a:pt x="428774" y="184330"/>
                </a:lnTo>
                <a:lnTo>
                  <a:pt x="428155" y="164480"/>
                </a:lnTo>
                <a:lnTo>
                  <a:pt x="427783" y="147702"/>
                </a:lnTo>
                <a:lnTo>
                  <a:pt x="427779" y="122435"/>
                </a:lnTo>
                <a:lnTo>
                  <a:pt x="428134" y="108362"/>
                </a:lnTo>
                <a:lnTo>
                  <a:pt x="428727" y="91765"/>
                </a:lnTo>
                <a:lnTo>
                  <a:pt x="430381" y="53546"/>
                </a:lnTo>
                <a:lnTo>
                  <a:pt x="430969" y="37020"/>
                </a:lnTo>
                <a:lnTo>
                  <a:pt x="431312" y="23572"/>
                </a:lnTo>
                <a:lnTo>
                  <a:pt x="431431" y="9016"/>
                </a:lnTo>
                <a:lnTo>
                  <a:pt x="376389" y="9016"/>
                </a:lnTo>
                <a:lnTo>
                  <a:pt x="371382" y="8967"/>
                </a:lnTo>
                <a:lnTo>
                  <a:pt x="365293" y="8810"/>
                </a:lnTo>
                <a:lnTo>
                  <a:pt x="358123" y="8534"/>
                </a:lnTo>
                <a:lnTo>
                  <a:pt x="341633" y="7794"/>
                </a:lnTo>
                <a:lnTo>
                  <a:pt x="328469" y="7413"/>
                </a:lnTo>
                <a:lnTo>
                  <a:pt x="323545" y="7365"/>
                </a:lnTo>
                <a:close/>
              </a:path>
              <a:path w="672465" h="294005">
                <a:moveTo>
                  <a:pt x="429704" y="7365"/>
                </a:moveTo>
                <a:lnTo>
                  <a:pt x="420839" y="7365"/>
                </a:lnTo>
                <a:lnTo>
                  <a:pt x="412559" y="7619"/>
                </a:lnTo>
                <a:lnTo>
                  <a:pt x="401434" y="8127"/>
                </a:lnTo>
                <a:lnTo>
                  <a:pt x="390309" y="8762"/>
                </a:lnTo>
                <a:lnTo>
                  <a:pt x="381952" y="9016"/>
                </a:lnTo>
                <a:lnTo>
                  <a:pt x="431431" y="9016"/>
                </a:lnTo>
                <a:lnTo>
                  <a:pt x="429704" y="7365"/>
                </a:lnTo>
                <a:close/>
              </a:path>
              <a:path w="672465" h="294005">
                <a:moveTo>
                  <a:pt x="147421" y="0"/>
                </a:moveTo>
                <a:lnTo>
                  <a:pt x="90373" y="10731"/>
                </a:lnTo>
                <a:lnTo>
                  <a:pt x="42811" y="42799"/>
                </a:lnTo>
                <a:lnTo>
                  <a:pt x="10704" y="90408"/>
                </a:lnTo>
                <a:lnTo>
                  <a:pt x="0" y="147447"/>
                </a:lnTo>
                <a:lnTo>
                  <a:pt x="2712" y="176565"/>
                </a:lnTo>
                <a:lnTo>
                  <a:pt x="24415" y="228278"/>
                </a:lnTo>
                <a:lnTo>
                  <a:pt x="66190" y="269660"/>
                </a:lnTo>
                <a:lnTo>
                  <a:pt x="118196" y="291187"/>
                </a:lnTo>
                <a:lnTo>
                  <a:pt x="147421" y="293877"/>
                </a:lnTo>
                <a:lnTo>
                  <a:pt x="164709" y="292639"/>
                </a:lnTo>
                <a:lnTo>
                  <a:pt x="182591" y="288925"/>
                </a:lnTo>
                <a:lnTo>
                  <a:pt x="201067" y="282733"/>
                </a:lnTo>
                <a:lnTo>
                  <a:pt x="220141" y="274065"/>
                </a:lnTo>
                <a:lnTo>
                  <a:pt x="285484" y="274065"/>
                </a:lnTo>
                <a:lnTo>
                  <a:pt x="285372" y="268688"/>
                </a:lnTo>
                <a:lnTo>
                  <a:pt x="284964" y="260381"/>
                </a:lnTo>
                <a:lnTo>
                  <a:pt x="284281" y="250313"/>
                </a:lnTo>
                <a:lnTo>
                  <a:pt x="282366" y="226645"/>
                </a:lnTo>
                <a:lnTo>
                  <a:pt x="281684" y="216392"/>
                </a:lnTo>
                <a:lnTo>
                  <a:pt x="281275" y="207734"/>
                </a:lnTo>
                <a:lnTo>
                  <a:pt x="281194" y="203517"/>
                </a:lnTo>
                <a:lnTo>
                  <a:pt x="281228" y="196087"/>
                </a:lnTo>
                <a:lnTo>
                  <a:pt x="153784" y="196087"/>
                </a:lnTo>
                <a:lnTo>
                  <a:pt x="114574" y="173789"/>
                </a:lnTo>
                <a:lnTo>
                  <a:pt x="106692" y="147447"/>
                </a:lnTo>
                <a:lnTo>
                  <a:pt x="107518" y="138162"/>
                </a:lnTo>
                <a:lnTo>
                  <a:pt x="134581" y="104028"/>
                </a:lnTo>
                <a:lnTo>
                  <a:pt x="152196" y="100584"/>
                </a:lnTo>
                <a:lnTo>
                  <a:pt x="229304" y="100584"/>
                </a:lnTo>
                <a:lnTo>
                  <a:pt x="230300" y="99569"/>
                </a:lnTo>
                <a:lnTo>
                  <a:pt x="256352" y="69421"/>
                </a:lnTo>
                <a:lnTo>
                  <a:pt x="261861" y="58800"/>
                </a:lnTo>
                <a:lnTo>
                  <a:pt x="261861" y="56261"/>
                </a:lnTo>
                <a:lnTo>
                  <a:pt x="224149" y="20653"/>
                </a:lnTo>
                <a:lnTo>
                  <a:pt x="177323" y="3301"/>
                </a:lnTo>
                <a:lnTo>
                  <a:pt x="162250" y="829"/>
                </a:lnTo>
                <a:lnTo>
                  <a:pt x="147421" y="0"/>
                </a:lnTo>
                <a:close/>
              </a:path>
              <a:path w="672465" h="294005">
                <a:moveTo>
                  <a:pt x="285484" y="274065"/>
                </a:moveTo>
                <a:lnTo>
                  <a:pt x="220141" y="274065"/>
                </a:lnTo>
                <a:lnTo>
                  <a:pt x="225468" y="274373"/>
                </a:lnTo>
                <a:lnTo>
                  <a:pt x="232113" y="275097"/>
                </a:lnTo>
                <a:lnTo>
                  <a:pt x="240074" y="276226"/>
                </a:lnTo>
                <a:lnTo>
                  <a:pt x="258400" y="279249"/>
                </a:lnTo>
                <a:lnTo>
                  <a:pt x="266285" y="280320"/>
                </a:lnTo>
                <a:lnTo>
                  <a:pt x="273006" y="280963"/>
                </a:lnTo>
                <a:lnTo>
                  <a:pt x="278561" y="281177"/>
                </a:lnTo>
                <a:lnTo>
                  <a:pt x="283197" y="281177"/>
                </a:lnTo>
                <a:lnTo>
                  <a:pt x="285391" y="279249"/>
                </a:lnTo>
                <a:lnTo>
                  <a:pt x="285484" y="274065"/>
                </a:lnTo>
                <a:close/>
              </a:path>
              <a:path w="672465" h="294005">
                <a:moveTo>
                  <a:pt x="177761" y="130301"/>
                </a:moveTo>
                <a:lnTo>
                  <a:pt x="174840" y="130301"/>
                </a:lnTo>
                <a:lnTo>
                  <a:pt x="173456" y="130810"/>
                </a:lnTo>
                <a:lnTo>
                  <a:pt x="172656" y="131572"/>
                </a:lnTo>
                <a:lnTo>
                  <a:pt x="172145" y="132667"/>
                </a:lnTo>
                <a:lnTo>
                  <a:pt x="172086" y="132905"/>
                </a:lnTo>
                <a:lnTo>
                  <a:pt x="171982" y="141176"/>
                </a:lnTo>
                <a:lnTo>
                  <a:pt x="172358" y="147700"/>
                </a:lnTo>
                <a:lnTo>
                  <a:pt x="172981" y="155082"/>
                </a:lnTo>
                <a:lnTo>
                  <a:pt x="173850" y="163322"/>
                </a:lnTo>
                <a:lnTo>
                  <a:pt x="175098" y="173789"/>
                </a:lnTo>
                <a:lnTo>
                  <a:pt x="176033" y="181879"/>
                </a:lnTo>
                <a:lnTo>
                  <a:pt x="176688" y="187890"/>
                </a:lnTo>
                <a:lnTo>
                  <a:pt x="177025" y="191388"/>
                </a:lnTo>
                <a:lnTo>
                  <a:pt x="170141" y="194563"/>
                </a:lnTo>
                <a:lnTo>
                  <a:pt x="162394" y="196087"/>
                </a:lnTo>
                <a:lnTo>
                  <a:pt x="281228" y="196087"/>
                </a:lnTo>
                <a:lnTo>
                  <a:pt x="281260" y="194563"/>
                </a:lnTo>
                <a:lnTo>
                  <a:pt x="281609" y="187261"/>
                </a:lnTo>
                <a:lnTo>
                  <a:pt x="282200" y="178550"/>
                </a:lnTo>
                <a:lnTo>
                  <a:pt x="283856" y="158452"/>
                </a:lnTo>
                <a:lnTo>
                  <a:pt x="284443" y="149732"/>
                </a:lnTo>
                <a:lnTo>
                  <a:pt x="284794" y="142347"/>
                </a:lnTo>
                <a:lnTo>
                  <a:pt x="284911" y="133096"/>
                </a:lnTo>
                <a:lnTo>
                  <a:pt x="226695" y="133096"/>
                </a:lnTo>
                <a:lnTo>
                  <a:pt x="214789" y="133000"/>
                </a:lnTo>
                <a:lnTo>
                  <a:pt x="204295" y="132715"/>
                </a:lnTo>
                <a:lnTo>
                  <a:pt x="195216" y="132238"/>
                </a:lnTo>
                <a:lnTo>
                  <a:pt x="187553" y="131572"/>
                </a:lnTo>
                <a:lnTo>
                  <a:pt x="181330" y="130810"/>
                </a:lnTo>
                <a:lnTo>
                  <a:pt x="177761" y="130301"/>
                </a:lnTo>
                <a:close/>
              </a:path>
              <a:path w="672465" h="294005">
                <a:moveTo>
                  <a:pt x="282994" y="131572"/>
                </a:moveTo>
                <a:lnTo>
                  <a:pt x="279145" y="131572"/>
                </a:lnTo>
                <a:lnTo>
                  <a:pt x="274233" y="131619"/>
                </a:lnTo>
                <a:lnTo>
                  <a:pt x="268223" y="131762"/>
                </a:lnTo>
                <a:lnTo>
                  <a:pt x="244729" y="132667"/>
                </a:lnTo>
                <a:lnTo>
                  <a:pt x="231614" y="133048"/>
                </a:lnTo>
                <a:lnTo>
                  <a:pt x="226695" y="133096"/>
                </a:lnTo>
                <a:lnTo>
                  <a:pt x="284911" y="133096"/>
                </a:lnTo>
                <a:lnTo>
                  <a:pt x="282994" y="131572"/>
                </a:lnTo>
                <a:close/>
              </a:path>
              <a:path w="672465" h="294005">
                <a:moveTo>
                  <a:pt x="229304" y="100584"/>
                </a:moveTo>
                <a:lnTo>
                  <a:pt x="152196" y="100584"/>
                </a:lnTo>
                <a:lnTo>
                  <a:pt x="161043" y="101177"/>
                </a:lnTo>
                <a:lnTo>
                  <a:pt x="169503" y="102949"/>
                </a:lnTo>
                <a:lnTo>
                  <a:pt x="177578" y="105888"/>
                </a:lnTo>
                <a:lnTo>
                  <a:pt x="185267" y="109981"/>
                </a:lnTo>
                <a:lnTo>
                  <a:pt x="195275" y="116331"/>
                </a:lnTo>
                <a:lnTo>
                  <a:pt x="201396" y="119379"/>
                </a:lnTo>
                <a:lnTo>
                  <a:pt x="206298" y="119379"/>
                </a:lnTo>
                <a:lnTo>
                  <a:pt x="208953" y="118617"/>
                </a:lnTo>
                <a:lnTo>
                  <a:pt x="211594" y="116839"/>
                </a:lnTo>
                <a:lnTo>
                  <a:pt x="216193" y="113337"/>
                </a:lnTo>
                <a:lnTo>
                  <a:pt x="222427" y="107584"/>
                </a:lnTo>
                <a:lnTo>
                  <a:pt x="229304" y="100584"/>
                </a:lnTo>
                <a:close/>
              </a:path>
            </a:pathLst>
          </a:custGeom>
          <a:solidFill>
            <a:srgbClr val="FFFDFD"/>
          </a:solidFill>
        </p:spPr>
        <p:txBody>
          <a:bodyPr wrap="square" lIns="0" tIns="0" rIns="0" bIns="0" rtlCol="0"/>
          <a:lstStyle/>
          <a:p>
            <a:endParaRPr dirty="0"/>
          </a:p>
        </p:txBody>
      </p:sp>
      <p:sp>
        <p:nvSpPr>
          <p:cNvPr id="6" name="object 6"/>
          <p:cNvSpPr/>
          <p:nvPr/>
        </p:nvSpPr>
        <p:spPr>
          <a:xfrm>
            <a:off x="877354" y="438276"/>
            <a:ext cx="113664" cy="279400"/>
          </a:xfrm>
          <a:custGeom>
            <a:avLst/>
            <a:gdLst/>
            <a:ahLst/>
            <a:cxnLst/>
            <a:rect l="l" t="t" r="r" b="b"/>
            <a:pathLst>
              <a:path w="113665" h="279400">
                <a:moveTo>
                  <a:pt x="4965" y="0"/>
                </a:moveTo>
                <a:lnTo>
                  <a:pt x="39543" y="1168"/>
                </a:lnTo>
                <a:lnTo>
                  <a:pt x="46713" y="1444"/>
                </a:lnTo>
                <a:lnTo>
                  <a:pt x="52802" y="1601"/>
                </a:lnTo>
                <a:lnTo>
                  <a:pt x="57810" y="1650"/>
                </a:lnTo>
                <a:lnTo>
                  <a:pt x="63372" y="1650"/>
                </a:lnTo>
                <a:lnTo>
                  <a:pt x="71729" y="1397"/>
                </a:lnTo>
                <a:lnTo>
                  <a:pt x="82854" y="762"/>
                </a:lnTo>
                <a:lnTo>
                  <a:pt x="93980" y="253"/>
                </a:lnTo>
                <a:lnTo>
                  <a:pt x="102260" y="0"/>
                </a:lnTo>
                <a:lnTo>
                  <a:pt x="107683" y="0"/>
                </a:lnTo>
                <a:lnTo>
                  <a:pt x="111125" y="0"/>
                </a:lnTo>
                <a:lnTo>
                  <a:pt x="112852" y="1650"/>
                </a:lnTo>
                <a:lnTo>
                  <a:pt x="112852" y="4825"/>
                </a:lnTo>
                <a:lnTo>
                  <a:pt x="112733" y="16206"/>
                </a:lnTo>
                <a:lnTo>
                  <a:pt x="112377" y="30146"/>
                </a:lnTo>
                <a:lnTo>
                  <a:pt x="111785" y="46634"/>
                </a:lnTo>
                <a:lnTo>
                  <a:pt x="110959" y="65659"/>
                </a:lnTo>
                <a:lnTo>
                  <a:pt x="110135" y="84685"/>
                </a:lnTo>
                <a:lnTo>
                  <a:pt x="109548" y="101187"/>
                </a:lnTo>
                <a:lnTo>
                  <a:pt x="109197" y="115165"/>
                </a:lnTo>
                <a:lnTo>
                  <a:pt x="109080" y="126619"/>
                </a:lnTo>
                <a:lnTo>
                  <a:pt x="109204" y="140336"/>
                </a:lnTo>
                <a:lnTo>
                  <a:pt x="109575" y="157114"/>
                </a:lnTo>
                <a:lnTo>
                  <a:pt x="110194" y="176964"/>
                </a:lnTo>
                <a:lnTo>
                  <a:pt x="111061" y="199898"/>
                </a:lnTo>
                <a:lnTo>
                  <a:pt x="111930" y="222758"/>
                </a:lnTo>
                <a:lnTo>
                  <a:pt x="112553" y="242570"/>
                </a:lnTo>
                <a:lnTo>
                  <a:pt x="112929" y="259334"/>
                </a:lnTo>
                <a:lnTo>
                  <a:pt x="113055" y="273050"/>
                </a:lnTo>
                <a:lnTo>
                  <a:pt x="113055" y="276987"/>
                </a:lnTo>
                <a:lnTo>
                  <a:pt x="111125" y="279019"/>
                </a:lnTo>
                <a:lnTo>
                  <a:pt x="107289" y="279019"/>
                </a:lnTo>
                <a:lnTo>
                  <a:pt x="73494" y="277703"/>
                </a:lnTo>
                <a:lnTo>
                  <a:pt x="66482" y="277383"/>
                </a:lnTo>
                <a:lnTo>
                  <a:pt x="60526" y="277183"/>
                </a:lnTo>
                <a:lnTo>
                  <a:pt x="55625" y="277113"/>
                </a:lnTo>
                <a:lnTo>
                  <a:pt x="50203" y="277113"/>
                </a:lnTo>
                <a:lnTo>
                  <a:pt x="42024" y="277495"/>
                </a:lnTo>
                <a:lnTo>
                  <a:pt x="31089" y="278002"/>
                </a:lnTo>
                <a:lnTo>
                  <a:pt x="20167" y="278511"/>
                </a:lnTo>
                <a:lnTo>
                  <a:pt x="11988" y="278764"/>
                </a:lnTo>
                <a:lnTo>
                  <a:pt x="6553" y="278764"/>
                </a:lnTo>
                <a:lnTo>
                  <a:pt x="2184" y="278764"/>
                </a:lnTo>
                <a:lnTo>
                  <a:pt x="0" y="276860"/>
                </a:lnTo>
                <a:lnTo>
                  <a:pt x="0" y="273050"/>
                </a:lnTo>
                <a:lnTo>
                  <a:pt x="1114" y="222758"/>
                </a:lnTo>
                <a:lnTo>
                  <a:pt x="2855" y="176964"/>
                </a:lnTo>
                <a:lnTo>
                  <a:pt x="3478" y="157114"/>
                </a:lnTo>
                <a:lnTo>
                  <a:pt x="3851" y="140336"/>
                </a:lnTo>
                <a:lnTo>
                  <a:pt x="3975" y="126619"/>
                </a:lnTo>
                <a:lnTo>
                  <a:pt x="3856" y="115069"/>
                </a:lnTo>
                <a:lnTo>
                  <a:pt x="3500" y="100996"/>
                </a:lnTo>
                <a:lnTo>
                  <a:pt x="2908" y="84399"/>
                </a:lnTo>
                <a:lnTo>
                  <a:pt x="2082" y="65277"/>
                </a:lnTo>
                <a:lnTo>
                  <a:pt x="1256" y="46180"/>
                </a:lnTo>
                <a:lnTo>
                  <a:pt x="665" y="29654"/>
                </a:lnTo>
                <a:lnTo>
                  <a:pt x="309" y="15700"/>
                </a:lnTo>
                <a:lnTo>
                  <a:pt x="190" y="4318"/>
                </a:lnTo>
                <a:lnTo>
                  <a:pt x="190" y="1524"/>
                </a:lnTo>
                <a:lnTo>
                  <a:pt x="1790" y="0"/>
                </a:lnTo>
                <a:lnTo>
                  <a:pt x="4965" y="0"/>
                </a:lnTo>
                <a:close/>
              </a:path>
            </a:pathLst>
          </a:custGeom>
          <a:ln w="12192">
            <a:solidFill>
              <a:srgbClr val="C98335"/>
            </a:solidFill>
          </a:ln>
        </p:spPr>
        <p:txBody>
          <a:bodyPr wrap="square" lIns="0" tIns="0" rIns="0" bIns="0" rtlCol="0"/>
          <a:lstStyle/>
          <a:p>
            <a:endParaRPr dirty="0"/>
          </a:p>
        </p:txBody>
      </p:sp>
      <p:sp>
        <p:nvSpPr>
          <p:cNvPr id="7" name="object 7"/>
          <p:cNvSpPr/>
          <p:nvPr/>
        </p:nvSpPr>
        <p:spPr>
          <a:xfrm>
            <a:off x="1015644" y="432562"/>
            <a:ext cx="215900" cy="285115"/>
          </a:xfrm>
          <a:custGeom>
            <a:avLst/>
            <a:gdLst/>
            <a:ahLst/>
            <a:cxnLst/>
            <a:rect l="l" t="t" r="r" b="b"/>
            <a:pathLst>
              <a:path w="215900" h="285115">
                <a:moveTo>
                  <a:pt x="207822" y="0"/>
                </a:moveTo>
                <a:lnTo>
                  <a:pt x="211797" y="0"/>
                </a:lnTo>
                <a:lnTo>
                  <a:pt x="213791" y="1015"/>
                </a:lnTo>
                <a:lnTo>
                  <a:pt x="213791" y="2921"/>
                </a:lnTo>
                <a:lnTo>
                  <a:pt x="213791" y="7747"/>
                </a:lnTo>
                <a:lnTo>
                  <a:pt x="213461" y="14859"/>
                </a:lnTo>
                <a:lnTo>
                  <a:pt x="212788" y="24511"/>
                </a:lnTo>
                <a:lnTo>
                  <a:pt x="212128" y="34162"/>
                </a:lnTo>
                <a:lnTo>
                  <a:pt x="211797" y="41275"/>
                </a:lnTo>
                <a:lnTo>
                  <a:pt x="211797" y="46100"/>
                </a:lnTo>
                <a:lnTo>
                  <a:pt x="211797" y="50546"/>
                </a:lnTo>
                <a:lnTo>
                  <a:pt x="212394" y="57276"/>
                </a:lnTo>
                <a:lnTo>
                  <a:pt x="213588" y="66166"/>
                </a:lnTo>
                <a:lnTo>
                  <a:pt x="214782" y="75057"/>
                </a:lnTo>
                <a:lnTo>
                  <a:pt x="215379" y="81661"/>
                </a:lnTo>
                <a:lnTo>
                  <a:pt x="215379" y="86233"/>
                </a:lnTo>
                <a:lnTo>
                  <a:pt x="215379" y="88773"/>
                </a:lnTo>
                <a:lnTo>
                  <a:pt x="214020" y="90042"/>
                </a:lnTo>
                <a:lnTo>
                  <a:pt x="211328" y="90170"/>
                </a:lnTo>
                <a:lnTo>
                  <a:pt x="207432" y="89836"/>
                </a:lnTo>
                <a:lnTo>
                  <a:pt x="197800" y="89217"/>
                </a:lnTo>
                <a:lnTo>
                  <a:pt x="182433" y="88312"/>
                </a:lnTo>
                <a:lnTo>
                  <a:pt x="161328" y="87122"/>
                </a:lnTo>
                <a:lnTo>
                  <a:pt x="160985" y="103080"/>
                </a:lnTo>
                <a:lnTo>
                  <a:pt x="160739" y="115919"/>
                </a:lnTo>
                <a:lnTo>
                  <a:pt x="160590" y="125662"/>
                </a:lnTo>
                <a:lnTo>
                  <a:pt x="160540" y="132334"/>
                </a:lnTo>
                <a:lnTo>
                  <a:pt x="160671" y="146051"/>
                </a:lnTo>
                <a:lnTo>
                  <a:pt x="161062" y="162829"/>
                </a:lnTo>
                <a:lnTo>
                  <a:pt x="161714" y="182679"/>
                </a:lnTo>
                <a:lnTo>
                  <a:pt x="162623" y="205612"/>
                </a:lnTo>
                <a:lnTo>
                  <a:pt x="163538" y="228473"/>
                </a:lnTo>
                <a:lnTo>
                  <a:pt x="164188" y="248285"/>
                </a:lnTo>
                <a:lnTo>
                  <a:pt x="164577" y="265049"/>
                </a:lnTo>
                <a:lnTo>
                  <a:pt x="164706" y="278764"/>
                </a:lnTo>
                <a:lnTo>
                  <a:pt x="164706" y="282701"/>
                </a:lnTo>
                <a:lnTo>
                  <a:pt x="162725" y="284734"/>
                </a:lnTo>
                <a:lnTo>
                  <a:pt x="158750" y="284734"/>
                </a:lnTo>
                <a:lnTo>
                  <a:pt x="125314" y="283418"/>
                </a:lnTo>
                <a:lnTo>
                  <a:pt x="118370" y="283098"/>
                </a:lnTo>
                <a:lnTo>
                  <a:pt x="112493" y="282898"/>
                </a:lnTo>
                <a:lnTo>
                  <a:pt x="107683" y="282828"/>
                </a:lnTo>
                <a:lnTo>
                  <a:pt x="102260" y="282828"/>
                </a:lnTo>
                <a:lnTo>
                  <a:pt x="94107" y="283210"/>
                </a:lnTo>
                <a:lnTo>
                  <a:pt x="83248" y="283717"/>
                </a:lnTo>
                <a:lnTo>
                  <a:pt x="72390" y="284225"/>
                </a:lnTo>
                <a:lnTo>
                  <a:pt x="64236" y="284479"/>
                </a:lnTo>
                <a:lnTo>
                  <a:pt x="58813" y="284479"/>
                </a:lnTo>
                <a:lnTo>
                  <a:pt x="54444" y="284479"/>
                </a:lnTo>
                <a:lnTo>
                  <a:pt x="52260" y="282575"/>
                </a:lnTo>
                <a:lnTo>
                  <a:pt x="52260" y="278764"/>
                </a:lnTo>
                <a:lnTo>
                  <a:pt x="52389" y="265049"/>
                </a:lnTo>
                <a:lnTo>
                  <a:pt x="52778" y="248285"/>
                </a:lnTo>
                <a:lnTo>
                  <a:pt x="53428" y="228473"/>
                </a:lnTo>
                <a:lnTo>
                  <a:pt x="54343" y="205612"/>
                </a:lnTo>
                <a:lnTo>
                  <a:pt x="55252" y="182679"/>
                </a:lnTo>
                <a:lnTo>
                  <a:pt x="55903" y="162829"/>
                </a:lnTo>
                <a:lnTo>
                  <a:pt x="56295" y="146051"/>
                </a:lnTo>
                <a:lnTo>
                  <a:pt x="56426" y="132334"/>
                </a:lnTo>
                <a:lnTo>
                  <a:pt x="56376" y="125932"/>
                </a:lnTo>
                <a:lnTo>
                  <a:pt x="56227" y="116459"/>
                </a:lnTo>
                <a:lnTo>
                  <a:pt x="55981" y="103937"/>
                </a:lnTo>
                <a:lnTo>
                  <a:pt x="55638" y="88391"/>
                </a:lnTo>
                <a:lnTo>
                  <a:pt x="45801" y="89102"/>
                </a:lnTo>
                <a:lnTo>
                  <a:pt x="33778" y="90074"/>
                </a:lnTo>
                <a:lnTo>
                  <a:pt x="19569" y="91285"/>
                </a:lnTo>
                <a:lnTo>
                  <a:pt x="3175" y="92710"/>
                </a:lnTo>
                <a:lnTo>
                  <a:pt x="1066" y="91821"/>
                </a:lnTo>
                <a:lnTo>
                  <a:pt x="0" y="91186"/>
                </a:lnTo>
                <a:lnTo>
                  <a:pt x="0" y="90932"/>
                </a:lnTo>
                <a:lnTo>
                  <a:pt x="0" y="89535"/>
                </a:lnTo>
                <a:lnTo>
                  <a:pt x="1130" y="82803"/>
                </a:lnTo>
                <a:lnTo>
                  <a:pt x="3378" y="70738"/>
                </a:lnTo>
                <a:lnTo>
                  <a:pt x="5892" y="57530"/>
                </a:lnTo>
                <a:lnTo>
                  <a:pt x="7289" y="49911"/>
                </a:lnTo>
                <a:lnTo>
                  <a:pt x="7556" y="47625"/>
                </a:lnTo>
                <a:lnTo>
                  <a:pt x="8025" y="38026"/>
                </a:lnTo>
                <a:lnTo>
                  <a:pt x="8842" y="27511"/>
                </a:lnTo>
                <a:lnTo>
                  <a:pt x="10006" y="16067"/>
                </a:lnTo>
                <a:lnTo>
                  <a:pt x="11518" y="3683"/>
                </a:lnTo>
                <a:lnTo>
                  <a:pt x="11925" y="2666"/>
                </a:lnTo>
                <a:lnTo>
                  <a:pt x="12915" y="2159"/>
                </a:lnTo>
                <a:lnTo>
                  <a:pt x="14503" y="2159"/>
                </a:lnTo>
                <a:lnTo>
                  <a:pt x="15036" y="2159"/>
                </a:lnTo>
                <a:lnTo>
                  <a:pt x="16090" y="2286"/>
                </a:lnTo>
                <a:lnTo>
                  <a:pt x="17678" y="2539"/>
                </a:lnTo>
                <a:lnTo>
                  <a:pt x="38690" y="4446"/>
                </a:lnTo>
                <a:lnTo>
                  <a:pt x="61988" y="5794"/>
                </a:lnTo>
                <a:lnTo>
                  <a:pt x="87572" y="6594"/>
                </a:lnTo>
                <a:lnTo>
                  <a:pt x="115443" y="6858"/>
                </a:lnTo>
                <a:lnTo>
                  <a:pt x="126220" y="6572"/>
                </a:lnTo>
                <a:lnTo>
                  <a:pt x="140873" y="5715"/>
                </a:lnTo>
                <a:lnTo>
                  <a:pt x="159400" y="4286"/>
                </a:lnTo>
                <a:lnTo>
                  <a:pt x="181800" y="2286"/>
                </a:lnTo>
                <a:lnTo>
                  <a:pt x="192513" y="1285"/>
                </a:lnTo>
                <a:lnTo>
                  <a:pt x="200421" y="571"/>
                </a:lnTo>
                <a:lnTo>
                  <a:pt x="205524" y="142"/>
                </a:lnTo>
                <a:lnTo>
                  <a:pt x="207822" y="0"/>
                </a:lnTo>
                <a:close/>
              </a:path>
            </a:pathLst>
          </a:custGeom>
          <a:ln w="12192">
            <a:solidFill>
              <a:srgbClr val="C98335"/>
            </a:solidFill>
          </a:ln>
        </p:spPr>
        <p:txBody>
          <a:bodyPr wrap="square" lIns="0" tIns="0" rIns="0" bIns="0" rtlCol="0"/>
          <a:lstStyle/>
          <a:p>
            <a:endParaRPr dirty="0"/>
          </a:p>
        </p:txBody>
      </p:sp>
      <p:sp>
        <p:nvSpPr>
          <p:cNvPr id="8" name="object 8"/>
          <p:cNvSpPr/>
          <p:nvPr/>
        </p:nvSpPr>
        <p:spPr>
          <a:xfrm>
            <a:off x="558774" y="430911"/>
            <a:ext cx="285750" cy="294005"/>
          </a:xfrm>
          <a:custGeom>
            <a:avLst/>
            <a:gdLst/>
            <a:ahLst/>
            <a:cxnLst/>
            <a:rect l="l" t="t" r="r" b="b"/>
            <a:pathLst>
              <a:path w="285750" h="294005">
                <a:moveTo>
                  <a:pt x="147421" y="0"/>
                </a:moveTo>
                <a:lnTo>
                  <a:pt x="192645" y="7393"/>
                </a:lnTo>
                <a:lnTo>
                  <a:pt x="237772" y="29273"/>
                </a:lnTo>
                <a:lnTo>
                  <a:pt x="261861" y="56261"/>
                </a:lnTo>
                <a:lnTo>
                  <a:pt x="261861" y="58800"/>
                </a:lnTo>
                <a:lnTo>
                  <a:pt x="230300" y="99569"/>
                </a:lnTo>
                <a:lnTo>
                  <a:pt x="206298" y="119379"/>
                </a:lnTo>
                <a:lnTo>
                  <a:pt x="203657" y="119379"/>
                </a:lnTo>
                <a:lnTo>
                  <a:pt x="201396" y="119379"/>
                </a:lnTo>
                <a:lnTo>
                  <a:pt x="195275" y="116331"/>
                </a:lnTo>
                <a:lnTo>
                  <a:pt x="185267" y="109981"/>
                </a:lnTo>
                <a:lnTo>
                  <a:pt x="177578" y="105888"/>
                </a:lnTo>
                <a:lnTo>
                  <a:pt x="169503" y="102949"/>
                </a:lnTo>
                <a:lnTo>
                  <a:pt x="161043" y="101177"/>
                </a:lnTo>
                <a:lnTo>
                  <a:pt x="152196" y="100584"/>
                </a:lnTo>
                <a:lnTo>
                  <a:pt x="143021" y="101443"/>
                </a:lnTo>
                <a:lnTo>
                  <a:pt x="109996" y="129555"/>
                </a:lnTo>
                <a:lnTo>
                  <a:pt x="106692" y="147447"/>
                </a:lnTo>
                <a:lnTo>
                  <a:pt x="107568" y="156783"/>
                </a:lnTo>
                <a:lnTo>
                  <a:pt x="135970" y="192452"/>
                </a:lnTo>
                <a:lnTo>
                  <a:pt x="153784" y="196087"/>
                </a:lnTo>
                <a:lnTo>
                  <a:pt x="162394" y="196087"/>
                </a:lnTo>
                <a:lnTo>
                  <a:pt x="173850" y="163322"/>
                </a:lnTo>
                <a:lnTo>
                  <a:pt x="172981" y="155082"/>
                </a:lnTo>
                <a:lnTo>
                  <a:pt x="172358" y="147700"/>
                </a:lnTo>
                <a:lnTo>
                  <a:pt x="171982" y="141176"/>
                </a:lnTo>
                <a:lnTo>
                  <a:pt x="171856" y="135509"/>
                </a:lnTo>
                <a:lnTo>
                  <a:pt x="171856" y="134112"/>
                </a:lnTo>
                <a:lnTo>
                  <a:pt x="172123" y="132714"/>
                </a:lnTo>
                <a:lnTo>
                  <a:pt x="172656" y="131572"/>
                </a:lnTo>
                <a:lnTo>
                  <a:pt x="173456" y="130810"/>
                </a:lnTo>
                <a:lnTo>
                  <a:pt x="174840" y="130301"/>
                </a:lnTo>
                <a:lnTo>
                  <a:pt x="176834" y="130301"/>
                </a:lnTo>
                <a:lnTo>
                  <a:pt x="177761" y="130301"/>
                </a:lnTo>
                <a:lnTo>
                  <a:pt x="226695" y="133096"/>
                </a:lnTo>
                <a:lnTo>
                  <a:pt x="231614" y="133048"/>
                </a:lnTo>
                <a:lnTo>
                  <a:pt x="237626" y="132905"/>
                </a:lnTo>
                <a:lnTo>
                  <a:pt x="244729" y="132667"/>
                </a:lnTo>
                <a:lnTo>
                  <a:pt x="252920" y="132334"/>
                </a:lnTo>
                <a:lnTo>
                  <a:pt x="261118" y="132000"/>
                </a:lnTo>
                <a:lnTo>
                  <a:pt x="268223" y="131762"/>
                </a:lnTo>
                <a:lnTo>
                  <a:pt x="274233" y="131619"/>
                </a:lnTo>
                <a:lnTo>
                  <a:pt x="279145" y="131572"/>
                </a:lnTo>
                <a:lnTo>
                  <a:pt x="282994" y="131572"/>
                </a:lnTo>
                <a:lnTo>
                  <a:pt x="284911" y="133096"/>
                </a:lnTo>
                <a:lnTo>
                  <a:pt x="284911" y="136271"/>
                </a:lnTo>
                <a:lnTo>
                  <a:pt x="282200" y="178550"/>
                </a:lnTo>
                <a:lnTo>
                  <a:pt x="281609" y="187261"/>
                </a:lnTo>
                <a:lnTo>
                  <a:pt x="281256" y="194639"/>
                </a:lnTo>
                <a:lnTo>
                  <a:pt x="281139" y="200660"/>
                </a:lnTo>
                <a:lnTo>
                  <a:pt x="281275" y="207734"/>
                </a:lnTo>
                <a:lnTo>
                  <a:pt x="281684" y="216392"/>
                </a:lnTo>
                <a:lnTo>
                  <a:pt x="282366" y="226645"/>
                </a:lnTo>
                <a:lnTo>
                  <a:pt x="283324" y="238505"/>
                </a:lnTo>
                <a:lnTo>
                  <a:pt x="284281" y="250313"/>
                </a:lnTo>
                <a:lnTo>
                  <a:pt x="284964" y="260381"/>
                </a:lnTo>
                <a:lnTo>
                  <a:pt x="285372" y="268688"/>
                </a:lnTo>
                <a:lnTo>
                  <a:pt x="285508" y="275209"/>
                </a:lnTo>
                <a:lnTo>
                  <a:pt x="285508" y="279146"/>
                </a:lnTo>
                <a:lnTo>
                  <a:pt x="283197" y="281177"/>
                </a:lnTo>
                <a:lnTo>
                  <a:pt x="278561" y="281177"/>
                </a:lnTo>
                <a:lnTo>
                  <a:pt x="273006" y="280963"/>
                </a:lnTo>
                <a:lnTo>
                  <a:pt x="266285" y="280320"/>
                </a:lnTo>
                <a:lnTo>
                  <a:pt x="258400" y="279249"/>
                </a:lnTo>
                <a:lnTo>
                  <a:pt x="249351" y="277749"/>
                </a:lnTo>
                <a:lnTo>
                  <a:pt x="240074" y="276226"/>
                </a:lnTo>
                <a:lnTo>
                  <a:pt x="232113" y="275097"/>
                </a:lnTo>
                <a:lnTo>
                  <a:pt x="225468" y="274373"/>
                </a:lnTo>
                <a:lnTo>
                  <a:pt x="220141" y="274065"/>
                </a:lnTo>
                <a:lnTo>
                  <a:pt x="201067" y="282733"/>
                </a:lnTo>
                <a:lnTo>
                  <a:pt x="182591" y="288925"/>
                </a:lnTo>
                <a:lnTo>
                  <a:pt x="164709" y="292639"/>
                </a:lnTo>
                <a:lnTo>
                  <a:pt x="147421" y="293877"/>
                </a:lnTo>
                <a:lnTo>
                  <a:pt x="118196" y="291187"/>
                </a:lnTo>
                <a:lnTo>
                  <a:pt x="66190" y="269660"/>
                </a:lnTo>
                <a:lnTo>
                  <a:pt x="24415" y="228278"/>
                </a:lnTo>
                <a:lnTo>
                  <a:pt x="2712" y="176565"/>
                </a:lnTo>
                <a:lnTo>
                  <a:pt x="0" y="147447"/>
                </a:lnTo>
                <a:lnTo>
                  <a:pt x="2676" y="117754"/>
                </a:lnTo>
                <a:lnTo>
                  <a:pt x="24083" y="65418"/>
                </a:lnTo>
                <a:lnTo>
                  <a:pt x="65407" y="24110"/>
                </a:lnTo>
                <a:lnTo>
                  <a:pt x="117710" y="2686"/>
                </a:lnTo>
                <a:lnTo>
                  <a:pt x="147421" y="0"/>
                </a:lnTo>
                <a:close/>
              </a:path>
            </a:pathLst>
          </a:custGeom>
          <a:ln w="12192">
            <a:solidFill>
              <a:srgbClr val="C98335"/>
            </a:solidFill>
          </a:ln>
        </p:spPr>
        <p:txBody>
          <a:bodyPr wrap="square" lIns="0" tIns="0" rIns="0" bIns="0" rtlCol="0"/>
          <a:lstStyle/>
          <a:p>
            <a:endParaRPr dirty="0"/>
          </a:p>
        </p:txBody>
      </p:sp>
      <p:sp>
        <p:nvSpPr>
          <p:cNvPr id="9" name="object 9"/>
          <p:cNvSpPr/>
          <p:nvPr/>
        </p:nvSpPr>
        <p:spPr>
          <a:xfrm>
            <a:off x="690372" y="1383791"/>
            <a:ext cx="406908" cy="371855"/>
          </a:xfrm>
          <a:prstGeom prst="rect">
            <a:avLst/>
          </a:prstGeom>
          <a:blipFill>
            <a:blip r:embed="rId3" cstate="print"/>
            <a:stretch>
              <a:fillRect/>
            </a:stretch>
          </a:blipFill>
        </p:spPr>
        <p:txBody>
          <a:bodyPr wrap="square" lIns="0" tIns="0" rIns="0" bIns="0" rtlCol="0"/>
          <a:lstStyle/>
          <a:p>
            <a:endParaRPr dirty="0"/>
          </a:p>
        </p:txBody>
      </p:sp>
      <p:sp>
        <p:nvSpPr>
          <p:cNvPr id="10" name="object 10"/>
          <p:cNvSpPr/>
          <p:nvPr/>
        </p:nvSpPr>
        <p:spPr>
          <a:xfrm>
            <a:off x="914400" y="1280160"/>
            <a:ext cx="1831848" cy="480060"/>
          </a:xfrm>
          <a:prstGeom prst="rect">
            <a:avLst/>
          </a:prstGeom>
          <a:blipFill>
            <a:blip r:embed="rId4" cstate="print"/>
            <a:stretch>
              <a:fillRect/>
            </a:stretch>
          </a:blipFill>
        </p:spPr>
        <p:txBody>
          <a:bodyPr wrap="square" lIns="0" tIns="0" rIns="0" bIns="0" rtlCol="0"/>
          <a:lstStyle/>
          <a:p>
            <a:endParaRPr dirty="0"/>
          </a:p>
        </p:txBody>
      </p:sp>
      <p:sp>
        <p:nvSpPr>
          <p:cNvPr id="11" name="object 11"/>
          <p:cNvSpPr txBox="1"/>
          <p:nvPr/>
        </p:nvSpPr>
        <p:spPr>
          <a:xfrm>
            <a:off x="810259" y="940053"/>
            <a:ext cx="6525895" cy="376555"/>
          </a:xfrm>
          <a:prstGeom prst="rect">
            <a:avLst/>
          </a:prstGeom>
        </p:spPr>
        <p:txBody>
          <a:bodyPr vert="horz" wrap="square" lIns="0" tIns="13335" rIns="0" bIns="0" rtlCol="0">
            <a:spAutoFit/>
          </a:bodyPr>
          <a:lstStyle/>
          <a:p>
            <a:pPr marL="12700">
              <a:lnSpc>
                <a:spcPct val="100000"/>
              </a:lnSpc>
              <a:spcBef>
                <a:spcPts val="105"/>
              </a:spcBef>
              <a:tabLst>
                <a:tab pos="287020" algn="l"/>
              </a:tabLst>
            </a:pPr>
            <a:r>
              <a:rPr sz="1750" spc="-515" dirty="0">
                <a:solidFill>
                  <a:srgbClr val="CCB400"/>
                </a:solidFill>
                <a:latin typeface="Arial"/>
                <a:cs typeface="Arial"/>
              </a:rPr>
              <a:t>	</a:t>
            </a:r>
            <a:r>
              <a:rPr sz="2300" spc="-65" dirty="0">
                <a:solidFill>
                  <a:srgbClr val="636B85"/>
                </a:solidFill>
                <a:latin typeface="Arial"/>
                <a:cs typeface="Arial"/>
              </a:rPr>
              <a:t>Gall </a:t>
            </a:r>
            <a:r>
              <a:rPr sz="2300" spc="-185" dirty="0">
                <a:solidFill>
                  <a:srgbClr val="636B85"/>
                </a:solidFill>
                <a:latin typeface="Arial"/>
                <a:cs typeface="Arial"/>
              </a:rPr>
              <a:t>stones, </a:t>
            </a:r>
            <a:r>
              <a:rPr sz="2300" spc="-70" dirty="0">
                <a:solidFill>
                  <a:srgbClr val="636B85"/>
                </a:solidFill>
                <a:latin typeface="Arial"/>
                <a:cs typeface="Arial"/>
              </a:rPr>
              <a:t>Pancreatitis, </a:t>
            </a:r>
            <a:r>
              <a:rPr sz="2300" spc="-25" dirty="0">
                <a:solidFill>
                  <a:srgbClr val="636B85"/>
                </a:solidFill>
                <a:latin typeface="Arial"/>
                <a:cs typeface="Arial"/>
              </a:rPr>
              <a:t>Abdominal </a:t>
            </a:r>
            <a:r>
              <a:rPr sz="2300" spc="-70" dirty="0">
                <a:solidFill>
                  <a:srgbClr val="636B85"/>
                </a:solidFill>
                <a:latin typeface="Arial"/>
                <a:cs typeface="Arial"/>
              </a:rPr>
              <a:t>hernia,</a:t>
            </a:r>
            <a:r>
              <a:rPr sz="2300" spc="-35" dirty="0">
                <a:solidFill>
                  <a:srgbClr val="636B85"/>
                </a:solidFill>
                <a:latin typeface="Arial"/>
                <a:cs typeface="Arial"/>
              </a:rPr>
              <a:t> </a:t>
            </a:r>
            <a:r>
              <a:rPr sz="2300" spc="-80" dirty="0">
                <a:solidFill>
                  <a:srgbClr val="636B85"/>
                </a:solidFill>
                <a:latin typeface="Arial"/>
                <a:cs typeface="Arial"/>
              </a:rPr>
              <a:t>NAFLD</a:t>
            </a:r>
            <a:endParaRPr sz="2300" dirty="0">
              <a:latin typeface="Arial"/>
              <a:cs typeface="Arial"/>
            </a:endParaRPr>
          </a:p>
        </p:txBody>
      </p:sp>
      <p:sp>
        <p:nvSpPr>
          <p:cNvPr id="12" name="object 12"/>
          <p:cNvSpPr txBox="1">
            <a:spLocks noGrp="1"/>
          </p:cNvSpPr>
          <p:nvPr>
            <p:ph type="title"/>
          </p:nvPr>
        </p:nvSpPr>
        <p:spPr>
          <a:xfrm>
            <a:off x="810259" y="1302144"/>
            <a:ext cx="7786370" cy="1769745"/>
          </a:xfrm>
          <a:prstGeom prst="rect">
            <a:avLst/>
          </a:prstGeom>
        </p:spPr>
        <p:txBody>
          <a:bodyPr vert="horz" wrap="square" lIns="0" tIns="64135" rIns="0" bIns="0" rtlCol="0">
            <a:spAutoFit/>
          </a:bodyPr>
          <a:lstStyle/>
          <a:p>
            <a:pPr marL="12700">
              <a:lnSpc>
                <a:spcPct val="100000"/>
              </a:lnSpc>
              <a:spcBef>
                <a:spcPts val="505"/>
              </a:spcBef>
              <a:tabLst>
                <a:tab pos="287020" algn="l"/>
              </a:tabLst>
            </a:pPr>
            <a:r>
              <a:rPr sz="1750" spc="-515" dirty="0">
                <a:solidFill>
                  <a:srgbClr val="CCB400"/>
                </a:solidFill>
                <a:latin typeface="Arial"/>
                <a:cs typeface="Arial"/>
              </a:rPr>
              <a:t>	</a:t>
            </a:r>
            <a:r>
              <a:rPr sz="2300" spc="-5" dirty="0">
                <a:solidFill>
                  <a:srgbClr val="FFFF00"/>
                </a:solidFill>
              </a:rPr>
              <a:t>Gall</a:t>
            </a:r>
            <a:r>
              <a:rPr sz="2300" spc="-45" dirty="0">
                <a:solidFill>
                  <a:srgbClr val="FFFF00"/>
                </a:solidFill>
              </a:rPr>
              <a:t> </a:t>
            </a:r>
            <a:r>
              <a:rPr sz="2300" dirty="0">
                <a:solidFill>
                  <a:srgbClr val="FFFF00"/>
                </a:solidFill>
              </a:rPr>
              <a:t>stones</a:t>
            </a:r>
            <a:endParaRPr sz="2300" dirty="0">
              <a:latin typeface="Arial"/>
              <a:cs typeface="Arial"/>
            </a:endParaRPr>
          </a:p>
          <a:p>
            <a:pPr marL="561340" marR="5080" indent="-228600">
              <a:lnSpc>
                <a:spcPct val="100000"/>
              </a:lnSpc>
              <a:spcBef>
                <a:spcPts val="484"/>
              </a:spcBef>
            </a:pPr>
            <a:r>
              <a:rPr sz="1500" spc="-425" dirty="0">
                <a:solidFill>
                  <a:srgbClr val="BBBBBB"/>
                </a:solidFill>
                <a:latin typeface="Arial"/>
                <a:cs typeface="Arial"/>
              </a:rPr>
              <a:t></a:t>
            </a:r>
            <a:r>
              <a:rPr sz="1500" spc="580" dirty="0">
                <a:solidFill>
                  <a:srgbClr val="BBBBBB"/>
                </a:solidFill>
                <a:latin typeface="Arial"/>
                <a:cs typeface="Arial"/>
              </a:rPr>
              <a:t> </a:t>
            </a:r>
            <a:r>
              <a:rPr sz="2000" dirty="0">
                <a:solidFill>
                  <a:srgbClr val="000000"/>
                </a:solidFill>
                <a:latin typeface="Arial"/>
                <a:cs typeface="Arial"/>
              </a:rPr>
              <a:t>↑ </a:t>
            </a:r>
            <a:r>
              <a:rPr sz="2800" spc="-10" dirty="0">
                <a:solidFill>
                  <a:srgbClr val="000000"/>
                </a:solidFill>
              </a:rPr>
              <a:t>cholesterol</a:t>
            </a:r>
            <a:r>
              <a:rPr sz="2800" spc="-10" dirty="0">
                <a:solidFill>
                  <a:srgbClr val="000000"/>
                </a:solidFill>
                <a:latin typeface="Wingdings"/>
                <a:cs typeface="Wingdings"/>
              </a:rPr>
              <a:t></a:t>
            </a:r>
            <a:r>
              <a:rPr sz="2800" spc="-10" dirty="0">
                <a:solidFill>
                  <a:srgbClr val="000000"/>
                </a:solidFill>
                <a:latin typeface="Times New Roman"/>
                <a:cs typeface="Times New Roman"/>
              </a:rPr>
              <a:t> </a:t>
            </a:r>
            <a:r>
              <a:rPr sz="2800" spc="-10" dirty="0">
                <a:solidFill>
                  <a:srgbClr val="000000"/>
                </a:solidFill>
              </a:rPr>
              <a:t>Enhanced billiary excretion </a:t>
            </a:r>
            <a:r>
              <a:rPr sz="2800" spc="-185" dirty="0">
                <a:solidFill>
                  <a:srgbClr val="000000"/>
                </a:solidFill>
              </a:rPr>
              <a:t>of  </a:t>
            </a:r>
            <a:r>
              <a:rPr sz="2800" spc="-10" dirty="0">
                <a:solidFill>
                  <a:srgbClr val="000000"/>
                </a:solidFill>
              </a:rPr>
              <a:t>cholesterol </a:t>
            </a:r>
            <a:r>
              <a:rPr sz="2800" spc="-5" dirty="0">
                <a:solidFill>
                  <a:srgbClr val="000000"/>
                </a:solidFill>
                <a:latin typeface="Wingdings"/>
                <a:cs typeface="Wingdings"/>
              </a:rPr>
              <a:t></a:t>
            </a:r>
            <a:r>
              <a:rPr sz="2800" spc="-5" dirty="0">
                <a:solidFill>
                  <a:srgbClr val="000000"/>
                </a:solidFill>
                <a:latin typeface="Times New Roman"/>
                <a:cs typeface="Times New Roman"/>
              </a:rPr>
              <a:t> </a:t>
            </a:r>
            <a:r>
              <a:rPr sz="2800" spc="-5" dirty="0">
                <a:solidFill>
                  <a:srgbClr val="000000"/>
                </a:solidFill>
              </a:rPr>
              <a:t>Super </a:t>
            </a:r>
            <a:r>
              <a:rPr sz="2800" spc="-10" dirty="0">
                <a:solidFill>
                  <a:srgbClr val="000000"/>
                </a:solidFill>
              </a:rPr>
              <a:t>saturated bile </a:t>
            </a:r>
            <a:r>
              <a:rPr sz="2800" spc="-5" dirty="0">
                <a:solidFill>
                  <a:srgbClr val="000000"/>
                </a:solidFill>
                <a:latin typeface="Wingdings"/>
                <a:cs typeface="Wingdings"/>
              </a:rPr>
              <a:t></a:t>
            </a:r>
            <a:r>
              <a:rPr sz="2800" spc="-5" dirty="0">
                <a:solidFill>
                  <a:srgbClr val="000000"/>
                </a:solidFill>
                <a:latin typeface="Times New Roman"/>
                <a:cs typeface="Times New Roman"/>
              </a:rPr>
              <a:t> </a:t>
            </a:r>
            <a:r>
              <a:rPr sz="2800" spc="-10" dirty="0">
                <a:solidFill>
                  <a:srgbClr val="000000"/>
                </a:solidFill>
              </a:rPr>
              <a:t>Cholelithiasis</a:t>
            </a:r>
            <a:endParaRPr sz="2800" dirty="0">
              <a:latin typeface="Times New Roman"/>
              <a:cs typeface="Times New Roman"/>
            </a:endParaRPr>
          </a:p>
        </p:txBody>
      </p:sp>
      <p:sp>
        <p:nvSpPr>
          <p:cNvPr id="13" name="object 13"/>
          <p:cNvSpPr txBox="1"/>
          <p:nvPr/>
        </p:nvSpPr>
        <p:spPr>
          <a:xfrm>
            <a:off x="1130604" y="3110864"/>
            <a:ext cx="6743700" cy="877569"/>
          </a:xfrm>
          <a:prstGeom prst="rect">
            <a:avLst/>
          </a:prstGeom>
        </p:spPr>
        <p:txBody>
          <a:bodyPr vert="horz" wrap="square" lIns="0" tIns="12065" rIns="0" bIns="0" rtlCol="0">
            <a:spAutoFit/>
          </a:bodyPr>
          <a:lstStyle/>
          <a:p>
            <a:pPr marL="240665" marR="5080" indent="-228600">
              <a:lnSpc>
                <a:spcPct val="100000"/>
              </a:lnSpc>
              <a:spcBef>
                <a:spcPts val="95"/>
              </a:spcBef>
            </a:pPr>
            <a:r>
              <a:rPr sz="2100" spc="-600" dirty="0">
                <a:solidFill>
                  <a:srgbClr val="BBBBBB"/>
                </a:solidFill>
                <a:latin typeface="Arial"/>
                <a:cs typeface="Arial"/>
              </a:rPr>
              <a:t></a:t>
            </a:r>
            <a:r>
              <a:rPr sz="2100" spc="90" dirty="0">
                <a:solidFill>
                  <a:srgbClr val="BBBBBB"/>
                </a:solidFill>
                <a:latin typeface="Arial"/>
                <a:cs typeface="Arial"/>
              </a:rPr>
              <a:t> </a:t>
            </a:r>
            <a:r>
              <a:rPr sz="2800" spc="-5" dirty="0">
                <a:latin typeface="Trebuchet MS"/>
                <a:cs typeface="Trebuchet MS"/>
              </a:rPr>
              <a:t>In 50 % </a:t>
            </a:r>
            <a:r>
              <a:rPr sz="2800" spc="-10" dirty="0">
                <a:latin typeface="Trebuchet MS"/>
                <a:cs typeface="Trebuchet MS"/>
              </a:rPr>
              <a:t>above ideal </a:t>
            </a:r>
            <a:r>
              <a:rPr sz="2800" spc="-5" dirty="0">
                <a:latin typeface="Trebuchet MS"/>
                <a:cs typeface="Trebuchet MS"/>
              </a:rPr>
              <a:t>body </a:t>
            </a:r>
            <a:r>
              <a:rPr sz="2800" spc="-10" dirty="0">
                <a:latin typeface="Trebuchet MS"/>
                <a:cs typeface="Trebuchet MS"/>
              </a:rPr>
              <a:t>wt. </a:t>
            </a:r>
            <a:r>
              <a:rPr sz="2800" spc="-5" dirty="0">
                <a:latin typeface="Trebuchet MS"/>
                <a:cs typeface="Trebuchet MS"/>
              </a:rPr>
              <a:t>– 6 fold </a:t>
            </a:r>
            <a:r>
              <a:rPr sz="2800" spc="-5" dirty="0">
                <a:latin typeface="Arial"/>
                <a:cs typeface="Arial"/>
              </a:rPr>
              <a:t>↑ </a:t>
            </a:r>
            <a:r>
              <a:rPr sz="2800" spc="-335" dirty="0">
                <a:latin typeface="Trebuchet MS"/>
                <a:cs typeface="Trebuchet MS"/>
              </a:rPr>
              <a:t>in  </a:t>
            </a:r>
            <a:r>
              <a:rPr sz="2800" spc="-10" dirty="0">
                <a:latin typeface="Trebuchet MS"/>
                <a:cs typeface="Trebuchet MS"/>
              </a:rPr>
              <a:t>symptomatic </a:t>
            </a:r>
            <a:r>
              <a:rPr sz="2800" spc="-5" dirty="0">
                <a:latin typeface="Trebuchet MS"/>
                <a:cs typeface="Trebuchet MS"/>
              </a:rPr>
              <a:t>gall</a:t>
            </a:r>
            <a:r>
              <a:rPr sz="2800" spc="30" dirty="0">
                <a:latin typeface="Trebuchet MS"/>
                <a:cs typeface="Trebuchet MS"/>
              </a:rPr>
              <a:t> </a:t>
            </a:r>
            <a:r>
              <a:rPr sz="2800" spc="-5" dirty="0">
                <a:latin typeface="Trebuchet MS"/>
                <a:cs typeface="Trebuchet MS"/>
              </a:rPr>
              <a:t>stones</a:t>
            </a:r>
            <a:endParaRPr sz="2800" dirty="0">
              <a:latin typeface="Trebuchet MS"/>
              <a:cs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286511" y="170687"/>
            <a:ext cx="2732532" cy="646176"/>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555790" y="424561"/>
            <a:ext cx="2190584" cy="308102"/>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1130604" y="937005"/>
            <a:ext cx="6917055" cy="2840355"/>
          </a:xfrm>
          <a:prstGeom prst="rect">
            <a:avLst/>
          </a:prstGeom>
        </p:spPr>
        <p:txBody>
          <a:bodyPr vert="horz" wrap="square" lIns="0" tIns="12065" rIns="0" bIns="0" rtlCol="0">
            <a:spAutoFit/>
          </a:bodyPr>
          <a:lstStyle/>
          <a:p>
            <a:pPr marL="240665" marR="1431290" indent="-228600">
              <a:lnSpc>
                <a:spcPct val="100000"/>
              </a:lnSpc>
              <a:spcBef>
                <a:spcPts val="95"/>
              </a:spcBef>
            </a:pPr>
            <a:r>
              <a:rPr sz="2100" spc="-600" dirty="0">
                <a:solidFill>
                  <a:srgbClr val="BBBBBB"/>
                </a:solidFill>
                <a:latin typeface="Arial"/>
                <a:cs typeface="Arial"/>
              </a:rPr>
              <a:t></a:t>
            </a:r>
            <a:r>
              <a:rPr sz="2100" spc="85" dirty="0">
                <a:solidFill>
                  <a:srgbClr val="BBBBBB"/>
                </a:solidFill>
                <a:latin typeface="Arial"/>
                <a:cs typeface="Arial"/>
              </a:rPr>
              <a:t> </a:t>
            </a:r>
            <a:r>
              <a:rPr sz="2800" spc="-5" dirty="0">
                <a:latin typeface="Trebuchet MS"/>
                <a:cs typeface="Trebuchet MS"/>
              </a:rPr>
              <a:t>Strongly </a:t>
            </a:r>
            <a:r>
              <a:rPr sz="2800" spc="-10" dirty="0">
                <a:latin typeface="Trebuchet MS"/>
                <a:cs typeface="Trebuchet MS"/>
              </a:rPr>
              <a:t>associated with  </a:t>
            </a:r>
            <a:r>
              <a:rPr sz="2800" spc="-50" dirty="0">
                <a:latin typeface="Trebuchet MS"/>
                <a:cs typeface="Trebuchet MS"/>
              </a:rPr>
              <a:t>Obesity, </a:t>
            </a:r>
            <a:r>
              <a:rPr sz="2800" spc="-10" dirty="0">
                <a:latin typeface="Trebuchet MS"/>
                <a:cs typeface="Trebuchet MS"/>
              </a:rPr>
              <a:t>Dyslipidemia, </a:t>
            </a:r>
            <a:r>
              <a:rPr sz="2800" spc="-90" dirty="0">
                <a:latin typeface="Trebuchet MS"/>
                <a:cs typeface="Trebuchet MS"/>
              </a:rPr>
              <a:t>Type </a:t>
            </a:r>
            <a:r>
              <a:rPr sz="2800" spc="-5" dirty="0">
                <a:latin typeface="Trebuchet MS"/>
                <a:cs typeface="Trebuchet MS"/>
              </a:rPr>
              <a:t>2</a:t>
            </a:r>
            <a:r>
              <a:rPr sz="2800" spc="120" dirty="0">
                <a:latin typeface="Trebuchet MS"/>
                <a:cs typeface="Trebuchet MS"/>
              </a:rPr>
              <a:t> </a:t>
            </a:r>
            <a:r>
              <a:rPr sz="2800" spc="-10" dirty="0">
                <a:latin typeface="Trebuchet MS"/>
                <a:cs typeface="Trebuchet MS"/>
              </a:rPr>
              <a:t>DM</a:t>
            </a:r>
            <a:endParaRPr sz="2800" dirty="0">
              <a:latin typeface="Trebuchet MS"/>
              <a:cs typeface="Trebuchet MS"/>
            </a:endParaRPr>
          </a:p>
          <a:p>
            <a:pPr>
              <a:lnSpc>
                <a:spcPct val="100000"/>
              </a:lnSpc>
            </a:pPr>
            <a:endParaRPr sz="3800" dirty="0">
              <a:latin typeface="Times New Roman"/>
              <a:cs typeface="Times New Roman"/>
            </a:endParaRPr>
          </a:p>
          <a:p>
            <a:pPr marL="12700">
              <a:lnSpc>
                <a:spcPct val="100000"/>
              </a:lnSpc>
              <a:spcBef>
                <a:spcPts val="5"/>
              </a:spcBef>
            </a:pPr>
            <a:r>
              <a:rPr sz="2100" spc="-600" dirty="0">
                <a:solidFill>
                  <a:srgbClr val="BBBBBB"/>
                </a:solidFill>
                <a:latin typeface="Arial"/>
                <a:cs typeface="Arial"/>
              </a:rPr>
              <a:t></a:t>
            </a:r>
            <a:r>
              <a:rPr sz="2100" spc="90" dirty="0">
                <a:solidFill>
                  <a:srgbClr val="BBBBBB"/>
                </a:solidFill>
                <a:latin typeface="Arial"/>
                <a:cs typeface="Arial"/>
              </a:rPr>
              <a:t> </a:t>
            </a:r>
            <a:r>
              <a:rPr sz="2800" spc="-20" dirty="0">
                <a:latin typeface="Trebuchet MS"/>
                <a:cs typeface="Trebuchet MS"/>
              </a:rPr>
              <a:t>Presents </a:t>
            </a:r>
            <a:r>
              <a:rPr sz="2800" spc="-5" dirty="0">
                <a:latin typeface="Trebuchet MS"/>
                <a:cs typeface="Trebuchet MS"/>
              </a:rPr>
              <a:t>like – Steatosis &amp;</a:t>
            </a:r>
            <a:r>
              <a:rPr sz="2800" spc="65" dirty="0">
                <a:latin typeface="Trebuchet MS"/>
                <a:cs typeface="Trebuchet MS"/>
              </a:rPr>
              <a:t> </a:t>
            </a:r>
            <a:r>
              <a:rPr sz="2800" spc="-25" dirty="0">
                <a:latin typeface="Trebuchet MS"/>
                <a:cs typeface="Trebuchet MS"/>
              </a:rPr>
              <a:t>Steatohepatitis</a:t>
            </a:r>
            <a:endParaRPr sz="2800" dirty="0">
              <a:latin typeface="Trebuchet MS"/>
              <a:cs typeface="Trebuchet MS"/>
            </a:endParaRPr>
          </a:p>
          <a:p>
            <a:pPr>
              <a:lnSpc>
                <a:spcPct val="100000"/>
              </a:lnSpc>
              <a:spcBef>
                <a:spcPts val="40"/>
              </a:spcBef>
            </a:pPr>
            <a:endParaRPr sz="3750" dirty="0">
              <a:latin typeface="Times New Roman"/>
              <a:cs typeface="Times New Roman"/>
            </a:endParaRPr>
          </a:p>
          <a:p>
            <a:pPr marL="12700">
              <a:lnSpc>
                <a:spcPct val="100000"/>
              </a:lnSpc>
            </a:pPr>
            <a:r>
              <a:rPr sz="2100" spc="-600" dirty="0">
                <a:solidFill>
                  <a:srgbClr val="BBBBBB"/>
                </a:solidFill>
                <a:latin typeface="Arial"/>
                <a:cs typeface="Arial"/>
              </a:rPr>
              <a:t></a:t>
            </a:r>
            <a:r>
              <a:rPr sz="2100" spc="85" dirty="0">
                <a:solidFill>
                  <a:srgbClr val="BBBBBB"/>
                </a:solidFill>
                <a:latin typeface="Arial"/>
                <a:cs typeface="Arial"/>
              </a:rPr>
              <a:t> </a:t>
            </a:r>
            <a:r>
              <a:rPr sz="2800" spc="-5" dirty="0">
                <a:latin typeface="Trebuchet MS"/>
                <a:cs typeface="Trebuchet MS"/>
              </a:rPr>
              <a:t>10 – 20 % </a:t>
            </a:r>
            <a:r>
              <a:rPr sz="2800" spc="-10" dirty="0">
                <a:latin typeface="Trebuchet MS"/>
                <a:cs typeface="Trebuchet MS"/>
              </a:rPr>
              <a:t>develop </a:t>
            </a:r>
            <a:r>
              <a:rPr sz="2800" spc="-5" dirty="0">
                <a:latin typeface="Trebuchet MS"/>
                <a:cs typeface="Trebuchet MS"/>
              </a:rPr>
              <a:t>in to</a:t>
            </a:r>
            <a:r>
              <a:rPr sz="2800" spc="-55" dirty="0">
                <a:latin typeface="Trebuchet MS"/>
                <a:cs typeface="Trebuchet MS"/>
              </a:rPr>
              <a:t> </a:t>
            </a:r>
            <a:r>
              <a:rPr sz="2800" spc="-10" dirty="0">
                <a:latin typeface="Trebuchet MS"/>
                <a:cs typeface="Trebuchet MS"/>
              </a:rPr>
              <a:t>Cirrhosis</a:t>
            </a:r>
            <a:endParaRPr sz="2800" dirty="0">
              <a:latin typeface="Trebuchet MS"/>
              <a:cs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256031" y="193547"/>
            <a:ext cx="1324356" cy="675131"/>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48868" y="419608"/>
            <a:ext cx="767613" cy="330326"/>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810259" y="938530"/>
            <a:ext cx="1135380" cy="376555"/>
          </a:xfrm>
          <a:prstGeom prst="rect">
            <a:avLst/>
          </a:prstGeom>
        </p:spPr>
        <p:txBody>
          <a:bodyPr vert="horz" wrap="square" lIns="0" tIns="13335" rIns="0" bIns="0" rtlCol="0">
            <a:spAutoFit/>
          </a:bodyPr>
          <a:lstStyle/>
          <a:p>
            <a:pPr marL="12700">
              <a:lnSpc>
                <a:spcPct val="100000"/>
              </a:lnSpc>
              <a:spcBef>
                <a:spcPts val="105"/>
              </a:spcBef>
              <a:tabLst>
                <a:tab pos="287020" algn="l"/>
              </a:tabLst>
            </a:pPr>
            <a:r>
              <a:rPr sz="1750" spc="-515" dirty="0">
                <a:solidFill>
                  <a:srgbClr val="CCB400"/>
                </a:solidFill>
                <a:latin typeface="Arial"/>
                <a:cs typeface="Arial"/>
              </a:rPr>
              <a:t>	</a:t>
            </a:r>
            <a:r>
              <a:rPr sz="2300" dirty="0">
                <a:solidFill>
                  <a:srgbClr val="00AF50"/>
                </a:solidFill>
              </a:rPr>
              <a:t>Stroke</a:t>
            </a:r>
            <a:endParaRPr sz="2300" dirty="0">
              <a:latin typeface="Arial"/>
              <a:cs typeface="Arial"/>
            </a:endParaRPr>
          </a:p>
        </p:txBody>
      </p:sp>
      <p:sp>
        <p:nvSpPr>
          <p:cNvPr id="7" name="object 7"/>
          <p:cNvSpPr txBox="1"/>
          <p:nvPr/>
        </p:nvSpPr>
        <p:spPr>
          <a:xfrm>
            <a:off x="810259" y="1290040"/>
            <a:ext cx="3629660" cy="1913889"/>
          </a:xfrm>
          <a:prstGeom prst="rect">
            <a:avLst/>
          </a:prstGeom>
        </p:spPr>
        <p:txBody>
          <a:bodyPr vert="horz" wrap="square" lIns="0" tIns="76200" rIns="0" bIns="0" rtlCol="0">
            <a:spAutoFit/>
          </a:bodyPr>
          <a:lstStyle/>
          <a:p>
            <a:pPr marL="332740">
              <a:lnSpc>
                <a:spcPct val="100000"/>
              </a:lnSpc>
              <a:spcBef>
                <a:spcPts val="600"/>
              </a:spcBef>
            </a:pPr>
            <a:r>
              <a:rPr sz="1500" spc="-425" dirty="0">
                <a:solidFill>
                  <a:srgbClr val="BBBBBB"/>
                </a:solidFill>
                <a:latin typeface="Arial"/>
                <a:cs typeface="Arial"/>
              </a:rPr>
              <a:t></a:t>
            </a:r>
            <a:r>
              <a:rPr sz="1500" spc="565" dirty="0">
                <a:solidFill>
                  <a:srgbClr val="BBBBBB"/>
                </a:solidFill>
                <a:latin typeface="Arial"/>
                <a:cs typeface="Arial"/>
              </a:rPr>
              <a:t> </a:t>
            </a:r>
            <a:r>
              <a:rPr sz="2000" dirty="0">
                <a:latin typeface="Arial"/>
                <a:cs typeface="Arial"/>
              </a:rPr>
              <a:t>↑ </a:t>
            </a:r>
            <a:r>
              <a:rPr sz="2000" dirty="0">
                <a:latin typeface="Trebuchet MS"/>
                <a:cs typeface="Trebuchet MS"/>
              </a:rPr>
              <a:t>Blood</a:t>
            </a:r>
            <a:r>
              <a:rPr sz="2000" spc="-40" dirty="0">
                <a:latin typeface="Trebuchet MS"/>
                <a:cs typeface="Trebuchet MS"/>
              </a:rPr>
              <a:t> </a:t>
            </a:r>
            <a:r>
              <a:rPr sz="2000" spc="-5" dirty="0">
                <a:latin typeface="Trebuchet MS"/>
                <a:cs typeface="Trebuchet MS"/>
              </a:rPr>
              <a:t>pressure</a:t>
            </a:r>
            <a:endParaRPr sz="2000" dirty="0">
              <a:latin typeface="Trebuchet MS"/>
              <a:cs typeface="Trebuchet MS"/>
            </a:endParaRPr>
          </a:p>
          <a:p>
            <a:pPr marL="332740">
              <a:lnSpc>
                <a:spcPct val="100000"/>
              </a:lnSpc>
              <a:spcBef>
                <a:spcPts val="505"/>
              </a:spcBef>
            </a:pPr>
            <a:r>
              <a:rPr sz="1500" spc="-425" dirty="0">
                <a:solidFill>
                  <a:srgbClr val="BBBBBB"/>
                </a:solidFill>
                <a:latin typeface="Arial"/>
                <a:cs typeface="Arial"/>
              </a:rPr>
              <a:t></a:t>
            </a:r>
            <a:r>
              <a:rPr sz="1500" spc="565" dirty="0">
                <a:solidFill>
                  <a:srgbClr val="BBBBBB"/>
                </a:solidFill>
                <a:latin typeface="Arial"/>
                <a:cs typeface="Arial"/>
              </a:rPr>
              <a:t> </a:t>
            </a:r>
            <a:r>
              <a:rPr sz="2000" spc="-60" dirty="0">
                <a:latin typeface="Trebuchet MS"/>
                <a:cs typeface="Trebuchet MS"/>
              </a:rPr>
              <a:t>Type </a:t>
            </a:r>
            <a:r>
              <a:rPr sz="2000" dirty="0">
                <a:latin typeface="Trebuchet MS"/>
                <a:cs typeface="Trebuchet MS"/>
              </a:rPr>
              <a:t>2</a:t>
            </a:r>
            <a:r>
              <a:rPr sz="2000" spc="15" dirty="0">
                <a:latin typeface="Trebuchet MS"/>
                <a:cs typeface="Trebuchet MS"/>
              </a:rPr>
              <a:t> </a:t>
            </a:r>
            <a:r>
              <a:rPr sz="2000" spc="-5" dirty="0">
                <a:latin typeface="Trebuchet MS"/>
                <a:cs typeface="Trebuchet MS"/>
              </a:rPr>
              <a:t>DM</a:t>
            </a:r>
            <a:endParaRPr sz="2000" dirty="0">
              <a:latin typeface="Trebuchet MS"/>
              <a:cs typeface="Trebuchet MS"/>
            </a:endParaRPr>
          </a:p>
          <a:p>
            <a:pPr marL="332740">
              <a:lnSpc>
                <a:spcPct val="100000"/>
              </a:lnSpc>
              <a:spcBef>
                <a:spcPts val="505"/>
              </a:spcBef>
            </a:pPr>
            <a:r>
              <a:rPr sz="1500" spc="-425" dirty="0">
                <a:solidFill>
                  <a:srgbClr val="BBBBBB"/>
                </a:solidFill>
                <a:latin typeface="Arial"/>
                <a:cs typeface="Arial"/>
              </a:rPr>
              <a:t></a:t>
            </a:r>
            <a:r>
              <a:rPr sz="1500" spc="560" dirty="0">
                <a:solidFill>
                  <a:srgbClr val="BBBBBB"/>
                </a:solidFill>
                <a:latin typeface="Arial"/>
                <a:cs typeface="Arial"/>
              </a:rPr>
              <a:t> </a:t>
            </a:r>
            <a:r>
              <a:rPr sz="2000" dirty="0">
                <a:latin typeface="Trebuchet MS"/>
                <a:cs typeface="Trebuchet MS"/>
              </a:rPr>
              <a:t>Elevated </a:t>
            </a:r>
            <a:r>
              <a:rPr sz="2000" spc="-5" dirty="0">
                <a:latin typeface="Trebuchet MS"/>
                <a:cs typeface="Trebuchet MS"/>
              </a:rPr>
              <a:t>cholesterol</a:t>
            </a:r>
            <a:r>
              <a:rPr sz="2000" spc="-105" dirty="0">
                <a:latin typeface="Trebuchet MS"/>
                <a:cs typeface="Trebuchet MS"/>
              </a:rPr>
              <a:t> </a:t>
            </a:r>
            <a:r>
              <a:rPr sz="2000" spc="-165" dirty="0">
                <a:latin typeface="Trebuchet MS"/>
                <a:cs typeface="Trebuchet MS"/>
              </a:rPr>
              <a:t>levels</a:t>
            </a:r>
            <a:endParaRPr sz="2000" dirty="0">
              <a:latin typeface="Trebuchet MS"/>
              <a:cs typeface="Trebuchet MS"/>
            </a:endParaRPr>
          </a:p>
          <a:p>
            <a:pPr marL="12700">
              <a:lnSpc>
                <a:spcPct val="100000"/>
              </a:lnSpc>
              <a:spcBef>
                <a:spcPts val="495"/>
              </a:spcBef>
              <a:tabLst>
                <a:tab pos="287020" algn="l"/>
              </a:tabLst>
            </a:pPr>
            <a:r>
              <a:rPr sz="1750" spc="-515" dirty="0">
                <a:solidFill>
                  <a:srgbClr val="CCB400"/>
                </a:solidFill>
                <a:latin typeface="Arial"/>
                <a:cs typeface="Arial"/>
              </a:rPr>
              <a:t>	</a:t>
            </a:r>
            <a:r>
              <a:rPr sz="2300" spc="-5" dirty="0">
                <a:solidFill>
                  <a:srgbClr val="00AF50"/>
                </a:solidFill>
                <a:latin typeface="Trebuchet MS"/>
                <a:cs typeface="Trebuchet MS"/>
              </a:rPr>
              <a:t>Depression</a:t>
            </a:r>
            <a:r>
              <a:rPr sz="2300" spc="-60" dirty="0">
                <a:solidFill>
                  <a:srgbClr val="00AF50"/>
                </a:solidFill>
                <a:latin typeface="Trebuchet MS"/>
                <a:cs typeface="Trebuchet MS"/>
              </a:rPr>
              <a:t> </a:t>
            </a:r>
            <a:r>
              <a:rPr sz="2300" dirty="0">
                <a:solidFill>
                  <a:srgbClr val="636B85"/>
                </a:solidFill>
                <a:latin typeface="Trebuchet MS"/>
                <a:cs typeface="Trebuchet MS"/>
              </a:rPr>
              <a:t>–</a:t>
            </a:r>
            <a:endParaRPr sz="2300" dirty="0">
              <a:latin typeface="Trebuchet MS"/>
              <a:cs typeface="Trebuchet MS"/>
            </a:endParaRPr>
          </a:p>
          <a:p>
            <a:pPr marL="332740">
              <a:lnSpc>
                <a:spcPct val="100000"/>
              </a:lnSpc>
              <a:spcBef>
                <a:spcPts val="505"/>
              </a:spcBef>
            </a:pPr>
            <a:r>
              <a:rPr sz="1500" spc="-425" dirty="0">
                <a:solidFill>
                  <a:srgbClr val="BBBBBB"/>
                </a:solidFill>
                <a:latin typeface="Arial"/>
                <a:cs typeface="Arial"/>
              </a:rPr>
              <a:t></a:t>
            </a:r>
            <a:r>
              <a:rPr sz="1500" spc="565" dirty="0">
                <a:solidFill>
                  <a:srgbClr val="BBBBBB"/>
                </a:solidFill>
                <a:latin typeface="Arial"/>
                <a:cs typeface="Arial"/>
              </a:rPr>
              <a:t> </a:t>
            </a:r>
            <a:r>
              <a:rPr sz="2000" spc="-5" dirty="0">
                <a:latin typeface="Trebuchet MS"/>
                <a:cs typeface="Trebuchet MS"/>
              </a:rPr>
              <a:t>Sleep</a:t>
            </a:r>
            <a:r>
              <a:rPr sz="2000" spc="-35" dirty="0">
                <a:latin typeface="Trebuchet MS"/>
                <a:cs typeface="Trebuchet MS"/>
              </a:rPr>
              <a:t> </a:t>
            </a:r>
            <a:r>
              <a:rPr sz="2000" spc="-5" dirty="0">
                <a:latin typeface="Trebuchet MS"/>
                <a:cs typeface="Trebuchet MS"/>
              </a:rPr>
              <a:t>disturbances</a:t>
            </a:r>
            <a:endParaRPr sz="20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xfrm>
            <a:off x="535940" y="302132"/>
            <a:ext cx="3086735" cy="513715"/>
          </a:xfrm>
          <a:prstGeom prst="rect">
            <a:avLst/>
          </a:prstGeom>
        </p:spPr>
        <p:txBody>
          <a:bodyPr vert="horz" wrap="square" lIns="0" tIns="13335" rIns="0" bIns="0" rtlCol="0">
            <a:spAutoFit/>
          </a:bodyPr>
          <a:lstStyle/>
          <a:p>
            <a:pPr marL="12700">
              <a:lnSpc>
                <a:spcPct val="100000"/>
              </a:lnSpc>
              <a:spcBef>
                <a:spcPts val="105"/>
              </a:spcBef>
            </a:pPr>
            <a:r>
              <a:rPr sz="3200" spc="-65" dirty="0">
                <a:solidFill>
                  <a:srgbClr val="636B85"/>
                </a:solidFill>
                <a:latin typeface="Arial"/>
                <a:cs typeface="Arial"/>
              </a:rPr>
              <a:t>BMI/Quetlet</a:t>
            </a:r>
            <a:r>
              <a:rPr sz="3200" spc="-165" dirty="0">
                <a:solidFill>
                  <a:srgbClr val="636B85"/>
                </a:solidFill>
                <a:latin typeface="Arial"/>
                <a:cs typeface="Arial"/>
              </a:rPr>
              <a:t> </a:t>
            </a:r>
            <a:r>
              <a:rPr sz="3200" spc="-120" dirty="0">
                <a:solidFill>
                  <a:srgbClr val="636B85"/>
                </a:solidFill>
                <a:latin typeface="Arial"/>
                <a:cs typeface="Arial"/>
              </a:rPr>
              <a:t>index</a:t>
            </a:r>
            <a:endParaRPr sz="3200" dirty="0">
              <a:latin typeface="Arial"/>
              <a:cs typeface="Arial"/>
            </a:endParaRPr>
          </a:p>
        </p:txBody>
      </p:sp>
      <p:sp>
        <p:nvSpPr>
          <p:cNvPr id="5" name="object 5"/>
          <p:cNvSpPr txBox="1"/>
          <p:nvPr/>
        </p:nvSpPr>
        <p:spPr>
          <a:xfrm>
            <a:off x="535940" y="865378"/>
            <a:ext cx="7548880" cy="2256790"/>
          </a:xfrm>
          <a:prstGeom prst="rect">
            <a:avLst/>
          </a:prstGeom>
        </p:spPr>
        <p:txBody>
          <a:bodyPr vert="horz" wrap="square" lIns="0" tIns="12700" rIns="0" bIns="0" rtlCol="0">
            <a:spAutoFit/>
          </a:bodyPr>
          <a:lstStyle/>
          <a:p>
            <a:pPr marL="12700">
              <a:lnSpc>
                <a:spcPct val="100000"/>
              </a:lnSpc>
              <a:spcBef>
                <a:spcPts val="100"/>
              </a:spcBef>
              <a:tabLst>
                <a:tab pos="286385" algn="l"/>
              </a:tabLst>
            </a:pPr>
            <a:r>
              <a:rPr sz="1800" spc="-515" dirty="0">
                <a:solidFill>
                  <a:srgbClr val="D16248"/>
                </a:solidFill>
                <a:latin typeface="Arial"/>
                <a:cs typeface="Arial"/>
              </a:rPr>
              <a:t>	</a:t>
            </a:r>
            <a:r>
              <a:rPr sz="2400" b="1" dirty="0">
                <a:latin typeface="Trebuchet MS"/>
                <a:cs typeface="Trebuchet MS"/>
              </a:rPr>
              <a:t>Classification of weight status </a:t>
            </a:r>
            <a:r>
              <a:rPr sz="2400" b="1" spc="-5" dirty="0">
                <a:latin typeface="Trebuchet MS"/>
                <a:cs typeface="Trebuchet MS"/>
              </a:rPr>
              <a:t>NOT by mere</a:t>
            </a:r>
            <a:r>
              <a:rPr sz="2400" b="1" spc="-180" dirty="0">
                <a:latin typeface="Trebuchet MS"/>
                <a:cs typeface="Trebuchet MS"/>
              </a:rPr>
              <a:t> </a:t>
            </a:r>
            <a:r>
              <a:rPr sz="2400" b="1" dirty="0">
                <a:latin typeface="Trebuchet MS"/>
                <a:cs typeface="Trebuchet MS"/>
              </a:rPr>
              <a:t>weight</a:t>
            </a:r>
            <a:endParaRPr sz="2400" dirty="0">
              <a:latin typeface="Trebuchet MS"/>
              <a:cs typeface="Trebuchet MS"/>
            </a:endParaRPr>
          </a:p>
          <a:p>
            <a:pPr marL="12700">
              <a:lnSpc>
                <a:spcPct val="100000"/>
              </a:lnSpc>
              <a:spcBef>
                <a:spcPts val="20"/>
              </a:spcBef>
              <a:tabLst>
                <a:tab pos="286385" algn="l"/>
              </a:tabLst>
            </a:pPr>
            <a:r>
              <a:rPr sz="1800" spc="-515" dirty="0">
                <a:solidFill>
                  <a:srgbClr val="D16248"/>
                </a:solidFill>
                <a:latin typeface="Arial"/>
                <a:cs typeface="Arial"/>
              </a:rPr>
              <a:t>	</a:t>
            </a:r>
            <a:r>
              <a:rPr sz="2400" b="1" spc="-5" dirty="0">
                <a:latin typeface="Trebuchet MS"/>
                <a:cs typeface="Trebuchet MS"/>
              </a:rPr>
              <a:t>Muscularity </a:t>
            </a:r>
            <a:r>
              <a:rPr sz="2400" b="1" dirty="0">
                <a:latin typeface="Trebuchet MS"/>
                <a:cs typeface="Trebuchet MS"/>
              </a:rPr>
              <a:t>&amp; height affect</a:t>
            </a:r>
            <a:r>
              <a:rPr sz="2400" b="1" spc="-50" dirty="0">
                <a:latin typeface="Trebuchet MS"/>
                <a:cs typeface="Trebuchet MS"/>
              </a:rPr>
              <a:t> </a:t>
            </a:r>
            <a:r>
              <a:rPr sz="2400" b="1" dirty="0">
                <a:latin typeface="Trebuchet MS"/>
                <a:cs typeface="Trebuchet MS"/>
              </a:rPr>
              <a:t>weight</a:t>
            </a:r>
            <a:endParaRPr sz="2400" dirty="0">
              <a:latin typeface="Trebuchet MS"/>
              <a:cs typeface="Trebuchet MS"/>
            </a:endParaRPr>
          </a:p>
          <a:p>
            <a:pPr marL="12700">
              <a:lnSpc>
                <a:spcPct val="100000"/>
              </a:lnSpc>
              <a:spcBef>
                <a:spcPts val="30"/>
              </a:spcBef>
              <a:tabLst>
                <a:tab pos="286385" algn="l"/>
              </a:tabLst>
            </a:pPr>
            <a:r>
              <a:rPr sz="1800" spc="-515" dirty="0">
                <a:solidFill>
                  <a:srgbClr val="D16248"/>
                </a:solidFill>
                <a:latin typeface="Arial"/>
                <a:cs typeface="Arial"/>
              </a:rPr>
              <a:t>	</a:t>
            </a:r>
            <a:r>
              <a:rPr sz="2400" b="1" spc="-5" dirty="0">
                <a:latin typeface="Trebuchet MS"/>
                <a:cs typeface="Trebuchet MS"/>
              </a:rPr>
              <a:t>So, </a:t>
            </a:r>
            <a:r>
              <a:rPr sz="2400" b="1" spc="-5" dirty="0">
                <a:solidFill>
                  <a:srgbClr val="00AF50"/>
                </a:solidFill>
                <a:latin typeface="Trebuchet MS"/>
                <a:cs typeface="Trebuchet MS"/>
              </a:rPr>
              <a:t>BMI </a:t>
            </a:r>
            <a:r>
              <a:rPr sz="2400" b="1" dirty="0">
                <a:latin typeface="Trebuchet MS"/>
                <a:cs typeface="Trebuchet MS"/>
              </a:rPr>
              <a:t>or </a:t>
            </a:r>
            <a:r>
              <a:rPr sz="2400" b="1" dirty="0">
                <a:solidFill>
                  <a:srgbClr val="00AF50"/>
                </a:solidFill>
                <a:latin typeface="Trebuchet MS"/>
                <a:cs typeface="Trebuchet MS"/>
              </a:rPr>
              <a:t>Quetlet </a:t>
            </a:r>
            <a:r>
              <a:rPr sz="2400" b="1" spc="-5" dirty="0">
                <a:latin typeface="Trebuchet MS"/>
                <a:cs typeface="Trebuchet MS"/>
              </a:rPr>
              <a:t>index used to</a:t>
            </a:r>
            <a:r>
              <a:rPr sz="2400" b="1" spc="-60" dirty="0">
                <a:latin typeface="Trebuchet MS"/>
                <a:cs typeface="Trebuchet MS"/>
              </a:rPr>
              <a:t> </a:t>
            </a:r>
            <a:r>
              <a:rPr sz="2400" b="1" dirty="0">
                <a:latin typeface="Trebuchet MS"/>
                <a:cs typeface="Trebuchet MS"/>
              </a:rPr>
              <a:t>classify</a:t>
            </a:r>
            <a:endParaRPr sz="2400" dirty="0">
              <a:latin typeface="Trebuchet MS"/>
              <a:cs typeface="Trebuchet MS"/>
            </a:endParaRPr>
          </a:p>
          <a:p>
            <a:pPr marL="12700">
              <a:lnSpc>
                <a:spcPct val="100000"/>
              </a:lnSpc>
              <a:spcBef>
                <a:spcPts val="80"/>
              </a:spcBef>
              <a:tabLst>
                <a:tab pos="286385" algn="l"/>
                <a:tab pos="1088390" algn="l"/>
                <a:tab pos="2742565" algn="l"/>
              </a:tabLst>
            </a:pPr>
            <a:r>
              <a:rPr sz="1650" spc="-475" dirty="0">
                <a:solidFill>
                  <a:srgbClr val="D16248"/>
                </a:solidFill>
                <a:latin typeface="Arial"/>
                <a:cs typeface="Arial"/>
              </a:rPr>
              <a:t>	</a:t>
            </a:r>
            <a:r>
              <a:rPr sz="2200" b="1" spc="-10" dirty="0">
                <a:latin typeface="Trebuchet MS"/>
                <a:cs typeface="Trebuchet MS"/>
              </a:rPr>
              <a:t>Body	Mass</a:t>
            </a:r>
            <a:r>
              <a:rPr sz="2200" b="1" spc="25" dirty="0">
                <a:latin typeface="Trebuchet MS"/>
                <a:cs typeface="Trebuchet MS"/>
              </a:rPr>
              <a:t> </a:t>
            </a:r>
            <a:r>
              <a:rPr sz="2200" b="1" spc="-10" dirty="0">
                <a:latin typeface="Trebuchet MS"/>
                <a:cs typeface="Trebuchet MS"/>
              </a:rPr>
              <a:t>Index	(BMI)</a:t>
            </a:r>
            <a:endParaRPr sz="2200" dirty="0">
              <a:latin typeface="Trebuchet MS"/>
              <a:cs typeface="Trebuchet MS"/>
            </a:endParaRPr>
          </a:p>
          <a:p>
            <a:pPr>
              <a:lnSpc>
                <a:spcPct val="100000"/>
              </a:lnSpc>
              <a:spcBef>
                <a:spcPts val="20"/>
              </a:spcBef>
            </a:pPr>
            <a:endParaRPr sz="2100" dirty="0">
              <a:latin typeface="Times New Roman"/>
              <a:cs typeface="Times New Roman"/>
            </a:endParaRPr>
          </a:p>
          <a:p>
            <a:pPr marL="286385">
              <a:lnSpc>
                <a:spcPct val="100000"/>
              </a:lnSpc>
              <a:spcBef>
                <a:spcPts val="5"/>
              </a:spcBef>
            </a:pPr>
            <a:r>
              <a:rPr sz="2350" spc="-690" dirty="0">
                <a:solidFill>
                  <a:srgbClr val="CCB400"/>
                </a:solidFill>
                <a:latin typeface="Arial"/>
                <a:cs typeface="Arial"/>
              </a:rPr>
              <a:t></a:t>
            </a:r>
            <a:r>
              <a:rPr sz="2350" spc="254" dirty="0">
                <a:solidFill>
                  <a:srgbClr val="CCB400"/>
                </a:solidFill>
                <a:latin typeface="Arial"/>
                <a:cs typeface="Arial"/>
              </a:rPr>
              <a:t> </a:t>
            </a:r>
            <a:r>
              <a:rPr sz="3100" b="1" spc="-10" dirty="0">
                <a:solidFill>
                  <a:srgbClr val="636B85"/>
                </a:solidFill>
                <a:latin typeface="Trebuchet MS"/>
                <a:cs typeface="Trebuchet MS"/>
              </a:rPr>
              <a:t>Most </a:t>
            </a:r>
            <a:r>
              <a:rPr sz="3100" b="1" spc="-5" dirty="0">
                <a:solidFill>
                  <a:srgbClr val="636B85"/>
                </a:solidFill>
                <a:latin typeface="Trebuchet MS"/>
                <a:cs typeface="Trebuchet MS"/>
              </a:rPr>
              <a:t>widely</a:t>
            </a:r>
            <a:r>
              <a:rPr sz="3100" b="1" spc="20" dirty="0">
                <a:solidFill>
                  <a:srgbClr val="636B85"/>
                </a:solidFill>
                <a:latin typeface="Trebuchet MS"/>
                <a:cs typeface="Trebuchet MS"/>
              </a:rPr>
              <a:t> </a:t>
            </a:r>
            <a:r>
              <a:rPr sz="3100" b="1" spc="-10" dirty="0">
                <a:solidFill>
                  <a:srgbClr val="636B85"/>
                </a:solidFill>
                <a:latin typeface="Trebuchet MS"/>
                <a:cs typeface="Trebuchet MS"/>
              </a:rPr>
              <a:t>used</a:t>
            </a:r>
            <a:endParaRPr sz="3100" dirty="0">
              <a:latin typeface="Trebuchet MS"/>
              <a:cs typeface="Trebuchet MS"/>
            </a:endParaRPr>
          </a:p>
        </p:txBody>
      </p:sp>
      <p:sp>
        <p:nvSpPr>
          <p:cNvPr id="6" name="object 6"/>
          <p:cNvSpPr txBox="1"/>
          <p:nvPr/>
        </p:nvSpPr>
        <p:spPr>
          <a:xfrm>
            <a:off x="535940" y="4011879"/>
            <a:ext cx="137795" cy="280035"/>
          </a:xfrm>
          <a:prstGeom prst="rect">
            <a:avLst/>
          </a:prstGeom>
        </p:spPr>
        <p:txBody>
          <a:bodyPr vert="horz" wrap="square" lIns="0" tIns="14604" rIns="0" bIns="0" rtlCol="0">
            <a:spAutoFit/>
          </a:bodyPr>
          <a:lstStyle/>
          <a:p>
            <a:pPr marL="12700">
              <a:lnSpc>
                <a:spcPct val="100000"/>
              </a:lnSpc>
              <a:spcBef>
                <a:spcPts val="114"/>
              </a:spcBef>
            </a:pPr>
            <a:r>
              <a:rPr sz="1650" spc="-475" dirty="0">
                <a:solidFill>
                  <a:srgbClr val="D16248"/>
                </a:solidFill>
                <a:latin typeface="Arial"/>
                <a:cs typeface="Arial"/>
              </a:rPr>
              <a:t></a:t>
            </a:r>
            <a:endParaRPr sz="1650" dirty="0">
              <a:latin typeface="Arial"/>
              <a:cs typeface="Arial"/>
            </a:endParaRPr>
          </a:p>
        </p:txBody>
      </p:sp>
      <p:sp>
        <p:nvSpPr>
          <p:cNvPr id="7" name="object 7"/>
          <p:cNvSpPr txBox="1"/>
          <p:nvPr/>
        </p:nvSpPr>
        <p:spPr>
          <a:xfrm>
            <a:off x="810259" y="3520846"/>
            <a:ext cx="2878455" cy="784225"/>
          </a:xfrm>
          <a:prstGeom prst="rect">
            <a:avLst/>
          </a:prstGeom>
        </p:spPr>
        <p:txBody>
          <a:bodyPr vert="horz" wrap="square" lIns="0" tIns="12700" rIns="0" bIns="0" rtlCol="0">
            <a:spAutoFit/>
          </a:bodyPr>
          <a:lstStyle/>
          <a:p>
            <a:pPr marL="12700">
              <a:lnSpc>
                <a:spcPct val="100000"/>
              </a:lnSpc>
              <a:spcBef>
                <a:spcPts val="100"/>
              </a:spcBef>
              <a:tabLst>
                <a:tab pos="287020" algn="l"/>
              </a:tabLst>
            </a:pPr>
            <a:r>
              <a:rPr sz="2050" spc="-600" dirty="0">
                <a:solidFill>
                  <a:srgbClr val="CCB400"/>
                </a:solidFill>
                <a:latin typeface="Arial"/>
                <a:cs typeface="Arial"/>
              </a:rPr>
              <a:t>	</a:t>
            </a:r>
            <a:r>
              <a:rPr sz="2700" b="1" spc="-5" dirty="0">
                <a:solidFill>
                  <a:srgbClr val="636B85"/>
                </a:solidFill>
                <a:latin typeface="Trebuchet MS"/>
                <a:cs typeface="Trebuchet MS"/>
              </a:rPr>
              <a:t>BMI=</a:t>
            </a:r>
            <a:r>
              <a:rPr sz="2700" b="1" u="heavy" spc="-70" dirty="0">
                <a:solidFill>
                  <a:srgbClr val="636B85"/>
                </a:solidFill>
                <a:uFill>
                  <a:solidFill>
                    <a:srgbClr val="000000"/>
                  </a:solidFill>
                </a:uFill>
                <a:latin typeface="Trebuchet MS"/>
                <a:cs typeface="Trebuchet MS"/>
              </a:rPr>
              <a:t> </a:t>
            </a:r>
            <a:r>
              <a:rPr sz="2700" b="1" u="heavy" spc="-10" dirty="0">
                <a:solidFill>
                  <a:srgbClr val="636B85"/>
                </a:solidFill>
                <a:uFill>
                  <a:solidFill>
                    <a:srgbClr val="000000"/>
                  </a:solidFill>
                </a:uFill>
                <a:latin typeface="Trebuchet MS"/>
                <a:cs typeface="Trebuchet MS"/>
              </a:rPr>
              <a:t>Weight(kg)</a:t>
            </a:r>
            <a:endParaRPr sz="2700" dirty="0">
              <a:latin typeface="Trebuchet MS"/>
              <a:cs typeface="Trebuchet MS"/>
            </a:endParaRPr>
          </a:p>
          <a:p>
            <a:pPr marL="1189355">
              <a:lnSpc>
                <a:spcPct val="100000"/>
              </a:lnSpc>
              <a:spcBef>
                <a:spcPts val="95"/>
              </a:spcBef>
            </a:pPr>
            <a:r>
              <a:rPr sz="2200" b="1" spc="-5" dirty="0">
                <a:latin typeface="Trebuchet MS"/>
                <a:cs typeface="Trebuchet MS"/>
              </a:rPr>
              <a:t>Height(mtr)</a:t>
            </a:r>
            <a:r>
              <a:rPr sz="2175" b="1" spc="-7" baseline="24904" dirty="0">
                <a:latin typeface="Trebuchet MS"/>
                <a:cs typeface="Trebuchet MS"/>
              </a:rPr>
              <a:t>2</a:t>
            </a:r>
            <a:endParaRPr sz="2175" baseline="24904" dirty="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xfrm>
            <a:off x="535940" y="302132"/>
            <a:ext cx="5622925" cy="513715"/>
          </a:xfrm>
          <a:prstGeom prst="rect">
            <a:avLst/>
          </a:prstGeom>
        </p:spPr>
        <p:txBody>
          <a:bodyPr vert="horz" wrap="square" lIns="0" tIns="13335" rIns="0" bIns="0" rtlCol="0">
            <a:spAutoFit/>
          </a:bodyPr>
          <a:lstStyle/>
          <a:p>
            <a:pPr marL="12700">
              <a:lnSpc>
                <a:spcPct val="100000"/>
              </a:lnSpc>
              <a:spcBef>
                <a:spcPts val="105"/>
              </a:spcBef>
            </a:pPr>
            <a:r>
              <a:rPr sz="3200" spc="-254" dirty="0">
                <a:solidFill>
                  <a:srgbClr val="636B85"/>
                </a:solidFill>
                <a:latin typeface="Arial"/>
                <a:cs typeface="Arial"/>
              </a:rPr>
              <a:t>Bones, </a:t>
            </a:r>
            <a:r>
              <a:rPr sz="3200" spc="-240" dirty="0">
                <a:solidFill>
                  <a:srgbClr val="636B85"/>
                </a:solidFill>
                <a:latin typeface="Arial"/>
                <a:cs typeface="Arial"/>
              </a:rPr>
              <a:t>Joints, </a:t>
            </a:r>
            <a:r>
              <a:rPr sz="3200" spc="-155" dirty="0">
                <a:solidFill>
                  <a:srgbClr val="636B85"/>
                </a:solidFill>
                <a:latin typeface="Arial"/>
                <a:cs typeface="Arial"/>
              </a:rPr>
              <a:t>Cutaneous</a:t>
            </a:r>
            <a:r>
              <a:rPr sz="3200" spc="175" dirty="0">
                <a:solidFill>
                  <a:srgbClr val="636B85"/>
                </a:solidFill>
                <a:latin typeface="Arial"/>
                <a:cs typeface="Arial"/>
              </a:rPr>
              <a:t> </a:t>
            </a:r>
            <a:r>
              <a:rPr sz="3200" spc="-190" dirty="0">
                <a:solidFill>
                  <a:srgbClr val="636B85"/>
                </a:solidFill>
                <a:latin typeface="Arial"/>
                <a:cs typeface="Arial"/>
              </a:rPr>
              <a:t>disorders</a:t>
            </a:r>
            <a:endParaRPr sz="3200" dirty="0">
              <a:latin typeface="Arial"/>
              <a:cs typeface="Arial"/>
            </a:endParaRPr>
          </a:p>
        </p:txBody>
      </p:sp>
      <p:sp>
        <p:nvSpPr>
          <p:cNvPr id="5" name="object 5"/>
          <p:cNvSpPr txBox="1"/>
          <p:nvPr/>
        </p:nvSpPr>
        <p:spPr>
          <a:xfrm>
            <a:off x="810259" y="874509"/>
            <a:ext cx="7127240" cy="2967990"/>
          </a:xfrm>
          <a:prstGeom prst="rect">
            <a:avLst/>
          </a:prstGeom>
        </p:spPr>
        <p:txBody>
          <a:bodyPr vert="horz" wrap="square" lIns="0" tIns="76835" rIns="0" bIns="0" rtlCol="0">
            <a:spAutoFit/>
          </a:bodyPr>
          <a:lstStyle/>
          <a:p>
            <a:pPr marL="12700">
              <a:lnSpc>
                <a:spcPct val="100000"/>
              </a:lnSpc>
              <a:spcBef>
                <a:spcPts val="605"/>
              </a:spcBef>
              <a:tabLst>
                <a:tab pos="287020" algn="l"/>
              </a:tabLst>
            </a:pPr>
            <a:r>
              <a:rPr sz="1800" spc="-515" dirty="0">
                <a:solidFill>
                  <a:srgbClr val="CCB400"/>
                </a:solidFill>
                <a:latin typeface="Arial"/>
                <a:cs typeface="Arial"/>
              </a:rPr>
              <a:t>	</a:t>
            </a:r>
            <a:r>
              <a:rPr sz="2400" dirty="0">
                <a:solidFill>
                  <a:srgbClr val="00AF50"/>
                </a:solidFill>
                <a:latin typeface="Trebuchet MS"/>
                <a:cs typeface="Trebuchet MS"/>
              </a:rPr>
              <a:t>Osteoarthritis</a:t>
            </a:r>
            <a:r>
              <a:rPr sz="2400" spc="-5" dirty="0">
                <a:solidFill>
                  <a:srgbClr val="00AF50"/>
                </a:solidFill>
                <a:latin typeface="Trebuchet MS"/>
                <a:cs typeface="Trebuchet MS"/>
              </a:rPr>
              <a:t> </a:t>
            </a:r>
            <a:r>
              <a:rPr sz="2400" dirty="0">
                <a:solidFill>
                  <a:srgbClr val="636B85"/>
                </a:solidFill>
                <a:latin typeface="Trebuchet MS"/>
                <a:cs typeface="Trebuchet MS"/>
              </a:rPr>
              <a:t>–</a:t>
            </a:r>
            <a:endParaRPr sz="2400" dirty="0">
              <a:latin typeface="Trebuchet MS"/>
              <a:cs typeface="Trebuchet MS"/>
            </a:endParaRPr>
          </a:p>
          <a:p>
            <a:pPr marL="332740">
              <a:lnSpc>
                <a:spcPct val="100000"/>
              </a:lnSpc>
              <a:spcBef>
                <a:spcPts val="505"/>
              </a:spcBef>
            </a:pPr>
            <a:r>
              <a:rPr sz="1800" spc="-515" dirty="0">
                <a:solidFill>
                  <a:srgbClr val="BBBBBB"/>
                </a:solidFill>
                <a:latin typeface="Arial"/>
                <a:cs typeface="Arial"/>
              </a:rPr>
              <a:t></a:t>
            </a:r>
            <a:r>
              <a:rPr sz="1800" spc="325" dirty="0">
                <a:solidFill>
                  <a:srgbClr val="BBBBBB"/>
                </a:solidFill>
                <a:latin typeface="Arial"/>
                <a:cs typeface="Arial"/>
              </a:rPr>
              <a:t> </a:t>
            </a:r>
            <a:r>
              <a:rPr sz="2400" spc="-45" dirty="0">
                <a:latin typeface="Trebuchet MS"/>
                <a:cs typeface="Trebuchet MS"/>
              </a:rPr>
              <a:t>Trauma </a:t>
            </a:r>
            <a:r>
              <a:rPr sz="2400" dirty="0">
                <a:latin typeface="Trebuchet MS"/>
                <a:cs typeface="Trebuchet MS"/>
              </a:rPr>
              <a:t>&amp; </a:t>
            </a:r>
            <a:r>
              <a:rPr sz="2400" spc="-5" dirty="0">
                <a:latin typeface="Trebuchet MS"/>
                <a:cs typeface="Trebuchet MS"/>
              </a:rPr>
              <a:t>joint</a:t>
            </a:r>
            <a:r>
              <a:rPr sz="2400" spc="15" dirty="0">
                <a:latin typeface="Trebuchet MS"/>
                <a:cs typeface="Trebuchet MS"/>
              </a:rPr>
              <a:t> </a:t>
            </a:r>
            <a:r>
              <a:rPr sz="2400" spc="-5" dirty="0">
                <a:latin typeface="Trebuchet MS"/>
                <a:cs typeface="Trebuchet MS"/>
              </a:rPr>
              <a:t>malalignment,</a:t>
            </a:r>
            <a:endParaRPr sz="2400" dirty="0">
              <a:latin typeface="Trebuchet MS"/>
              <a:cs typeface="Trebuchet MS"/>
            </a:endParaRPr>
          </a:p>
          <a:p>
            <a:pPr marL="12700">
              <a:lnSpc>
                <a:spcPct val="100000"/>
              </a:lnSpc>
              <a:spcBef>
                <a:spcPts val="505"/>
              </a:spcBef>
              <a:tabLst>
                <a:tab pos="287020" algn="l"/>
              </a:tabLst>
            </a:pPr>
            <a:r>
              <a:rPr sz="1800" spc="-515" dirty="0">
                <a:solidFill>
                  <a:srgbClr val="CCB400"/>
                </a:solidFill>
                <a:latin typeface="Arial"/>
                <a:cs typeface="Arial"/>
              </a:rPr>
              <a:t>	</a:t>
            </a:r>
            <a:r>
              <a:rPr sz="2400" spc="-5" dirty="0">
                <a:solidFill>
                  <a:srgbClr val="00AF50"/>
                </a:solidFill>
                <a:latin typeface="Trebuchet MS"/>
                <a:cs typeface="Trebuchet MS"/>
              </a:rPr>
              <a:t>Gout </a:t>
            </a:r>
            <a:r>
              <a:rPr sz="2400" spc="-5" dirty="0">
                <a:solidFill>
                  <a:srgbClr val="636B85"/>
                </a:solidFill>
                <a:latin typeface="Trebuchet MS"/>
                <a:cs typeface="Trebuchet MS"/>
              </a:rPr>
              <a:t>:- </a:t>
            </a:r>
            <a:r>
              <a:rPr sz="2400" dirty="0">
                <a:solidFill>
                  <a:srgbClr val="636B85"/>
                </a:solidFill>
                <a:latin typeface="Arial"/>
                <a:cs typeface="Arial"/>
              </a:rPr>
              <a:t>↑</a:t>
            </a:r>
            <a:r>
              <a:rPr sz="2400" spc="70" dirty="0">
                <a:solidFill>
                  <a:srgbClr val="636B85"/>
                </a:solidFill>
                <a:latin typeface="Arial"/>
                <a:cs typeface="Arial"/>
              </a:rPr>
              <a:t> </a:t>
            </a:r>
            <a:r>
              <a:rPr sz="2400" spc="-15" dirty="0">
                <a:solidFill>
                  <a:srgbClr val="636B85"/>
                </a:solidFill>
                <a:latin typeface="Trebuchet MS"/>
                <a:cs typeface="Trebuchet MS"/>
              </a:rPr>
              <a:t>Prevalence</a:t>
            </a:r>
            <a:endParaRPr sz="2400" dirty="0">
              <a:latin typeface="Trebuchet MS"/>
              <a:cs typeface="Trebuchet MS"/>
            </a:endParaRPr>
          </a:p>
          <a:p>
            <a:pPr marL="12700">
              <a:lnSpc>
                <a:spcPct val="100000"/>
              </a:lnSpc>
              <a:spcBef>
                <a:spcPts val="490"/>
              </a:spcBef>
              <a:tabLst>
                <a:tab pos="287020" algn="l"/>
              </a:tabLst>
            </a:pPr>
            <a:r>
              <a:rPr sz="1800" spc="-515" dirty="0">
                <a:solidFill>
                  <a:srgbClr val="CCB400"/>
                </a:solidFill>
                <a:latin typeface="Arial"/>
                <a:cs typeface="Arial"/>
              </a:rPr>
              <a:t>	</a:t>
            </a:r>
            <a:r>
              <a:rPr sz="2400" dirty="0">
                <a:solidFill>
                  <a:srgbClr val="636B85"/>
                </a:solidFill>
                <a:latin typeface="Trebuchet MS"/>
                <a:cs typeface="Trebuchet MS"/>
              </a:rPr>
              <a:t>Skin</a:t>
            </a:r>
            <a:r>
              <a:rPr sz="2400" spc="-15" dirty="0">
                <a:solidFill>
                  <a:srgbClr val="636B85"/>
                </a:solidFill>
                <a:latin typeface="Trebuchet MS"/>
                <a:cs typeface="Trebuchet MS"/>
              </a:rPr>
              <a:t> </a:t>
            </a:r>
            <a:r>
              <a:rPr sz="2400" dirty="0">
                <a:solidFill>
                  <a:srgbClr val="636B85"/>
                </a:solidFill>
                <a:latin typeface="Trebuchet MS"/>
                <a:cs typeface="Trebuchet MS"/>
              </a:rPr>
              <a:t>–</a:t>
            </a:r>
            <a:endParaRPr sz="2400" dirty="0">
              <a:latin typeface="Trebuchet MS"/>
              <a:cs typeface="Trebuchet MS"/>
            </a:endParaRPr>
          </a:p>
          <a:p>
            <a:pPr marL="332740">
              <a:lnSpc>
                <a:spcPct val="100000"/>
              </a:lnSpc>
              <a:spcBef>
                <a:spcPts val="505"/>
              </a:spcBef>
            </a:pPr>
            <a:r>
              <a:rPr sz="1800" spc="-509" dirty="0">
                <a:solidFill>
                  <a:srgbClr val="BBBBBB"/>
                </a:solidFill>
                <a:latin typeface="Arial"/>
                <a:cs typeface="Arial"/>
              </a:rPr>
              <a:t></a:t>
            </a:r>
            <a:r>
              <a:rPr sz="1800" spc="325" dirty="0">
                <a:solidFill>
                  <a:srgbClr val="BBBBBB"/>
                </a:solidFill>
                <a:latin typeface="Arial"/>
                <a:cs typeface="Arial"/>
              </a:rPr>
              <a:t> </a:t>
            </a:r>
            <a:r>
              <a:rPr sz="2400" spc="-5" dirty="0">
                <a:solidFill>
                  <a:srgbClr val="00AF50"/>
                </a:solidFill>
                <a:latin typeface="Trebuchet MS"/>
                <a:cs typeface="Trebuchet MS"/>
              </a:rPr>
              <a:t>Acanthosis</a:t>
            </a:r>
            <a:r>
              <a:rPr sz="2400" dirty="0">
                <a:solidFill>
                  <a:srgbClr val="00AF50"/>
                </a:solidFill>
                <a:latin typeface="Trebuchet MS"/>
                <a:cs typeface="Trebuchet MS"/>
              </a:rPr>
              <a:t> </a:t>
            </a:r>
            <a:r>
              <a:rPr sz="2400" spc="-5" dirty="0">
                <a:solidFill>
                  <a:srgbClr val="00AF50"/>
                </a:solidFill>
                <a:latin typeface="Trebuchet MS"/>
                <a:cs typeface="Trebuchet MS"/>
              </a:rPr>
              <a:t>nigrans</a:t>
            </a:r>
            <a:r>
              <a:rPr sz="2400" spc="-5" dirty="0">
                <a:latin typeface="Trebuchet MS"/>
                <a:cs typeface="Trebuchet MS"/>
              </a:rPr>
              <a:t>,</a:t>
            </a:r>
            <a:endParaRPr sz="2400" dirty="0">
              <a:latin typeface="Trebuchet MS"/>
              <a:cs typeface="Trebuchet MS"/>
            </a:endParaRPr>
          </a:p>
          <a:p>
            <a:pPr marL="561340" marR="5080" indent="-228600">
              <a:lnSpc>
                <a:spcPct val="100000"/>
              </a:lnSpc>
              <a:spcBef>
                <a:spcPts val="495"/>
              </a:spcBef>
            </a:pPr>
            <a:r>
              <a:rPr sz="1800" spc="-515" dirty="0">
                <a:solidFill>
                  <a:srgbClr val="BBBBBB"/>
                </a:solidFill>
                <a:latin typeface="Arial"/>
                <a:cs typeface="Arial"/>
              </a:rPr>
              <a:t></a:t>
            </a:r>
            <a:r>
              <a:rPr sz="1800" spc="320" dirty="0">
                <a:solidFill>
                  <a:srgbClr val="BBBBBB"/>
                </a:solidFill>
                <a:latin typeface="Arial"/>
                <a:cs typeface="Arial"/>
              </a:rPr>
              <a:t> </a:t>
            </a:r>
            <a:r>
              <a:rPr sz="2400" dirty="0">
                <a:solidFill>
                  <a:srgbClr val="00AF50"/>
                </a:solidFill>
                <a:latin typeface="Trebuchet MS"/>
                <a:cs typeface="Trebuchet MS"/>
              </a:rPr>
              <a:t>Friability of skin, </a:t>
            </a:r>
            <a:r>
              <a:rPr sz="2400" spc="-5" dirty="0">
                <a:latin typeface="Trebuchet MS"/>
                <a:cs typeface="Trebuchet MS"/>
              </a:rPr>
              <a:t>enhancing the </a:t>
            </a:r>
            <a:r>
              <a:rPr sz="2400" dirty="0">
                <a:latin typeface="Trebuchet MS"/>
                <a:cs typeface="Trebuchet MS"/>
              </a:rPr>
              <a:t>risk of </a:t>
            </a:r>
            <a:r>
              <a:rPr sz="2400" spc="-5" dirty="0">
                <a:solidFill>
                  <a:srgbClr val="00AF50"/>
                </a:solidFill>
                <a:latin typeface="Trebuchet MS"/>
                <a:cs typeface="Trebuchet MS"/>
              </a:rPr>
              <a:t>fungal </a:t>
            </a:r>
            <a:r>
              <a:rPr sz="2400" spc="-270" dirty="0">
                <a:solidFill>
                  <a:srgbClr val="00AF50"/>
                </a:solidFill>
                <a:latin typeface="Trebuchet MS"/>
                <a:cs typeface="Trebuchet MS"/>
              </a:rPr>
              <a:t>&amp;  </a:t>
            </a:r>
            <a:r>
              <a:rPr sz="2400" spc="-5" dirty="0">
                <a:solidFill>
                  <a:srgbClr val="00AF50"/>
                </a:solidFill>
                <a:latin typeface="Trebuchet MS"/>
                <a:cs typeface="Trebuchet MS"/>
              </a:rPr>
              <a:t>yeast</a:t>
            </a:r>
            <a:r>
              <a:rPr sz="2400" spc="-10" dirty="0">
                <a:solidFill>
                  <a:srgbClr val="00AF50"/>
                </a:solidFill>
                <a:latin typeface="Trebuchet MS"/>
                <a:cs typeface="Trebuchet MS"/>
              </a:rPr>
              <a:t> </a:t>
            </a:r>
            <a:r>
              <a:rPr sz="2400" spc="-5" dirty="0">
                <a:solidFill>
                  <a:srgbClr val="00AF50"/>
                </a:solidFill>
                <a:latin typeface="Trebuchet MS"/>
                <a:cs typeface="Trebuchet MS"/>
              </a:rPr>
              <a:t>infection</a:t>
            </a:r>
            <a:endParaRPr sz="2400" dirty="0">
              <a:latin typeface="Trebuchet MS"/>
              <a:cs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558774" y="429133"/>
            <a:ext cx="3756939" cy="356996"/>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2738373" y="601344"/>
            <a:ext cx="37465" cy="38100"/>
          </a:xfrm>
          <a:custGeom>
            <a:avLst/>
            <a:gdLst/>
            <a:ahLst/>
            <a:cxnLst/>
            <a:rect l="l" t="t" r="r" b="b"/>
            <a:pathLst>
              <a:path w="37464" h="38100">
                <a:moveTo>
                  <a:pt x="18668" y="0"/>
                </a:moveTo>
                <a:lnTo>
                  <a:pt x="13207" y="0"/>
                </a:lnTo>
                <a:lnTo>
                  <a:pt x="8762" y="1904"/>
                </a:lnTo>
                <a:lnTo>
                  <a:pt x="5206" y="5460"/>
                </a:lnTo>
                <a:lnTo>
                  <a:pt x="1650" y="9016"/>
                </a:lnTo>
                <a:lnTo>
                  <a:pt x="0" y="13462"/>
                </a:lnTo>
                <a:lnTo>
                  <a:pt x="0" y="18922"/>
                </a:lnTo>
                <a:lnTo>
                  <a:pt x="0" y="24383"/>
                </a:lnTo>
                <a:lnTo>
                  <a:pt x="1650" y="28828"/>
                </a:lnTo>
                <a:lnTo>
                  <a:pt x="5206" y="32384"/>
                </a:lnTo>
                <a:lnTo>
                  <a:pt x="8762" y="35813"/>
                </a:lnTo>
                <a:lnTo>
                  <a:pt x="13207" y="37591"/>
                </a:lnTo>
                <a:lnTo>
                  <a:pt x="18668" y="37591"/>
                </a:lnTo>
                <a:lnTo>
                  <a:pt x="24002" y="37591"/>
                </a:lnTo>
                <a:lnTo>
                  <a:pt x="28575" y="35813"/>
                </a:lnTo>
                <a:lnTo>
                  <a:pt x="32131" y="32384"/>
                </a:lnTo>
                <a:lnTo>
                  <a:pt x="35687" y="28828"/>
                </a:lnTo>
                <a:lnTo>
                  <a:pt x="37464" y="24383"/>
                </a:lnTo>
                <a:lnTo>
                  <a:pt x="37464" y="18922"/>
                </a:lnTo>
                <a:lnTo>
                  <a:pt x="37464" y="13588"/>
                </a:lnTo>
                <a:lnTo>
                  <a:pt x="35687" y="9143"/>
                </a:lnTo>
                <a:lnTo>
                  <a:pt x="32003" y="5587"/>
                </a:lnTo>
                <a:lnTo>
                  <a:pt x="28320" y="1904"/>
                </a:lnTo>
                <a:lnTo>
                  <a:pt x="23875" y="0"/>
                </a:lnTo>
                <a:lnTo>
                  <a:pt x="18668" y="0"/>
                </a:lnTo>
                <a:close/>
              </a:path>
            </a:pathLst>
          </a:custGeom>
          <a:ln w="10668">
            <a:solidFill>
              <a:srgbClr val="CC583D"/>
            </a:solidFill>
          </a:ln>
        </p:spPr>
        <p:txBody>
          <a:bodyPr wrap="square" lIns="0" tIns="0" rIns="0" bIns="0" rtlCol="0"/>
          <a:lstStyle/>
          <a:p>
            <a:endParaRPr dirty="0"/>
          </a:p>
        </p:txBody>
      </p:sp>
      <p:sp>
        <p:nvSpPr>
          <p:cNvPr id="6" name="object 6"/>
          <p:cNvSpPr/>
          <p:nvPr/>
        </p:nvSpPr>
        <p:spPr>
          <a:xfrm>
            <a:off x="3360928" y="599820"/>
            <a:ext cx="37465" cy="36195"/>
          </a:xfrm>
          <a:custGeom>
            <a:avLst/>
            <a:gdLst/>
            <a:ahLst/>
            <a:cxnLst/>
            <a:rect l="l" t="t" r="r" b="b"/>
            <a:pathLst>
              <a:path w="37464" h="36195">
                <a:moveTo>
                  <a:pt x="19304" y="0"/>
                </a:moveTo>
                <a:lnTo>
                  <a:pt x="13843" y="0"/>
                </a:lnTo>
                <a:lnTo>
                  <a:pt x="9271" y="1777"/>
                </a:lnTo>
                <a:lnTo>
                  <a:pt x="5587" y="5206"/>
                </a:lnTo>
                <a:lnTo>
                  <a:pt x="1905" y="8636"/>
                </a:lnTo>
                <a:lnTo>
                  <a:pt x="0" y="12953"/>
                </a:lnTo>
                <a:lnTo>
                  <a:pt x="0" y="18287"/>
                </a:lnTo>
                <a:lnTo>
                  <a:pt x="0" y="23621"/>
                </a:lnTo>
                <a:lnTo>
                  <a:pt x="1905" y="27939"/>
                </a:lnTo>
                <a:lnTo>
                  <a:pt x="5587" y="31241"/>
                </a:lnTo>
                <a:lnTo>
                  <a:pt x="9271" y="34543"/>
                </a:lnTo>
                <a:lnTo>
                  <a:pt x="13843" y="36194"/>
                </a:lnTo>
                <a:lnTo>
                  <a:pt x="19304" y="36194"/>
                </a:lnTo>
                <a:lnTo>
                  <a:pt x="24511" y="36194"/>
                </a:lnTo>
                <a:lnTo>
                  <a:pt x="28701" y="34416"/>
                </a:lnTo>
                <a:lnTo>
                  <a:pt x="32131" y="31114"/>
                </a:lnTo>
                <a:lnTo>
                  <a:pt x="35560" y="27686"/>
                </a:lnTo>
                <a:lnTo>
                  <a:pt x="37211" y="23494"/>
                </a:lnTo>
                <a:lnTo>
                  <a:pt x="37211" y="18287"/>
                </a:lnTo>
                <a:lnTo>
                  <a:pt x="36091" y="10287"/>
                </a:lnTo>
                <a:lnTo>
                  <a:pt x="32734" y="4572"/>
                </a:lnTo>
                <a:lnTo>
                  <a:pt x="27138" y="1143"/>
                </a:lnTo>
                <a:lnTo>
                  <a:pt x="19304" y="0"/>
                </a:lnTo>
                <a:close/>
              </a:path>
            </a:pathLst>
          </a:custGeom>
          <a:ln w="10668">
            <a:solidFill>
              <a:srgbClr val="CC583D"/>
            </a:solidFill>
          </a:ln>
        </p:spPr>
        <p:txBody>
          <a:bodyPr wrap="square" lIns="0" tIns="0" rIns="0" bIns="0" rtlCol="0"/>
          <a:lstStyle/>
          <a:p>
            <a:endParaRPr dirty="0"/>
          </a:p>
        </p:txBody>
      </p:sp>
      <p:sp>
        <p:nvSpPr>
          <p:cNvPr id="7" name="object 7"/>
          <p:cNvSpPr/>
          <p:nvPr/>
        </p:nvSpPr>
        <p:spPr>
          <a:xfrm>
            <a:off x="2239264" y="599820"/>
            <a:ext cx="37465" cy="36195"/>
          </a:xfrm>
          <a:custGeom>
            <a:avLst/>
            <a:gdLst/>
            <a:ahLst/>
            <a:cxnLst/>
            <a:rect l="l" t="t" r="r" b="b"/>
            <a:pathLst>
              <a:path w="37464" h="36195">
                <a:moveTo>
                  <a:pt x="19304" y="0"/>
                </a:moveTo>
                <a:lnTo>
                  <a:pt x="13843" y="0"/>
                </a:lnTo>
                <a:lnTo>
                  <a:pt x="9271" y="1777"/>
                </a:lnTo>
                <a:lnTo>
                  <a:pt x="5587" y="5206"/>
                </a:lnTo>
                <a:lnTo>
                  <a:pt x="1905" y="8636"/>
                </a:lnTo>
                <a:lnTo>
                  <a:pt x="0" y="12953"/>
                </a:lnTo>
                <a:lnTo>
                  <a:pt x="0" y="18287"/>
                </a:lnTo>
                <a:lnTo>
                  <a:pt x="0" y="23621"/>
                </a:lnTo>
                <a:lnTo>
                  <a:pt x="1905" y="27939"/>
                </a:lnTo>
                <a:lnTo>
                  <a:pt x="5587" y="31241"/>
                </a:lnTo>
                <a:lnTo>
                  <a:pt x="9271" y="34543"/>
                </a:lnTo>
                <a:lnTo>
                  <a:pt x="13843" y="36194"/>
                </a:lnTo>
                <a:lnTo>
                  <a:pt x="19304" y="36194"/>
                </a:lnTo>
                <a:lnTo>
                  <a:pt x="24511" y="36194"/>
                </a:lnTo>
                <a:lnTo>
                  <a:pt x="28702" y="34416"/>
                </a:lnTo>
                <a:lnTo>
                  <a:pt x="32131" y="31114"/>
                </a:lnTo>
                <a:lnTo>
                  <a:pt x="35560" y="27686"/>
                </a:lnTo>
                <a:lnTo>
                  <a:pt x="37211" y="23494"/>
                </a:lnTo>
                <a:lnTo>
                  <a:pt x="37211" y="18287"/>
                </a:lnTo>
                <a:lnTo>
                  <a:pt x="36091" y="10287"/>
                </a:lnTo>
                <a:lnTo>
                  <a:pt x="32734" y="4572"/>
                </a:lnTo>
                <a:lnTo>
                  <a:pt x="27138" y="1143"/>
                </a:lnTo>
                <a:lnTo>
                  <a:pt x="19304" y="0"/>
                </a:lnTo>
                <a:close/>
              </a:path>
            </a:pathLst>
          </a:custGeom>
          <a:ln w="10668">
            <a:solidFill>
              <a:srgbClr val="CC583D"/>
            </a:solidFill>
          </a:ln>
        </p:spPr>
        <p:txBody>
          <a:bodyPr wrap="square" lIns="0" tIns="0" rIns="0" bIns="0" rtlCol="0"/>
          <a:lstStyle/>
          <a:p>
            <a:endParaRPr dirty="0"/>
          </a:p>
        </p:txBody>
      </p:sp>
      <p:sp>
        <p:nvSpPr>
          <p:cNvPr id="8" name="object 8"/>
          <p:cNvSpPr/>
          <p:nvPr/>
        </p:nvSpPr>
        <p:spPr>
          <a:xfrm>
            <a:off x="553440" y="424433"/>
            <a:ext cx="1477416" cy="367030"/>
          </a:xfrm>
          <a:prstGeom prst="rect">
            <a:avLst/>
          </a:prstGeom>
          <a:blipFill>
            <a:blip r:embed="rId3" cstate="print"/>
            <a:stretch>
              <a:fillRect/>
            </a:stretch>
          </a:blipFill>
        </p:spPr>
        <p:txBody>
          <a:bodyPr wrap="square" lIns="0" tIns="0" rIns="0" bIns="0" rtlCol="0"/>
          <a:lstStyle/>
          <a:p>
            <a:endParaRPr dirty="0"/>
          </a:p>
        </p:txBody>
      </p:sp>
      <p:sp>
        <p:nvSpPr>
          <p:cNvPr id="9" name="object 9"/>
          <p:cNvSpPr/>
          <p:nvPr/>
        </p:nvSpPr>
        <p:spPr>
          <a:xfrm>
            <a:off x="4029075" y="580390"/>
            <a:ext cx="34290" cy="21590"/>
          </a:xfrm>
          <a:custGeom>
            <a:avLst/>
            <a:gdLst/>
            <a:ahLst/>
            <a:cxnLst/>
            <a:rect l="l" t="t" r="r" b="b"/>
            <a:pathLst>
              <a:path w="34289" h="21590">
                <a:moveTo>
                  <a:pt x="18669" y="0"/>
                </a:moveTo>
                <a:lnTo>
                  <a:pt x="14097" y="0"/>
                </a:lnTo>
                <a:lnTo>
                  <a:pt x="9778" y="1650"/>
                </a:lnTo>
                <a:lnTo>
                  <a:pt x="5841" y="5080"/>
                </a:lnTo>
                <a:lnTo>
                  <a:pt x="1904" y="8382"/>
                </a:lnTo>
                <a:lnTo>
                  <a:pt x="0" y="12319"/>
                </a:lnTo>
                <a:lnTo>
                  <a:pt x="0" y="16890"/>
                </a:lnTo>
                <a:lnTo>
                  <a:pt x="0" y="19938"/>
                </a:lnTo>
                <a:lnTo>
                  <a:pt x="2159" y="21462"/>
                </a:lnTo>
                <a:lnTo>
                  <a:pt x="6603" y="21462"/>
                </a:lnTo>
                <a:lnTo>
                  <a:pt x="9016" y="21462"/>
                </a:lnTo>
                <a:lnTo>
                  <a:pt x="12446" y="21082"/>
                </a:lnTo>
                <a:lnTo>
                  <a:pt x="16637" y="20447"/>
                </a:lnTo>
                <a:lnTo>
                  <a:pt x="22098" y="19685"/>
                </a:lnTo>
                <a:lnTo>
                  <a:pt x="25526" y="19176"/>
                </a:lnTo>
                <a:lnTo>
                  <a:pt x="26797" y="19050"/>
                </a:lnTo>
                <a:lnTo>
                  <a:pt x="31496" y="18669"/>
                </a:lnTo>
                <a:lnTo>
                  <a:pt x="33782" y="17780"/>
                </a:lnTo>
                <a:lnTo>
                  <a:pt x="33782" y="16637"/>
                </a:lnTo>
                <a:lnTo>
                  <a:pt x="33782" y="12700"/>
                </a:lnTo>
                <a:lnTo>
                  <a:pt x="32258" y="8889"/>
                </a:lnTo>
                <a:lnTo>
                  <a:pt x="29083" y="5334"/>
                </a:lnTo>
                <a:lnTo>
                  <a:pt x="26035" y="1777"/>
                </a:lnTo>
                <a:lnTo>
                  <a:pt x="22478" y="0"/>
                </a:lnTo>
                <a:lnTo>
                  <a:pt x="18669" y="0"/>
                </a:lnTo>
                <a:close/>
              </a:path>
            </a:pathLst>
          </a:custGeom>
          <a:ln w="10668">
            <a:solidFill>
              <a:srgbClr val="CC583D"/>
            </a:solidFill>
          </a:ln>
        </p:spPr>
        <p:txBody>
          <a:bodyPr wrap="square" lIns="0" tIns="0" rIns="0" bIns="0" rtlCol="0"/>
          <a:lstStyle/>
          <a:p>
            <a:endParaRPr dirty="0"/>
          </a:p>
        </p:txBody>
      </p:sp>
      <p:sp>
        <p:nvSpPr>
          <p:cNvPr id="10" name="object 10"/>
          <p:cNvSpPr/>
          <p:nvPr/>
        </p:nvSpPr>
        <p:spPr>
          <a:xfrm>
            <a:off x="4159758" y="518541"/>
            <a:ext cx="156210" cy="199390"/>
          </a:xfrm>
          <a:custGeom>
            <a:avLst/>
            <a:gdLst/>
            <a:ahLst/>
            <a:cxnLst/>
            <a:rect l="l" t="t" r="r" b="b"/>
            <a:pathLst>
              <a:path w="156210" h="199390">
                <a:moveTo>
                  <a:pt x="90169" y="0"/>
                </a:moveTo>
                <a:lnTo>
                  <a:pt x="92837" y="0"/>
                </a:lnTo>
                <a:lnTo>
                  <a:pt x="94487" y="4445"/>
                </a:lnTo>
                <a:lnTo>
                  <a:pt x="94995" y="13081"/>
                </a:lnTo>
                <a:lnTo>
                  <a:pt x="95630" y="21844"/>
                </a:lnTo>
                <a:lnTo>
                  <a:pt x="96900" y="26288"/>
                </a:lnTo>
                <a:lnTo>
                  <a:pt x="98678" y="26288"/>
                </a:lnTo>
                <a:lnTo>
                  <a:pt x="97536" y="26288"/>
                </a:lnTo>
                <a:lnTo>
                  <a:pt x="132619" y="7493"/>
                </a:lnTo>
                <a:lnTo>
                  <a:pt x="150749" y="4825"/>
                </a:lnTo>
                <a:lnTo>
                  <a:pt x="154177" y="4825"/>
                </a:lnTo>
                <a:lnTo>
                  <a:pt x="155955" y="6731"/>
                </a:lnTo>
                <a:lnTo>
                  <a:pt x="155955" y="10795"/>
                </a:lnTo>
                <a:lnTo>
                  <a:pt x="155955" y="15621"/>
                </a:lnTo>
                <a:lnTo>
                  <a:pt x="155575" y="23113"/>
                </a:lnTo>
                <a:lnTo>
                  <a:pt x="154686" y="33147"/>
                </a:lnTo>
                <a:lnTo>
                  <a:pt x="153924" y="43053"/>
                </a:lnTo>
                <a:lnTo>
                  <a:pt x="153542" y="50673"/>
                </a:lnTo>
                <a:lnTo>
                  <a:pt x="153542" y="55625"/>
                </a:lnTo>
                <a:lnTo>
                  <a:pt x="153542" y="60579"/>
                </a:lnTo>
                <a:lnTo>
                  <a:pt x="153796" y="67945"/>
                </a:lnTo>
                <a:lnTo>
                  <a:pt x="154177" y="77850"/>
                </a:lnTo>
                <a:lnTo>
                  <a:pt x="154558" y="87630"/>
                </a:lnTo>
                <a:lnTo>
                  <a:pt x="154686" y="94996"/>
                </a:lnTo>
                <a:lnTo>
                  <a:pt x="154686" y="99949"/>
                </a:lnTo>
                <a:lnTo>
                  <a:pt x="154686" y="105791"/>
                </a:lnTo>
                <a:lnTo>
                  <a:pt x="148589" y="108712"/>
                </a:lnTo>
                <a:lnTo>
                  <a:pt x="136397" y="108712"/>
                </a:lnTo>
                <a:lnTo>
                  <a:pt x="133730" y="108712"/>
                </a:lnTo>
                <a:lnTo>
                  <a:pt x="130047" y="108585"/>
                </a:lnTo>
                <a:lnTo>
                  <a:pt x="125475" y="108204"/>
                </a:lnTo>
                <a:lnTo>
                  <a:pt x="121030" y="107823"/>
                </a:lnTo>
                <a:lnTo>
                  <a:pt x="118237" y="107696"/>
                </a:lnTo>
                <a:lnTo>
                  <a:pt x="116966" y="107696"/>
                </a:lnTo>
                <a:lnTo>
                  <a:pt x="107441" y="107696"/>
                </a:lnTo>
                <a:lnTo>
                  <a:pt x="102742" y="111379"/>
                </a:lnTo>
                <a:lnTo>
                  <a:pt x="102742" y="118872"/>
                </a:lnTo>
                <a:lnTo>
                  <a:pt x="102816" y="125422"/>
                </a:lnTo>
                <a:lnTo>
                  <a:pt x="103044" y="133461"/>
                </a:lnTo>
                <a:lnTo>
                  <a:pt x="103439" y="143000"/>
                </a:lnTo>
                <a:lnTo>
                  <a:pt x="104012" y="154050"/>
                </a:lnTo>
                <a:lnTo>
                  <a:pt x="104659" y="165028"/>
                </a:lnTo>
                <a:lnTo>
                  <a:pt x="105092" y="174529"/>
                </a:lnTo>
                <a:lnTo>
                  <a:pt x="105334" y="182554"/>
                </a:lnTo>
                <a:lnTo>
                  <a:pt x="105409" y="189103"/>
                </a:lnTo>
                <a:lnTo>
                  <a:pt x="105409" y="195961"/>
                </a:lnTo>
                <a:lnTo>
                  <a:pt x="102615" y="199262"/>
                </a:lnTo>
                <a:lnTo>
                  <a:pt x="96900" y="199262"/>
                </a:lnTo>
                <a:lnTo>
                  <a:pt x="92709" y="199262"/>
                </a:lnTo>
                <a:lnTo>
                  <a:pt x="86232" y="199136"/>
                </a:lnTo>
                <a:lnTo>
                  <a:pt x="77596" y="198755"/>
                </a:lnTo>
                <a:lnTo>
                  <a:pt x="69087" y="198247"/>
                </a:lnTo>
                <a:lnTo>
                  <a:pt x="62611" y="198120"/>
                </a:lnTo>
                <a:lnTo>
                  <a:pt x="58419" y="198120"/>
                </a:lnTo>
                <a:lnTo>
                  <a:pt x="53847" y="198120"/>
                </a:lnTo>
                <a:lnTo>
                  <a:pt x="47116" y="198120"/>
                </a:lnTo>
                <a:lnTo>
                  <a:pt x="37972" y="198247"/>
                </a:lnTo>
                <a:lnTo>
                  <a:pt x="28955" y="198374"/>
                </a:lnTo>
                <a:lnTo>
                  <a:pt x="22097" y="198500"/>
                </a:lnTo>
                <a:lnTo>
                  <a:pt x="17652" y="198500"/>
                </a:lnTo>
                <a:lnTo>
                  <a:pt x="11937" y="198500"/>
                </a:lnTo>
                <a:lnTo>
                  <a:pt x="9143" y="195707"/>
                </a:lnTo>
                <a:lnTo>
                  <a:pt x="9143" y="189992"/>
                </a:lnTo>
                <a:lnTo>
                  <a:pt x="9143" y="97155"/>
                </a:lnTo>
                <a:lnTo>
                  <a:pt x="6969" y="56880"/>
                </a:lnTo>
                <a:lnTo>
                  <a:pt x="126" y="21209"/>
                </a:lnTo>
                <a:lnTo>
                  <a:pt x="0" y="19938"/>
                </a:lnTo>
                <a:lnTo>
                  <a:pt x="0" y="18923"/>
                </a:lnTo>
                <a:lnTo>
                  <a:pt x="0" y="16256"/>
                </a:lnTo>
                <a:lnTo>
                  <a:pt x="1142" y="14478"/>
                </a:lnTo>
                <a:lnTo>
                  <a:pt x="36575" y="9525"/>
                </a:lnTo>
                <a:lnTo>
                  <a:pt x="44195" y="8636"/>
                </a:lnTo>
                <a:lnTo>
                  <a:pt x="46989" y="8128"/>
                </a:lnTo>
                <a:lnTo>
                  <a:pt x="64898" y="4554"/>
                </a:lnTo>
                <a:lnTo>
                  <a:pt x="78057" y="2016"/>
                </a:lnTo>
                <a:lnTo>
                  <a:pt x="86477" y="502"/>
                </a:lnTo>
                <a:lnTo>
                  <a:pt x="90169" y="0"/>
                </a:lnTo>
                <a:close/>
              </a:path>
            </a:pathLst>
          </a:custGeom>
          <a:ln w="10668">
            <a:solidFill>
              <a:srgbClr val="CC583D"/>
            </a:solidFill>
          </a:ln>
        </p:spPr>
        <p:txBody>
          <a:bodyPr wrap="square" lIns="0" tIns="0" rIns="0" bIns="0" rtlCol="0"/>
          <a:lstStyle/>
          <a:p>
            <a:endParaRPr dirty="0"/>
          </a:p>
        </p:txBody>
      </p:sp>
      <p:sp>
        <p:nvSpPr>
          <p:cNvPr id="11" name="object 11"/>
          <p:cNvSpPr/>
          <p:nvPr/>
        </p:nvSpPr>
        <p:spPr>
          <a:xfrm>
            <a:off x="3263772" y="518413"/>
            <a:ext cx="233679" cy="203200"/>
          </a:xfrm>
          <a:custGeom>
            <a:avLst/>
            <a:gdLst/>
            <a:ahLst/>
            <a:cxnLst/>
            <a:rect l="l" t="t" r="r" b="b"/>
            <a:pathLst>
              <a:path w="233679" h="203200">
                <a:moveTo>
                  <a:pt x="150875" y="0"/>
                </a:moveTo>
                <a:lnTo>
                  <a:pt x="189991" y="6476"/>
                </a:lnTo>
                <a:lnTo>
                  <a:pt x="229869" y="15494"/>
                </a:lnTo>
                <a:lnTo>
                  <a:pt x="233552" y="17525"/>
                </a:lnTo>
                <a:lnTo>
                  <a:pt x="233552" y="19431"/>
                </a:lnTo>
                <a:lnTo>
                  <a:pt x="233552" y="20320"/>
                </a:lnTo>
                <a:lnTo>
                  <a:pt x="226266" y="65262"/>
                </a:lnTo>
                <a:lnTo>
                  <a:pt x="224154" y="97282"/>
                </a:lnTo>
                <a:lnTo>
                  <a:pt x="224347" y="109257"/>
                </a:lnTo>
                <a:lnTo>
                  <a:pt x="224932" y="123650"/>
                </a:lnTo>
                <a:lnTo>
                  <a:pt x="225923" y="140448"/>
                </a:lnTo>
                <a:lnTo>
                  <a:pt x="227329" y="159638"/>
                </a:lnTo>
                <a:lnTo>
                  <a:pt x="228256" y="172974"/>
                </a:lnTo>
                <a:lnTo>
                  <a:pt x="228933" y="182499"/>
                </a:lnTo>
                <a:lnTo>
                  <a:pt x="229348" y="188213"/>
                </a:lnTo>
                <a:lnTo>
                  <a:pt x="229488" y="190119"/>
                </a:lnTo>
                <a:lnTo>
                  <a:pt x="229488" y="195325"/>
                </a:lnTo>
                <a:lnTo>
                  <a:pt x="226694" y="198247"/>
                </a:lnTo>
                <a:lnTo>
                  <a:pt x="220979" y="198627"/>
                </a:lnTo>
                <a:lnTo>
                  <a:pt x="218598" y="198627"/>
                </a:lnTo>
                <a:lnTo>
                  <a:pt x="211836" y="198627"/>
                </a:lnTo>
                <a:lnTo>
                  <a:pt x="200691" y="198627"/>
                </a:lnTo>
                <a:lnTo>
                  <a:pt x="185165" y="198627"/>
                </a:lnTo>
                <a:lnTo>
                  <a:pt x="180848" y="198627"/>
                </a:lnTo>
                <a:lnTo>
                  <a:pt x="174243" y="198882"/>
                </a:lnTo>
                <a:lnTo>
                  <a:pt x="165480" y="199389"/>
                </a:lnTo>
                <a:lnTo>
                  <a:pt x="156590" y="199898"/>
                </a:lnTo>
                <a:lnTo>
                  <a:pt x="149987" y="200278"/>
                </a:lnTo>
                <a:lnTo>
                  <a:pt x="145668" y="200278"/>
                </a:lnTo>
                <a:lnTo>
                  <a:pt x="140207" y="200278"/>
                </a:lnTo>
                <a:lnTo>
                  <a:pt x="137413" y="197612"/>
                </a:lnTo>
                <a:lnTo>
                  <a:pt x="137160" y="192277"/>
                </a:lnTo>
                <a:lnTo>
                  <a:pt x="136905" y="186944"/>
                </a:lnTo>
                <a:lnTo>
                  <a:pt x="135889" y="184276"/>
                </a:lnTo>
                <a:lnTo>
                  <a:pt x="134365" y="184276"/>
                </a:lnTo>
                <a:lnTo>
                  <a:pt x="135000" y="184276"/>
                </a:lnTo>
                <a:lnTo>
                  <a:pt x="100329" y="200834"/>
                </a:lnTo>
                <a:lnTo>
                  <a:pt x="86613" y="203200"/>
                </a:lnTo>
                <a:lnTo>
                  <a:pt x="68066" y="201296"/>
                </a:lnTo>
                <a:lnTo>
                  <a:pt x="23113" y="172847"/>
                </a:lnTo>
                <a:lnTo>
                  <a:pt x="1450" y="123608"/>
                </a:lnTo>
                <a:lnTo>
                  <a:pt x="0" y="104266"/>
                </a:lnTo>
                <a:lnTo>
                  <a:pt x="1639" y="81907"/>
                </a:lnTo>
                <a:lnTo>
                  <a:pt x="14680" y="43045"/>
                </a:lnTo>
                <a:lnTo>
                  <a:pt x="54498" y="7334"/>
                </a:lnTo>
                <a:lnTo>
                  <a:pt x="96392" y="888"/>
                </a:lnTo>
                <a:lnTo>
                  <a:pt x="101963" y="1293"/>
                </a:lnTo>
                <a:lnTo>
                  <a:pt x="143001" y="13843"/>
                </a:lnTo>
                <a:lnTo>
                  <a:pt x="142748" y="13843"/>
                </a:lnTo>
                <a:lnTo>
                  <a:pt x="143763" y="13843"/>
                </a:lnTo>
                <a:lnTo>
                  <a:pt x="144652" y="11557"/>
                </a:lnTo>
                <a:lnTo>
                  <a:pt x="145414" y="6858"/>
                </a:lnTo>
                <a:lnTo>
                  <a:pt x="146050" y="2286"/>
                </a:lnTo>
                <a:lnTo>
                  <a:pt x="147954" y="0"/>
                </a:lnTo>
                <a:lnTo>
                  <a:pt x="150875" y="0"/>
                </a:lnTo>
                <a:close/>
              </a:path>
            </a:pathLst>
          </a:custGeom>
          <a:ln w="10667">
            <a:solidFill>
              <a:srgbClr val="CC583D"/>
            </a:solidFill>
          </a:ln>
        </p:spPr>
        <p:txBody>
          <a:bodyPr wrap="square" lIns="0" tIns="0" rIns="0" bIns="0" rtlCol="0"/>
          <a:lstStyle/>
          <a:p>
            <a:endParaRPr dirty="0"/>
          </a:p>
        </p:txBody>
      </p:sp>
      <p:sp>
        <p:nvSpPr>
          <p:cNvPr id="12" name="object 12"/>
          <p:cNvSpPr/>
          <p:nvPr/>
        </p:nvSpPr>
        <p:spPr>
          <a:xfrm>
            <a:off x="2142108" y="518413"/>
            <a:ext cx="233679" cy="203200"/>
          </a:xfrm>
          <a:custGeom>
            <a:avLst/>
            <a:gdLst/>
            <a:ahLst/>
            <a:cxnLst/>
            <a:rect l="l" t="t" r="r" b="b"/>
            <a:pathLst>
              <a:path w="233680" h="203200">
                <a:moveTo>
                  <a:pt x="150876" y="0"/>
                </a:moveTo>
                <a:lnTo>
                  <a:pt x="189992" y="6476"/>
                </a:lnTo>
                <a:lnTo>
                  <a:pt x="229870" y="15494"/>
                </a:lnTo>
                <a:lnTo>
                  <a:pt x="233553" y="17525"/>
                </a:lnTo>
                <a:lnTo>
                  <a:pt x="233553" y="19431"/>
                </a:lnTo>
                <a:lnTo>
                  <a:pt x="233553" y="20320"/>
                </a:lnTo>
                <a:lnTo>
                  <a:pt x="226266" y="65262"/>
                </a:lnTo>
                <a:lnTo>
                  <a:pt x="224155" y="97282"/>
                </a:lnTo>
                <a:lnTo>
                  <a:pt x="224347" y="109257"/>
                </a:lnTo>
                <a:lnTo>
                  <a:pt x="224932" y="123650"/>
                </a:lnTo>
                <a:lnTo>
                  <a:pt x="225923" y="140448"/>
                </a:lnTo>
                <a:lnTo>
                  <a:pt x="227330" y="159638"/>
                </a:lnTo>
                <a:lnTo>
                  <a:pt x="228256" y="172974"/>
                </a:lnTo>
                <a:lnTo>
                  <a:pt x="228933" y="182499"/>
                </a:lnTo>
                <a:lnTo>
                  <a:pt x="229348" y="188213"/>
                </a:lnTo>
                <a:lnTo>
                  <a:pt x="229489" y="190119"/>
                </a:lnTo>
                <a:lnTo>
                  <a:pt x="229489" y="195325"/>
                </a:lnTo>
                <a:lnTo>
                  <a:pt x="226695" y="198247"/>
                </a:lnTo>
                <a:lnTo>
                  <a:pt x="220980" y="198627"/>
                </a:lnTo>
                <a:lnTo>
                  <a:pt x="218598" y="198627"/>
                </a:lnTo>
                <a:lnTo>
                  <a:pt x="211836" y="198627"/>
                </a:lnTo>
                <a:lnTo>
                  <a:pt x="200691" y="198627"/>
                </a:lnTo>
                <a:lnTo>
                  <a:pt x="185166" y="198627"/>
                </a:lnTo>
                <a:lnTo>
                  <a:pt x="180848" y="198627"/>
                </a:lnTo>
                <a:lnTo>
                  <a:pt x="174244" y="198882"/>
                </a:lnTo>
                <a:lnTo>
                  <a:pt x="165481" y="199389"/>
                </a:lnTo>
                <a:lnTo>
                  <a:pt x="156591" y="199898"/>
                </a:lnTo>
                <a:lnTo>
                  <a:pt x="149987" y="200278"/>
                </a:lnTo>
                <a:lnTo>
                  <a:pt x="145669" y="200278"/>
                </a:lnTo>
                <a:lnTo>
                  <a:pt x="140208" y="200278"/>
                </a:lnTo>
                <a:lnTo>
                  <a:pt x="137414" y="197612"/>
                </a:lnTo>
                <a:lnTo>
                  <a:pt x="137160" y="192277"/>
                </a:lnTo>
                <a:lnTo>
                  <a:pt x="136906" y="186944"/>
                </a:lnTo>
                <a:lnTo>
                  <a:pt x="135890" y="184276"/>
                </a:lnTo>
                <a:lnTo>
                  <a:pt x="134366" y="184276"/>
                </a:lnTo>
                <a:lnTo>
                  <a:pt x="135001" y="184276"/>
                </a:lnTo>
                <a:lnTo>
                  <a:pt x="100330" y="200834"/>
                </a:lnTo>
                <a:lnTo>
                  <a:pt x="86614" y="203200"/>
                </a:lnTo>
                <a:lnTo>
                  <a:pt x="68066" y="201296"/>
                </a:lnTo>
                <a:lnTo>
                  <a:pt x="23114" y="172847"/>
                </a:lnTo>
                <a:lnTo>
                  <a:pt x="1450" y="123608"/>
                </a:lnTo>
                <a:lnTo>
                  <a:pt x="0" y="104266"/>
                </a:lnTo>
                <a:lnTo>
                  <a:pt x="1639" y="81907"/>
                </a:lnTo>
                <a:lnTo>
                  <a:pt x="14680" y="43045"/>
                </a:lnTo>
                <a:lnTo>
                  <a:pt x="54498" y="7334"/>
                </a:lnTo>
                <a:lnTo>
                  <a:pt x="96393" y="888"/>
                </a:lnTo>
                <a:lnTo>
                  <a:pt x="101963" y="1293"/>
                </a:lnTo>
                <a:lnTo>
                  <a:pt x="143002" y="13843"/>
                </a:lnTo>
                <a:lnTo>
                  <a:pt x="142748" y="13843"/>
                </a:lnTo>
                <a:lnTo>
                  <a:pt x="143764" y="13843"/>
                </a:lnTo>
                <a:lnTo>
                  <a:pt x="144653" y="11557"/>
                </a:lnTo>
                <a:lnTo>
                  <a:pt x="145415" y="6858"/>
                </a:lnTo>
                <a:lnTo>
                  <a:pt x="146050" y="2286"/>
                </a:lnTo>
                <a:lnTo>
                  <a:pt x="147955" y="0"/>
                </a:lnTo>
                <a:lnTo>
                  <a:pt x="150876" y="0"/>
                </a:lnTo>
                <a:close/>
              </a:path>
            </a:pathLst>
          </a:custGeom>
          <a:ln w="10668">
            <a:solidFill>
              <a:srgbClr val="CC583D"/>
            </a:solidFill>
          </a:ln>
        </p:spPr>
        <p:txBody>
          <a:bodyPr wrap="square" lIns="0" tIns="0" rIns="0" bIns="0" rtlCol="0"/>
          <a:lstStyle/>
          <a:p>
            <a:endParaRPr dirty="0"/>
          </a:p>
        </p:txBody>
      </p:sp>
      <p:sp>
        <p:nvSpPr>
          <p:cNvPr id="13" name="object 13"/>
          <p:cNvSpPr/>
          <p:nvPr/>
        </p:nvSpPr>
        <p:spPr>
          <a:xfrm>
            <a:off x="3515740" y="514984"/>
            <a:ext cx="226060" cy="203200"/>
          </a:xfrm>
          <a:custGeom>
            <a:avLst/>
            <a:gdLst/>
            <a:ahLst/>
            <a:cxnLst/>
            <a:rect l="l" t="t" r="r" b="b"/>
            <a:pathLst>
              <a:path w="226060" h="203200">
                <a:moveTo>
                  <a:pt x="98806" y="0"/>
                </a:moveTo>
                <a:lnTo>
                  <a:pt x="101473" y="0"/>
                </a:lnTo>
                <a:lnTo>
                  <a:pt x="103124" y="4317"/>
                </a:lnTo>
                <a:lnTo>
                  <a:pt x="103759" y="13080"/>
                </a:lnTo>
                <a:lnTo>
                  <a:pt x="104394" y="21843"/>
                </a:lnTo>
                <a:lnTo>
                  <a:pt x="105537" y="26162"/>
                </a:lnTo>
                <a:lnTo>
                  <a:pt x="106934" y="26162"/>
                </a:lnTo>
                <a:lnTo>
                  <a:pt x="105918" y="26162"/>
                </a:lnTo>
                <a:lnTo>
                  <a:pt x="147764" y="6048"/>
                </a:lnTo>
                <a:lnTo>
                  <a:pt x="164211" y="3175"/>
                </a:lnTo>
                <a:lnTo>
                  <a:pt x="175807" y="3887"/>
                </a:lnTo>
                <a:lnTo>
                  <a:pt x="214501" y="21740"/>
                </a:lnTo>
                <a:lnTo>
                  <a:pt x="225806" y="50673"/>
                </a:lnTo>
                <a:lnTo>
                  <a:pt x="225806" y="194690"/>
                </a:lnTo>
                <a:lnTo>
                  <a:pt x="225806" y="200151"/>
                </a:lnTo>
                <a:lnTo>
                  <a:pt x="223266" y="202818"/>
                </a:lnTo>
                <a:lnTo>
                  <a:pt x="218439" y="202818"/>
                </a:lnTo>
                <a:lnTo>
                  <a:pt x="213868" y="202818"/>
                </a:lnTo>
                <a:lnTo>
                  <a:pt x="207263" y="202691"/>
                </a:lnTo>
                <a:lnTo>
                  <a:pt x="198374" y="202311"/>
                </a:lnTo>
                <a:lnTo>
                  <a:pt x="189484" y="201802"/>
                </a:lnTo>
                <a:lnTo>
                  <a:pt x="182880" y="201675"/>
                </a:lnTo>
                <a:lnTo>
                  <a:pt x="178435" y="201675"/>
                </a:lnTo>
                <a:lnTo>
                  <a:pt x="173862" y="201675"/>
                </a:lnTo>
                <a:lnTo>
                  <a:pt x="166878" y="201675"/>
                </a:lnTo>
                <a:lnTo>
                  <a:pt x="157734" y="201802"/>
                </a:lnTo>
                <a:lnTo>
                  <a:pt x="148462" y="201929"/>
                </a:lnTo>
                <a:lnTo>
                  <a:pt x="141605" y="202056"/>
                </a:lnTo>
                <a:lnTo>
                  <a:pt x="136906" y="202056"/>
                </a:lnTo>
                <a:lnTo>
                  <a:pt x="131825" y="202056"/>
                </a:lnTo>
                <a:lnTo>
                  <a:pt x="129159" y="198627"/>
                </a:lnTo>
                <a:lnTo>
                  <a:pt x="129159" y="191897"/>
                </a:lnTo>
                <a:lnTo>
                  <a:pt x="129182" y="186777"/>
                </a:lnTo>
                <a:lnTo>
                  <a:pt x="129254" y="180562"/>
                </a:lnTo>
                <a:lnTo>
                  <a:pt x="129373" y="173251"/>
                </a:lnTo>
                <a:lnTo>
                  <a:pt x="129539" y="164845"/>
                </a:lnTo>
                <a:lnTo>
                  <a:pt x="129780" y="156366"/>
                </a:lnTo>
                <a:lnTo>
                  <a:pt x="129936" y="149018"/>
                </a:lnTo>
                <a:lnTo>
                  <a:pt x="130022" y="142789"/>
                </a:lnTo>
                <a:lnTo>
                  <a:pt x="130048" y="137667"/>
                </a:lnTo>
                <a:lnTo>
                  <a:pt x="130048" y="133223"/>
                </a:lnTo>
                <a:lnTo>
                  <a:pt x="129921" y="126364"/>
                </a:lnTo>
                <a:lnTo>
                  <a:pt x="129539" y="117475"/>
                </a:lnTo>
                <a:lnTo>
                  <a:pt x="129286" y="108457"/>
                </a:lnTo>
                <a:lnTo>
                  <a:pt x="129159" y="101600"/>
                </a:lnTo>
                <a:lnTo>
                  <a:pt x="129159" y="97154"/>
                </a:lnTo>
                <a:lnTo>
                  <a:pt x="129159" y="89407"/>
                </a:lnTo>
                <a:lnTo>
                  <a:pt x="125475" y="85598"/>
                </a:lnTo>
                <a:lnTo>
                  <a:pt x="117856" y="85598"/>
                </a:lnTo>
                <a:lnTo>
                  <a:pt x="110236" y="85598"/>
                </a:lnTo>
                <a:lnTo>
                  <a:pt x="106299" y="89280"/>
                </a:lnTo>
                <a:lnTo>
                  <a:pt x="106299" y="96774"/>
                </a:lnTo>
                <a:lnTo>
                  <a:pt x="106299" y="192659"/>
                </a:lnTo>
                <a:lnTo>
                  <a:pt x="106299" y="199516"/>
                </a:lnTo>
                <a:lnTo>
                  <a:pt x="103505" y="202818"/>
                </a:lnTo>
                <a:lnTo>
                  <a:pt x="97789" y="202818"/>
                </a:lnTo>
                <a:lnTo>
                  <a:pt x="93599" y="202818"/>
                </a:lnTo>
                <a:lnTo>
                  <a:pt x="87122" y="202691"/>
                </a:lnTo>
                <a:lnTo>
                  <a:pt x="78486" y="202311"/>
                </a:lnTo>
                <a:lnTo>
                  <a:pt x="69976" y="201802"/>
                </a:lnTo>
                <a:lnTo>
                  <a:pt x="63500" y="201675"/>
                </a:lnTo>
                <a:lnTo>
                  <a:pt x="59309" y="201675"/>
                </a:lnTo>
                <a:lnTo>
                  <a:pt x="54737" y="201675"/>
                </a:lnTo>
                <a:lnTo>
                  <a:pt x="48006" y="201675"/>
                </a:lnTo>
                <a:lnTo>
                  <a:pt x="38862" y="201802"/>
                </a:lnTo>
                <a:lnTo>
                  <a:pt x="29845" y="201929"/>
                </a:lnTo>
                <a:lnTo>
                  <a:pt x="22987" y="202056"/>
                </a:lnTo>
                <a:lnTo>
                  <a:pt x="18542" y="202056"/>
                </a:lnTo>
                <a:lnTo>
                  <a:pt x="12826" y="202056"/>
                </a:lnTo>
                <a:lnTo>
                  <a:pt x="10033" y="199262"/>
                </a:lnTo>
                <a:lnTo>
                  <a:pt x="10033" y="193548"/>
                </a:lnTo>
                <a:lnTo>
                  <a:pt x="10033" y="100711"/>
                </a:lnTo>
                <a:lnTo>
                  <a:pt x="7667" y="59864"/>
                </a:lnTo>
                <a:lnTo>
                  <a:pt x="254" y="21970"/>
                </a:lnTo>
                <a:lnTo>
                  <a:pt x="0" y="20700"/>
                </a:lnTo>
                <a:lnTo>
                  <a:pt x="0" y="19685"/>
                </a:lnTo>
                <a:lnTo>
                  <a:pt x="0" y="17144"/>
                </a:lnTo>
                <a:lnTo>
                  <a:pt x="1143" y="15366"/>
                </a:lnTo>
                <a:lnTo>
                  <a:pt x="3429" y="14477"/>
                </a:lnTo>
                <a:lnTo>
                  <a:pt x="14021" y="13126"/>
                </a:lnTo>
                <a:lnTo>
                  <a:pt x="25590" y="11572"/>
                </a:lnTo>
                <a:lnTo>
                  <a:pt x="38111" y="9852"/>
                </a:lnTo>
                <a:lnTo>
                  <a:pt x="51562" y="8000"/>
                </a:lnTo>
                <a:lnTo>
                  <a:pt x="69945" y="4500"/>
                </a:lnTo>
                <a:lnTo>
                  <a:pt x="83947" y="2000"/>
                </a:lnTo>
                <a:lnTo>
                  <a:pt x="93567" y="500"/>
                </a:lnTo>
                <a:lnTo>
                  <a:pt x="98806" y="0"/>
                </a:lnTo>
                <a:close/>
              </a:path>
            </a:pathLst>
          </a:custGeom>
          <a:ln w="10668">
            <a:solidFill>
              <a:srgbClr val="CC583D"/>
            </a:solidFill>
          </a:ln>
        </p:spPr>
        <p:txBody>
          <a:bodyPr wrap="square" lIns="0" tIns="0" rIns="0" bIns="0" rtlCol="0"/>
          <a:lstStyle/>
          <a:p>
            <a:endParaRPr dirty="0"/>
          </a:p>
        </p:txBody>
      </p:sp>
      <p:sp>
        <p:nvSpPr>
          <p:cNvPr id="14" name="object 14"/>
          <p:cNvSpPr/>
          <p:nvPr/>
        </p:nvSpPr>
        <p:spPr>
          <a:xfrm>
            <a:off x="2394076" y="514984"/>
            <a:ext cx="226060" cy="203200"/>
          </a:xfrm>
          <a:custGeom>
            <a:avLst/>
            <a:gdLst/>
            <a:ahLst/>
            <a:cxnLst/>
            <a:rect l="l" t="t" r="r" b="b"/>
            <a:pathLst>
              <a:path w="226060" h="203200">
                <a:moveTo>
                  <a:pt x="98806" y="0"/>
                </a:moveTo>
                <a:lnTo>
                  <a:pt x="101473" y="0"/>
                </a:lnTo>
                <a:lnTo>
                  <a:pt x="103124" y="4317"/>
                </a:lnTo>
                <a:lnTo>
                  <a:pt x="103759" y="13080"/>
                </a:lnTo>
                <a:lnTo>
                  <a:pt x="104393" y="21843"/>
                </a:lnTo>
                <a:lnTo>
                  <a:pt x="105537" y="26162"/>
                </a:lnTo>
                <a:lnTo>
                  <a:pt x="106934" y="26162"/>
                </a:lnTo>
                <a:lnTo>
                  <a:pt x="105918" y="26162"/>
                </a:lnTo>
                <a:lnTo>
                  <a:pt x="112775" y="22351"/>
                </a:lnTo>
                <a:lnTo>
                  <a:pt x="147764" y="6048"/>
                </a:lnTo>
                <a:lnTo>
                  <a:pt x="164211" y="3175"/>
                </a:lnTo>
                <a:lnTo>
                  <a:pt x="175807" y="3887"/>
                </a:lnTo>
                <a:lnTo>
                  <a:pt x="214501" y="21740"/>
                </a:lnTo>
                <a:lnTo>
                  <a:pt x="225806" y="50673"/>
                </a:lnTo>
                <a:lnTo>
                  <a:pt x="225806" y="194690"/>
                </a:lnTo>
                <a:lnTo>
                  <a:pt x="225806" y="200151"/>
                </a:lnTo>
                <a:lnTo>
                  <a:pt x="223266" y="202818"/>
                </a:lnTo>
                <a:lnTo>
                  <a:pt x="218440" y="202818"/>
                </a:lnTo>
                <a:lnTo>
                  <a:pt x="213868" y="202818"/>
                </a:lnTo>
                <a:lnTo>
                  <a:pt x="207264" y="202691"/>
                </a:lnTo>
                <a:lnTo>
                  <a:pt x="198374" y="202311"/>
                </a:lnTo>
                <a:lnTo>
                  <a:pt x="189484" y="201802"/>
                </a:lnTo>
                <a:lnTo>
                  <a:pt x="182880" y="201675"/>
                </a:lnTo>
                <a:lnTo>
                  <a:pt x="178435" y="201675"/>
                </a:lnTo>
                <a:lnTo>
                  <a:pt x="173862" y="201675"/>
                </a:lnTo>
                <a:lnTo>
                  <a:pt x="166878" y="201675"/>
                </a:lnTo>
                <a:lnTo>
                  <a:pt x="157734" y="201802"/>
                </a:lnTo>
                <a:lnTo>
                  <a:pt x="148462" y="201929"/>
                </a:lnTo>
                <a:lnTo>
                  <a:pt x="141605" y="202056"/>
                </a:lnTo>
                <a:lnTo>
                  <a:pt x="136906" y="202056"/>
                </a:lnTo>
                <a:lnTo>
                  <a:pt x="131825" y="202056"/>
                </a:lnTo>
                <a:lnTo>
                  <a:pt x="129159" y="198627"/>
                </a:lnTo>
                <a:lnTo>
                  <a:pt x="129159" y="191897"/>
                </a:lnTo>
                <a:lnTo>
                  <a:pt x="129182" y="186777"/>
                </a:lnTo>
                <a:lnTo>
                  <a:pt x="129254" y="180562"/>
                </a:lnTo>
                <a:lnTo>
                  <a:pt x="129373" y="173251"/>
                </a:lnTo>
                <a:lnTo>
                  <a:pt x="129540" y="164845"/>
                </a:lnTo>
                <a:lnTo>
                  <a:pt x="129780" y="156366"/>
                </a:lnTo>
                <a:lnTo>
                  <a:pt x="129936" y="149018"/>
                </a:lnTo>
                <a:lnTo>
                  <a:pt x="130022" y="142789"/>
                </a:lnTo>
                <a:lnTo>
                  <a:pt x="130048" y="137667"/>
                </a:lnTo>
                <a:lnTo>
                  <a:pt x="130048" y="133223"/>
                </a:lnTo>
                <a:lnTo>
                  <a:pt x="129921" y="126364"/>
                </a:lnTo>
                <a:lnTo>
                  <a:pt x="129540" y="117475"/>
                </a:lnTo>
                <a:lnTo>
                  <a:pt x="129286" y="108457"/>
                </a:lnTo>
                <a:lnTo>
                  <a:pt x="129159" y="101600"/>
                </a:lnTo>
                <a:lnTo>
                  <a:pt x="129159" y="97154"/>
                </a:lnTo>
                <a:lnTo>
                  <a:pt x="129159" y="89407"/>
                </a:lnTo>
                <a:lnTo>
                  <a:pt x="125475" y="85598"/>
                </a:lnTo>
                <a:lnTo>
                  <a:pt x="117856" y="85598"/>
                </a:lnTo>
                <a:lnTo>
                  <a:pt x="110236" y="85598"/>
                </a:lnTo>
                <a:lnTo>
                  <a:pt x="106299" y="89280"/>
                </a:lnTo>
                <a:lnTo>
                  <a:pt x="106299" y="96774"/>
                </a:lnTo>
                <a:lnTo>
                  <a:pt x="106299" y="192659"/>
                </a:lnTo>
                <a:lnTo>
                  <a:pt x="106299" y="199516"/>
                </a:lnTo>
                <a:lnTo>
                  <a:pt x="103505" y="202818"/>
                </a:lnTo>
                <a:lnTo>
                  <a:pt x="97790" y="202818"/>
                </a:lnTo>
                <a:lnTo>
                  <a:pt x="93599" y="202818"/>
                </a:lnTo>
                <a:lnTo>
                  <a:pt x="87122" y="202691"/>
                </a:lnTo>
                <a:lnTo>
                  <a:pt x="78486" y="202311"/>
                </a:lnTo>
                <a:lnTo>
                  <a:pt x="69977" y="201802"/>
                </a:lnTo>
                <a:lnTo>
                  <a:pt x="63500" y="201675"/>
                </a:lnTo>
                <a:lnTo>
                  <a:pt x="59309" y="201675"/>
                </a:lnTo>
                <a:lnTo>
                  <a:pt x="54737" y="201675"/>
                </a:lnTo>
                <a:lnTo>
                  <a:pt x="48006" y="201675"/>
                </a:lnTo>
                <a:lnTo>
                  <a:pt x="38862" y="201802"/>
                </a:lnTo>
                <a:lnTo>
                  <a:pt x="29845" y="201929"/>
                </a:lnTo>
                <a:lnTo>
                  <a:pt x="22987" y="202056"/>
                </a:lnTo>
                <a:lnTo>
                  <a:pt x="18542" y="202056"/>
                </a:lnTo>
                <a:lnTo>
                  <a:pt x="12827" y="202056"/>
                </a:lnTo>
                <a:lnTo>
                  <a:pt x="10033" y="199262"/>
                </a:lnTo>
                <a:lnTo>
                  <a:pt x="10033" y="193548"/>
                </a:lnTo>
                <a:lnTo>
                  <a:pt x="10033" y="100711"/>
                </a:lnTo>
                <a:lnTo>
                  <a:pt x="7667" y="59864"/>
                </a:lnTo>
                <a:lnTo>
                  <a:pt x="254" y="21970"/>
                </a:lnTo>
                <a:lnTo>
                  <a:pt x="0" y="20700"/>
                </a:lnTo>
                <a:lnTo>
                  <a:pt x="0" y="19685"/>
                </a:lnTo>
                <a:lnTo>
                  <a:pt x="0" y="17144"/>
                </a:lnTo>
                <a:lnTo>
                  <a:pt x="1143" y="15366"/>
                </a:lnTo>
                <a:lnTo>
                  <a:pt x="3429" y="14477"/>
                </a:lnTo>
                <a:lnTo>
                  <a:pt x="14021" y="13126"/>
                </a:lnTo>
                <a:lnTo>
                  <a:pt x="25590" y="11572"/>
                </a:lnTo>
                <a:lnTo>
                  <a:pt x="38111" y="9852"/>
                </a:lnTo>
                <a:lnTo>
                  <a:pt x="51562" y="8000"/>
                </a:lnTo>
                <a:lnTo>
                  <a:pt x="69945" y="4500"/>
                </a:lnTo>
                <a:lnTo>
                  <a:pt x="83946" y="2000"/>
                </a:lnTo>
                <a:lnTo>
                  <a:pt x="93567" y="500"/>
                </a:lnTo>
                <a:lnTo>
                  <a:pt x="98806" y="0"/>
                </a:lnTo>
                <a:close/>
              </a:path>
            </a:pathLst>
          </a:custGeom>
          <a:ln w="10668">
            <a:solidFill>
              <a:srgbClr val="CC583D"/>
            </a:solidFill>
          </a:ln>
        </p:spPr>
        <p:txBody>
          <a:bodyPr wrap="square" lIns="0" tIns="0" rIns="0" bIns="0" rtlCol="0"/>
          <a:lstStyle/>
          <a:p>
            <a:endParaRPr dirty="0"/>
          </a:p>
        </p:txBody>
      </p:sp>
      <p:sp>
        <p:nvSpPr>
          <p:cNvPr id="15" name="object 15"/>
          <p:cNvSpPr/>
          <p:nvPr/>
        </p:nvSpPr>
        <p:spPr>
          <a:xfrm>
            <a:off x="3763264" y="514730"/>
            <a:ext cx="164465" cy="207645"/>
          </a:xfrm>
          <a:custGeom>
            <a:avLst/>
            <a:gdLst/>
            <a:ahLst/>
            <a:cxnLst/>
            <a:rect l="l" t="t" r="r" b="b"/>
            <a:pathLst>
              <a:path w="164464" h="207645">
                <a:moveTo>
                  <a:pt x="104521" y="0"/>
                </a:moveTo>
                <a:lnTo>
                  <a:pt x="146472" y="5947"/>
                </a:lnTo>
                <a:lnTo>
                  <a:pt x="164211" y="14732"/>
                </a:lnTo>
                <a:lnTo>
                  <a:pt x="164211" y="16383"/>
                </a:lnTo>
                <a:lnTo>
                  <a:pt x="152991" y="60380"/>
                </a:lnTo>
                <a:lnTo>
                  <a:pt x="143510" y="86233"/>
                </a:lnTo>
                <a:lnTo>
                  <a:pt x="140970" y="86233"/>
                </a:lnTo>
                <a:lnTo>
                  <a:pt x="139064" y="86233"/>
                </a:lnTo>
                <a:lnTo>
                  <a:pt x="136016" y="86106"/>
                </a:lnTo>
                <a:lnTo>
                  <a:pt x="131952" y="85725"/>
                </a:lnTo>
                <a:lnTo>
                  <a:pt x="127888" y="85344"/>
                </a:lnTo>
                <a:lnTo>
                  <a:pt x="124840" y="85090"/>
                </a:lnTo>
                <a:lnTo>
                  <a:pt x="122682" y="85090"/>
                </a:lnTo>
                <a:lnTo>
                  <a:pt x="117348" y="85090"/>
                </a:lnTo>
                <a:lnTo>
                  <a:pt x="112649" y="86741"/>
                </a:lnTo>
                <a:lnTo>
                  <a:pt x="108965" y="90170"/>
                </a:lnTo>
                <a:lnTo>
                  <a:pt x="105156" y="93472"/>
                </a:lnTo>
                <a:lnTo>
                  <a:pt x="103250" y="97917"/>
                </a:lnTo>
                <a:lnTo>
                  <a:pt x="103250" y="103378"/>
                </a:lnTo>
                <a:lnTo>
                  <a:pt x="104465" y="111379"/>
                </a:lnTo>
                <a:lnTo>
                  <a:pt x="108108" y="117094"/>
                </a:lnTo>
                <a:lnTo>
                  <a:pt x="114180" y="120523"/>
                </a:lnTo>
                <a:lnTo>
                  <a:pt x="122682" y="121666"/>
                </a:lnTo>
                <a:lnTo>
                  <a:pt x="125857" y="121666"/>
                </a:lnTo>
                <a:lnTo>
                  <a:pt x="130175" y="120777"/>
                </a:lnTo>
                <a:lnTo>
                  <a:pt x="135509" y="118999"/>
                </a:lnTo>
                <a:lnTo>
                  <a:pt x="140715" y="117348"/>
                </a:lnTo>
                <a:lnTo>
                  <a:pt x="159785" y="163405"/>
                </a:lnTo>
                <a:lnTo>
                  <a:pt x="163322" y="190373"/>
                </a:lnTo>
                <a:lnTo>
                  <a:pt x="161678" y="193708"/>
                </a:lnTo>
                <a:lnTo>
                  <a:pt x="118395" y="206121"/>
                </a:lnTo>
                <a:lnTo>
                  <a:pt x="104521" y="207264"/>
                </a:lnTo>
                <a:lnTo>
                  <a:pt x="84159" y="205333"/>
                </a:lnTo>
                <a:lnTo>
                  <a:pt x="47531" y="189851"/>
                </a:lnTo>
                <a:lnTo>
                  <a:pt x="17573" y="160081"/>
                </a:lnTo>
                <a:lnTo>
                  <a:pt x="1952" y="123644"/>
                </a:lnTo>
                <a:lnTo>
                  <a:pt x="0" y="103378"/>
                </a:lnTo>
                <a:lnTo>
                  <a:pt x="1857" y="81968"/>
                </a:lnTo>
                <a:lnTo>
                  <a:pt x="16716" y="44959"/>
                </a:lnTo>
                <a:lnTo>
                  <a:pt x="45602" y="16502"/>
                </a:lnTo>
                <a:lnTo>
                  <a:pt x="82992" y="1833"/>
                </a:lnTo>
                <a:lnTo>
                  <a:pt x="104521" y="0"/>
                </a:lnTo>
                <a:close/>
              </a:path>
            </a:pathLst>
          </a:custGeom>
          <a:ln w="10668">
            <a:solidFill>
              <a:srgbClr val="CC583D"/>
            </a:solidFill>
          </a:ln>
        </p:spPr>
        <p:txBody>
          <a:bodyPr wrap="square" lIns="0" tIns="0" rIns="0" bIns="0" rtlCol="0"/>
          <a:lstStyle/>
          <a:p>
            <a:endParaRPr dirty="0"/>
          </a:p>
        </p:txBody>
      </p:sp>
      <p:sp>
        <p:nvSpPr>
          <p:cNvPr id="16" name="object 16"/>
          <p:cNvSpPr/>
          <p:nvPr/>
        </p:nvSpPr>
        <p:spPr>
          <a:xfrm>
            <a:off x="3941317" y="513587"/>
            <a:ext cx="201295" cy="208279"/>
          </a:xfrm>
          <a:custGeom>
            <a:avLst/>
            <a:gdLst/>
            <a:ahLst/>
            <a:cxnLst/>
            <a:rect l="l" t="t" r="r" b="b"/>
            <a:pathLst>
              <a:path w="201295" h="208279">
                <a:moveTo>
                  <a:pt x="105283" y="0"/>
                </a:moveTo>
                <a:lnTo>
                  <a:pt x="157932" y="16341"/>
                </a:lnTo>
                <a:lnTo>
                  <a:pt x="184981" y="44301"/>
                </a:lnTo>
                <a:lnTo>
                  <a:pt x="200787" y="97789"/>
                </a:lnTo>
                <a:lnTo>
                  <a:pt x="199979" y="107001"/>
                </a:lnTo>
                <a:lnTo>
                  <a:pt x="157152" y="125735"/>
                </a:lnTo>
                <a:lnTo>
                  <a:pt x="89789" y="133476"/>
                </a:lnTo>
                <a:lnTo>
                  <a:pt x="91312" y="138049"/>
                </a:lnTo>
                <a:lnTo>
                  <a:pt x="95758" y="141604"/>
                </a:lnTo>
                <a:lnTo>
                  <a:pt x="102870" y="144272"/>
                </a:lnTo>
                <a:lnTo>
                  <a:pt x="108585" y="146176"/>
                </a:lnTo>
                <a:lnTo>
                  <a:pt x="114427" y="147192"/>
                </a:lnTo>
                <a:lnTo>
                  <a:pt x="120396" y="147192"/>
                </a:lnTo>
                <a:lnTo>
                  <a:pt x="126365" y="147192"/>
                </a:lnTo>
                <a:lnTo>
                  <a:pt x="134239" y="145541"/>
                </a:lnTo>
                <a:lnTo>
                  <a:pt x="144272" y="142239"/>
                </a:lnTo>
                <a:lnTo>
                  <a:pt x="154305" y="138937"/>
                </a:lnTo>
                <a:lnTo>
                  <a:pt x="160020" y="137287"/>
                </a:lnTo>
                <a:lnTo>
                  <a:pt x="161417" y="137287"/>
                </a:lnTo>
                <a:lnTo>
                  <a:pt x="163576" y="137287"/>
                </a:lnTo>
                <a:lnTo>
                  <a:pt x="165354" y="138429"/>
                </a:lnTo>
                <a:lnTo>
                  <a:pt x="166624" y="140842"/>
                </a:lnTo>
                <a:lnTo>
                  <a:pt x="168656" y="145414"/>
                </a:lnTo>
                <a:lnTo>
                  <a:pt x="171831" y="152019"/>
                </a:lnTo>
                <a:lnTo>
                  <a:pt x="176149" y="160782"/>
                </a:lnTo>
                <a:lnTo>
                  <a:pt x="178689" y="164591"/>
                </a:lnTo>
                <a:lnTo>
                  <a:pt x="183769" y="171703"/>
                </a:lnTo>
                <a:lnTo>
                  <a:pt x="188214" y="178053"/>
                </a:lnTo>
                <a:lnTo>
                  <a:pt x="190500" y="181483"/>
                </a:lnTo>
                <a:lnTo>
                  <a:pt x="190500" y="182245"/>
                </a:lnTo>
                <a:lnTo>
                  <a:pt x="190500" y="183641"/>
                </a:lnTo>
                <a:lnTo>
                  <a:pt x="136810" y="206694"/>
                </a:lnTo>
                <a:lnTo>
                  <a:pt x="111760" y="208025"/>
                </a:lnTo>
                <a:lnTo>
                  <a:pt x="87354" y="206501"/>
                </a:lnTo>
                <a:lnTo>
                  <a:pt x="47019" y="194309"/>
                </a:lnTo>
                <a:lnTo>
                  <a:pt x="17466" y="169068"/>
                </a:lnTo>
                <a:lnTo>
                  <a:pt x="1932" y="130778"/>
                </a:lnTo>
                <a:lnTo>
                  <a:pt x="0" y="107061"/>
                </a:lnTo>
                <a:lnTo>
                  <a:pt x="1881" y="85222"/>
                </a:lnTo>
                <a:lnTo>
                  <a:pt x="16930" y="47071"/>
                </a:lnTo>
                <a:lnTo>
                  <a:pt x="46079" y="17305"/>
                </a:lnTo>
                <a:lnTo>
                  <a:pt x="83659" y="1926"/>
                </a:lnTo>
                <a:lnTo>
                  <a:pt x="105283" y="0"/>
                </a:lnTo>
                <a:close/>
              </a:path>
            </a:pathLst>
          </a:custGeom>
          <a:ln w="10668">
            <a:solidFill>
              <a:srgbClr val="CC583D"/>
            </a:solidFill>
          </a:ln>
        </p:spPr>
        <p:txBody>
          <a:bodyPr wrap="square" lIns="0" tIns="0" rIns="0" bIns="0" rtlCol="0"/>
          <a:lstStyle/>
          <a:p>
            <a:endParaRPr dirty="0"/>
          </a:p>
        </p:txBody>
      </p:sp>
      <p:sp>
        <p:nvSpPr>
          <p:cNvPr id="17" name="object 17"/>
          <p:cNvSpPr/>
          <p:nvPr/>
        </p:nvSpPr>
        <p:spPr>
          <a:xfrm>
            <a:off x="3000248" y="430911"/>
            <a:ext cx="253365" cy="294005"/>
          </a:xfrm>
          <a:custGeom>
            <a:avLst/>
            <a:gdLst/>
            <a:ahLst/>
            <a:cxnLst/>
            <a:rect l="l" t="t" r="r" b="b"/>
            <a:pathLst>
              <a:path w="253364" h="294005">
                <a:moveTo>
                  <a:pt x="147446" y="0"/>
                </a:moveTo>
                <a:lnTo>
                  <a:pt x="203469" y="9699"/>
                </a:lnTo>
                <a:lnTo>
                  <a:pt x="248157" y="38735"/>
                </a:lnTo>
                <a:lnTo>
                  <a:pt x="252856" y="44576"/>
                </a:lnTo>
                <a:lnTo>
                  <a:pt x="252856" y="46862"/>
                </a:lnTo>
                <a:lnTo>
                  <a:pt x="234060" y="84962"/>
                </a:lnTo>
                <a:lnTo>
                  <a:pt x="214415" y="118413"/>
                </a:lnTo>
                <a:lnTo>
                  <a:pt x="207771" y="124205"/>
                </a:lnTo>
                <a:lnTo>
                  <a:pt x="205994" y="124205"/>
                </a:lnTo>
                <a:lnTo>
                  <a:pt x="205358" y="124205"/>
                </a:lnTo>
                <a:lnTo>
                  <a:pt x="202437" y="122047"/>
                </a:lnTo>
                <a:lnTo>
                  <a:pt x="197231" y="117601"/>
                </a:lnTo>
                <a:lnTo>
                  <a:pt x="191007" y="112522"/>
                </a:lnTo>
                <a:lnTo>
                  <a:pt x="150621" y="99313"/>
                </a:lnTo>
                <a:lnTo>
                  <a:pt x="141454" y="100191"/>
                </a:lnTo>
                <a:lnTo>
                  <a:pt x="108346" y="128317"/>
                </a:lnTo>
                <a:lnTo>
                  <a:pt x="105028" y="146050"/>
                </a:lnTo>
                <a:lnTo>
                  <a:pt x="105860" y="155356"/>
                </a:lnTo>
                <a:lnTo>
                  <a:pt x="133000" y="189833"/>
                </a:lnTo>
                <a:lnTo>
                  <a:pt x="150621" y="193293"/>
                </a:lnTo>
                <a:lnTo>
                  <a:pt x="165697" y="192103"/>
                </a:lnTo>
                <a:lnTo>
                  <a:pt x="178927" y="188531"/>
                </a:lnTo>
                <a:lnTo>
                  <a:pt x="190323" y="182578"/>
                </a:lnTo>
                <a:lnTo>
                  <a:pt x="199897" y="174243"/>
                </a:lnTo>
                <a:lnTo>
                  <a:pt x="201675" y="172212"/>
                </a:lnTo>
                <a:lnTo>
                  <a:pt x="203072" y="171068"/>
                </a:lnTo>
                <a:lnTo>
                  <a:pt x="228219" y="203326"/>
                </a:lnTo>
                <a:lnTo>
                  <a:pt x="248935" y="237331"/>
                </a:lnTo>
                <a:lnTo>
                  <a:pt x="250316" y="241808"/>
                </a:lnTo>
                <a:lnTo>
                  <a:pt x="250316" y="244348"/>
                </a:lnTo>
                <a:lnTo>
                  <a:pt x="214866" y="277054"/>
                </a:lnTo>
                <a:lnTo>
                  <a:pt x="174799" y="291226"/>
                </a:lnTo>
                <a:lnTo>
                  <a:pt x="147446" y="293877"/>
                </a:lnTo>
                <a:lnTo>
                  <a:pt x="117846" y="291211"/>
                </a:lnTo>
                <a:lnTo>
                  <a:pt x="65597" y="269875"/>
                </a:lnTo>
                <a:lnTo>
                  <a:pt x="24163" y="228778"/>
                </a:lnTo>
                <a:lnTo>
                  <a:pt x="2688" y="176875"/>
                </a:lnTo>
                <a:lnTo>
                  <a:pt x="0" y="147447"/>
                </a:lnTo>
                <a:lnTo>
                  <a:pt x="2688" y="117919"/>
                </a:lnTo>
                <a:lnTo>
                  <a:pt x="24163" y="65722"/>
                </a:lnTo>
                <a:lnTo>
                  <a:pt x="65597" y="24217"/>
                </a:lnTo>
                <a:lnTo>
                  <a:pt x="117846" y="2690"/>
                </a:lnTo>
                <a:lnTo>
                  <a:pt x="147446" y="0"/>
                </a:lnTo>
                <a:close/>
              </a:path>
            </a:pathLst>
          </a:custGeom>
          <a:ln w="10668">
            <a:solidFill>
              <a:srgbClr val="CC583D"/>
            </a:solidFill>
          </a:ln>
        </p:spPr>
        <p:txBody>
          <a:bodyPr wrap="square" lIns="0" tIns="0" rIns="0" bIns="0" rtlCol="0"/>
          <a:lstStyle/>
          <a:p>
            <a:endParaRPr dirty="0"/>
          </a:p>
        </p:txBody>
      </p:sp>
      <p:sp>
        <p:nvSpPr>
          <p:cNvPr id="18" name="object 18"/>
          <p:cNvSpPr/>
          <p:nvPr/>
        </p:nvSpPr>
        <p:spPr>
          <a:xfrm>
            <a:off x="2642361" y="429133"/>
            <a:ext cx="235585" cy="293370"/>
          </a:xfrm>
          <a:custGeom>
            <a:avLst/>
            <a:gdLst/>
            <a:ahLst/>
            <a:cxnLst/>
            <a:rect l="l" t="t" r="r" b="b"/>
            <a:pathLst>
              <a:path w="235585" h="293370">
                <a:moveTo>
                  <a:pt x="231267" y="0"/>
                </a:moveTo>
                <a:lnTo>
                  <a:pt x="234187" y="0"/>
                </a:lnTo>
                <a:lnTo>
                  <a:pt x="235585" y="2031"/>
                </a:lnTo>
                <a:lnTo>
                  <a:pt x="235585" y="5968"/>
                </a:lnTo>
                <a:lnTo>
                  <a:pt x="235465" y="9108"/>
                </a:lnTo>
                <a:lnTo>
                  <a:pt x="235108" y="18129"/>
                </a:lnTo>
                <a:lnTo>
                  <a:pt x="234513" y="33008"/>
                </a:lnTo>
                <a:lnTo>
                  <a:pt x="233680" y="53720"/>
                </a:lnTo>
                <a:lnTo>
                  <a:pt x="232179" y="89985"/>
                </a:lnTo>
                <a:lnTo>
                  <a:pt x="231108" y="120475"/>
                </a:lnTo>
                <a:lnTo>
                  <a:pt x="230465" y="145178"/>
                </a:lnTo>
                <a:lnTo>
                  <a:pt x="230250" y="164083"/>
                </a:lnTo>
                <a:lnTo>
                  <a:pt x="230419" y="207140"/>
                </a:lnTo>
                <a:lnTo>
                  <a:pt x="230933" y="240696"/>
                </a:lnTo>
                <a:lnTo>
                  <a:pt x="231804" y="264775"/>
                </a:lnTo>
                <a:lnTo>
                  <a:pt x="233044" y="279400"/>
                </a:lnTo>
                <a:lnTo>
                  <a:pt x="233299" y="281177"/>
                </a:lnTo>
                <a:lnTo>
                  <a:pt x="233425" y="282575"/>
                </a:lnTo>
                <a:lnTo>
                  <a:pt x="233425" y="283337"/>
                </a:lnTo>
                <a:lnTo>
                  <a:pt x="233425" y="286003"/>
                </a:lnTo>
                <a:lnTo>
                  <a:pt x="232410" y="287654"/>
                </a:lnTo>
                <a:lnTo>
                  <a:pt x="230250" y="288289"/>
                </a:lnTo>
                <a:lnTo>
                  <a:pt x="227087" y="288123"/>
                </a:lnTo>
                <a:lnTo>
                  <a:pt x="218376" y="288004"/>
                </a:lnTo>
                <a:lnTo>
                  <a:pt x="204140" y="287932"/>
                </a:lnTo>
                <a:lnTo>
                  <a:pt x="184404" y="287908"/>
                </a:lnTo>
                <a:lnTo>
                  <a:pt x="180086" y="287908"/>
                </a:lnTo>
                <a:lnTo>
                  <a:pt x="173862" y="288163"/>
                </a:lnTo>
                <a:lnTo>
                  <a:pt x="165481" y="288543"/>
                </a:lnTo>
                <a:lnTo>
                  <a:pt x="157099" y="289051"/>
                </a:lnTo>
                <a:lnTo>
                  <a:pt x="150875" y="289305"/>
                </a:lnTo>
                <a:lnTo>
                  <a:pt x="146557" y="289305"/>
                </a:lnTo>
                <a:lnTo>
                  <a:pt x="144399" y="289305"/>
                </a:lnTo>
                <a:lnTo>
                  <a:pt x="143001" y="287400"/>
                </a:lnTo>
                <a:lnTo>
                  <a:pt x="142494" y="283590"/>
                </a:lnTo>
                <a:lnTo>
                  <a:pt x="142112" y="279907"/>
                </a:lnTo>
                <a:lnTo>
                  <a:pt x="141350" y="278002"/>
                </a:lnTo>
                <a:lnTo>
                  <a:pt x="140207" y="278002"/>
                </a:lnTo>
                <a:lnTo>
                  <a:pt x="139700" y="278638"/>
                </a:lnTo>
                <a:lnTo>
                  <a:pt x="133985" y="281050"/>
                </a:lnTo>
                <a:lnTo>
                  <a:pt x="91567" y="292862"/>
                </a:lnTo>
                <a:lnTo>
                  <a:pt x="70854" y="291076"/>
                </a:lnTo>
                <a:lnTo>
                  <a:pt x="23240" y="264287"/>
                </a:lnTo>
                <a:lnTo>
                  <a:pt x="1452" y="213905"/>
                </a:lnTo>
                <a:lnTo>
                  <a:pt x="0" y="192786"/>
                </a:lnTo>
                <a:lnTo>
                  <a:pt x="1404" y="171188"/>
                </a:lnTo>
                <a:lnTo>
                  <a:pt x="22479" y="120395"/>
                </a:lnTo>
                <a:lnTo>
                  <a:pt x="69895" y="93606"/>
                </a:lnTo>
                <a:lnTo>
                  <a:pt x="90805" y="91820"/>
                </a:lnTo>
                <a:lnTo>
                  <a:pt x="99282" y="92630"/>
                </a:lnTo>
                <a:lnTo>
                  <a:pt x="108902" y="95059"/>
                </a:lnTo>
                <a:lnTo>
                  <a:pt x="119665" y="99107"/>
                </a:lnTo>
                <a:lnTo>
                  <a:pt x="131571" y="104775"/>
                </a:lnTo>
                <a:lnTo>
                  <a:pt x="132842" y="104775"/>
                </a:lnTo>
                <a:lnTo>
                  <a:pt x="133476" y="102869"/>
                </a:lnTo>
                <a:lnTo>
                  <a:pt x="133476" y="99187"/>
                </a:lnTo>
                <a:lnTo>
                  <a:pt x="133476" y="53466"/>
                </a:lnTo>
                <a:lnTo>
                  <a:pt x="133476" y="49275"/>
                </a:lnTo>
                <a:lnTo>
                  <a:pt x="133095" y="42925"/>
                </a:lnTo>
                <a:lnTo>
                  <a:pt x="132206" y="34543"/>
                </a:lnTo>
                <a:lnTo>
                  <a:pt x="131318" y="26034"/>
                </a:lnTo>
                <a:lnTo>
                  <a:pt x="130937" y="19812"/>
                </a:lnTo>
                <a:lnTo>
                  <a:pt x="130937" y="15747"/>
                </a:lnTo>
                <a:lnTo>
                  <a:pt x="130937" y="11302"/>
                </a:lnTo>
                <a:lnTo>
                  <a:pt x="132206" y="9143"/>
                </a:lnTo>
                <a:lnTo>
                  <a:pt x="134746" y="9143"/>
                </a:lnTo>
                <a:lnTo>
                  <a:pt x="142245" y="8975"/>
                </a:lnTo>
                <a:lnTo>
                  <a:pt x="182625" y="6350"/>
                </a:lnTo>
                <a:lnTo>
                  <a:pt x="218186" y="888"/>
                </a:lnTo>
                <a:lnTo>
                  <a:pt x="226060" y="0"/>
                </a:lnTo>
                <a:lnTo>
                  <a:pt x="231267" y="0"/>
                </a:lnTo>
                <a:close/>
              </a:path>
            </a:pathLst>
          </a:custGeom>
          <a:ln w="10668">
            <a:solidFill>
              <a:srgbClr val="CC583D"/>
            </a:solidFill>
          </a:ln>
        </p:spPr>
        <p:txBody>
          <a:bodyPr wrap="square" lIns="0" tIns="0" rIns="0" bIns="0" rtlCol="0"/>
          <a:lstStyle/>
          <a:p>
            <a:endParaRPr dirty="0"/>
          </a:p>
        </p:txBody>
      </p:sp>
      <p:sp>
        <p:nvSpPr>
          <p:cNvPr id="19" name="object 19"/>
          <p:cNvSpPr txBox="1">
            <a:spLocks noGrp="1"/>
          </p:cNvSpPr>
          <p:nvPr>
            <p:ph type="title"/>
          </p:nvPr>
        </p:nvSpPr>
        <p:spPr>
          <a:xfrm>
            <a:off x="535940" y="937006"/>
            <a:ext cx="3608070" cy="422275"/>
          </a:xfrm>
          <a:prstGeom prst="rect">
            <a:avLst/>
          </a:prstGeom>
        </p:spPr>
        <p:txBody>
          <a:bodyPr vert="horz" wrap="square" lIns="0" tIns="13335" rIns="0" bIns="0" rtlCol="0">
            <a:spAutoFit/>
          </a:bodyPr>
          <a:lstStyle/>
          <a:p>
            <a:pPr marL="12700">
              <a:lnSpc>
                <a:spcPct val="100000"/>
              </a:lnSpc>
              <a:spcBef>
                <a:spcPts val="105"/>
              </a:spcBef>
              <a:tabLst>
                <a:tab pos="286385" algn="l"/>
              </a:tabLst>
            </a:pPr>
            <a:r>
              <a:rPr sz="1950" spc="-555" dirty="0">
                <a:solidFill>
                  <a:srgbClr val="D16248"/>
                </a:solidFill>
                <a:latin typeface="Arial"/>
                <a:cs typeface="Arial"/>
              </a:rPr>
              <a:t>	</a:t>
            </a:r>
            <a:r>
              <a:rPr i="1" u="heavy" spc="-5" dirty="0">
                <a:uFill>
                  <a:solidFill>
                    <a:srgbClr val="00AFEF"/>
                  </a:solidFill>
                </a:uFill>
                <a:latin typeface="Trebuchet MS"/>
                <a:cs typeface="Trebuchet MS"/>
              </a:rPr>
              <a:t>How </a:t>
            </a:r>
            <a:r>
              <a:rPr i="1" u="heavy" dirty="0">
                <a:uFill>
                  <a:solidFill>
                    <a:srgbClr val="00AFEF"/>
                  </a:solidFill>
                </a:uFill>
                <a:latin typeface="Trebuchet MS"/>
                <a:cs typeface="Trebuchet MS"/>
              </a:rPr>
              <a:t>they </a:t>
            </a:r>
            <a:r>
              <a:rPr i="1" u="heavy" spc="-5" dirty="0">
                <a:uFill>
                  <a:solidFill>
                    <a:srgbClr val="00AFEF"/>
                  </a:solidFill>
                </a:uFill>
                <a:latin typeface="Trebuchet MS"/>
                <a:cs typeface="Trebuchet MS"/>
              </a:rPr>
              <a:t>are</a:t>
            </a:r>
            <a:r>
              <a:rPr i="1" u="heavy" spc="-80" dirty="0">
                <a:uFill>
                  <a:solidFill>
                    <a:srgbClr val="00AFEF"/>
                  </a:solidFill>
                </a:uFill>
                <a:latin typeface="Trebuchet MS"/>
                <a:cs typeface="Trebuchet MS"/>
              </a:rPr>
              <a:t> </a:t>
            </a:r>
            <a:r>
              <a:rPr i="1" u="heavy" dirty="0">
                <a:uFill>
                  <a:solidFill>
                    <a:srgbClr val="00AFEF"/>
                  </a:solidFill>
                </a:uFill>
                <a:latin typeface="Trebuchet MS"/>
                <a:cs typeface="Trebuchet MS"/>
              </a:rPr>
              <a:t>related?</a:t>
            </a:r>
            <a:endParaRPr sz="1950" dirty="0">
              <a:latin typeface="Trebuchet MS"/>
              <a:cs typeface="Trebuchet MS"/>
            </a:endParaRPr>
          </a:p>
        </p:txBody>
      </p:sp>
      <p:sp>
        <p:nvSpPr>
          <p:cNvPr id="20" name="object 20"/>
          <p:cNvSpPr txBox="1"/>
          <p:nvPr/>
        </p:nvSpPr>
        <p:spPr>
          <a:xfrm>
            <a:off x="810259" y="1809724"/>
            <a:ext cx="7703184" cy="1967230"/>
          </a:xfrm>
          <a:prstGeom prst="rect">
            <a:avLst/>
          </a:prstGeom>
        </p:spPr>
        <p:txBody>
          <a:bodyPr vert="horz" wrap="square" lIns="0" tIns="74930" rIns="0" bIns="0" rtlCol="0">
            <a:spAutoFit/>
          </a:bodyPr>
          <a:lstStyle/>
          <a:p>
            <a:pPr marL="12700">
              <a:lnSpc>
                <a:spcPct val="100000"/>
              </a:lnSpc>
              <a:spcBef>
                <a:spcPts val="590"/>
              </a:spcBef>
              <a:tabLst>
                <a:tab pos="287020" algn="l"/>
              </a:tabLst>
            </a:pPr>
            <a:r>
              <a:rPr sz="1750" spc="-515" dirty="0">
                <a:solidFill>
                  <a:srgbClr val="CCB400"/>
                </a:solidFill>
                <a:latin typeface="Arial"/>
                <a:cs typeface="Arial"/>
              </a:rPr>
              <a:t>	</a:t>
            </a:r>
            <a:r>
              <a:rPr sz="2300" dirty="0">
                <a:solidFill>
                  <a:srgbClr val="636B85"/>
                </a:solidFill>
                <a:latin typeface="Trebuchet MS"/>
                <a:cs typeface="Trebuchet MS"/>
              </a:rPr>
              <a:t>Both sexes </a:t>
            </a:r>
            <a:r>
              <a:rPr sz="2300" spc="-5" dirty="0">
                <a:solidFill>
                  <a:srgbClr val="636B85"/>
                </a:solidFill>
                <a:latin typeface="Trebuchet MS"/>
                <a:cs typeface="Trebuchet MS"/>
              </a:rPr>
              <a:t>affected equally with high mortality</a:t>
            </a:r>
            <a:r>
              <a:rPr sz="2300" spc="-135" dirty="0">
                <a:solidFill>
                  <a:srgbClr val="636B85"/>
                </a:solidFill>
                <a:latin typeface="Trebuchet MS"/>
                <a:cs typeface="Trebuchet MS"/>
              </a:rPr>
              <a:t> </a:t>
            </a:r>
            <a:r>
              <a:rPr sz="2300" dirty="0">
                <a:solidFill>
                  <a:srgbClr val="636B85"/>
                </a:solidFill>
                <a:latin typeface="Trebuchet MS"/>
                <a:cs typeface="Trebuchet MS"/>
              </a:rPr>
              <a:t>rate</a:t>
            </a:r>
            <a:endParaRPr sz="2300" dirty="0">
              <a:latin typeface="Trebuchet MS"/>
              <a:cs typeface="Trebuchet MS"/>
            </a:endParaRPr>
          </a:p>
          <a:p>
            <a:pPr marL="287020" marR="5080" indent="-274955">
              <a:lnSpc>
                <a:spcPct val="100000"/>
              </a:lnSpc>
              <a:spcBef>
                <a:spcPts val="490"/>
              </a:spcBef>
              <a:tabLst>
                <a:tab pos="287020" algn="l"/>
              </a:tabLst>
            </a:pPr>
            <a:r>
              <a:rPr sz="1750" spc="-515" dirty="0">
                <a:solidFill>
                  <a:srgbClr val="CCB400"/>
                </a:solidFill>
                <a:latin typeface="Arial"/>
                <a:cs typeface="Arial"/>
              </a:rPr>
              <a:t>	</a:t>
            </a:r>
            <a:r>
              <a:rPr sz="2300" spc="-5" dirty="0">
                <a:solidFill>
                  <a:srgbClr val="636B85"/>
                </a:solidFill>
                <a:latin typeface="Trebuchet MS"/>
                <a:cs typeface="Trebuchet MS"/>
              </a:rPr>
              <a:t>In males </a:t>
            </a:r>
            <a:r>
              <a:rPr sz="2300" dirty="0">
                <a:solidFill>
                  <a:srgbClr val="636B85"/>
                </a:solidFill>
                <a:latin typeface="Trebuchet MS"/>
                <a:cs typeface="Trebuchet MS"/>
              </a:rPr>
              <a:t>– </a:t>
            </a:r>
            <a:r>
              <a:rPr sz="2300" spc="-5" dirty="0">
                <a:solidFill>
                  <a:srgbClr val="636B85"/>
                </a:solidFill>
                <a:latin typeface="Trebuchet MS"/>
                <a:cs typeface="Trebuchet MS"/>
              </a:rPr>
              <a:t>Ca. </a:t>
            </a:r>
            <a:r>
              <a:rPr sz="2300" dirty="0">
                <a:solidFill>
                  <a:srgbClr val="636B85"/>
                </a:solidFill>
                <a:latin typeface="Trebuchet MS"/>
                <a:cs typeface="Trebuchet MS"/>
              </a:rPr>
              <a:t>esophagus, </a:t>
            </a:r>
            <a:r>
              <a:rPr sz="2300" spc="-5" dirty="0">
                <a:solidFill>
                  <a:srgbClr val="636B85"/>
                </a:solidFill>
                <a:latin typeface="Trebuchet MS"/>
                <a:cs typeface="Trebuchet MS"/>
              </a:rPr>
              <a:t>colon, rectum, pancreas, </a:t>
            </a:r>
            <a:r>
              <a:rPr sz="2300" dirty="0">
                <a:solidFill>
                  <a:srgbClr val="636B85"/>
                </a:solidFill>
                <a:latin typeface="Trebuchet MS"/>
                <a:cs typeface="Trebuchet MS"/>
              </a:rPr>
              <a:t>liver  &amp;</a:t>
            </a:r>
            <a:r>
              <a:rPr sz="2300" spc="-25" dirty="0">
                <a:solidFill>
                  <a:srgbClr val="636B85"/>
                </a:solidFill>
                <a:latin typeface="Trebuchet MS"/>
                <a:cs typeface="Trebuchet MS"/>
              </a:rPr>
              <a:t> </a:t>
            </a:r>
            <a:r>
              <a:rPr sz="2300" spc="-5" dirty="0">
                <a:solidFill>
                  <a:srgbClr val="636B85"/>
                </a:solidFill>
                <a:latin typeface="Trebuchet MS"/>
                <a:cs typeface="Trebuchet MS"/>
              </a:rPr>
              <a:t>prostate</a:t>
            </a:r>
            <a:endParaRPr sz="2300" dirty="0">
              <a:latin typeface="Trebuchet MS"/>
              <a:cs typeface="Trebuchet MS"/>
            </a:endParaRPr>
          </a:p>
          <a:p>
            <a:pPr marL="12700">
              <a:lnSpc>
                <a:spcPct val="100000"/>
              </a:lnSpc>
              <a:spcBef>
                <a:spcPts val="509"/>
              </a:spcBef>
              <a:tabLst>
                <a:tab pos="287020" algn="l"/>
              </a:tabLst>
            </a:pPr>
            <a:r>
              <a:rPr sz="1750" spc="-515" dirty="0">
                <a:solidFill>
                  <a:srgbClr val="CCB400"/>
                </a:solidFill>
                <a:latin typeface="Arial"/>
                <a:cs typeface="Arial"/>
              </a:rPr>
              <a:t>	</a:t>
            </a:r>
            <a:r>
              <a:rPr sz="2300" spc="-5" dirty="0">
                <a:solidFill>
                  <a:srgbClr val="636B85"/>
                </a:solidFill>
                <a:latin typeface="Trebuchet MS"/>
                <a:cs typeface="Trebuchet MS"/>
              </a:rPr>
              <a:t>In </a:t>
            </a:r>
            <a:r>
              <a:rPr sz="2300" dirty="0">
                <a:solidFill>
                  <a:srgbClr val="636B85"/>
                </a:solidFill>
                <a:latin typeface="Trebuchet MS"/>
                <a:cs typeface="Trebuchet MS"/>
              </a:rPr>
              <a:t>females – </a:t>
            </a:r>
            <a:r>
              <a:rPr sz="2300" spc="-5" dirty="0">
                <a:solidFill>
                  <a:srgbClr val="636B85"/>
                </a:solidFill>
                <a:latin typeface="Trebuchet MS"/>
                <a:cs typeface="Trebuchet MS"/>
              </a:rPr>
              <a:t>Ca. </a:t>
            </a:r>
            <a:r>
              <a:rPr sz="2300" dirty="0">
                <a:solidFill>
                  <a:srgbClr val="636B85"/>
                </a:solidFill>
                <a:latin typeface="Trebuchet MS"/>
                <a:cs typeface="Trebuchet MS"/>
              </a:rPr>
              <a:t>gall </a:t>
            </a:r>
            <a:r>
              <a:rPr sz="2300" spc="-45" dirty="0">
                <a:solidFill>
                  <a:srgbClr val="636B85"/>
                </a:solidFill>
                <a:latin typeface="Trebuchet MS"/>
                <a:cs typeface="Trebuchet MS"/>
              </a:rPr>
              <a:t>bladder,</a:t>
            </a:r>
            <a:r>
              <a:rPr sz="2300" spc="-100" dirty="0">
                <a:solidFill>
                  <a:srgbClr val="636B85"/>
                </a:solidFill>
                <a:latin typeface="Trebuchet MS"/>
                <a:cs typeface="Trebuchet MS"/>
              </a:rPr>
              <a:t> </a:t>
            </a:r>
            <a:r>
              <a:rPr sz="2300" spc="-5" dirty="0">
                <a:solidFill>
                  <a:srgbClr val="636B85"/>
                </a:solidFill>
                <a:latin typeface="Trebuchet MS"/>
                <a:cs typeface="Trebuchet MS"/>
              </a:rPr>
              <a:t>bile</a:t>
            </a:r>
            <a:endParaRPr sz="2300" dirty="0">
              <a:latin typeface="Trebuchet MS"/>
              <a:cs typeface="Trebuchet MS"/>
            </a:endParaRPr>
          </a:p>
          <a:p>
            <a:pPr marL="287020">
              <a:lnSpc>
                <a:spcPct val="100000"/>
              </a:lnSpc>
            </a:pPr>
            <a:r>
              <a:rPr sz="2300" spc="-5" dirty="0">
                <a:solidFill>
                  <a:srgbClr val="636B85"/>
                </a:solidFill>
                <a:latin typeface="Trebuchet MS"/>
                <a:cs typeface="Trebuchet MS"/>
              </a:rPr>
              <a:t>duct, breast, </a:t>
            </a:r>
            <a:r>
              <a:rPr sz="2300" dirty="0">
                <a:solidFill>
                  <a:srgbClr val="636B85"/>
                </a:solidFill>
                <a:latin typeface="Trebuchet MS"/>
                <a:cs typeface="Trebuchet MS"/>
              </a:rPr>
              <a:t>endometrium, cervix,</a:t>
            </a:r>
            <a:r>
              <a:rPr sz="2300" spc="-80" dirty="0">
                <a:solidFill>
                  <a:srgbClr val="636B85"/>
                </a:solidFill>
                <a:latin typeface="Trebuchet MS"/>
                <a:cs typeface="Trebuchet MS"/>
              </a:rPr>
              <a:t> </a:t>
            </a:r>
            <a:r>
              <a:rPr sz="2300" dirty="0">
                <a:solidFill>
                  <a:srgbClr val="636B85"/>
                </a:solidFill>
                <a:latin typeface="Trebuchet MS"/>
                <a:cs typeface="Trebuchet MS"/>
              </a:rPr>
              <a:t>ovaries</a:t>
            </a:r>
            <a:endParaRPr sz="2300" dirty="0">
              <a:latin typeface="Trebuchet MS"/>
              <a:cs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286385" algn="l"/>
              </a:tabLst>
            </a:pPr>
            <a:r>
              <a:rPr sz="1950" spc="-555" dirty="0">
                <a:solidFill>
                  <a:srgbClr val="D16248"/>
                </a:solidFill>
                <a:latin typeface="Arial"/>
                <a:cs typeface="Arial"/>
              </a:rPr>
              <a:t>	</a:t>
            </a:r>
            <a:r>
              <a:rPr spc="-100" dirty="0"/>
              <a:t>Cushing‟s </a:t>
            </a:r>
            <a:r>
              <a:rPr spc="-5" dirty="0"/>
              <a:t>Syndrome</a:t>
            </a:r>
            <a:r>
              <a:rPr spc="30" dirty="0"/>
              <a:t> </a:t>
            </a:r>
            <a:r>
              <a:rPr spc="-850" dirty="0">
                <a:solidFill>
                  <a:srgbClr val="000000"/>
                </a:solidFill>
              </a:rPr>
              <a:t>–</a:t>
            </a:r>
            <a:endParaRPr sz="1950" dirty="0">
              <a:latin typeface="Arial"/>
              <a:cs typeface="Arial"/>
            </a:endParaRPr>
          </a:p>
        </p:txBody>
      </p:sp>
      <p:sp>
        <p:nvSpPr>
          <p:cNvPr id="5" name="object 5"/>
          <p:cNvSpPr txBox="1">
            <a:spLocks noGrp="1"/>
          </p:cNvSpPr>
          <p:nvPr>
            <p:ph type="body" idx="1"/>
          </p:nvPr>
        </p:nvSpPr>
        <p:spPr>
          <a:prstGeom prst="rect">
            <a:avLst/>
          </a:prstGeom>
        </p:spPr>
        <p:txBody>
          <a:bodyPr vert="horz" wrap="square" lIns="0" tIns="40005" rIns="0" bIns="0" rtlCol="0">
            <a:spAutoFit/>
          </a:bodyPr>
          <a:lstStyle/>
          <a:p>
            <a:pPr marL="286385">
              <a:lnSpc>
                <a:spcPct val="100000"/>
              </a:lnSpc>
              <a:spcBef>
                <a:spcPts val="315"/>
              </a:spcBef>
              <a:tabLst>
                <a:tab pos="561340" algn="l"/>
              </a:tabLst>
            </a:pPr>
            <a:r>
              <a:rPr sz="1750" spc="-515" dirty="0">
                <a:solidFill>
                  <a:srgbClr val="CCB400"/>
                </a:solidFill>
                <a:latin typeface="Arial"/>
                <a:cs typeface="Arial"/>
              </a:rPr>
              <a:t>	</a:t>
            </a:r>
            <a:r>
              <a:rPr dirty="0">
                <a:latin typeface="Arial"/>
                <a:cs typeface="Arial"/>
              </a:rPr>
              <a:t>↑ </a:t>
            </a:r>
            <a:r>
              <a:rPr dirty="0"/>
              <a:t>cortisol</a:t>
            </a:r>
            <a:r>
              <a:rPr spc="15" dirty="0"/>
              <a:t> </a:t>
            </a:r>
            <a:r>
              <a:rPr spc="-5" dirty="0"/>
              <a:t>levels</a:t>
            </a:r>
            <a:endParaRPr sz="1750" dirty="0">
              <a:latin typeface="Arial"/>
              <a:cs typeface="Arial"/>
            </a:endParaRPr>
          </a:p>
          <a:p>
            <a:pPr marL="286385">
              <a:lnSpc>
                <a:spcPct val="100000"/>
              </a:lnSpc>
              <a:spcBef>
                <a:spcPts val="215"/>
              </a:spcBef>
              <a:tabLst>
                <a:tab pos="561340" algn="l"/>
              </a:tabLst>
            </a:pPr>
            <a:r>
              <a:rPr sz="1750" spc="-515" dirty="0">
                <a:solidFill>
                  <a:srgbClr val="CCB400"/>
                </a:solidFill>
                <a:latin typeface="Arial"/>
                <a:cs typeface="Arial"/>
              </a:rPr>
              <a:t>	</a:t>
            </a:r>
            <a:r>
              <a:rPr spc="-5" dirty="0"/>
              <a:t>Promotes </a:t>
            </a:r>
            <a:r>
              <a:rPr dirty="0"/>
              <a:t>deposition of adipose </a:t>
            </a:r>
            <a:r>
              <a:rPr spc="-5" dirty="0"/>
              <a:t>tissue </a:t>
            </a:r>
            <a:r>
              <a:rPr dirty="0"/>
              <a:t>in </a:t>
            </a:r>
            <a:r>
              <a:rPr spc="-5" dirty="0"/>
              <a:t>peculiar</a:t>
            </a:r>
            <a:r>
              <a:rPr spc="35" dirty="0"/>
              <a:t> </a:t>
            </a:r>
            <a:r>
              <a:rPr spc="-5" dirty="0"/>
              <a:t>distribution</a:t>
            </a:r>
            <a:endParaRPr sz="1750" dirty="0">
              <a:latin typeface="Arial"/>
              <a:cs typeface="Arial"/>
            </a:endParaRPr>
          </a:p>
          <a:p>
            <a:pPr marL="607060">
              <a:lnSpc>
                <a:spcPct val="100000"/>
              </a:lnSpc>
              <a:spcBef>
                <a:spcPts val="290"/>
              </a:spcBef>
            </a:pPr>
            <a:r>
              <a:rPr sz="1500" spc="-425" dirty="0">
                <a:solidFill>
                  <a:srgbClr val="BBBBBB"/>
                </a:solidFill>
                <a:latin typeface="Arial"/>
                <a:cs typeface="Arial"/>
              </a:rPr>
              <a:t></a:t>
            </a:r>
            <a:r>
              <a:rPr sz="1500" spc="570" dirty="0">
                <a:solidFill>
                  <a:srgbClr val="BBBBBB"/>
                </a:solidFill>
                <a:latin typeface="Arial"/>
                <a:cs typeface="Arial"/>
              </a:rPr>
              <a:t> </a:t>
            </a:r>
            <a:r>
              <a:rPr sz="2000" spc="-5" dirty="0">
                <a:solidFill>
                  <a:srgbClr val="000000"/>
                </a:solidFill>
                <a:latin typeface="Trebuchet MS"/>
                <a:cs typeface="Trebuchet MS"/>
              </a:rPr>
              <a:t>Upper </a:t>
            </a:r>
            <a:r>
              <a:rPr sz="2000" dirty="0">
                <a:solidFill>
                  <a:srgbClr val="000000"/>
                </a:solidFill>
                <a:latin typeface="Trebuchet MS"/>
                <a:cs typeface="Trebuchet MS"/>
              </a:rPr>
              <a:t>face – </a:t>
            </a:r>
            <a:r>
              <a:rPr sz="2000" spc="-5" dirty="0">
                <a:solidFill>
                  <a:srgbClr val="000000"/>
                </a:solidFill>
                <a:latin typeface="Trebuchet MS"/>
                <a:cs typeface="Trebuchet MS"/>
              </a:rPr>
              <a:t>Moon</a:t>
            </a:r>
            <a:r>
              <a:rPr sz="2000" spc="-60" dirty="0">
                <a:solidFill>
                  <a:srgbClr val="000000"/>
                </a:solidFill>
                <a:latin typeface="Trebuchet MS"/>
                <a:cs typeface="Trebuchet MS"/>
              </a:rPr>
              <a:t> </a:t>
            </a:r>
            <a:r>
              <a:rPr sz="2000" dirty="0">
                <a:solidFill>
                  <a:srgbClr val="000000"/>
                </a:solidFill>
                <a:latin typeface="Trebuchet MS"/>
                <a:cs typeface="Trebuchet MS"/>
              </a:rPr>
              <a:t>Facies</a:t>
            </a:r>
            <a:endParaRPr sz="2000" dirty="0">
              <a:latin typeface="Trebuchet MS"/>
              <a:cs typeface="Trebuchet MS"/>
            </a:endParaRPr>
          </a:p>
          <a:p>
            <a:pPr marL="607060">
              <a:lnSpc>
                <a:spcPct val="100000"/>
              </a:lnSpc>
              <a:spcBef>
                <a:spcPts val="254"/>
              </a:spcBef>
            </a:pPr>
            <a:r>
              <a:rPr sz="1500" spc="-425" dirty="0">
                <a:solidFill>
                  <a:srgbClr val="BBBBBB"/>
                </a:solidFill>
                <a:latin typeface="Arial"/>
                <a:cs typeface="Arial"/>
              </a:rPr>
              <a:t></a:t>
            </a:r>
            <a:r>
              <a:rPr sz="1500" spc="570" dirty="0">
                <a:solidFill>
                  <a:srgbClr val="BBBBBB"/>
                </a:solidFill>
                <a:latin typeface="Arial"/>
                <a:cs typeface="Arial"/>
              </a:rPr>
              <a:t> </a:t>
            </a:r>
            <a:r>
              <a:rPr sz="2000" spc="-5" dirty="0">
                <a:solidFill>
                  <a:srgbClr val="000000"/>
                </a:solidFill>
                <a:latin typeface="Trebuchet MS"/>
                <a:cs typeface="Trebuchet MS"/>
              </a:rPr>
              <a:t>Inter scapular area </a:t>
            </a:r>
            <a:r>
              <a:rPr sz="2000" dirty="0">
                <a:solidFill>
                  <a:srgbClr val="000000"/>
                </a:solidFill>
                <a:latin typeface="Trebuchet MS"/>
                <a:cs typeface="Trebuchet MS"/>
              </a:rPr>
              <a:t>– Buffelow</a:t>
            </a:r>
            <a:r>
              <a:rPr sz="2000" spc="-100" dirty="0">
                <a:solidFill>
                  <a:srgbClr val="000000"/>
                </a:solidFill>
                <a:latin typeface="Trebuchet MS"/>
                <a:cs typeface="Trebuchet MS"/>
              </a:rPr>
              <a:t> </a:t>
            </a:r>
            <a:r>
              <a:rPr sz="2000" spc="-5" dirty="0">
                <a:solidFill>
                  <a:srgbClr val="000000"/>
                </a:solidFill>
                <a:latin typeface="Trebuchet MS"/>
                <a:cs typeface="Trebuchet MS"/>
              </a:rPr>
              <a:t>Hump</a:t>
            </a:r>
            <a:endParaRPr sz="2000" dirty="0">
              <a:latin typeface="Trebuchet MS"/>
              <a:cs typeface="Trebuchet MS"/>
            </a:endParaRPr>
          </a:p>
          <a:p>
            <a:pPr marL="607060">
              <a:lnSpc>
                <a:spcPct val="100000"/>
              </a:lnSpc>
              <a:spcBef>
                <a:spcPts val="265"/>
              </a:spcBef>
            </a:pPr>
            <a:r>
              <a:rPr sz="1500" spc="-425" dirty="0">
                <a:solidFill>
                  <a:srgbClr val="BBBBBB"/>
                </a:solidFill>
                <a:latin typeface="Arial"/>
                <a:cs typeface="Arial"/>
              </a:rPr>
              <a:t></a:t>
            </a:r>
            <a:r>
              <a:rPr sz="1500" spc="565" dirty="0">
                <a:solidFill>
                  <a:srgbClr val="BBBBBB"/>
                </a:solidFill>
                <a:latin typeface="Arial"/>
                <a:cs typeface="Arial"/>
              </a:rPr>
              <a:t> </a:t>
            </a:r>
            <a:r>
              <a:rPr sz="2000" spc="-5" dirty="0">
                <a:solidFill>
                  <a:srgbClr val="000000"/>
                </a:solidFill>
                <a:latin typeface="Trebuchet MS"/>
                <a:cs typeface="Trebuchet MS"/>
              </a:rPr>
              <a:t>Mesenteric bed </a:t>
            </a:r>
            <a:r>
              <a:rPr sz="2000" dirty="0">
                <a:solidFill>
                  <a:srgbClr val="000000"/>
                </a:solidFill>
                <a:latin typeface="Trebuchet MS"/>
                <a:cs typeface="Trebuchet MS"/>
              </a:rPr>
              <a:t>– </a:t>
            </a:r>
            <a:r>
              <a:rPr sz="2000" spc="-30" dirty="0">
                <a:solidFill>
                  <a:srgbClr val="000000"/>
                </a:solidFill>
                <a:latin typeface="Trebuchet MS"/>
                <a:cs typeface="Trebuchet MS"/>
              </a:rPr>
              <a:t>Truncal</a:t>
            </a:r>
            <a:r>
              <a:rPr sz="2000" spc="-120" dirty="0">
                <a:solidFill>
                  <a:srgbClr val="000000"/>
                </a:solidFill>
                <a:latin typeface="Trebuchet MS"/>
                <a:cs typeface="Trebuchet MS"/>
              </a:rPr>
              <a:t> </a:t>
            </a:r>
            <a:r>
              <a:rPr sz="2000" dirty="0">
                <a:solidFill>
                  <a:srgbClr val="000000"/>
                </a:solidFill>
                <a:latin typeface="Trebuchet MS"/>
                <a:cs typeface="Trebuchet MS"/>
              </a:rPr>
              <a:t>obesity</a:t>
            </a:r>
            <a:endParaRPr sz="2000" dirty="0">
              <a:latin typeface="Trebuchet MS"/>
              <a:cs typeface="Trebuchet MS"/>
            </a:endParaRPr>
          </a:p>
          <a:p>
            <a:pPr marR="4984750" algn="ctr">
              <a:lnSpc>
                <a:spcPct val="100000"/>
              </a:lnSpc>
              <a:spcBef>
                <a:spcPts val="275"/>
              </a:spcBef>
              <a:tabLst>
                <a:tab pos="273685" algn="l"/>
              </a:tabLst>
            </a:pPr>
            <a:r>
              <a:rPr sz="1950" spc="-555" dirty="0">
                <a:solidFill>
                  <a:srgbClr val="D16248"/>
                </a:solidFill>
                <a:latin typeface="Arial"/>
                <a:cs typeface="Arial"/>
              </a:rPr>
              <a:t>	</a:t>
            </a:r>
            <a:r>
              <a:rPr sz="2600" spc="-5" dirty="0">
                <a:solidFill>
                  <a:srgbClr val="00AFEF"/>
                </a:solidFill>
                <a:latin typeface="Trebuchet MS"/>
                <a:cs typeface="Trebuchet MS"/>
              </a:rPr>
              <a:t>Hypothyrodism</a:t>
            </a:r>
            <a:r>
              <a:rPr sz="2600" spc="-55" dirty="0">
                <a:solidFill>
                  <a:srgbClr val="00AFEF"/>
                </a:solidFill>
                <a:latin typeface="Trebuchet MS"/>
                <a:cs typeface="Trebuchet MS"/>
              </a:rPr>
              <a:t> </a:t>
            </a:r>
            <a:r>
              <a:rPr sz="2600" dirty="0">
                <a:solidFill>
                  <a:srgbClr val="000000"/>
                </a:solidFill>
                <a:latin typeface="Trebuchet MS"/>
                <a:cs typeface="Trebuchet MS"/>
              </a:rPr>
              <a:t>–</a:t>
            </a:r>
            <a:endParaRPr sz="2600" dirty="0">
              <a:latin typeface="Trebuchet MS"/>
              <a:cs typeface="Trebuchet MS"/>
            </a:endParaRPr>
          </a:p>
          <a:p>
            <a:pPr marL="286385">
              <a:lnSpc>
                <a:spcPct val="100000"/>
              </a:lnSpc>
              <a:spcBef>
                <a:spcPts val="229"/>
              </a:spcBef>
              <a:tabLst>
                <a:tab pos="561340" algn="l"/>
              </a:tabLst>
            </a:pPr>
            <a:r>
              <a:rPr sz="1750" spc="-515" dirty="0">
                <a:solidFill>
                  <a:srgbClr val="CCB400"/>
                </a:solidFill>
                <a:latin typeface="Arial"/>
                <a:cs typeface="Arial"/>
              </a:rPr>
              <a:t>	</a:t>
            </a:r>
            <a:r>
              <a:rPr dirty="0">
                <a:latin typeface="Trebuchet MS"/>
                <a:cs typeface="Trebuchet MS"/>
              </a:rPr>
              <a:t>Wt. gain </a:t>
            </a:r>
            <a:r>
              <a:rPr spc="-5" dirty="0">
                <a:latin typeface="Trebuchet MS"/>
                <a:cs typeface="Trebuchet MS"/>
              </a:rPr>
              <a:t>inspite </a:t>
            </a:r>
            <a:r>
              <a:rPr dirty="0">
                <a:latin typeface="Trebuchet MS"/>
                <a:cs typeface="Trebuchet MS"/>
              </a:rPr>
              <a:t>of </a:t>
            </a:r>
            <a:r>
              <a:rPr spc="-5" dirty="0">
                <a:latin typeface="Trebuchet MS"/>
                <a:cs typeface="Trebuchet MS"/>
              </a:rPr>
              <a:t>poor</a:t>
            </a:r>
            <a:r>
              <a:rPr spc="-90" dirty="0">
                <a:latin typeface="Trebuchet MS"/>
                <a:cs typeface="Trebuchet MS"/>
              </a:rPr>
              <a:t> </a:t>
            </a:r>
            <a:r>
              <a:rPr spc="-5" dirty="0">
                <a:latin typeface="Trebuchet MS"/>
                <a:cs typeface="Trebuchet MS"/>
              </a:rPr>
              <a:t>appetite</a:t>
            </a:r>
            <a:endParaRPr sz="1750" dirty="0">
              <a:latin typeface="Trebuchet MS"/>
              <a:cs typeface="Trebuchet MS"/>
            </a:endParaRPr>
          </a:p>
          <a:p>
            <a:pPr marL="286385">
              <a:lnSpc>
                <a:spcPct val="100000"/>
              </a:lnSpc>
              <a:spcBef>
                <a:spcPts val="225"/>
              </a:spcBef>
              <a:tabLst>
                <a:tab pos="561340" algn="l"/>
              </a:tabLst>
            </a:pPr>
            <a:r>
              <a:rPr sz="1750" spc="-515" dirty="0">
                <a:solidFill>
                  <a:srgbClr val="CCB400"/>
                </a:solidFill>
                <a:latin typeface="Arial"/>
                <a:cs typeface="Arial"/>
              </a:rPr>
              <a:t>	</a:t>
            </a:r>
            <a:r>
              <a:rPr spc="-5" dirty="0">
                <a:latin typeface="Trebuchet MS"/>
                <a:cs typeface="Trebuchet MS"/>
              </a:rPr>
              <a:t>Mainly due to </a:t>
            </a:r>
            <a:r>
              <a:rPr dirty="0">
                <a:latin typeface="Trebuchet MS"/>
                <a:cs typeface="Trebuchet MS"/>
              </a:rPr>
              <a:t>fluid</a:t>
            </a:r>
            <a:r>
              <a:rPr spc="-60" dirty="0">
                <a:latin typeface="Trebuchet MS"/>
                <a:cs typeface="Trebuchet MS"/>
              </a:rPr>
              <a:t> </a:t>
            </a:r>
            <a:r>
              <a:rPr dirty="0">
                <a:latin typeface="Trebuchet MS"/>
                <a:cs typeface="Trebuchet MS"/>
              </a:rPr>
              <a:t>retention</a:t>
            </a:r>
            <a:endParaRPr sz="1750" dirty="0">
              <a:latin typeface="Trebuchet MS"/>
              <a:cs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xfrm>
            <a:off x="535940" y="937006"/>
            <a:ext cx="2008505" cy="422275"/>
          </a:xfrm>
          <a:prstGeom prst="rect">
            <a:avLst/>
          </a:prstGeom>
        </p:spPr>
        <p:txBody>
          <a:bodyPr vert="horz" wrap="square" lIns="0" tIns="13335" rIns="0" bIns="0" rtlCol="0">
            <a:spAutoFit/>
          </a:bodyPr>
          <a:lstStyle/>
          <a:p>
            <a:pPr marL="12700">
              <a:lnSpc>
                <a:spcPct val="100000"/>
              </a:lnSpc>
              <a:spcBef>
                <a:spcPts val="105"/>
              </a:spcBef>
              <a:tabLst>
                <a:tab pos="286385" algn="l"/>
              </a:tabLst>
            </a:pPr>
            <a:r>
              <a:rPr sz="1950" spc="-555" dirty="0">
                <a:solidFill>
                  <a:srgbClr val="D16248"/>
                </a:solidFill>
                <a:latin typeface="Arial"/>
                <a:cs typeface="Arial"/>
              </a:rPr>
              <a:t>	</a:t>
            </a:r>
            <a:r>
              <a:rPr spc="-5" dirty="0"/>
              <a:t>Ins</a:t>
            </a:r>
            <a:r>
              <a:rPr spc="5" dirty="0"/>
              <a:t>u</a:t>
            </a:r>
            <a:r>
              <a:rPr dirty="0"/>
              <a:t>li</a:t>
            </a:r>
            <a:r>
              <a:rPr spc="5" dirty="0"/>
              <a:t>n</a:t>
            </a:r>
            <a:r>
              <a:rPr dirty="0"/>
              <a:t>om</a:t>
            </a:r>
            <a:r>
              <a:rPr spc="-5" dirty="0"/>
              <a:t>a</a:t>
            </a:r>
            <a:r>
              <a:rPr dirty="0"/>
              <a:t>-</a:t>
            </a:r>
            <a:endParaRPr sz="1950" dirty="0">
              <a:latin typeface="Arial"/>
              <a:cs typeface="Arial"/>
            </a:endParaRPr>
          </a:p>
        </p:txBody>
      </p:sp>
      <p:sp>
        <p:nvSpPr>
          <p:cNvPr id="5" name="object 5"/>
          <p:cNvSpPr txBox="1"/>
          <p:nvPr/>
        </p:nvSpPr>
        <p:spPr>
          <a:xfrm>
            <a:off x="535940" y="1398854"/>
            <a:ext cx="8043545" cy="2028189"/>
          </a:xfrm>
          <a:prstGeom prst="rect">
            <a:avLst/>
          </a:prstGeom>
        </p:spPr>
        <p:txBody>
          <a:bodyPr vert="horz" wrap="square" lIns="0" tIns="13335" rIns="0" bIns="0" rtlCol="0">
            <a:spAutoFit/>
          </a:bodyPr>
          <a:lstStyle/>
          <a:p>
            <a:pPr marL="286385">
              <a:lnSpc>
                <a:spcPct val="100000"/>
              </a:lnSpc>
              <a:spcBef>
                <a:spcPts val="105"/>
              </a:spcBef>
              <a:tabLst>
                <a:tab pos="561340" algn="l"/>
              </a:tabLst>
            </a:pPr>
            <a:r>
              <a:rPr sz="1750" spc="-515" dirty="0">
                <a:solidFill>
                  <a:srgbClr val="CCB400"/>
                </a:solidFill>
                <a:latin typeface="Arial"/>
                <a:cs typeface="Arial"/>
              </a:rPr>
              <a:t>	</a:t>
            </a:r>
            <a:r>
              <a:rPr sz="2300" dirty="0">
                <a:solidFill>
                  <a:srgbClr val="636B85"/>
                </a:solidFill>
                <a:latin typeface="Trebuchet MS"/>
                <a:cs typeface="Trebuchet MS"/>
              </a:rPr>
              <a:t>Wt. gain as a result of over </a:t>
            </a:r>
            <a:r>
              <a:rPr sz="2300" spc="-5" dirty="0">
                <a:solidFill>
                  <a:srgbClr val="636B85"/>
                </a:solidFill>
                <a:latin typeface="Trebuchet MS"/>
                <a:cs typeface="Trebuchet MS"/>
              </a:rPr>
              <a:t>eating </a:t>
            </a:r>
            <a:r>
              <a:rPr sz="2300" dirty="0">
                <a:solidFill>
                  <a:srgbClr val="636B85"/>
                </a:solidFill>
                <a:latin typeface="Trebuchet MS"/>
                <a:cs typeface="Trebuchet MS"/>
              </a:rPr>
              <a:t>to </a:t>
            </a:r>
            <a:r>
              <a:rPr sz="2300" spc="-5" dirty="0">
                <a:solidFill>
                  <a:srgbClr val="636B85"/>
                </a:solidFill>
                <a:latin typeface="Trebuchet MS"/>
                <a:cs typeface="Trebuchet MS"/>
              </a:rPr>
              <a:t>avoid</a:t>
            </a:r>
            <a:r>
              <a:rPr sz="2300" spc="-155" dirty="0">
                <a:solidFill>
                  <a:srgbClr val="636B85"/>
                </a:solidFill>
                <a:latin typeface="Trebuchet MS"/>
                <a:cs typeface="Trebuchet MS"/>
              </a:rPr>
              <a:t> </a:t>
            </a:r>
            <a:r>
              <a:rPr sz="2300" spc="-5" dirty="0">
                <a:solidFill>
                  <a:srgbClr val="636B85"/>
                </a:solidFill>
                <a:latin typeface="Trebuchet MS"/>
                <a:cs typeface="Trebuchet MS"/>
              </a:rPr>
              <a:t>hypoglycemic</a:t>
            </a:r>
            <a:endParaRPr sz="2300" dirty="0">
              <a:latin typeface="Trebuchet MS"/>
              <a:cs typeface="Trebuchet MS"/>
            </a:endParaRPr>
          </a:p>
          <a:p>
            <a:pPr marL="561340">
              <a:lnSpc>
                <a:spcPct val="100000"/>
              </a:lnSpc>
            </a:pPr>
            <a:r>
              <a:rPr sz="2300" spc="-5" dirty="0">
                <a:solidFill>
                  <a:srgbClr val="636B85"/>
                </a:solidFill>
                <a:latin typeface="Trebuchet MS"/>
                <a:cs typeface="Trebuchet MS"/>
              </a:rPr>
              <a:t>symptoms</a:t>
            </a:r>
            <a:endParaRPr sz="2300" dirty="0">
              <a:latin typeface="Trebuchet MS"/>
              <a:cs typeface="Trebuchet MS"/>
            </a:endParaRPr>
          </a:p>
          <a:p>
            <a:pPr marL="12700">
              <a:lnSpc>
                <a:spcPct val="100000"/>
              </a:lnSpc>
              <a:spcBef>
                <a:spcPts val="590"/>
              </a:spcBef>
              <a:tabLst>
                <a:tab pos="286385" algn="l"/>
              </a:tabLst>
            </a:pPr>
            <a:r>
              <a:rPr sz="1950" spc="-555" dirty="0">
                <a:solidFill>
                  <a:srgbClr val="D16248"/>
                </a:solidFill>
                <a:latin typeface="Arial"/>
                <a:cs typeface="Arial"/>
              </a:rPr>
              <a:t>	</a:t>
            </a:r>
            <a:r>
              <a:rPr sz="2600" spc="-5" dirty="0">
                <a:solidFill>
                  <a:srgbClr val="00AFEF"/>
                </a:solidFill>
                <a:latin typeface="Trebuchet MS"/>
                <a:cs typeface="Trebuchet MS"/>
              </a:rPr>
              <a:t>Craniopharyngioma</a:t>
            </a:r>
            <a:r>
              <a:rPr sz="2600" spc="-35" dirty="0">
                <a:solidFill>
                  <a:srgbClr val="00AFEF"/>
                </a:solidFill>
                <a:latin typeface="Trebuchet MS"/>
                <a:cs typeface="Trebuchet MS"/>
              </a:rPr>
              <a:t> </a:t>
            </a:r>
            <a:r>
              <a:rPr sz="2600" dirty="0">
                <a:latin typeface="Trebuchet MS"/>
                <a:cs typeface="Trebuchet MS"/>
              </a:rPr>
              <a:t>–</a:t>
            </a:r>
          </a:p>
          <a:p>
            <a:pPr marL="286385">
              <a:lnSpc>
                <a:spcPct val="100000"/>
              </a:lnSpc>
              <a:spcBef>
                <a:spcPts val="505"/>
              </a:spcBef>
              <a:tabLst>
                <a:tab pos="561340" algn="l"/>
              </a:tabLst>
            </a:pPr>
            <a:r>
              <a:rPr sz="1750" spc="-515" dirty="0">
                <a:solidFill>
                  <a:srgbClr val="CCB400"/>
                </a:solidFill>
                <a:latin typeface="Arial"/>
                <a:cs typeface="Arial"/>
              </a:rPr>
              <a:t>	</a:t>
            </a:r>
            <a:r>
              <a:rPr sz="2300" spc="-65" dirty="0">
                <a:solidFill>
                  <a:srgbClr val="636B85"/>
                </a:solidFill>
                <a:latin typeface="Trebuchet MS"/>
                <a:cs typeface="Trebuchet MS"/>
              </a:rPr>
              <a:t>Tumor </a:t>
            </a:r>
            <a:r>
              <a:rPr sz="2300" dirty="0">
                <a:solidFill>
                  <a:srgbClr val="636B85"/>
                </a:solidFill>
                <a:latin typeface="Trebuchet MS"/>
                <a:cs typeface="Trebuchet MS"/>
              </a:rPr>
              <a:t>arising from </a:t>
            </a:r>
            <a:r>
              <a:rPr sz="2300" spc="-85" dirty="0">
                <a:solidFill>
                  <a:srgbClr val="636B85"/>
                </a:solidFill>
                <a:latin typeface="Trebuchet MS"/>
                <a:cs typeface="Trebuchet MS"/>
              </a:rPr>
              <a:t>Ratheke‟s</a:t>
            </a:r>
            <a:r>
              <a:rPr sz="2300" spc="-40" dirty="0">
                <a:solidFill>
                  <a:srgbClr val="636B85"/>
                </a:solidFill>
                <a:latin typeface="Trebuchet MS"/>
                <a:cs typeface="Trebuchet MS"/>
              </a:rPr>
              <a:t> </a:t>
            </a:r>
            <a:r>
              <a:rPr sz="2300" spc="-5" dirty="0">
                <a:solidFill>
                  <a:srgbClr val="636B85"/>
                </a:solidFill>
                <a:latin typeface="Trebuchet MS"/>
                <a:cs typeface="Trebuchet MS"/>
              </a:rPr>
              <a:t>pouch</a:t>
            </a:r>
            <a:endParaRPr sz="2300" dirty="0">
              <a:latin typeface="Trebuchet MS"/>
              <a:cs typeface="Trebuchet MS"/>
            </a:endParaRPr>
          </a:p>
          <a:p>
            <a:pPr marL="286385">
              <a:lnSpc>
                <a:spcPct val="100000"/>
              </a:lnSpc>
              <a:spcBef>
                <a:spcPts val="505"/>
              </a:spcBef>
              <a:tabLst>
                <a:tab pos="561340" algn="l"/>
              </a:tabLst>
            </a:pPr>
            <a:r>
              <a:rPr sz="1750" spc="-515" dirty="0">
                <a:solidFill>
                  <a:srgbClr val="CCB400"/>
                </a:solidFill>
                <a:latin typeface="Arial"/>
                <a:cs typeface="Arial"/>
              </a:rPr>
              <a:t>	</a:t>
            </a:r>
            <a:r>
              <a:rPr sz="2300" spc="-15" dirty="0">
                <a:solidFill>
                  <a:srgbClr val="636B85"/>
                </a:solidFill>
                <a:latin typeface="Trebuchet MS"/>
                <a:cs typeface="Trebuchet MS"/>
              </a:rPr>
              <a:t>Pressure </a:t>
            </a:r>
            <a:r>
              <a:rPr sz="2300" spc="-5" dirty="0">
                <a:solidFill>
                  <a:srgbClr val="636B85"/>
                </a:solidFill>
                <a:latin typeface="Trebuchet MS"/>
                <a:cs typeface="Trebuchet MS"/>
              </a:rPr>
              <a:t>effect </a:t>
            </a:r>
            <a:r>
              <a:rPr sz="2300" dirty="0">
                <a:solidFill>
                  <a:srgbClr val="636B85"/>
                </a:solidFill>
                <a:latin typeface="Trebuchet MS"/>
                <a:cs typeface="Trebuchet MS"/>
              </a:rPr>
              <a:t>on </a:t>
            </a:r>
            <a:r>
              <a:rPr sz="2300" spc="-5" dirty="0">
                <a:solidFill>
                  <a:srgbClr val="636B85"/>
                </a:solidFill>
                <a:latin typeface="Trebuchet MS"/>
                <a:cs typeface="Trebuchet MS"/>
              </a:rPr>
              <a:t>hypothalamus </a:t>
            </a:r>
            <a:r>
              <a:rPr sz="2300" dirty="0">
                <a:solidFill>
                  <a:srgbClr val="636B85"/>
                </a:solidFill>
                <a:latin typeface="Trebuchet MS"/>
                <a:cs typeface="Trebuchet MS"/>
              </a:rPr>
              <a:t>-</a:t>
            </a:r>
            <a:r>
              <a:rPr sz="2300" spc="-55" dirty="0">
                <a:solidFill>
                  <a:srgbClr val="636B85"/>
                </a:solidFill>
                <a:latin typeface="Trebuchet MS"/>
                <a:cs typeface="Trebuchet MS"/>
              </a:rPr>
              <a:t> </a:t>
            </a:r>
            <a:r>
              <a:rPr sz="2300" dirty="0">
                <a:solidFill>
                  <a:srgbClr val="636B85"/>
                </a:solidFill>
                <a:latin typeface="Trebuchet MS"/>
                <a:cs typeface="Trebuchet MS"/>
              </a:rPr>
              <a:t>Obesity</a:t>
            </a:r>
            <a:endParaRPr sz="2300" dirty="0">
              <a:latin typeface="Trebuchet MS"/>
              <a:cs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BEECC4FC-0307-4602-9982-6A87A48FAFA8}"/>
              </a:ext>
            </a:extLst>
          </p:cNvPr>
          <p:cNvSpPr>
            <a:spLocks noGrp="1"/>
          </p:cNvSpPr>
          <p:nvPr>
            <p:ph type="title"/>
          </p:nvPr>
        </p:nvSpPr>
        <p:spPr>
          <a:xfrm>
            <a:off x="535940" y="897382"/>
            <a:ext cx="3432175" cy="400110"/>
          </a:xfrm>
        </p:spPr>
        <p:txBody>
          <a:bodyPr/>
          <a:lstStyle/>
          <a:p>
            <a:r>
              <a:rPr lang="en-GB" altLang="en-US"/>
              <a:t>Tier 3 weight loss</a:t>
            </a:r>
          </a:p>
        </p:txBody>
      </p:sp>
      <p:sp>
        <p:nvSpPr>
          <p:cNvPr id="16387" name="Content Placeholder 2">
            <a:extLst>
              <a:ext uri="{FF2B5EF4-FFF2-40B4-BE49-F238E27FC236}">
                <a16:creationId xmlns:a16="http://schemas.microsoft.com/office/drawing/2014/main" xmlns="" id="{1B99F79D-4799-44A3-BA86-8938EDBFA19C}"/>
              </a:ext>
            </a:extLst>
          </p:cNvPr>
          <p:cNvSpPr>
            <a:spLocks noGrp="1"/>
          </p:cNvSpPr>
          <p:nvPr>
            <p:ph idx="1"/>
          </p:nvPr>
        </p:nvSpPr>
        <p:spPr>
          <a:xfrm>
            <a:off x="535940" y="1295864"/>
            <a:ext cx="7722234" cy="1415772"/>
          </a:xfrm>
        </p:spPr>
        <p:txBody>
          <a:bodyPr/>
          <a:lstStyle/>
          <a:p>
            <a:r>
              <a:rPr lang="en-GB" altLang="en-US">
                <a:solidFill>
                  <a:schemeClr val="tx1"/>
                </a:solidFill>
              </a:rPr>
              <a:t>Dietician</a:t>
            </a:r>
          </a:p>
          <a:p>
            <a:r>
              <a:rPr lang="en-GB" altLang="en-US">
                <a:solidFill>
                  <a:schemeClr val="tx1"/>
                </a:solidFill>
              </a:rPr>
              <a:t>Psychologist</a:t>
            </a:r>
          </a:p>
          <a:p>
            <a:r>
              <a:rPr lang="en-GB" altLang="en-US">
                <a:solidFill>
                  <a:schemeClr val="tx1"/>
                </a:solidFill>
              </a:rPr>
              <a:t>Physician / GP</a:t>
            </a:r>
          </a:p>
          <a:p>
            <a:r>
              <a:rPr lang="en-GB" altLang="en-US">
                <a:solidFill>
                  <a:schemeClr val="tx1"/>
                </a:solidFill>
              </a:rPr>
              <a:t>Trainer</a:t>
            </a:r>
          </a:p>
        </p:txBody>
      </p:sp>
      <p:sp>
        <p:nvSpPr>
          <p:cNvPr id="16388" name="Rectangle 1">
            <a:extLst>
              <a:ext uri="{FF2B5EF4-FFF2-40B4-BE49-F238E27FC236}">
                <a16:creationId xmlns:a16="http://schemas.microsoft.com/office/drawing/2014/main" xmlns="" id="{10BDA836-E9AC-4D9B-9A7F-F3DCBD2F235D}"/>
              </a:ext>
            </a:extLst>
          </p:cNvPr>
          <p:cNvSpPr>
            <a:spLocks noChangeArrowheads="1"/>
          </p:cNvSpPr>
          <p:nvPr/>
        </p:nvSpPr>
        <p:spPr bwMode="auto">
          <a:xfrm>
            <a:off x="6786564" y="4614862"/>
            <a:ext cx="2339975" cy="519113"/>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pic>
        <p:nvPicPr>
          <p:cNvPr id="16389" name="Picture 2" descr="Image result for thames valley weight loss">
            <a:extLst>
              <a:ext uri="{FF2B5EF4-FFF2-40B4-BE49-F238E27FC236}">
                <a16:creationId xmlns:a16="http://schemas.microsoft.com/office/drawing/2014/main" xmlns="" id="{F10D6C33-6980-432D-AD9D-037CA6264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64" y="4568429"/>
            <a:ext cx="2236787" cy="57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a:extLst>
              <a:ext uri="{FF2B5EF4-FFF2-40B4-BE49-F238E27FC236}">
                <a16:creationId xmlns:a16="http://schemas.microsoft.com/office/drawing/2014/main" xmlns="" id="{D89D1570-1831-4EE1-8E78-AE1F7E6C3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9" y="4608910"/>
            <a:ext cx="2528887"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850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xfrm>
            <a:off x="535940" y="302132"/>
            <a:ext cx="4006215" cy="513715"/>
          </a:xfrm>
          <a:prstGeom prst="rect">
            <a:avLst/>
          </a:prstGeom>
        </p:spPr>
        <p:txBody>
          <a:bodyPr vert="horz" wrap="square" lIns="0" tIns="13335" rIns="0" bIns="0" rtlCol="0">
            <a:spAutoFit/>
          </a:bodyPr>
          <a:lstStyle/>
          <a:p>
            <a:pPr marL="12700">
              <a:lnSpc>
                <a:spcPct val="100000"/>
              </a:lnSpc>
              <a:spcBef>
                <a:spcPts val="105"/>
              </a:spcBef>
            </a:pPr>
            <a:r>
              <a:rPr sz="3200" spc="-75" dirty="0">
                <a:solidFill>
                  <a:srgbClr val="636B85"/>
                </a:solidFill>
                <a:latin typeface="Arial"/>
                <a:cs typeface="Arial"/>
              </a:rPr>
              <a:t>Management </a:t>
            </a:r>
            <a:r>
              <a:rPr sz="3200" spc="-50" dirty="0">
                <a:solidFill>
                  <a:srgbClr val="636B85"/>
                </a:solidFill>
                <a:latin typeface="Arial"/>
                <a:cs typeface="Arial"/>
              </a:rPr>
              <a:t>of</a:t>
            </a:r>
            <a:r>
              <a:rPr sz="3200" spc="-215" dirty="0">
                <a:solidFill>
                  <a:srgbClr val="636B85"/>
                </a:solidFill>
                <a:latin typeface="Arial"/>
                <a:cs typeface="Arial"/>
              </a:rPr>
              <a:t> </a:t>
            </a:r>
            <a:r>
              <a:rPr sz="3200" spc="-135" dirty="0">
                <a:solidFill>
                  <a:srgbClr val="636B85"/>
                </a:solidFill>
                <a:latin typeface="Arial"/>
                <a:cs typeface="Arial"/>
              </a:rPr>
              <a:t>obesity</a:t>
            </a:r>
            <a:endParaRPr sz="3200" dirty="0">
              <a:latin typeface="Arial"/>
              <a:cs typeface="Arial"/>
            </a:endParaRPr>
          </a:p>
        </p:txBody>
      </p:sp>
      <p:sp>
        <p:nvSpPr>
          <p:cNvPr id="5" name="object 5"/>
          <p:cNvSpPr txBox="1"/>
          <p:nvPr/>
        </p:nvSpPr>
        <p:spPr>
          <a:xfrm>
            <a:off x="154939" y="940053"/>
            <a:ext cx="4166235" cy="3288029"/>
          </a:xfrm>
          <a:prstGeom prst="rect">
            <a:avLst/>
          </a:prstGeom>
        </p:spPr>
        <p:txBody>
          <a:bodyPr vert="horz" wrap="square" lIns="0" tIns="12700" rIns="0" bIns="0" rtlCol="0">
            <a:spAutoFit/>
          </a:bodyPr>
          <a:lstStyle/>
          <a:p>
            <a:pPr marL="286385" marR="40005" indent="-274320">
              <a:lnSpc>
                <a:spcPct val="100000"/>
              </a:lnSpc>
              <a:spcBef>
                <a:spcPts val="100"/>
              </a:spcBef>
              <a:tabLst>
                <a:tab pos="286385" algn="l"/>
              </a:tabLst>
            </a:pPr>
            <a:r>
              <a:rPr sz="1600" spc="-475" dirty="0">
                <a:solidFill>
                  <a:srgbClr val="D16248"/>
                </a:solidFill>
                <a:latin typeface="Arial"/>
                <a:cs typeface="Arial"/>
              </a:rPr>
              <a:t>	</a:t>
            </a:r>
            <a:r>
              <a:rPr sz="2100" spc="-5" dirty="0">
                <a:latin typeface="Trebuchet MS"/>
                <a:cs typeface="Trebuchet MS"/>
              </a:rPr>
              <a:t>Goal is to reduce </a:t>
            </a:r>
            <a:r>
              <a:rPr sz="2100" dirty="0">
                <a:latin typeface="Trebuchet MS"/>
                <a:cs typeface="Trebuchet MS"/>
              </a:rPr>
              <a:t>or </a:t>
            </a:r>
            <a:r>
              <a:rPr sz="2100" spc="-5" dirty="0">
                <a:latin typeface="Trebuchet MS"/>
                <a:cs typeface="Trebuchet MS"/>
              </a:rPr>
              <a:t>prevent </a:t>
            </a:r>
            <a:r>
              <a:rPr sz="2100" spc="5" dirty="0">
                <a:latin typeface="Trebuchet MS"/>
                <a:cs typeface="Trebuchet MS"/>
              </a:rPr>
              <a:t>co-  </a:t>
            </a:r>
            <a:r>
              <a:rPr sz="2100" spc="-10" dirty="0">
                <a:latin typeface="Trebuchet MS"/>
                <a:cs typeface="Trebuchet MS"/>
              </a:rPr>
              <a:t>morbidities.</a:t>
            </a:r>
            <a:endParaRPr sz="2100" dirty="0">
              <a:latin typeface="Trebuchet MS"/>
              <a:cs typeface="Trebuchet MS"/>
            </a:endParaRPr>
          </a:p>
          <a:p>
            <a:pPr marL="12700">
              <a:lnSpc>
                <a:spcPct val="100000"/>
              </a:lnSpc>
              <a:spcBef>
                <a:spcPts val="600"/>
              </a:spcBef>
              <a:tabLst>
                <a:tab pos="286385" algn="l"/>
              </a:tabLst>
            </a:pPr>
            <a:r>
              <a:rPr sz="1600" spc="-475" dirty="0">
                <a:solidFill>
                  <a:srgbClr val="D16248"/>
                </a:solidFill>
                <a:latin typeface="Arial"/>
                <a:cs typeface="Arial"/>
              </a:rPr>
              <a:t>	</a:t>
            </a:r>
            <a:r>
              <a:rPr sz="2100" spc="-5" dirty="0">
                <a:latin typeface="Trebuchet MS"/>
                <a:cs typeface="Trebuchet MS"/>
              </a:rPr>
              <a:t>Diet</a:t>
            </a:r>
            <a:r>
              <a:rPr sz="2100" spc="-35" dirty="0">
                <a:latin typeface="Trebuchet MS"/>
                <a:cs typeface="Trebuchet MS"/>
              </a:rPr>
              <a:t> </a:t>
            </a:r>
            <a:r>
              <a:rPr sz="2100" spc="-5" dirty="0">
                <a:latin typeface="Trebuchet MS"/>
                <a:cs typeface="Trebuchet MS"/>
              </a:rPr>
              <a:t>Therapy</a:t>
            </a:r>
            <a:endParaRPr sz="2100" dirty="0">
              <a:latin typeface="Trebuchet MS"/>
              <a:cs typeface="Trebuchet MS"/>
            </a:endParaRPr>
          </a:p>
          <a:p>
            <a:pPr marL="12700">
              <a:lnSpc>
                <a:spcPct val="100000"/>
              </a:lnSpc>
              <a:spcBef>
                <a:spcPts val="600"/>
              </a:spcBef>
              <a:tabLst>
                <a:tab pos="286385" algn="l"/>
              </a:tabLst>
            </a:pPr>
            <a:r>
              <a:rPr sz="1600" spc="-475" dirty="0">
                <a:solidFill>
                  <a:srgbClr val="D16248"/>
                </a:solidFill>
                <a:latin typeface="Arial"/>
                <a:cs typeface="Arial"/>
              </a:rPr>
              <a:t>	</a:t>
            </a:r>
            <a:r>
              <a:rPr sz="2100" spc="-15" dirty="0">
                <a:latin typeface="Trebuchet MS"/>
                <a:cs typeface="Trebuchet MS"/>
              </a:rPr>
              <a:t>Physical </a:t>
            </a:r>
            <a:r>
              <a:rPr sz="2100" dirty="0">
                <a:latin typeface="Trebuchet MS"/>
                <a:cs typeface="Trebuchet MS"/>
              </a:rPr>
              <a:t>Activity</a:t>
            </a:r>
            <a:r>
              <a:rPr sz="2100" spc="-150" dirty="0">
                <a:latin typeface="Trebuchet MS"/>
                <a:cs typeface="Trebuchet MS"/>
              </a:rPr>
              <a:t> </a:t>
            </a:r>
            <a:r>
              <a:rPr sz="2100" spc="-5" dirty="0">
                <a:latin typeface="Trebuchet MS"/>
                <a:cs typeface="Trebuchet MS"/>
              </a:rPr>
              <a:t>Therapy</a:t>
            </a:r>
            <a:endParaRPr sz="2100" dirty="0">
              <a:latin typeface="Trebuchet MS"/>
              <a:cs typeface="Trebuchet MS"/>
            </a:endParaRPr>
          </a:p>
          <a:p>
            <a:pPr marL="12700">
              <a:lnSpc>
                <a:spcPct val="100000"/>
              </a:lnSpc>
              <a:spcBef>
                <a:spcPts val="605"/>
              </a:spcBef>
              <a:tabLst>
                <a:tab pos="286385" algn="l"/>
              </a:tabLst>
            </a:pPr>
            <a:r>
              <a:rPr sz="1600" spc="-475" dirty="0">
                <a:solidFill>
                  <a:srgbClr val="D16248"/>
                </a:solidFill>
                <a:latin typeface="Arial"/>
                <a:cs typeface="Arial"/>
              </a:rPr>
              <a:t>	</a:t>
            </a:r>
            <a:r>
              <a:rPr sz="2100" dirty="0">
                <a:latin typeface="Trebuchet MS"/>
                <a:cs typeface="Trebuchet MS"/>
              </a:rPr>
              <a:t>Behavioral</a:t>
            </a:r>
            <a:r>
              <a:rPr sz="2100" spc="-60" dirty="0">
                <a:latin typeface="Trebuchet MS"/>
                <a:cs typeface="Trebuchet MS"/>
              </a:rPr>
              <a:t> </a:t>
            </a:r>
            <a:r>
              <a:rPr sz="2100" spc="-5" dirty="0">
                <a:latin typeface="Trebuchet MS"/>
                <a:cs typeface="Trebuchet MS"/>
              </a:rPr>
              <a:t>Therapy</a:t>
            </a:r>
            <a:endParaRPr sz="2100" dirty="0">
              <a:latin typeface="Trebuchet MS"/>
              <a:cs typeface="Trebuchet MS"/>
            </a:endParaRPr>
          </a:p>
          <a:p>
            <a:pPr marL="12700">
              <a:lnSpc>
                <a:spcPct val="100000"/>
              </a:lnSpc>
              <a:spcBef>
                <a:spcPts val="600"/>
              </a:spcBef>
              <a:tabLst>
                <a:tab pos="286385" algn="l"/>
              </a:tabLst>
            </a:pPr>
            <a:r>
              <a:rPr sz="1600" spc="-475" dirty="0">
                <a:solidFill>
                  <a:srgbClr val="D16248"/>
                </a:solidFill>
                <a:latin typeface="Arial"/>
                <a:cs typeface="Arial"/>
              </a:rPr>
              <a:t>	</a:t>
            </a:r>
            <a:r>
              <a:rPr sz="2100" spc="-10" dirty="0">
                <a:latin typeface="Trebuchet MS"/>
                <a:cs typeface="Trebuchet MS"/>
              </a:rPr>
              <a:t>Pharmacotherapy-</a:t>
            </a:r>
            <a:endParaRPr sz="2100" dirty="0">
              <a:latin typeface="Trebuchet MS"/>
              <a:cs typeface="Trebuchet MS"/>
            </a:endParaRPr>
          </a:p>
          <a:p>
            <a:pPr marL="286385" marR="5080">
              <a:lnSpc>
                <a:spcPct val="100000"/>
              </a:lnSpc>
            </a:pPr>
            <a:r>
              <a:rPr sz="2100" spc="-5" dirty="0">
                <a:latin typeface="Trebuchet MS"/>
                <a:cs typeface="Trebuchet MS"/>
              </a:rPr>
              <a:t>Sibutramine, Orlistat, Rimonaba  </a:t>
            </a:r>
            <a:r>
              <a:rPr sz="2100" dirty="0">
                <a:latin typeface="Trebuchet MS"/>
                <a:cs typeface="Trebuchet MS"/>
              </a:rPr>
              <a:t>nt</a:t>
            </a:r>
          </a:p>
          <a:p>
            <a:pPr marL="12700">
              <a:lnSpc>
                <a:spcPct val="100000"/>
              </a:lnSpc>
              <a:spcBef>
                <a:spcPts val="600"/>
              </a:spcBef>
              <a:tabLst>
                <a:tab pos="286385" algn="l"/>
              </a:tabLst>
            </a:pPr>
            <a:r>
              <a:rPr sz="1600" spc="-475" dirty="0">
                <a:solidFill>
                  <a:srgbClr val="D16248"/>
                </a:solidFill>
                <a:latin typeface="Arial"/>
                <a:cs typeface="Arial"/>
              </a:rPr>
              <a:t>	</a:t>
            </a:r>
            <a:r>
              <a:rPr sz="2100" spc="-5" dirty="0">
                <a:latin typeface="Trebuchet MS"/>
                <a:cs typeface="Trebuchet MS"/>
              </a:rPr>
              <a:t>Surgery-.</a:t>
            </a:r>
            <a:endParaRPr sz="2100" dirty="0">
              <a:latin typeface="Trebuchet MS"/>
              <a:cs typeface="Trebuchet MS"/>
            </a:endParaRPr>
          </a:p>
        </p:txBody>
      </p:sp>
      <p:sp>
        <p:nvSpPr>
          <p:cNvPr id="6" name="object 6"/>
          <p:cNvSpPr/>
          <p:nvPr/>
        </p:nvSpPr>
        <p:spPr>
          <a:xfrm>
            <a:off x="4425441" y="1809737"/>
            <a:ext cx="4718557" cy="333376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897382"/>
            <a:ext cx="3432175" cy="400110"/>
          </a:xfrm>
        </p:spPr>
        <p:txBody>
          <a:bodyPr/>
          <a:lstStyle/>
          <a:p>
            <a:r>
              <a:rPr lang="en-GB" b="1" dirty="0">
                <a:solidFill>
                  <a:srgbClr val="FF0000"/>
                </a:solidFill>
              </a:rPr>
              <a:t>Medication</a:t>
            </a:r>
          </a:p>
        </p:txBody>
      </p:sp>
      <p:sp>
        <p:nvSpPr>
          <p:cNvPr id="3" name="Content Placeholder 2"/>
          <p:cNvSpPr>
            <a:spLocks noGrp="1"/>
          </p:cNvSpPr>
          <p:nvPr>
            <p:ph idx="1"/>
          </p:nvPr>
        </p:nvSpPr>
        <p:spPr>
          <a:xfrm>
            <a:off x="457200" y="1200151"/>
            <a:ext cx="8229600" cy="2092881"/>
          </a:xfrm>
        </p:spPr>
        <p:txBody>
          <a:bodyPr/>
          <a:lstStyle/>
          <a:p>
            <a:r>
              <a:rPr lang="en-GB" dirty="0" err="1"/>
              <a:t>Orilstat</a:t>
            </a:r>
            <a:endParaRPr lang="en-GB" dirty="0"/>
          </a:p>
          <a:p>
            <a:pPr lvl="1"/>
            <a:r>
              <a:rPr lang="en-GB" dirty="0"/>
              <a:t>Can only be continued if causing weight loss</a:t>
            </a:r>
          </a:p>
          <a:p>
            <a:pPr lvl="1"/>
            <a:r>
              <a:rPr lang="en-GB" dirty="0"/>
              <a:t>Affects absorption of fat from the gut</a:t>
            </a:r>
          </a:p>
          <a:p>
            <a:pPr lvl="1"/>
            <a:r>
              <a:rPr lang="en-GB" dirty="0"/>
              <a:t>Causes diarrhoea</a:t>
            </a:r>
          </a:p>
          <a:p>
            <a:r>
              <a:rPr lang="en-GB" dirty="0"/>
              <a:t>GLP-1 agonist</a:t>
            </a:r>
          </a:p>
          <a:p>
            <a:pPr lvl="1"/>
            <a:r>
              <a:rPr lang="en-GB" dirty="0"/>
              <a:t>Medication (injection) that we can use in diabetic patients to improve blood glucose control and fortuitously causes some weight loss in certain patients.</a:t>
            </a:r>
          </a:p>
        </p:txBody>
      </p:sp>
    </p:spTree>
    <p:extLst>
      <p:ext uri="{BB962C8B-B14F-4D97-AF65-F5344CB8AC3E}">
        <p14:creationId xmlns:p14="http://schemas.microsoft.com/office/powerpoint/2010/main" val="3867504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272B3E0D-7248-4B05-8DEC-F0800284F215}"/>
              </a:ext>
            </a:extLst>
          </p:cNvPr>
          <p:cNvSpPr>
            <a:spLocks noGrp="1" noChangeArrowheads="1"/>
          </p:cNvSpPr>
          <p:nvPr>
            <p:ph type="title"/>
          </p:nvPr>
        </p:nvSpPr>
        <p:spPr>
          <a:xfrm>
            <a:off x="535940" y="897382"/>
            <a:ext cx="3432175" cy="400110"/>
          </a:xfrm>
        </p:spPr>
        <p:txBody>
          <a:bodyPr/>
          <a:lstStyle/>
          <a:p>
            <a:r>
              <a:rPr lang="en-GB" altLang="en-US"/>
              <a:t>Operations</a:t>
            </a:r>
          </a:p>
        </p:txBody>
      </p:sp>
      <p:sp>
        <p:nvSpPr>
          <p:cNvPr id="26627" name="Rectangle 3">
            <a:extLst>
              <a:ext uri="{FF2B5EF4-FFF2-40B4-BE49-F238E27FC236}">
                <a16:creationId xmlns:a16="http://schemas.microsoft.com/office/drawing/2014/main" xmlns="" id="{923FAA8E-1F10-4281-ADF3-3A47F8083A8D}"/>
              </a:ext>
            </a:extLst>
          </p:cNvPr>
          <p:cNvSpPr>
            <a:spLocks noGrp="1" noChangeArrowheads="1"/>
          </p:cNvSpPr>
          <p:nvPr>
            <p:ph type="body" idx="1"/>
          </p:nvPr>
        </p:nvSpPr>
        <p:spPr>
          <a:xfrm>
            <a:off x="535940" y="1295864"/>
            <a:ext cx="7722234" cy="2477601"/>
          </a:xfrm>
        </p:spPr>
        <p:txBody>
          <a:bodyPr/>
          <a:lstStyle/>
          <a:p>
            <a:r>
              <a:rPr lang="en-GB" altLang="en-US">
                <a:solidFill>
                  <a:schemeClr val="tx1"/>
                </a:solidFill>
              </a:rPr>
              <a:t>Intra-Gastric Balloon</a:t>
            </a:r>
          </a:p>
          <a:p>
            <a:endParaRPr lang="en-GB" altLang="en-US">
              <a:solidFill>
                <a:schemeClr val="tx1"/>
              </a:solidFill>
            </a:endParaRPr>
          </a:p>
          <a:p>
            <a:r>
              <a:rPr lang="en-GB" altLang="en-US">
                <a:solidFill>
                  <a:schemeClr val="tx1"/>
                </a:solidFill>
              </a:rPr>
              <a:t>Gastric Band</a:t>
            </a:r>
          </a:p>
          <a:p>
            <a:endParaRPr lang="en-GB" altLang="en-US">
              <a:solidFill>
                <a:schemeClr val="tx1"/>
              </a:solidFill>
            </a:endParaRPr>
          </a:p>
          <a:p>
            <a:r>
              <a:rPr lang="en-GB" altLang="en-US">
                <a:solidFill>
                  <a:schemeClr val="tx1"/>
                </a:solidFill>
              </a:rPr>
              <a:t>Sleeve Gastrectomy</a:t>
            </a:r>
          </a:p>
          <a:p>
            <a:endParaRPr lang="en-GB" altLang="en-US">
              <a:solidFill>
                <a:schemeClr val="tx1"/>
              </a:solidFill>
            </a:endParaRPr>
          </a:p>
          <a:p>
            <a:r>
              <a:rPr lang="en-GB" altLang="en-US">
                <a:solidFill>
                  <a:schemeClr val="tx1"/>
                </a:solidFill>
              </a:rPr>
              <a:t>Gastric Bypass</a:t>
            </a:r>
          </a:p>
        </p:txBody>
      </p:sp>
    </p:spTree>
    <p:extLst>
      <p:ext uri="{BB962C8B-B14F-4D97-AF65-F5344CB8AC3E}">
        <p14:creationId xmlns:p14="http://schemas.microsoft.com/office/powerpoint/2010/main" val="233792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39939A80-0A2D-4629-8254-EEAAE371386C}"/>
              </a:ext>
            </a:extLst>
          </p:cNvPr>
          <p:cNvSpPr>
            <a:spLocks noGrp="1" noChangeArrowheads="1"/>
          </p:cNvSpPr>
          <p:nvPr>
            <p:ph type="title"/>
          </p:nvPr>
        </p:nvSpPr>
        <p:spPr>
          <a:xfrm>
            <a:off x="535940" y="897382"/>
            <a:ext cx="3432175" cy="400110"/>
          </a:xfrm>
        </p:spPr>
        <p:txBody>
          <a:bodyPr/>
          <a:lstStyle/>
          <a:p>
            <a:r>
              <a:rPr lang="en-GB" altLang="en-US" u="sng"/>
              <a:t>Gastric Balloon</a:t>
            </a:r>
          </a:p>
        </p:txBody>
      </p:sp>
      <p:pic>
        <p:nvPicPr>
          <p:cNvPr id="4100" name="Picture 4" descr="maveballon">
            <a:extLst>
              <a:ext uri="{FF2B5EF4-FFF2-40B4-BE49-F238E27FC236}">
                <a16:creationId xmlns:a16="http://schemas.microsoft.com/office/drawing/2014/main" xmlns="" id="{BDDB8490-440A-420C-A36D-0BF4BC8DAE68}"/>
              </a:ext>
            </a:extLst>
          </p:cNvPr>
          <p:cNvPicPr>
            <a:picLocks noGrp="1" noChangeAspect="1" noChangeArrowheads="1"/>
          </p:cNvPicPr>
          <p:nvPr>
            <p:ph type="body" idx="1"/>
          </p:nvPr>
        </p:nvPicPr>
        <p:blipFill>
          <a:blip r:embed="rId2"/>
          <a:srcRect/>
          <a:stretch>
            <a:fillRect/>
          </a:stretch>
        </p:blipFill>
        <p:spPr>
          <a:xfrm>
            <a:off x="1187450" y="1168004"/>
            <a:ext cx="6705600" cy="3374231"/>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3024309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152400" y="29463"/>
            <a:ext cx="4705350" cy="348615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438650" y="19048"/>
            <a:ext cx="4705349" cy="5105400"/>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231140" y="3590290"/>
            <a:ext cx="3732529" cy="299720"/>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Trebuchet MS"/>
                <a:cs typeface="Trebuchet MS"/>
              </a:rPr>
              <a:t>A. </a:t>
            </a:r>
            <a:r>
              <a:rPr sz="1800" spc="-5" dirty="0">
                <a:latin typeface="Trebuchet MS"/>
                <a:cs typeface="Trebuchet MS"/>
              </a:rPr>
              <a:t>Laparoscopic gastric band</a:t>
            </a:r>
            <a:r>
              <a:rPr sz="1800" spc="-70" dirty="0">
                <a:latin typeface="Trebuchet MS"/>
                <a:cs typeface="Trebuchet MS"/>
              </a:rPr>
              <a:t> </a:t>
            </a:r>
            <a:r>
              <a:rPr sz="1800" spc="-10" dirty="0">
                <a:latin typeface="Trebuchet MS"/>
                <a:cs typeface="Trebuchet MS"/>
              </a:rPr>
              <a:t>(LAGB)</a:t>
            </a:r>
            <a:endParaRPr sz="1800" dirty="0">
              <a:latin typeface="Trebuchet MS"/>
              <a:cs typeface="Trebuchet MS"/>
            </a:endParaRPr>
          </a:p>
        </p:txBody>
      </p:sp>
      <p:sp>
        <p:nvSpPr>
          <p:cNvPr id="8" name="object 8"/>
          <p:cNvSpPr txBox="1"/>
          <p:nvPr/>
        </p:nvSpPr>
        <p:spPr>
          <a:xfrm>
            <a:off x="887983" y="4783328"/>
            <a:ext cx="3369945" cy="299720"/>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Trebuchet MS"/>
                <a:cs typeface="Trebuchet MS"/>
              </a:rPr>
              <a:t>B. </a:t>
            </a:r>
            <a:r>
              <a:rPr sz="1800" dirty="0">
                <a:latin typeface="Trebuchet MS"/>
                <a:cs typeface="Trebuchet MS"/>
              </a:rPr>
              <a:t>The </a:t>
            </a:r>
            <a:r>
              <a:rPr sz="1800" spc="-15" dirty="0">
                <a:latin typeface="Trebuchet MS"/>
                <a:cs typeface="Trebuchet MS"/>
              </a:rPr>
              <a:t>Roux-en-Y </a:t>
            </a:r>
            <a:r>
              <a:rPr sz="1800" spc="-5" dirty="0">
                <a:latin typeface="Trebuchet MS"/>
                <a:cs typeface="Trebuchet MS"/>
              </a:rPr>
              <a:t>gastric</a:t>
            </a:r>
            <a:r>
              <a:rPr sz="1800" spc="-70" dirty="0">
                <a:latin typeface="Trebuchet MS"/>
                <a:cs typeface="Trebuchet MS"/>
              </a:rPr>
              <a:t> </a:t>
            </a:r>
            <a:r>
              <a:rPr sz="1800" spc="-5" dirty="0">
                <a:latin typeface="Trebuchet MS"/>
                <a:cs typeface="Trebuchet MS"/>
              </a:rPr>
              <a:t>bypass.</a:t>
            </a:r>
            <a:endParaRPr sz="1800"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02132"/>
            <a:ext cx="3212465" cy="513715"/>
          </a:xfrm>
          <a:prstGeom prst="rect">
            <a:avLst/>
          </a:prstGeom>
        </p:spPr>
        <p:txBody>
          <a:bodyPr vert="horz" wrap="square" lIns="0" tIns="13335" rIns="0" bIns="0" rtlCol="0">
            <a:spAutoFit/>
          </a:bodyPr>
          <a:lstStyle/>
          <a:p>
            <a:pPr marL="12700">
              <a:lnSpc>
                <a:spcPct val="100000"/>
              </a:lnSpc>
              <a:spcBef>
                <a:spcPts val="105"/>
              </a:spcBef>
            </a:pPr>
            <a:r>
              <a:rPr sz="3200" spc="-120" dirty="0">
                <a:solidFill>
                  <a:srgbClr val="FFFF00"/>
                </a:solidFill>
                <a:latin typeface="Arial"/>
                <a:cs typeface="Arial"/>
              </a:rPr>
              <a:t>WHO</a:t>
            </a:r>
            <a:r>
              <a:rPr sz="3200" spc="-190" dirty="0">
                <a:solidFill>
                  <a:srgbClr val="FFFF00"/>
                </a:solidFill>
                <a:latin typeface="Arial"/>
                <a:cs typeface="Arial"/>
              </a:rPr>
              <a:t> </a:t>
            </a:r>
            <a:r>
              <a:rPr sz="3200" spc="-145" dirty="0">
                <a:solidFill>
                  <a:srgbClr val="FFFF00"/>
                </a:solidFill>
                <a:latin typeface="Arial"/>
                <a:cs typeface="Arial"/>
              </a:rPr>
              <a:t>Classification</a:t>
            </a:r>
            <a:endParaRPr sz="3200" dirty="0">
              <a:latin typeface="Arial"/>
              <a:cs typeface="Arial"/>
            </a:endParaRPr>
          </a:p>
        </p:txBody>
      </p:sp>
      <p:sp>
        <p:nvSpPr>
          <p:cNvPr id="3" name="object 3"/>
          <p:cNvSpPr/>
          <p:nvPr/>
        </p:nvSpPr>
        <p:spPr>
          <a:xfrm>
            <a:off x="365759" y="925067"/>
            <a:ext cx="557784" cy="509015"/>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690372" y="780287"/>
            <a:ext cx="1197864" cy="661415"/>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931163" y="1345691"/>
            <a:ext cx="737615" cy="118872"/>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4078223" y="780287"/>
            <a:ext cx="3049524" cy="661415"/>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4319015" y="1345691"/>
            <a:ext cx="2589276" cy="118872"/>
          </a:xfrm>
          <a:prstGeom prst="rect">
            <a:avLst/>
          </a:prstGeom>
          <a:blipFill>
            <a:blip r:embed="rId6" cstate="print"/>
            <a:stretch>
              <a:fillRect/>
            </a:stretch>
          </a:blipFill>
        </p:spPr>
        <p:txBody>
          <a:bodyPr wrap="square" lIns="0" tIns="0" rIns="0" bIns="0" rtlCol="0"/>
          <a:lstStyle/>
          <a:p>
            <a:endParaRPr dirty="0"/>
          </a:p>
        </p:txBody>
      </p:sp>
      <p:sp>
        <p:nvSpPr>
          <p:cNvPr id="8" name="object 8"/>
          <p:cNvSpPr txBox="1"/>
          <p:nvPr/>
        </p:nvSpPr>
        <p:spPr>
          <a:xfrm>
            <a:off x="535940" y="886713"/>
            <a:ext cx="1079500" cy="513715"/>
          </a:xfrm>
          <a:prstGeom prst="rect">
            <a:avLst/>
          </a:prstGeom>
        </p:spPr>
        <p:txBody>
          <a:bodyPr vert="horz" wrap="square" lIns="0" tIns="13335" rIns="0" bIns="0" rtlCol="0">
            <a:spAutoFit/>
          </a:bodyPr>
          <a:lstStyle/>
          <a:p>
            <a:pPr marL="12700">
              <a:lnSpc>
                <a:spcPct val="100000"/>
              </a:lnSpc>
              <a:spcBef>
                <a:spcPts val="105"/>
              </a:spcBef>
              <a:tabLst>
                <a:tab pos="407034" algn="l"/>
              </a:tabLst>
            </a:pPr>
            <a:r>
              <a:rPr sz="2400" spc="-680" dirty="0">
                <a:solidFill>
                  <a:srgbClr val="D16248"/>
                </a:solidFill>
                <a:latin typeface="Arial"/>
                <a:cs typeface="Arial"/>
              </a:rPr>
              <a:t>	</a:t>
            </a:r>
            <a:r>
              <a:rPr sz="3200" b="1" u="heavy" dirty="0">
                <a:solidFill>
                  <a:srgbClr val="00A2D5"/>
                </a:solidFill>
                <a:uFill>
                  <a:solidFill>
                    <a:srgbClr val="00A2D5"/>
                  </a:solidFill>
                </a:uFill>
                <a:latin typeface="Trebuchet MS"/>
                <a:cs typeface="Trebuchet MS"/>
              </a:rPr>
              <a:t>BMI</a:t>
            </a:r>
            <a:endParaRPr sz="3200" dirty="0">
              <a:latin typeface="Trebuchet MS"/>
              <a:cs typeface="Trebuchet MS"/>
            </a:endParaRPr>
          </a:p>
        </p:txBody>
      </p:sp>
      <p:sp>
        <p:nvSpPr>
          <p:cNvPr id="9" name="object 9"/>
          <p:cNvSpPr txBox="1"/>
          <p:nvPr/>
        </p:nvSpPr>
        <p:spPr>
          <a:xfrm>
            <a:off x="535940" y="2014854"/>
            <a:ext cx="189865" cy="396875"/>
          </a:xfrm>
          <a:prstGeom prst="rect">
            <a:avLst/>
          </a:prstGeom>
        </p:spPr>
        <p:txBody>
          <a:bodyPr vert="horz" wrap="square" lIns="0" tIns="17145" rIns="0" bIns="0" rtlCol="0">
            <a:spAutoFit/>
          </a:bodyPr>
          <a:lstStyle/>
          <a:p>
            <a:pPr marL="12700">
              <a:lnSpc>
                <a:spcPct val="100000"/>
              </a:lnSpc>
              <a:spcBef>
                <a:spcPts val="135"/>
              </a:spcBef>
            </a:pPr>
            <a:r>
              <a:rPr sz="2400" spc="-680" dirty="0">
                <a:solidFill>
                  <a:srgbClr val="D16248"/>
                </a:solidFill>
                <a:latin typeface="Arial"/>
                <a:cs typeface="Arial"/>
              </a:rPr>
              <a:t></a:t>
            </a:r>
            <a:endParaRPr sz="2400" dirty="0">
              <a:latin typeface="Arial"/>
              <a:cs typeface="Arial"/>
            </a:endParaRPr>
          </a:p>
        </p:txBody>
      </p:sp>
      <p:sp>
        <p:nvSpPr>
          <p:cNvPr id="10" name="object 10"/>
          <p:cNvSpPr txBox="1">
            <a:spLocks noGrp="1"/>
          </p:cNvSpPr>
          <p:nvPr>
            <p:ph sz="half" idx="2"/>
          </p:nvPr>
        </p:nvSpPr>
        <p:spPr>
          <a:prstGeom prst="rect">
            <a:avLst/>
          </a:prstGeom>
        </p:spPr>
        <p:txBody>
          <a:bodyPr vert="horz" wrap="square" lIns="0" tIns="38735" rIns="0" bIns="0" rtlCol="0">
            <a:spAutoFit/>
          </a:bodyPr>
          <a:lstStyle/>
          <a:p>
            <a:pPr marL="71120" algn="ctr">
              <a:lnSpc>
                <a:spcPct val="100000"/>
              </a:lnSpc>
              <a:spcBef>
                <a:spcPts val="305"/>
              </a:spcBef>
            </a:pPr>
            <a:r>
              <a:rPr dirty="0"/>
              <a:t>&lt;18.5</a:t>
            </a:r>
          </a:p>
          <a:p>
            <a:pPr marL="12700">
              <a:lnSpc>
                <a:spcPct val="100000"/>
              </a:lnSpc>
              <a:spcBef>
                <a:spcPts val="170"/>
              </a:spcBef>
              <a:tabLst>
                <a:tab pos="287020" algn="l"/>
              </a:tabLst>
            </a:pPr>
            <a:r>
              <a:rPr sz="2100" b="0" spc="-600" dirty="0">
                <a:solidFill>
                  <a:srgbClr val="CCB400"/>
                </a:solidFill>
                <a:latin typeface="Arial"/>
                <a:cs typeface="Arial"/>
              </a:rPr>
              <a:t>	</a:t>
            </a:r>
            <a:r>
              <a:rPr sz="2800" spc="-5" dirty="0"/>
              <a:t>18.5-24.9</a:t>
            </a:r>
            <a:endParaRPr sz="2800" dirty="0">
              <a:latin typeface="Arial"/>
              <a:cs typeface="Arial"/>
            </a:endParaRPr>
          </a:p>
          <a:p>
            <a:pPr marL="12700">
              <a:lnSpc>
                <a:spcPct val="100000"/>
              </a:lnSpc>
              <a:spcBef>
                <a:spcPts val="170"/>
              </a:spcBef>
              <a:tabLst>
                <a:tab pos="287020" algn="l"/>
              </a:tabLst>
            </a:pPr>
            <a:r>
              <a:rPr sz="2100" b="0" spc="-600" dirty="0">
                <a:solidFill>
                  <a:srgbClr val="CCB400"/>
                </a:solidFill>
                <a:latin typeface="Arial"/>
                <a:cs typeface="Arial"/>
              </a:rPr>
              <a:t>	</a:t>
            </a:r>
            <a:r>
              <a:rPr sz="2800" dirty="0"/>
              <a:t>25-29.9</a:t>
            </a:r>
            <a:endParaRPr sz="2800" dirty="0">
              <a:latin typeface="Arial"/>
              <a:cs typeface="Arial"/>
            </a:endParaRPr>
          </a:p>
          <a:p>
            <a:pPr marL="12700">
              <a:lnSpc>
                <a:spcPct val="100000"/>
              </a:lnSpc>
              <a:spcBef>
                <a:spcPts val="155"/>
              </a:spcBef>
              <a:tabLst>
                <a:tab pos="287020" algn="l"/>
              </a:tabLst>
            </a:pPr>
            <a:r>
              <a:rPr sz="2100" b="0" spc="-600" dirty="0">
                <a:solidFill>
                  <a:srgbClr val="CCB400"/>
                </a:solidFill>
                <a:latin typeface="Arial"/>
                <a:cs typeface="Arial"/>
              </a:rPr>
              <a:t>	</a:t>
            </a:r>
            <a:r>
              <a:rPr sz="2800" dirty="0"/>
              <a:t>30-34.9</a:t>
            </a:r>
            <a:endParaRPr sz="2800" dirty="0">
              <a:latin typeface="Arial"/>
              <a:cs typeface="Arial"/>
            </a:endParaRPr>
          </a:p>
          <a:p>
            <a:pPr marL="12700">
              <a:lnSpc>
                <a:spcPct val="100000"/>
              </a:lnSpc>
              <a:spcBef>
                <a:spcPts val="170"/>
              </a:spcBef>
              <a:tabLst>
                <a:tab pos="287020" algn="l"/>
              </a:tabLst>
            </a:pPr>
            <a:r>
              <a:rPr sz="2100" b="0" spc="-600" dirty="0">
                <a:solidFill>
                  <a:srgbClr val="CCB400"/>
                </a:solidFill>
                <a:latin typeface="Arial"/>
                <a:cs typeface="Arial"/>
              </a:rPr>
              <a:t>	</a:t>
            </a:r>
            <a:r>
              <a:rPr sz="2800" dirty="0"/>
              <a:t>35-39.9</a:t>
            </a:r>
            <a:endParaRPr sz="2800" dirty="0">
              <a:latin typeface="Arial"/>
              <a:cs typeface="Arial"/>
            </a:endParaRPr>
          </a:p>
          <a:p>
            <a:pPr marL="12700">
              <a:lnSpc>
                <a:spcPct val="100000"/>
              </a:lnSpc>
              <a:spcBef>
                <a:spcPts val="170"/>
              </a:spcBef>
              <a:tabLst>
                <a:tab pos="287020" algn="l"/>
              </a:tabLst>
            </a:pPr>
            <a:r>
              <a:rPr sz="2100" b="0" spc="-600" dirty="0">
                <a:solidFill>
                  <a:srgbClr val="CCB400"/>
                </a:solidFill>
                <a:latin typeface="Arial"/>
                <a:cs typeface="Arial"/>
              </a:rPr>
              <a:t>	</a:t>
            </a:r>
            <a:r>
              <a:rPr sz="2800" dirty="0"/>
              <a:t>40-49.9</a:t>
            </a:r>
            <a:endParaRPr sz="2800" dirty="0">
              <a:latin typeface="Arial"/>
              <a:cs typeface="Arial"/>
            </a:endParaRPr>
          </a:p>
          <a:p>
            <a:pPr marL="12700">
              <a:lnSpc>
                <a:spcPct val="100000"/>
              </a:lnSpc>
              <a:spcBef>
                <a:spcPts val="160"/>
              </a:spcBef>
              <a:tabLst>
                <a:tab pos="287020" algn="l"/>
              </a:tabLst>
            </a:pPr>
            <a:r>
              <a:rPr sz="2100" b="0" spc="-600" dirty="0">
                <a:solidFill>
                  <a:srgbClr val="CCB400"/>
                </a:solidFill>
                <a:latin typeface="Arial"/>
                <a:cs typeface="Arial"/>
              </a:rPr>
              <a:t>	</a:t>
            </a:r>
            <a:r>
              <a:rPr sz="2800" spc="-5" dirty="0"/>
              <a:t>50 and</a:t>
            </a:r>
            <a:r>
              <a:rPr sz="2800" spc="-105" dirty="0"/>
              <a:t> </a:t>
            </a:r>
            <a:r>
              <a:rPr sz="2800" spc="-5" dirty="0"/>
              <a:t>above</a:t>
            </a:r>
            <a:endParaRPr sz="2800" dirty="0">
              <a:latin typeface="Arial"/>
              <a:cs typeface="Arial"/>
            </a:endParaRPr>
          </a:p>
        </p:txBody>
      </p:sp>
      <p:sp>
        <p:nvSpPr>
          <p:cNvPr id="11" name="object 11"/>
          <p:cNvSpPr txBox="1"/>
          <p:nvPr/>
        </p:nvSpPr>
        <p:spPr>
          <a:xfrm>
            <a:off x="4319142" y="886713"/>
            <a:ext cx="3432810" cy="4231005"/>
          </a:xfrm>
          <a:prstGeom prst="rect">
            <a:avLst/>
          </a:prstGeom>
        </p:spPr>
        <p:txBody>
          <a:bodyPr vert="horz" wrap="square" lIns="0" tIns="13335" rIns="0" bIns="0" rtlCol="0">
            <a:spAutoFit/>
          </a:bodyPr>
          <a:lstStyle/>
          <a:p>
            <a:pPr marL="12700">
              <a:lnSpc>
                <a:spcPct val="100000"/>
              </a:lnSpc>
              <a:spcBef>
                <a:spcPts val="105"/>
              </a:spcBef>
            </a:pPr>
            <a:r>
              <a:rPr sz="3200" b="1" u="heavy" dirty="0">
                <a:solidFill>
                  <a:srgbClr val="00A2D5"/>
                </a:solidFill>
                <a:uFill>
                  <a:solidFill>
                    <a:srgbClr val="00A2D5"/>
                  </a:solidFill>
                </a:uFill>
                <a:latin typeface="Trebuchet MS"/>
                <a:cs typeface="Trebuchet MS"/>
              </a:rPr>
              <a:t>Classification</a:t>
            </a:r>
            <a:endParaRPr sz="3200" dirty="0">
              <a:latin typeface="Trebuchet MS"/>
              <a:cs typeface="Trebuchet MS"/>
            </a:endParaRPr>
          </a:p>
          <a:p>
            <a:pPr>
              <a:lnSpc>
                <a:spcPct val="100000"/>
              </a:lnSpc>
              <a:spcBef>
                <a:spcPts val="5"/>
              </a:spcBef>
            </a:pPr>
            <a:endParaRPr sz="3550" dirty="0">
              <a:latin typeface="Times New Roman"/>
              <a:cs typeface="Times New Roman"/>
            </a:endParaRPr>
          </a:p>
          <a:p>
            <a:pPr marL="843280" marR="5080" indent="21590">
              <a:lnSpc>
                <a:spcPct val="104800"/>
              </a:lnSpc>
            </a:pPr>
            <a:r>
              <a:rPr sz="3200" b="1" spc="-5" dirty="0">
                <a:solidFill>
                  <a:srgbClr val="404040"/>
                </a:solidFill>
                <a:latin typeface="Trebuchet MS"/>
                <a:cs typeface="Trebuchet MS"/>
              </a:rPr>
              <a:t>Underweight  </a:t>
            </a:r>
            <a:r>
              <a:rPr sz="2800" b="1" spc="-5" dirty="0">
                <a:solidFill>
                  <a:srgbClr val="404040"/>
                </a:solidFill>
                <a:latin typeface="Trebuchet MS"/>
                <a:cs typeface="Trebuchet MS"/>
              </a:rPr>
              <a:t>Normal </a:t>
            </a:r>
            <a:r>
              <a:rPr sz="2800" b="1" dirty="0">
                <a:solidFill>
                  <a:srgbClr val="404040"/>
                </a:solidFill>
                <a:latin typeface="Trebuchet MS"/>
                <a:cs typeface="Trebuchet MS"/>
              </a:rPr>
              <a:t>weight  </a:t>
            </a:r>
            <a:r>
              <a:rPr sz="2800" b="1" spc="-5" dirty="0">
                <a:solidFill>
                  <a:srgbClr val="404040"/>
                </a:solidFill>
                <a:latin typeface="Trebuchet MS"/>
                <a:cs typeface="Trebuchet MS"/>
              </a:rPr>
              <a:t>Overweight  </a:t>
            </a:r>
            <a:r>
              <a:rPr sz="2800" b="1" spc="-10" dirty="0">
                <a:solidFill>
                  <a:srgbClr val="404040"/>
                </a:solidFill>
                <a:latin typeface="Trebuchet MS"/>
                <a:cs typeface="Trebuchet MS"/>
              </a:rPr>
              <a:t>Obesity </a:t>
            </a:r>
            <a:r>
              <a:rPr sz="2800" b="1" spc="-5" dirty="0">
                <a:solidFill>
                  <a:srgbClr val="404040"/>
                </a:solidFill>
                <a:latin typeface="Trebuchet MS"/>
                <a:cs typeface="Trebuchet MS"/>
              </a:rPr>
              <a:t>Class I  </a:t>
            </a:r>
            <a:r>
              <a:rPr sz="2800" b="1" spc="-10" dirty="0">
                <a:solidFill>
                  <a:srgbClr val="404040"/>
                </a:solidFill>
                <a:latin typeface="Trebuchet MS"/>
                <a:cs typeface="Trebuchet MS"/>
              </a:rPr>
              <a:t>Obesity </a:t>
            </a:r>
            <a:r>
              <a:rPr sz="2800" b="1" spc="-5" dirty="0">
                <a:solidFill>
                  <a:srgbClr val="404040"/>
                </a:solidFill>
                <a:latin typeface="Trebuchet MS"/>
                <a:cs typeface="Trebuchet MS"/>
              </a:rPr>
              <a:t>Class </a:t>
            </a:r>
            <a:r>
              <a:rPr sz="2800" b="1" spc="-10" dirty="0">
                <a:solidFill>
                  <a:srgbClr val="404040"/>
                </a:solidFill>
                <a:latin typeface="Trebuchet MS"/>
                <a:cs typeface="Trebuchet MS"/>
              </a:rPr>
              <a:t>II  Obesity </a:t>
            </a:r>
            <a:r>
              <a:rPr sz="2800" b="1" spc="-5" dirty="0">
                <a:solidFill>
                  <a:srgbClr val="404040"/>
                </a:solidFill>
                <a:latin typeface="Trebuchet MS"/>
                <a:cs typeface="Trebuchet MS"/>
              </a:rPr>
              <a:t>Class </a:t>
            </a:r>
            <a:r>
              <a:rPr sz="2800" b="1" spc="-10" dirty="0">
                <a:solidFill>
                  <a:srgbClr val="404040"/>
                </a:solidFill>
                <a:latin typeface="Trebuchet MS"/>
                <a:cs typeface="Trebuchet MS"/>
              </a:rPr>
              <a:t>III  </a:t>
            </a:r>
            <a:r>
              <a:rPr sz="2800" b="1" spc="-5" dirty="0">
                <a:solidFill>
                  <a:srgbClr val="404040"/>
                </a:solidFill>
                <a:latin typeface="Trebuchet MS"/>
                <a:cs typeface="Trebuchet MS"/>
              </a:rPr>
              <a:t>Super</a:t>
            </a:r>
            <a:r>
              <a:rPr sz="2800" b="1" spc="-30" dirty="0">
                <a:solidFill>
                  <a:srgbClr val="404040"/>
                </a:solidFill>
                <a:latin typeface="Trebuchet MS"/>
                <a:cs typeface="Trebuchet MS"/>
              </a:rPr>
              <a:t> </a:t>
            </a:r>
            <a:r>
              <a:rPr sz="2800" b="1" spc="-10" dirty="0">
                <a:solidFill>
                  <a:srgbClr val="404040"/>
                </a:solidFill>
                <a:latin typeface="Trebuchet MS"/>
                <a:cs typeface="Trebuchet MS"/>
              </a:rPr>
              <a:t>Obesity</a:t>
            </a:r>
            <a:endParaRPr sz="2800" dirty="0">
              <a:latin typeface="Trebuchet MS"/>
              <a:cs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0" y="0"/>
            <a:ext cx="3960749" cy="3688079"/>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038600" y="22529"/>
            <a:ext cx="5000625" cy="4686173"/>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51003" y="3666540"/>
            <a:ext cx="6983095" cy="1435735"/>
          </a:xfrm>
          <a:prstGeom prst="rect">
            <a:avLst/>
          </a:prstGeom>
        </p:spPr>
        <p:txBody>
          <a:bodyPr vert="horz" wrap="square" lIns="0" tIns="12700" rIns="0" bIns="0" rtlCol="0">
            <a:spAutoFit/>
          </a:bodyPr>
          <a:lstStyle/>
          <a:p>
            <a:pPr marL="12700" marR="3623945">
              <a:lnSpc>
                <a:spcPct val="100000"/>
              </a:lnSpc>
              <a:spcBef>
                <a:spcPts val="100"/>
              </a:spcBef>
              <a:buFont typeface="Trebuchet MS"/>
              <a:buAutoNum type="alphaUcPeriod" startAt="3"/>
              <a:tabLst>
                <a:tab pos="304165" algn="l"/>
              </a:tabLst>
            </a:pPr>
            <a:r>
              <a:rPr sz="1800" spc="-5" dirty="0">
                <a:latin typeface="Trebuchet MS"/>
                <a:cs typeface="Trebuchet MS"/>
              </a:rPr>
              <a:t>Biliopancreatic diversion with  duodenal</a:t>
            </a:r>
            <a:r>
              <a:rPr sz="1800" spc="-35" dirty="0">
                <a:latin typeface="Trebuchet MS"/>
                <a:cs typeface="Trebuchet MS"/>
              </a:rPr>
              <a:t> </a:t>
            </a:r>
            <a:r>
              <a:rPr sz="1800" spc="-5" dirty="0">
                <a:latin typeface="Trebuchet MS"/>
                <a:cs typeface="Trebuchet MS"/>
              </a:rPr>
              <a:t>switch.</a:t>
            </a:r>
            <a:endParaRPr sz="1800" dirty="0">
              <a:latin typeface="Trebuchet MS"/>
              <a:cs typeface="Trebuchet MS"/>
            </a:endParaRPr>
          </a:p>
          <a:p>
            <a:pPr>
              <a:lnSpc>
                <a:spcPct val="100000"/>
              </a:lnSpc>
              <a:buFont typeface="Trebuchet MS"/>
              <a:buAutoNum type="alphaUcPeriod" startAt="3"/>
            </a:pPr>
            <a:endParaRPr sz="2100" dirty="0">
              <a:latin typeface="Times New Roman"/>
              <a:cs typeface="Times New Roman"/>
            </a:endParaRPr>
          </a:p>
          <a:p>
            <a:pPr>
              <a:lnSpc>
                <a:spcPct val="100000"/>
              </a:lnSpc>
              <a:spcBef>
                <a:spcPts val="25"/>
              </a:spcBef>
              <a:buFont typeface="Trebuchet MS"/>
              <a:buAutoNum type="alphaUcPeriod" startAt="3"/>
            </a:pPr>
            <a:endParaRPr sz="1900" dirty="0">
              <a:latin typeface="Times New Roman"/>
              <a:cs typeface="Times New Roman"/>
            </a:endParaRPr>
          </a:p>
          <a:p>
            <a:pPr marL="4357370" indent="-295275">
              <a:lnSpc>
                <a:spcPct val="100000"/>
              </a:lnSpc>
              <a:buFont typeface="Trebuchet MS"/>
              <a:buAutoNum type="alphaUcPeriod" startAt="3"/>
              <a:tabLst>
                <a:tab pos="4358005" algn="l"/>
              </a:tabLst>
            </a:pPr>
            <a:r>
              <a:rPr sz="1800" spc="-5" dirty="0">
                <a:latin typeface="Trebuchet MS"/>
                <a:cs typeface="Trebuchet MS"/>
              </a:rPr>
              <a:t>Biliopancreatic</a:t>
            </a:r>
            <a:r>
              <a:rPr sz="1800" spc="-60" dirty="0">
                <a:latin typeface="Trebuchet MS"/>
                <a:cs typeface="Trebuchet MS"/>
              </a:rPr>
              <a:t> </a:t>
            </a:r>
            <a:r>
              <a:rPr sz="1800" spc="-5" dirty="0">
                <a:latin typeface="Trebuchet MS"/>
                <a:cs typeface="Trebuchet MS"/>
              </a:rPr>
              <a:t>diversion.</a:t>
            </a:r>
            <a:endParaRPr sz="1800" dirty="0">
              <a:latin typeface="Trebuchet MS"/>
              <a:cs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D0B45693-0A08-4E89-8E13-8376ACFFD127}"/>
              </a:ext>
            </a:extLst>
          </p:cNvPr>
          <p:cNvSpPr>
            <a:spLocks noGrp="1"/>
          </p:cNvSpPr>
          <p:nvPr>
            <p:ph type="title" idx="4294967295"/>
          </p:nvPr>
        </p:nvSpPr>
        <p:spPr>
          <a:xfrm>
            <a:off x="539751" y="151924"/>
            <a:ext cx="8042275" cy="738664"/>
          </a:xfrm>
        </p:spPr>
        <p:txBody>
          <a:bodyPr anchor="b"/>
          <a:lstStyle/>
          <a:p>
            <a:r>
              <a:rPr lang="en-US" altLang="en-US" sz="4800" u="sng"/>
              <a:t>Sleeve Gastrectomy</a:t>
            </a:r>
          </a:p>
        </p:txBody>
      </p:sp>
      <p:pic>
        <p:nvPicPr>
          <p:cNvPr id="43011" name="Picture 4" descr="lap-adjustable-gastric-band1">
            <a:extLst>
              <a:ext uri="{FF2B5EF4-FFF2-40B4-BE49-F238E27FC236}">
                <a16:creationId xmlns:a16="http://schemas.microsoft.com/office/drawing/2014/main" xmlns="" id="{565D3174-1C07-471D-949F-11DCD85A1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006079"/>
            <a:ext cx="5764212" cy="383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1">
            <a:extLst>
              <a:ext uri="{FF2B5EF4-FFF2-40B4-BE49-F238E27FC236}">
                <a16:creationId xmlns:a16="http://schemas.microsoft.com/office/drawing/2014/main" xmlns="" id="{2F7EE184-506C-4EA1-BCF6-01EEEEA688CA}"/>
              </a:ext>
            </a:extLst>
          </p:cNvPr>
          <p:cNvSpPr>
            <a:spLocks noChangeArrowheads="1"/>
          </p:cNvSpPr>
          <p:nvPr/>
        </p:nvSpPr>
        <p:spPr bwMode="auto">
          <a:xfrm rot="1546137">
            <a:off x="5481638" y="1524000"/>
            <a:ext cx="1865312" cy="3292079"/>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
        <p:nvSpPr>
          <p:cNvPr id="43013" name="Rectangle 2">
            <a:extLst>
              <a:ext uri="{FF2B5EF4-FFF2-40B4-BE49-F238E27FC236}">
                <a16:creationId xmlns:a16="http://schemas.microsoft.com/office/drawing/2014/main" xmlns="" id="{E6E7BB93-6D1E-472F-AB0E-BA9CC2C9ED29}"/>
              </a:ext>
            </a:extLst>
          </p:cNvPr>
          <p:cNvSpPr>
            <a:spLocks noChangeArrowheads="1"/>
          </p:cNvSpPr>
          <p:nvPr/>
        </p:nvSpPr>
        <p:spPr bwMode="auto">
          <a:xfrm rot="3581074">
            <a:off x="4573390" y="2782689"/>
            <a:ext cx="684609" cy="2179638"/>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
        <p:nvSpPr>
          <p:cNvPr id="43014" name="Rectangle 3">
            <a:extLst>
              <a:ext uri="{FF2B5EF4-FFF2-40B4-BE49-F238E27FC236}">
                <a16:creationId xmlns:a16="http://schemas.microsoft.com/office/drawing/2014/main" xmlns="" id="{0E6CC7C3-A779-415E-B60E-786DF0E5BD62}"/>
              </a:ext>
            </a:extLst>
          </p:cNvPr>
          <p:cNvSpPr>
            <a:spLocks noChangeArrowheads="1"/>
          </p:cNvSpPr>
          <p:nvPr/>
        </p:nvSpPr>
        <p:spPr bwMode="auto">
          <a:xfrm rot="-2657842">
            <a:off x="5029201" y="3112294"/>
            <a:ext cx="1008063" cy="594122"/>
          </a:xfrm>
          <a:prstGeom prst="rect">
            <a:avLst/>
          </a:prstGeom>
          <a:solidFill>
            <a:schemeClr val="bg1"/>
          </a:solidFill>
          <a:ln w="9525">
            <a:solidFill>
              <a:schemeClr val="bg1"/>
            </a:solidFill>
            <a:round/>
            <a:headEnd/>
            <a:tailEnd/>
          </a:ln>
        </p:spPr>
        <p:txBody>
          <a:bodyPr/>
          <a:lstStyle>
            <a:lvl1pPr>
              <a:spcBef>
                <a:spcPct val="20000"/>
              </a:spcBef>
              <a:buChar char="•"/>
              <a:defRPr sz="2800">
                <a:solidFill>
                  <a:srgbClr val="7DA58F"/>
                </a:solidFill>
                <a:latin typeface="Verdana" panose="020B0604030504040204" pitchFamily="34" charset="0"/>
                <a:ea typeface="MS PGothic" panose="020B0600070205080204" pitchFamily="34" charset="-128"/>
              </a:defRPr>
            </a:lvl1pPr>
            <a:lvl2pPr marL="742950" indent="-285750">
              <a:spcBef>
                <a:spcPct val="20000"/>
              </a:spcBef>
              <a:buChar char="–"/>
              <a:defRPr sz="2400">
                <a:solidFill>
                  <a:srgbClr val="7DA58F"/>
                </a:solidFill>
                <a:latin typeface="Verdana" panose="020B0604030504040204" pitchFamily="34" charset="0"/>
                <a:ea typeface="MS PGothic" panose="020B0600070205080204" pitchFamily="34" charset="-128"/>
              </a:defRPr>
            </a:lvl2pPr>
            <a:lvl3pPr marL="1143000" indent="-228600">
              <a:spcBef>
                <a:spcPct val="20000"/>
              </a:spcBef>
              <a:buChar char="•"/>
              <a:defRPr sz="2000">
                <a:solidFill>
                  <a:srgbClr val="7DA58F"/>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7DA58F"/>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7DA58F"/>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7DA58F"/>
                </a:solidFill>
                <a:latin typeface="Verdana" panose="020B0604030504040204" pitchFamily="34" charset="0"/>
                <a:ea typeface="MS PGothic" panose="020B0600070205080204" pitchFamily="34" charset="-128"/>
              </a:defRPr>
            </a:lvl9pPr>
          </a:lstStyle>
          <a:p>
            <a:pPr>
              <a:spcBef>
                <a:spcPct val="0"/>
              </a:spcBef>
              <a:buFontTx/>
              <a:buNone/>
            </a:pPr>
            <a:endParaRPr lang="en-US" altLang="en-US" sz="2200">
              <a:solidFill>
                <a:schemeClr val="tx1"/>
              </a:solidFill>
              <a:latin typeface="Arial" panose="020B0604020202020204" pitchFamily="34" charset="0"/>
            </a:endParaRPr>
          </a:p>
        </p:txBody>
      </p:sp>
    </p:spTree>
    <p:extLst>
      <p:ext uri="{BB962C8B-B14F-4D97-AF65-F5344CB8AC3E}">
        <p14:creationId xmlns:p14="http://schemas.microsoft.com/office/powerpoint/2010/main" val="4083370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266700" y="104775"/>
            <a:ext cx="2667000" cy="1123950"/>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535940" y="901953"/>
            <a:ext cx="7675245" cy="391160"/>
          </a:xfrm>
          <a:prstGeom prst="rect">
            <a:avLst/>
          </a:prstGeom>
        </p:spPr>
        <p:txBody>
          <a:bodyPr vert="horz" wrap="square" lIns="0" tIns="12700" rIns="0" bIns="0" rtlCol="0">
            <a:spAutoFit/>
          </a:bodyPr>
          <a:lstStyle/>
          <a:p>
            <a:pPr marL="12700">
              <a:lnSpc>
                <a:spcPct val="100000"/>
              </a:lnSpc>
              <a:spcBef>
                <a:spcPts val="100"/>
              </a:spcBef>
              <a:tabLst>
                <a:tab pos="286385" algn="l"/>
              </a:tabLst>
            </a:pPr>
            <a:r>
              <a:rPr sz="1800" spc="-515" dirty="0">
                <a:solidFill>
                  <a:srgbClr val="D16248"/>
                </a:solidFill>
                <a:latin typeface="Arial"/>
                <a:cs typeface="Arial"/>
              </a:rPr>
              <a:t>	</a:t>
            </a:r>
            <a:r>
              <a:rPr sz="2400" spc="-15" dirty="0">
                <a:solidFill>
                  <a:srgbClr val="000000"/>
                </a:solidFill>
              </a:rPr>
              <a:t>Worldwide </a:t>
            </a:r>
            <a:r>
              <a:rPr sz="2400" spc="-5" dirty="0">
                <a:solidFill>
                  <a:srgbClr val="000000"/>
                </a:solidFill>
              </a:rPr>
              <a:t>obesity has </a:t>
            </a:r>
            <a:r>
              <a:rPr sz="2400" spc="-5" dirty="0">
                <a:solidFill>
                  <a:srgbClr val="FF0000"/>
                </a:solidFill>
              </a:rPr>
              <a:t>more than doubled </a:t>
            </a:r>
            <a:r>
              <a:rPr sz="2400" dirty="0">
                <a:solidFill>
                  <a:srgbClr val="FF0000"/>
                </a:solidFill>
              </a:rPr>
              <a:t>since</a:t>
            </a:r>
            <a:r>
              <a:rPr sz="2400" spc="65" dirty="0">
                <a:solidFill>
                  <a:srgbClr val="FF0000"/>
                </a:solidFill>
              </a:rPr>
              <a:t> </a:t>
            </a:r>
            <a:r>
              <a:rPr sz="2400" spc="-5" dirty="0">
                <a:solidFill>
                  <a:srgbClr val="FF0000"/>
                </a:solidFill>
              </a:rPr>
              <a:t>1980.</a:t>
            </a:r>
            <a:endParaRPr sz="2400" dirty="0">
              <a:latin typeface="Arial"/>
              <a:cs typeface="Arial"/>
            </a:endParaRPr>
          </a:p>
        </p:txBody>
      </p:sp>
      <p:sp>
        <p:nvSpPr>
          <p:cNvPr id="6" name="object 6"/>
          <p:cNvSpPr txBox="1"/>
          <p:nvPr/>
        </p:nvSpPr>
        <p:spPr>
          <a:xfrm>
            <a:off x="535940" y="1307338"/>
            <a:ext cx="7676515" cy="3307079"/>
          </a:xfrm>
          <a:prstGeom prst="rect">
            <a:avLst/>
          </a:prstGeom>
        </p:spPr>
        <p:txBody>
          <a:bodyPr vert="horz" wrap="square" lIns="0" tIns="48895" rIns="0" bIns="0" rtlCol="0">
            <a:spAutoFit/>
          </a:bodyPr>
          <a:lstStyle/>
          <a:p>
            <a:pPr marL="286385" marR="5080" indent="-274320">
              <a:lnSpc>
                <a:spcPct val="90100"/>
              </a:lnSpc>
              <a:spcBef>
                <a:spcPts val="385"/>
              </a:spcBef>
              <a:tabLst>
                <a:tab pos="286385" algn="l"/>
              </a:tabLst>
            </a:pPr>
            <a:r>
              <a:rPr sz="1800" spc="-515" dirty="0">
                <a:solidFill>
                  <a:srgbClr val="D16248"/>
                </a:solidFill>
                <a:latin typeface="Arial"/>
                <a:cs typeface="Arial"/>
              </a:rPr>
              <a:t>	</a:t>
            </a:r>
            <a:r>
              <a:rPr sz="2400" spc="-5" dirty="0">
                <a:latin typeface="Trebuchet MS"/>
                <a:cs typeface="Trebuchet MS"/>
              </a:rPr>
              <a:t>In 2008, </a:t>
            </a:r>
            <a:r>
              <a:rPr sz="2400" spc="-5" dirty="0">
                <a:solidFill>
                  <a:srgbClr val="FF0000"/>
                </a:solidFill>
                <a:latin typeface="Trebuchet MS"/>
                <a:cs typeface="Trebuchet MS"/>
              </a:rPr>
              <a:t>1.5 billion adults</a:t>
            </a:r>
            <a:r>
              <a:rPr sz="2400" spc="-5" dirty="0">
                <a:latin typeface="Trebuchet MS"/>
                <a:cs typeface="Trebuchet MS"/>
              </a:rPr>
              <a:t>, 20 and </a:t>
            </a:r>
            <a:r>
              <a:rPr sz="2400" spc="-60" dirty="0">
                <a:latin typeface="Trebuchet MS"/>
                <a:cs typeface="Trebuchet MS"/>
              </a:rPr>
              <a:t>older, </a:t>
            </a:r>
            <a:r>
              <a:rPr sz="2400" spc="-5" dirty="0">
                <a:latin typeface="Trebuchet MS"/>
                <a:cs typeface="Trebuchet MS"/>
              </a:rPr>
              <a:t>were  </a:t>
            </a:r>
            <a:r>
              <a:rPr sz="2400" spc="-5" dirty="0">
                <a:solidFill>
                  <a:srgbClr val="FF0000"/>
                </a:solidFill>
                <a:latin typeface="Trebuchet MS"/>
                <a:cs typeface="Trebuchet MS"/>
              </a:rPr>
              <a:t>overweight</a:t>
            </a:r>
            <a:r>
              <a:rPr sz="2400" spc="-5" dirty="0">
                <a:latin typeface="Trebuchet MS"/>
                <a:cs typeface="Trebuchet MS"/>
              </a:rPr>
              <a:t>. </a:t>
            </a:r>
            <a:r>
              <a:rPr sz="2400" dirty="0">
                <a:latin typeface="Trebuchet MS"/>
                <a:cs typeface="Trebuchet MS"/>
              </a:rPr>
              <a:t>Of </a:t>
            </a:r>
            <a:r>
              <a:rPr sz="2400" spc="-5" dirty="0">
                <a:latin typeface="Trebuchet MS"/>
                <a:cs typeface="Trebuchet MS"/>
              </a:rPr>
              <a:t>these </a:t>
            </a:r>
            <a:r>
              <a:rPr sz="2400" dirty="0">
                <a:latin typeface="Trebuchet MS"/>
                <a:cs typeface="Trebuchet MS"/>
              </a:rPr>
              <a:t>over </a:t>
            </a:r>
            <a:r>
              <a:rPr sz="2400" spc="-5" dirty="0">
                <a:latin typeface="Trebuchet MS"/>
                <a:cs typeface="Trebuchet MS"/>
              </a:rPr>
              <a:t>200 million men and nearly  300 million women were</a:t>
            </a:r>
            <a:r>
              <a:rPr sz="2400" spc="10" dirty="0">
                <a:latin typeface="Trebuchet MS"/>
                <a:cs typeface="Trebuchet MS"/>
              </a:rPr>
              <a:t> </a:t>
            </a:r>
            <a:r>
              <a:rPr sz="2400" spc="-5" dirty="0">
                <a:latin typeface="Trebuchet MS"/>
                <a:cs typeface="Trebuchet MS"/>
              </a:rPr>
              <a:t>obese.</a:t>
            </a:r>
            <a:endParaRPr sz="2400" dirty="0">
              <a:latin typeface="Trebuchet MS"/>
              <a:cs typeface="Trebuchet MS"/>
            </a:endParaRPr>
          </a:p>
          <a:p>
            <a:pPr marL="286385" marR="77470" indent="-274320">
              <a:lnSpc>
                <a:spcPct val="90000"/>
              </a:lnSpc>
              <a:spcBef>
                <a:spcPts val="600"/>
              </a:spcBef>
              <a:tabLst>
                <a:tab pos="286385" algn="l"/>
              </a:tabLst>
            </a:pPr>
            <a:r>
              <a:rPr sz="1800" spc="-515" dirty="0">
                <a:solidFill>
                  <a:srgbClr val="D16248"/>
                </a:solidFill>
                <a:latin typeface="Arial"/>
                <a:cs typeface="Arial"/>
              </a:rPr>
              <a:t>	</a:t>
            </a:r>
            <a:r>
              <a:rPr sz="2400" b="1" i="1" spc="-5" dirty="0">
                <a:latin typeface="Trebuchet MS"/>
                <a:cs typeface="Trebuchet MS"/>
              </a:rPr>
              <a:t>65% </a:t>
            </a:r>
            <a:r>
              <a:rPr sz="2400" dirty="0">
                <a:latin typeface="Trebuchet MS"/>
                <a:cs typeface="Trebuchet MS"/>
              </a:rPr>
              <a:t>of </a:t>
            </a:r>
            <a:r>
              <a:rPr sz="2400" spc="-10" dirty="0">
                <a:latin typeface="Trebuchet MS"/>
                <a:cs typeface="Trebuchet MS"/>
              </a:rPr>
              <a:t>the </a:t>
            </a:r>
            <a:r>
              <a:rPr sz="2400" spc="-5" dirty="0">
                <a:latin typeface="Trebuchet MS"/>
                <a:cs typeface="Trebuchet MS"/>
              </a:rPr>
              <a:t>world's </a:t>
            </a:r>
            <a:r>
              <a:rPr sz="2400" spc="-10" dirty="0">
                <a:latin typeface="Trebuchet MS"/>
                <a:cs typeface="Trebuchet MS"/>
              </a:rPr>
              <a:t>population </a:t>
            </a:r>
            <a:r>
              <a:rPr sz="2400" dirty="0">
                <a:latin typeface="Trebuchet MS"/>
                <a:cs typeface="Trebuchet MS"/>
              </a:rPr>
              <a:t>live </a:t>
            </a:r>
            <a:r>
              <a:rPr sz="2400" spc="-5" dirty="0">
                <a:latin typeface="Trebuchet MS"/>
                <a:cs typeface="Trebuchet MS"/>
              </a:rPr>
              <a:t>in countries where  overweight and </a:t>
            </a:r>
            <a:r>
              <a:rPr sz="2400" u="heavy" spc="-5" dirty="0">
                <a:solidFill>
                  <a:srgbClr val="FF0000"/>
                </a:solidFill>
                <a:uFill>
                  <a:solidFill>
                    <a:srgbClr val="FF0000"/>
                  </a:solidFill>
                </a:uFill>
                <a:latin typeface="Trebuchet MS"/>
                <a:cs typeface="Trebuchet MS"/>
              </a:rPr>
              <a:t>obesity kills more people than </a:t>
            </a:r>
            <a:r>
              <a:rPr sz="2400" spc="-5" dirty="0">
                <a:solidFill>
                  <a:srgbClr val="FF0000"/>
                </a:solidFill>
                <a:latin typeface="Trebuchet MS"/>
                <a:cs typeface="Trebuchet MS"/>
              </a:rPr>
              <a:t> </a:t>
            </a:r>
            <a:r>
              <a:rPr sz="2400" u="heavy" spc="-10" dirty="0">
                <a:solidFill>
                  <a:srgbClr val="FF0000"/>
                </a:solidFill>
                <a:uFill>
                  <a:solidFill>
                    <a:srgbClr val="FF0000"/>
                  </a:solidFill>
                </a:uFill>
                <a:latin typeface="Trebuchet MS"/>
                <a:cs typeface="Trebuchet MS"/>
              </a:rPr>
              <a:t>underweight.</a:t>
            </a:r>
            <a:endParaRPr sz="2400" dirty="0">
              <a:latin typeface="Trebuchet MS"/>
              <a:cs typeface="Trebuchet MS"/>
            </a:endParaRPr>
          </a:p>
          <a:p>
            <a:pPr marL="286385" marR="106045" indent="-274320">
              <a:lnSpc>
                <a:spcPts val="2590"/>
              </a:lnSpc>
              <a:spcBef>
                <a:spcPts val="640"/>
              </a:spcBef>
              <a:tabLst>
                <a:tab pos="286385" algn="l"/>
              </a:tabLst>
            </a:pPr>
            <a:r>
              <a:rPr sz="1800" spc="-515" dirty="0">
                <a:solidFill>
                  <a:srgbClr val="D16248"/>
                </a:solidFill>
                <a:latin typeface="Arial"/>
                <a:cs typeface="Arial"/>
              </a:rPr>
              <a:t>	</a:t>
            </a:r>
            <a:r>
              <a:rPr sz="2400" spc="-5" dirty="0">
                <a:latin typeface="Trebuchet MS"/>
                <a:cs typeface="Trebuchet MS"/>
              </a:rPr>
              <a:t>Nearly 43 million children </a:t>
            </a:r>
            <a:r>
              <a:rPr sz="2400" spc="-10" dirty="0">
                <a:latin typeface="Trebuchet MS"/>
                <a:cs typeface="Trebuchet MS"/>
              </a:rPr>
              <a:t>under </a:t>
            </a:r>
            <a:r>
              <a:rPr sz="2400" spc="-5" dirty="0">
                <a:latin typeface="Trebuchet MS"/>
                <a:cs typeface="Trebuchet MS"/>
              </a:rPr>
              <a:t>the age </a:t>
            </a:r>
            <a:r>
              <a:rPr sz="2400" dirty="0">
                <a:latin typeface="Trebuchet MS"/>
                <a:cs typeface="Trebuchet MS"/>
              </a:rPr>
              <a:t>of five </a:t>
            </a:r>
            <a:r>
              <a:rPr sz="2400" spc="-5" dirty="0">
                <a:latin typeface="Trebuchet MS"/>
                <a:cs typeface="Trebuchet MS"/>
              </a:rPr>
              <a:t>were  overweight </a:t>
            </a:r>
            <a:r>
              <a:rPr sz="2400" dirty="0">
                <a:latin typeface="Trebuchet MS"/>
                <a:cs typeface="Trebuchet MS"/>
              </a:rPr>
              <a:t>in</a:t>
            </a:r>
            <a:r>
              <a:rPr sz="2400" spc="-5" dirty="0">
                <a:latin typeface="Trebuchet MS"/>
                <a:cs typeface="Trebuchet MS"/>
              </a:rPr>
              <a:t> 2010.</a:t>
            </a:r>
            <a:endParaRPr sz="2400" dirty="0">
              <a:latin typeface="Trebuchet MS"/>
              <a:cs typeface="Trebuchet MS"/>
            </a:endParaRPr>
          </a:p>
          <a:p>
            <a:pPr marL="12700">
              <a:lnSpc>
                <a:spcPct val="100000"/>
              </a:lnSpc>
              <a:spcBef>
                <a:spcPts val="215"/>
              </a:spcBef>
              <a:tabLst>
                <a:tab pos="286385" algn="l"/>
              </a:tabLst>
            </a:pPr>
            <a:r>
              <a:rPr sz="2100" spc="-600" dirty="0">
                <a:solidFill>
                  <a:srgbClr val="D16248"/>
                </a:solidFill>
                <a:latin typeface="Arial"/>
                <a:cs typeface="Arial"/>
              </a:rPr>
              <a:t>	</a:t>
            </a:r>
            <a:r>
              <a:rPr sz="2800" b="1" spc="-10" dirty="0">
                <a:solidFill>
                  <a:srgbClr val="92D050"/>
                </a:solidFill>
                <a:latin typeface="Trebuchet MS"/>
                <a:cs typeface="Trebuchet MS"/>
              </a:rPr>
              <a:t>Obesity </a:t>
            </a:r>
            <a:r>
              <a:rPr sz="2800" b="1" spc="-5" dirty="0">
                <a:solidFill>
                  <a:srgbClr val="92D050"/>
                </a:solidFill>
                <a:latin typeface="Trebuchet MS"/>
                <a:cs typeface="Trebuchet MS"/>
              </a:rPr>
              <a:t>is</a:t>
            </a:r>
            <a:r>
              <a:rPr sz="2800" b="1" dirty="0">
                <a:solidFill>
                  <a:srgbClr val="92D050"/>
                </a:solidFill>
                <a:latin typeface="Trebuchet MS"/>
                <a:cs typeface="Trebuchet MS"/>
              </a:rPr>
              <a:t> </a:t>
            </a:r>
            <a:r>
              <a:rPr sz="2800" b="1" spc="-5" dirty="0">
                <a:solidFill>
                  <a:srgbClr val="92D050"/>
                </a:solidFill>
                <a:latin typeface="Trebuchet MS"/>
                <a:cs typeface="Trebuchet MS"/>
              </a:rPr>
              <a:t>preventable.</a:t>
            </a:r>
            <a:endParaRPr sz="2800" dirty="0">
              <a:latin typeface="Trebuchet MS"/>
              <a:cs typeface="Trebuchet MS"/>
            </a:endParaRPr>
          </a:p>
        </p:txBody>
      </p:sp>
      <p:sp>
        <p:nvSpPr>
          <p:cNvPr id="7" name="object 7"/>
          <p:cNvSpPr/>
          <p:nvPr/>
        </p:nvSpPr>
        <p:spPr>
          <a:xfrm>
            <a:off x="394715" y="4201667"/>
            <a:ext cx="452628" cy="411480"/>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608076" y="4076700"/>
            <a:ext cx="4293108" cy="536448"/>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153400" cy="5143499"/>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612140" y="143636"/>
            <a:ext cx="2366010" cy="452120"/>
          </a:xfrm>
          <a:prstGeom prst="rect">
            <a:avLst/>
          </a:prstGeom>
        </p:spPr>
        <p:txBody>
          <a:bodyPr vert="horz" wrap="square" lIns="0" tIns="12065" rIns="0" bIns="0" rtlCol="0">
            <a:spAutoFit/>
          </a:bodyPr>
          <a:lstStyle/>
          <a:p>
            <a:pPr marL="12700">
              <a:lnSpc>
                <a:spcPct val="100000"/>
              </a:lnSpc>
              <a:spcBef>
                <a:spcPts val="95"/>
              </a:spcBef>
            </a:pPr>
            <a:r>
              <a:rPr sz="2800" b="1" spc="-175" dirty="0">
                <a:solidFill>
                  <a:srgbClr val="FFFF00"/>
                </a:solidFill>
                <a:latin typeface="Trebuchet MS"/>
                <a:cs typeface="Trebuchet MS"/>
              </a:rPr>
              <a:t>Remember</a:t>
            </a:r>
            <a:r>
              <a:rPr sz="2800" b="1" spc="-270" dirty="0">
                <a:solidFill>
                  <a:srgbClr val="FFFF00"/>
                </a:solidFill>
                <a:latin typeface="Trebuchet MS"/>
                <a:cs typeface="Trebuchet MS"/>
              </a:rPr>
              <a:t> </a:t>
            </a:r>
            <a:r>
              <a:rPr sz="2800" b="1" spc="-95" dirty="0">
                <a:solidFill>
                  <a:srgbClr val="FFFF00"/>
                </a:solidFill>
                <a:latin typeface="Trebuchet MS"/>
                <a:cs typeface="Trebuchet MS"/>
              </a:rPr>
              <a:t>me?</a:t>
            </a:r>
            <a:endParaRPr sz="2800" dirty="0">
              <a:latin typeface="Trebuchet MS"/>
              <a:cs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171450" y="19050"/>
            <a:ext cx="3533775" cy="866775"/>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535940" y="1333922"/>
            <a:ext cx="8035925" cy="2708910"/>
          </a:xfrm>
          <a:prstGeom prst="rect">
            <a:avLst/>
          </a:prstGeom>
        </p:spPr>
        <p:txBody>
          <a:bodyPr vert="horz" wrap="square" lIns="0" tIns="88900" rIns="0" bIns="0" rtlCol="0">
            <a:spAutoFit/>
          </a:bodyPr>
          <a:lstStyle/>
          <a:p>
            <a:pPr marL="12700">
              <a:lnSpc>
                <a:spcPct val="100000"/>
              </a:lnSpc>
              <a:spcBef>
                <a:spcPts val="700"/>
              </a:spcBef>
              <a:tabLst>
                <a:tab pos="286385" algn="l"/>
              </a:tabLst>
            </a:pPr>
            <a:r>
              <a:rPr sz="1950" spc="-555" dirty="0">
                <a:solidFill>
                  <a:srgbClr val="D16248"/>
                </a:solidFill>
                <a:latin typeface="Arial"/>
                <a:cs typeface="Arial"/>
              </a:rPr>
              <a:t>	</a:t>
            </a:r>
            <a:r>
              <a:rPr sz="2600" b="1" dirty="0">
                <a:latin typeface="Trebuchet MS"/>
                <a:cs typeface="Trebuchet MS"/>
              </a:rPr>
              <a:t>Robbins </a:t>
            </a:r>
            <a:r>
              <a:rPr sz="2600" spc="-15" dirty="0">
                <a:latin typeface="Trebuchet MS"/>
                <a:cs typeface="Trebuchet MS"/>
              </a:rPr>
              <a:t>Pathologic </a:t>
            </a:r>
            <a:r>
              <a:rPr sz="2600" dirty="0">
                <a:latin typeface="Trebuchet MS"/>
                <a:cs typeface="Trebuchet MS"/>
              </a:rPr>
              <a:t>Basis of </a:t>
            </a:r>
            <a:r>
              <a:rPr sz="2600" spc="-5" dirty="0">
                <a:latin typeface="Trebuchet MS"/>
                <a:cs typeface="Trebuchet MS"/>
              </a:rPr>
              <a:t>Disease </a:t>
            </a:r>
            <a:r>
              <a:rPr sz="2600" spc="10" dirty="0">
                <a:latin typeface="Trebuchet MS"/>
                <a:cs typeface="Trebuchet MS"/>
              </a:rPr>
              <a:t>8</a:t>
            </a:r>
            <a:r>
              <a:rPr sz="2550" spc="15" baseline="26143" dirty="0">
                <a:latin typeface="Trebuchet MS"/>
                <a:cs typeface="Trebuchet MS"/>
              </a:rPr>
              <a:t>th</a:t>
            </a:r>
            <a:r>
              <a:rPr sz="2550" spc="284" baseline="26143" dirty="0">
                <a:latin typeface="Trebuchet MS"/>
                <a:cs typeface="Trebuchet MS"/>
              </a:rPr>
              <a:t> </a:t>
            </a:r>
            <a:r>
              <a:rPr sz="2600" spc="-5" dirty="0">
                <a:latin typeface="Trebuchet MS"/>
                <a:cs typeface="Trebuchet MS"/>
              </a:rPr>
              <a:t>edition</a:t>
            </a:r>
            <a:endParaRPr sz="2600" dirty="0">
              <a:latin typeface="Trebuchet MS"/>
              <a:cs typeface="Trebuchet MS"/>
            </a:endParaRPr>
          </a:p>
          <a:p>
            <a:pPr marL="12700">
              <a:lnSpc>
                <a:spcPct val="100000"/>
              </a:lnSpc>
              <a:spcBef>
                <a:spcPts val="600"/>
              </a:spcBef>
              <a:tabLst>
                <a:tab pos="286385" algn="l"/>
              </a:tabLst>
            </a:pPr>
            <a:r>
              <a:rPr sz="1950" spc="-555" dirty="0">
                <a:solidFill>
                  <a:srgbClr val="D16248"/>
                </a:solidFill>
                <a:latin typeface="Arial"/>
                <a:cs typeface="Arial"/>
              </a:rPr>
              <a:t>	</a:t>
            </a:r>
            <a:r>
              <a:rPr sz="2600" b="1" spc="-20" dirty="0">
                <a:latin typeface="Trebuchet MS"/>
                <a:cs typeface="Trebuchet MS"/>
              </a:rPr>
              <a:t>Harrison’s </a:t>
            </a:r>
            <a:r>
              <a:rPr sz="2600" spc="-5" dirty="0">
                <a:latin typeface="Trebuchet MS"/>
                <a:cs typeface="Trebuchet MS"/>
              </a:rPr>
              <a:t>Internal Medicine </a:t>
            </a:r>
            <a:r>
              <a:rPr sz="2600" spc="10" dirty="0">
                <a:latin typeface="Trebuchet MS"/>
                <a:cs typeface="Trebuchet MS"/>
              </a:rPr>
              <a:t>17</a:t>
            </a:r>
            <a:r>
              <a:rPr sz="2550" spc="15" baseline="26143" dirty="0">
                <a:latin typeface="Trebuchet MS"/>
                <a:cs typeface="Trebuchet MS"/>
              </a:rPr>
              <a:t>th</a:t>
            </a:r>
            <a:r>
              <a:rPr sz="2550" spc="352" baseline="26143" dirty="0">
                <a:latin typeface="Trebuchet MS"/>
                <a:cs typeface="Trebuchet MS"/>
              </a:rPr>
              <a:t> </a:t>
            </a:r>
            <a:r>
              <a:rPr sz="2600" spc="-5" dirty="0">
                <a:latin typeface="Trebuchet MS"/>
                <a:cs typeface="Trebuchet MS"/>
              </a:rPr>
              <a:t>edition</a:t>
            </a:r>
            <a:endParaRPr sz="2600" dirty="0">
              <a:latin typeface="Trebuchet MS"/>
              <a:cs typeface="Trebuchet MS"/>
            </a:endParaRPr>
          </a:p>
          <a:p>
            <a:pPr marL="12700">
              <a:lnSpc>
                <a:spcPct val="100000"/>
              </a:lnSpc>
              <a:spcBef>
                <a:spcPts val="600"/>
              </a:spcBef>
              <a:tabLst>
                <a:tab pos="286385" algn="l"/>
              </a:tabLst>
            </a:pPr>
            <a:r>
              <a:rPr sz="1950" spc="-555" dirty="0">
                <a:solidFill>
                  <a:srgbClr val="D16248"/>
                </a:solidFill>
                <a:latin typeface="Arial"/>
                <a:cs typeface="Arial"/>
              </a:rPr>
              <a:t>	</a:t>
            </a:r>
            <a:r>
              <a:rPr sz="2600" b="1" dirty="0">
                <a:latin typeface="Trebuchet MS"/>
                <a:cs typeface="Trebuchet MS"/>
              </a:rPr>
              <a:t>WHO </a:t>
            </a:r>
            <a:r>
              <a:rPr sz="2600" dirty="0">
                <a:latin typeface="Trebuchet MS"/>
                <a:cs typeface="Trebuchet MS"/>
              </a:rPr>
              <a:t>- </a:t>
            </a:r>
            <a:r>
              <a:rPr sz="2600" b="1" spc="-5" dirty="0">
                <a:latin typeface="Trebuchet MS"/>
                <a:cs typeface="Trebuchet MS"/>
              </a:rPr>
              <a:t>Obesity </a:t>
            </a:r>
            <a:r>
              <a:rPr sz="2600" b="1" dirty="0">
                <a:latin typeface="Trebuchet MS"/>
                <a:cs typeface="Trebuchet MS"/>
              </a:rPr>
              <a:t>and</a:t>
            </a:r>
            <a:r>
              <a:rPr sz="2600" b="1" spc="-25" dirty="0">
                <a:latin typeface="Trebuchet MS"/>
                <a:cs typeface="Trebuchet MS"/>
              </a:rPr>
              <a:t> </a:t>
            </a:r>
            <a:r>
              <a:rPr sz="2600" b="1" dirty="0">
                <a:latin typeface="Trebuchet MS"/>
                <a:cs typeface="Trebuchet MS"/>
              </a:rPr>
              <a:t>overweight</a:t>
            </a:r>
            <a:endParaRPr sz="2600" dirty="0">
              <a:latin typeface="Trebuchet MS"/>
              <a:cs typeface="Trebuchet MS"/>
            </a:endParaRPr>
          </a:p>
          <a:p>
            <a:pPr marL="286385">
              <a:lnSpc>
                <a:spcPct val="100000"/>
              </a:lnSpc>
            </a:pPr>
            <a:r>
              <a:rPr sz="2600" spc="-10" dirty="0">
                <a:latin typeface="Trebuchet MS"/>
                <a:cs typeface="Trebuchet MS"/>
                <a:hlinkClick r:id="rId3"/>
              </a:rPr>
              <a:t>http://www.who.int/mediacentre/factsheets/fs311</a:t>
            </a:r>
            <a:endParaRPr sz="2600" dirty="0">
              <a:latin typeface="Trebuchet MS"/>
              <a:cs typeface="Trebuchet MS"/>
            </a:endParaRPr>
          </a:p>
          <a:p>
            <a:pPr marL="286385">
              <a:lnSpc>
                <a:spcPct val="100000"/>
              </a:lnSpc>
            </a:pPr>
            <a:r>
              <a:rPr sz="2600" spc="-5" dirty="0">
                <a:latin typeface="Trebuchet MS"/>
                <a:cs typeface="Trebuchet MS"/>
              </a:rPr>
              <a:t>/en/index.html</a:t>
            </a:r>
            <a:endParaRPr sz="2600" dirty="0">
              <a:latin typeface="Trebuchet MS"/>
              <a:cs typeface="Trebuchet MS"/>
            </a:endParaRPr>
          </a:p>
          <a:p>
            <a:pPr marL="12700">
              <a:lnSpc>
                <a:spcPct val="100000"/>
              </a:lnSpc>
              <a:spcBef>
                <a:spcPts val="605"/>
              </a:spcBef>
              <a:tabLst>
                <a:tab pos="286385" algn="l"/>
              </a:tabLst>
            </a:pPr>
            <a:r>
              <a:rPr sz="1950" spc="-550" dirty="0">
                <a:solidFill>
                  <a:srgbClr val="D16248"/>
                </a:solidFill>
                <a:latin typeface="Arial"/>
                <a:cs typeface="Arial"/>
              </a:rPr>
              <a:t>	</a:t>
            </a:r>
            <a:r>
              <a:rPr sz="2600" b="1" dirty="0">
                <a:latin typeface="Trebuchet MS"/>
                <a:cs typeface="Trebuchet MS"/>
              </a:rPr>
              <a:t>Wikipedia</a:t>
            </a:r>
            <a:endParaRPr sz="2600" dirty="0">
              <a:latin typeface="Trebuchet MS"/>
              <a:cs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764875"/>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4" name="object 4"/>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5" name="object 5"/>
          <p:cNvSpPr/>
          <p:nvPr/>
        </p:nvSpPr>
        <p:spPr>
          <a:xfrm>
            <a:off x="0" y="895350"/>
            <a:ext cx="3857625" cy="240030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3144901" y="0"/>
            <a:ext cx="5999098" cy="5143498"/>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p:nvPr/>
        </p:nvSpPr>
        <p:spPr>
          <a:xfrm>
            <a:off x="268224" y="196595"/>
            <a:ext cx="1315212" cy="66293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52830" y="422529"/>
            <a:ext cx="766699" cy="314960"/>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231140" y="870915"/>
            <a:ext cx="8468360" cy="3921760"/>
          </a:xfrm>
          <a:prstGeom prst="rect">
            <a:avLst/>
          </a:prstGeom>
        </p:spPr>
        <p:txBody>
          <a:bodyPr vert="horz" wrap="square" lIns="0" tIns="12700" rIns="0" bIns="0" rtlCol="0">
            <a:spAutoFit/>
          </a:bodyPr>
          <a:lstStyle/>
          <a:p>
            <a:pPr marL="12700">
              <a:lnSpc>
                <a:spcPts val="2750"/>
              </a:lnSpc>
              <a:spcBef>
                <a:spcPts val="100"/>
              </a:spcBef>
              <a:tabLst>
                <a:tab pos="286385" algn="l"/>
                <a:tab pos="6791325" algn="l"/>
              </a:tabLst>
            </a:pPr>
            <a:r>
              <a:rPr sz="1800" spc="-515" dirty="0">
                <a:solidFill>
                  <a:srgbClr val="D16248"/>
                </a:solidFill>
                <a:latin typeface="Arial"/>
                <a:cs typeface="Arial"/>
              </a:rPr>
              <a:t>	</a:t>
            </a:r>
            <a:r>
              <a:rPr sz="2400" b="1" spc="-35" dirty="0">
                <a:latin typeface="Trebuchet MS"/>
                <a:cs typeface="Trebuchet MS"/>
              </a:rPr>
              <a:t>Values </a:t>
            </a:r>
            <a:r>
              <a:rPr sz="2400" b="1" dirty="0">
                <a:latin typeface="Trebuchet MS"/>
                <a:cs typeface="Trebuchet MS"/>
              </a:rPr>
              <a:t>are </a:t>
            </a:r>
            <a:r>
              <a:rPr sz="2400" b="1" spc="-5" dirty="0">
                <a:latin typeface="Trebuchet MS"/>
                <a:cs typeface="Trebuchet MS"/>
              </a:rPr>
              <a:t>age independent </a:t>
            </a:r>
            <a:r>
              <a:rPr sz="2400" b="1" dirty="0">
                <a:latin typeface="Trebuchet MS"/>
                <a:cs typeface="Trebuchet MS"/>
              </a:rPr>
              <a:t>&amp; same</a:t>
            </a:r>
            <a:r>
              <a:rPr sz="2400" b="1" spc="-25" dirty="0">
                <a:latin typeface="Trebuchet MS"/>
                <a:cs typeface="Trebuchet MS"/>
              </a:rPr>
              <a:t> </a:t>
            </a:r>
            <a:r>
              <a:rPr sz="2400" b="1" dirty="0">
                <a:latin typeface="Trebuchet MS"/>
                <a:cs typeface="Trebuchet MS"/>
              </a:rPr>
              <a:t>for</a:t>
            </a:r>
            <a:r>
              <a:rPr sz="2400" b="1" spc="15" dirty="0">
                <a:latin typeface="Trebuchet MS"/>
                <a:cs typeface="Trebuchet MS"/>
              </a:rPr>
              <a:t> </a:t>
            </a:r>
            <a:r>
              <a:rPr sz="2400" b="1" spc="-5" dirty="0">
                <a:latin typeface="Trebuchet MS"/>
                <a:cs typeface="Trebuchet MS"/>
              </a:rPr>
              <a:t>both	sexes.</a:t>
            </a:r>
            <a:endParaRPr sz="2400" dirty="0">
              <a:latin typeface="Trebuchet MS"/>
              <a:cs typeface="Trebuchet MS"/>
            </a:endParaRPr>
          </a:p>
          <a:p>
            <a:pPr marL="12700">
              <a:lnSpc>
                <a:spcPts val="2615"/>
              </a:lnSpc>
              <a:tabLst>
                <a:tab pos="286385" algn="l"/>
              </a:tabLst>
            </a:pPr>
            <a:r>
              <a:rPr sz="1800" spc="-515" dirty="0">
                <a:solidFill>
                  <a:srgbClr val="D16248"/>
                </a:solidFill>
                <a:latin typeface="Arial"/>
                <a:cs typeface="Arial"/>
              </a:rPr>
              <a:t>	</a:t>
            </a:r>
            <a:r>
              <a:rPr sz="2400" b="1" spc="-5" dirty="0">
                <a:latin typeface="Trebuchet MS"/>
                <a:cs typeface="Trebuchet MS"/>
              </a:rPr>
              <a:t>At </a:t>
            </a:r>
            <a:r>
              <a:rPr sz="2400" b="1" dirty="0">
                <a:latin typeface="Trebuchet MS"/>
                <a:cs typeface="Trebuchet MS"/>
              </a:rPr>
              <a:t>similar </a:t>
            </a:r>
            <a:r>
              <a:rPr sz="2400" b="1" spc="-5" dirty="0">
                <a:latin typeface="Trebuchet MS"/>
                <a:cs typeface="Trebuchet MS"/>
              </a:rPr>
              <a:t>BMI, </a:t>
            </a:r>
            <a:r>
              <a:rPr sz="2400" b="1" dirty="0">
                <a:solidFill>
                  <a:srgbClr val="00AF50"/>
                </a:solidFill>
                <a:latin typeface="Trebuchet MS"/>
                <a:cs typeface="Trebuchet MS"/>
              </a:rPr>
              <a:t>fat </a:t>
            </a:r>
            <a:r>
              <a:rPr sz="2400" b="1" spc="-5" dirty="0">
                <a:solidFill>
                  <a:srgbClr val="00AF50"/>
                </a:solidFill>
                <a:latin typeface="Trebuchet MS"/>
                <a:cs typeface="Trebuchet MS"/>
              </a:rPr>
              <a:t>content </a:t>
            </a:r>
            <a:r>
              <a:rPr sz="2400" b="1" dirty="0">
                <a:solidFill>
                  <a:srgbClr val="00AF50"/>
                </a:solidFill>
                <a:latin typeface="Trebuchet MS"/>
                <a:cs typeface="Trebuchet MS"/>
              </a:rPr>
              <a:t>in women &gt;</a:t>
            </a:r>
            <a:r>
              <a:rPr sz="2400" b="1" spc="-65" dirty="0">
                <a:solidFill>
                  <a:srgbClr val="00AF50"/>
                </a:solidFill>
                <a:latin typeface="Trebuchet MS"/>
                <a:cs typeface="Trebuchet MS"/>
              </a:rPr>
              <a:t> </a:t>
            </a:r>
            <a:r>
              <a:rPr sz="2400" b="1" dirty="0">
                <a:solidFill>
                  <a:srgbClr val="00AF50"/>
                </a:solidFill>
                <a:latin typeface="Trebuchet MS"/>
                <a:cs typeface="Trebuchet MS"/>
              </a:rPr>
              <a:t>men</a:t>
            </a:r>
            <a:endParaRPr sz="2400" dirty="0">
              <a:latin typeface="Trebuchet MS"/>
              <a:cs typeface="Trebuchet MS"/>
            </a:endParaRPr>
          </a:p>
          <a:p>
            <a:pPr marL="12700">
              <a:lnSpc>
                <a:spcPts val="2750"/>
              </a:lnSpc>
              <a:tabLst>
                <a:tab pos="286385" algn="l"/>
              </a:tabLst>
            </a:pPr>
            <a:r>
              <a:rPr sz="1800" spc="-515" dirty="0">
                <a:solidFill>
                  <a:srgbClr val="D16248"/>
                </a:solidFill>
                <a:latin typeface="Arial"/>
                <a:cs typeface="Arial"/>
              </a:rPr>
              <a:t>	</a:t>
            </a:r>
            <a:r>
              <a:rPr sz="2400" b="1" spc="-5" dirty="0">
                <a:latin typeface="Trebuchet MS"/>
                <a:cs typeface="Trebuchet MS"/>
              </a:rPr>
              <a:t>BMI </a:t>
            </a:r>
            <a:r>
              <a:rPr sz="2400" b="1" spc="-5" dirty="0">
                <a:solidFill>
                  <a:srgbClr val="00AF50"/>
                </a:solidFill>
                <a:latin typeface="Trebuchet MS"/>
                <a:cs typeface="Trebuchet MS"/>
              </a:rPr>
              <a:t>30 </a:t>
            </a:r>
            <a:r>
              <a:rPr sz="2400" b="1" spc="-5" dirty="0">
                <a:latin typeface="Trebuchet MS"/>
                <a:cs typeface="Trebuchet MS"/>
              </a:rPr>
              <a:t>is threshold </a:t>
            </a:r>
            <a:r>
              <a:rPr sz="2400" b="1" dirty="0">
                <a:latin typeface="Trebuchet MS"/>
                <a:cs typeface="Trebuchet MS"/>
              </a:rPr>
              <a:t>for</a:t>
            </a:r>
            <a:r>
              <a:rPr sz="2400" b="1" spc="10" dirty="0">
                <a:latin typeface="Trebuchet MS"/>
                <a:cs typeface="Trebuchet MS"/>
              </a:rPr>
              <a:t> </a:t>
            </a:r>
            <a:r>
              <a:rPr sz="2400" b="1" spc="-35" dirty="0">
                <a:latin typeface="Trebuchet MS"/>
                <a:cs typeface="Trebuchet MS"/>
              </a:rPr>
              <a:t>obesity.</a:t>
            </a:r>
            <a:endParaRPr sz="2400" dirty="0">
              <a:latin typeface="Trebuchet MS"/>
              <a:cs typeface="Trebuchet MS"/>
            </a:endParaRPr>
          </a:p>
          <a:p>
            <a:pPr marL="12700">
              <a:lnSpc>
                <a:spcPts val="2840"/>
              </a:lnSpc>
              <a:spcBef>
                <a:spcPts val="2355"/>
              </a:spcBef>
              <a:tabLst>
                <a:tab pos="286385" algn="l"/>
              </a:tabLst>
            </a:pPr>
            <a:r>
              <a:rPr sz="1800" spc="-509" dirty="0">
                <a:solidFill>
                  <a:srgbClr val="D16248"/>
                </a:solidFill>
                <a:latin typeface="Arial"/>
                <a:cs typeface="Arial"/>
              </a:rPr>
              <a:t>	</a:t>
            </a:r>
            <a:r>
              <a:rPr sz="2400" b="1" spc="-5" dirty="0">
                <a:latin typeface="Trebuchet MS"/>
                <a:cs typeface="Trebuchet MS"/>
              </a:rPr>
              <a:t>BMI </a:t>
            </a:r>
            <a:r>
              <a:rPr sz="2400" b="1" spc="-5" dirty="0">
                <a:solidFill>
                  <a:srgbClr val="00AF50"/>
                </a:solidFill>
                <a:latin typeface="Trebuchet MS"/>
                <a:cs typeface="Trebuchet MS"/>
              </a:rPr>
              <a:t>25 </a:t>
            </a:r>
            <a:r>
              <a:rPr sz="2400" b="1" dirty="0">
                <a:solidFill>
                  <a:srgbClr val="00AF50"/>
                </a:solidFill>
                <a:latin typeface="Trebuchet MS"/>
                <a:cs typeface="Trebuchet MS"/>
              </a:rPr>
              <a:t>- </a:t>
            </a:r>
            <a:r>
              <a:rPr sz="2400" b="1" spc="-5" dirty="0">
                <a:solidFill>
                  <a:srgbClr val="00AF50"/>
                </a:solidFill>
                <a:latin typeface="Trebuchet MS"/>
                <a:cs typeface="Trebuchet MS"/>
              </a:rPr>
              <a:t>30 </a:t>
            </a:r>
            <a:r>
              <a:rPr sz="2400" b="1" spc="-5" dirty="0">
                <a:latin typeface="Trebuchet MS"/>
                <a:cs typeface="Trebuchet MS"/>
              </a:rPr>
              <a:t>medically </a:t>
            </a:r>
            <a:r>
              <a:rPr sz="2400" b="1" dirty="0">
                <a:latin typeface="Trebuchet MS"/>
                <a:cs typeface="Trebuchet MS"/>
              </a:rPr>
              <a:t>significant &amp; </a:t>
            </a:r>
            <a:r>
              <a:rPr sz="2400" b="1" u="heavy" spc="-5" dirty="0">
                <a:solidFill>
                  <a:srgbClr val="00AF50"/>
                </a:solidFill>
                <a:uFill>
                  <a:solidFill>
                    <a:srgbClr val="00AF50"/>
                  </a:solidFill>
                </a:uFill>
                <a:latin typeface="Trebuchet MS"/>
                <a:cs typeface="Trebuchet MS"/>
              </a:rPr>
              <a:t>requires</a:t>
            </a:r>
            <a:r>
              <a:rPr sz="2400" b="1" u="heavy" spc="-85" dirty="0">
                <a:solidFill>
                  <a:srgbClr val="00AF50"/>
                </a:solidFill>
                <a:uFill>
                  <a:solidFill>
                    <a:srgbClr val="00AF50"/>
                  </a:solidFill>
                </a:uFill>
                <a:latin typeface="Trebuchet MS"/>
                <a:cs typeface="Trebuchet MS"/>
              </a:rPr>
              <a:t> </a:t>
            </a:r>
            <a:r>
              <a:rPr sz="2400" b="1" u="heavy" spc="-5" dirty="0">
                <a:solidFill>
                  <a:srgbClr val="00AF50"/>
                </a:solidFill>
                <a:uFill>
                  <a:solidFill>
                    <a:srgbClr val="00AF50"/>
                  </a:solidFill>
                </a:uFill>
                <a:latin typeface="Trebuchet MS"/>
                <a:cs typeface="Trebuchet MS"/>
              </a:rPr>
              <a:t>intervention</a:t>
            </a:r>
            <a:endParaRPr sz="2400" dirty="0">
              <a:latin typeface="Trebuchet MS"/>
              <a:cs typeface="Trebuchet MS"/>
            </a:endParaRPr>
          </a:p>
          <a:p>
            <a:pPr marL="287020" marR="46990" indent="-274320">
              <a:lnSpc>
                <a:spcPts val="2500"/>
              </a:lnSpc>
              <a:spcBef>
                <a:spcPts val="560"/>
              </a:spcBef>
              <a:buClr>
                <a:srgbClr val="D16248"/>
              </a:buClr>
              <a:buSzPct val="75000"/>
              <a:buFont typeface="Times New Roman"/>
              <a:buChar char="•"/>
              <a:tabLst>
                <a:tab pos="286385" algn="l"/>
                <a:tab pos="287020" algn="l"/>
              </a:tabLst>
            </a:pPr>
            <a:r>
              <a:rPr sz="2600" b="1" spc="-5" dirty="0">
                <a:latin typeface="Trebuchet MS"/>
                <a:cs typeface="Trebuchet MS"/>
              </a:rPr>
              <a:t>At </a:t>
            </a:r>
            <a:r>
              <a:rPr sz="2600" b="1" dirty="0">
                <a:latin typeface="Trebuchet MS"/>
                <a:cs typeface="Trebuchet MS"/>
              </a:rPr>
              <a:t>a given </a:t>
            </a:r>
            <a:r>
              <a:rPr sz="2600" b="1" spc="-5" dirty="0">
                <a:latin typeface="Trebuchet MS"/>
                <a:cs typeface="Trebuchet MS"/>
              </a:rPr>
              <a:t>BMI, </a:t>
            </a:r>
            <a:r>
              <a:rPr sz="2600" b="1" dirty="0">
                <a:latin typeface="Trebuchet MS"/>
                <a:cs typeface="Trebuchet MS"/>
              </a:rPr>
              <a:t>women, on </a:t>
            </a:r>
            <a:r>
              <a:rPr sz="2600" b="1" spc="-10" dirty="0">
                <a:latin typeface="Trebuchet MS"/>
                <a:cs typeface="Trebuchet MS"/>
              </a:rPr>
              <a:t>average, </a:t>
            </a:r>
            <a:r>
              <a:rPr sz="2600" b="1" dirty="0">
                <a:latin typeface="Trebuchet MS"/>
                <a:cs typeface="Trebuchet MS"/>
              </a:rPr>
              <a:t>have </a:t>
            </a:r>
            <a:r>
              <a:rPr sz="2600" b="1" spc="-5" dirty="0">
                <a:latin typeface="Trebuchet MS"/>
                <a:cs typeface="Trebuchet MS"/>
              </a:rPr>
              <a:t>more </a:t>
            </a:r>
            <a:r>
              <a:rPr sz="2600" b="1" dirty="0">
                <a:latin typeface="Trebuchet MS"/>
                <a:cs typeface="Trebuchet MS"/>
              </a:rPr>
              <a:t>body  fat.</a:t>
            </a:r>
            <a:endParaRPr sz="2600" dirty="0">
              <a:latin typeface="Trebuchet MS"/>
              <a:cs typeface="Trebuchet MS"/>
            </a:endParaRPr>
          </a:p>
          <a:p>
            <a:pPr>
              <a:lnSpc>
                <a:spcPct val="100000"/>
              </a:lnSpc>
              <a:spcBef>
                <a:spcPts val="35"/>
              </a:spcBef>
              <a:buClr>
                <a:srgbClr val="D16248"/>
              </a:buClr>
              <a:buFont typeface="Times New Roman"/>
              <a:buChar char="•"/>
            </a:pPr>
            <a:endParaRPr sz="3200" dirty="0">
              <a:latin typeface="Times New Roman"/>
              <a:cs typeface="Times New Roman"/>
            </a:endParaRPr>
          </a:p>
          <a:p>
            <a:pPr marL="287020" marR="192405" indent="-274320">
              <a:lnSpc>
                <a:spcPct val="80000"/>
              </a:lnSpc>
              <a:buClr>
                <a:srgbClr val="D16248"/>
              </a:buClr>
              <a:buSzPct val="75000"/>
              <a:buFont typeface="Times New Roman"/>
              <a:buChar char="•"/>
              <a:tabLst>
                <a:tab pos="385445" algn="l"/>
                <a:tab pos="386080" algn="l"/>
              </a:tabLst>
            </a:pPr>
            <a:r>
              <a:rPr sz="2600" b="1" dirty="0">
                <a:latin typeface="Trebuchet MS"/>
                <a:cs typeface="Trebuchet MS"/>
              </a:rPr>
              <a:t>Morbidity and </a:t>
            </a:r>
            <a:r>
              <a:rPr sz="2600" b="1" spc="-5" dirty="0">
                <a:latin typeface="Trebuchet MS"/>
                <a:cs typeface="Trebuchet MS"/>
              </a:rPr>
              <a:t>mortality </a:t>
            </a:r>
            <a:r>
              <a:rPr sz="2600" b="1" dirty="0">
                <a:latin typeface="Trebuchet MS"/>
                <a:cs typeface="Trebuchet MS"/>
              </a:rPr>
              <a:t>increase with </a:t>
            </a:r>
            <a:r>
              <a:rPr sz="2600" b="1" spc="-5" dirty="0">
                <a:latin typeface="Trebuchet MS"/>
                <a:cs typeface="Trebuchet MS"/>
              </a:rPr>
              <a:t>BMI </a:t>
            </a:r>
            <a:r>
              <a:rPr sz="2600" b="1" dirty="0">
                <a:latin typeface="Trebuchet MS"/>
                <a:cs typeface="Trebuchet MS"/>
              </a:rPr>
              <a:t>similarly  for </a:t>
            </a:r>
            <a:r>
              <a:rPr sz="2600" b="1" spc="-5" dirty="0">
                <a:latin typeface="Trebuchet MS"/>
                <a:cs typeface="Trebuchet MS"/>
              </a:rPr>
              <a:t>men </a:t>
            </a:r>
            <a:r>
              <a:rPr sz="2600" b="1" dirty="0">
                <a:latin typeface="Trebuchet MS"/>
                <a:cs typeface="Trebuchet MS"/>
              </a:rPr>
              <a:t>and</a:t>
            </a:r>
            <a:r>
              <a:rPr sz="2600" b="1" spc="-5" dirty="0">
                <a:latin typeface="Trebuchet MS"/>
                <a:cs typeface="Trebuchet MS"/>
              </a:rPr>
              <a:t> </a:t>
            </a:r>
            <a:r>
              <a:rPr sz="2600" b="1" dirty="0">
                <a:latin typeface="Trebuchet MS"/>
                <a:cs typeface="Trebuchet MS"/>
              </a:rPr>
              <a:t>women</a:t>
            </a:r>
            <a:endParaRPr sz="2600" dirty="0">
              <a:latin typeface="Trebuchet MS"/>
              <a:cs typeface="Trebuchet MS"/>
            </a:endParaRPr>
          </a:p>
          <a:p>
            <a:pPr marL="226060" indent="-213360">
              <a:lnSpc>
                <a:spcPts val="3100"/>
              </a:lnSpc>
              <a:buClr>
                <a:srgbClr val="D16248"/>
              </a:buClr>
              <a:buSzPct val="75000"/>
              <a:buFont typeface="Times New Roman"/>
              <a:buChar char="•"/>
              <a:tabLst>
                <a:tab pos="226060" algn="l"/>
                <a:tab pos="8455025" algn="l"/>
              </a:tabLst>
            </a:pPr>
            <a:r>
              <a:rPr sz="2600" b="1" u="dash" dirty="0">
                <a:uFill>
                  <a:solidFill>
                    <a:srgbClr val="CCB400"/>
                  </a:solidFill>
                </a:uFill>
                <a:latin typeface="Trebuchet MS"/>
                <a:cs typeface="Trebuchet MS"/>
              </a:rPr>
              <a:t> </a:t>
            </a:r>
            <a:r>
              <a:rPr sz="2600" b="1" u="dash" spc="-310" dirty="0">
                <a:uFill>
                  <a:solidFill>
                    <a:srgbClr val="CCB400"/>
                  </a:solidFill>
                </a:uFill>
                <a:latin typeface="Trebuchet MS"/>
                <a:cs typeface="Trebuchet MS"/>
              </a:rPr>
              <a:t> </a:t>
            </a:r>
            <a:r>
              <a:rPr sz="2600" b="1" u="dash" dirty="0">
                <a:uFill>
                  <a:solidFill>
                    <a:srgbClr val="CCB400"/>
                  </a:solidFill>
                </a:uFill>
                <a:latin typeface="Trebuchet MS"/>
                <a:cs typeface="Trebuchet MS"/>
              </a:rPr>
              <a:t>Risk at a given </a:t>
            </a:r>
            <a:r>
              <a:rPr sz="2600" b="1" u="dash" spc="-5" dirty="0">
                <a:uFill>
                  <a:solidFill>
                    <a:srgbClr val="CCB400"/>
                  </a:solidFill>
                </a:uFill>
                <a:latin typeface="Trebuchet MS"/>
                <a:cs typeface="Trebuchet MS"/>
              </a:rPr>
              <a:t>BMI </a:t>
            </a:r>
            <a:r>
              <a:rPr sz="2600" b="1" u="dash" dirty="0">
                <a:uFill>
                  <a:solidFill>
                    <a:srgbClr val="CCB400"/>
                  </a:solidFill>
                </a:uFill>
                <a:latin typeface="Trebuchet MS"/>
                <a:cs typeface="Trebuchet MS"/>
              </a:rPr>
              <a:t>can vary between</a:t>
            </a:r>
            <a:r>
              <a:rPr sz="2600" b="1" u="dash" spc="-25" dirty="0">
                <a:uFill>
                  <a:solidFill>
                    <a:srgbClr val="CCB400"/>
                  </a:solidFill>
                </a:uFill>
                <a:latin typeface="Trebuchet MS"/>
                <a:cs typeface="Trebuchet MS"/>
              </a:rPr>
              <a:t> </a:t>
            </a:r>
            <a:r>
              <a:rPr sz="2600" b="1" u="dash" dirty="0">
                <a:uFill>
                  <a:solidFill>
                    <a:srgbClr val="CCB400"/>
                  </a:solidFill>
                </a:uFill>
                <a:latin typeface="Trebuchet MS"/>
                <a:cs typeface="Trebuchet MS"/>
              </a:rPr>
              <a:t>populations.	</a:t>
            </a:r>
            <a:endParaRPr sz="26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857250"/>
            <a:ext cx="8229600" cy="0"/>
          </a:xfrm>
          <a:custGeom>
            <a:avLst/>
            <a:gdLst/>
            <a:ahLst/>
            <a:cxnLst/>
            <a:rect l="l" t="t" r="r" b="b"/>
            <a:pathLst>
              <a:path w="8229600">
                <a:moveTo>
                  <a:pt x="0" y="0"/>
                </a:moveTo>
                <a:lnTo>
                  <a:pt x="8229600" y="0"/>
                </a:lnTo>
              </a:path>
            </a:pathLst>
          </a:custGeom>
          <a:ln w="12700">
            <a:solidFill>
              <a:srgbClr val="CCB400"/>
            </a:solidFill>
            <a:prstDash val="sysDash"/>
          </a:ln>
        </p:spPr>
        <p:txBody>
          <a:bodyPr wrap="square" lIns="0" tIns="0" rIns="0" bIns="0" rtlCol="0"/>
          <a:lstStyle/>
          <a:p>
            <a:endParaRPr dirty="0"/>
          </a:p>
        </p:txBody>
      </p:sp>
      <p:sp>
        <p:nvSpPr>
          <p:cNvPr id="3" name="object 3"/>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4" name="object 4"/>
          <p:cNvSpPr txBox="1">
            <a:spLocks noGrp="1"/>
          </p:cNvSpPr>
          <p:nvPr>
            <p:ph type="title"/>
          </p:nvPr>
        </p:nvSpPr>
        <p:spPr>
          <a:xfrm>
            <a:off x="535940" y="93345"/>
            <a:ext cx="2339975" cy="467995"/>
          </a:xfrm>
          <a:prstGeom prst="rect">
            <a:avLst/>
          </a:prstGeom>
        </p:spPr>
        <p:txBody>
          <a:bodyPr vert="horz" wrap="square" lIns="0" tIns="13335" rIns="0" bIns="0" rtlCol="0">
            <a:spAutoFit/>
          </a:bodyPr>
          <a:lstStyle/>
          <a:p>
            <a:pPr marL="12700">
              <a:lnSpc>
                <a:spcPct val="100000"/>
              </a:lnSpc>
              <a:spcBef>
                <a:spcPts val="105"/>
              </a:spcBef>
            </a:pPr>
            <a:r>
              <a:rPr sz="2900" b="1" spc="45" dirty="0">
                <a:solidFill>
                  <a:srgbClr val="FFFF00"/>
                </a:solidFill>
                <a:latin typeface="Trebuchet MS"/>
                <a:cs typeface="Trebuchet MS"/>
              </a:rPr>
              <a:t>Other</a:t>
            </a:r>
            <a:r>
              <a:rPr sz="2900" b="1" spc="-250" dirty="0">
                <a:solidFill>
                  <a:srgbClr val="FFFF00"/>
                </a:solidFill>
                <a:latin typeface="Trebuchet MS"/>
                <a:cs typeface="Trebuchet MS"/>
              </a:rPr>
              <a:t> </a:t>
            </a:r>
            <a:r>
              <a:rPr sz="2900" b="1" spc="-5" dirty="0">
                <a:solidFill>
                  <a:srgbClr val="FFFF00"/>
                </a:solidFill>
                <a:latin typeface="Trebuchet MS"/>
                <a:cs typeface="Trebuchet MS"/>
              </a:rPr>
              <a:t>Indices</a:t>
            </a:r>
            <a:endParaRPr sz="2900" dirty="0">
              <a:latin typeface="Trebuchet MS"/>
              <a:cs typeface="Trebuchet MS"/>
            </a:endParaRPr>
          </a:p>
        </p:txBody>
      </p:sp>
      <p:sp>
        <p:nvSpPr>
          <p:cNvPr id="5" name="object 5"/>
          <p:cNvSpPr txBox="1"/>
          <p:nvPr/>
        </p:nvSpPr>
        <p:spPr>
          <a:xfrm>
            <a:off x="810259" y="794283"/>
            <a:ext cx="7139305" cy="3567429"/>
          </a:xfrm>
          <a:prstGeom prst="rect">
            <a:avLst/>
          </a:prstGeom>
        </p:spPr>
        <p:txBody>
          <a:bodyPr vert="horz" wrap="square" lIns="0" tIns="157480" rIns="0" bIns="0" rtlCol="0">
            <a:spAutoFit/>
          </a:bodyPr>
          <a:lstStyle/>
          <a:p>
            <a:pPr marL="12700">
              <a:lnSpc>
                <a:spcPct val="100000"/>
              </a:lnSpc>
              <a:spcBef>
                <a:spcPts val="1240"/>
              </a:spcBef>
              <a:tabLst>
                <a:tab pos="287020" algn="l"/>
              </a:tabLst>
            </a:pPr>
            <a:r>
              <a:rPr sz="1650" spc="-475" dirty="0">
                <a:solidFill>
                  <a:srgbClr val="CCB400"/>
                </a:solidFill>
                <a:latin typeface="Arial"/>
                <a:cs typeface="Arial"/>
              </a:rPr>
              <a:t>	</a:t>
            </a:r>
            <a:r>
              <a:rPr sz="2200" b="1" spc="-30" dirty="0">
                <a:solidFill>
                  <a:srgbClr val="00AF50"/>
                </a:solidFill>
                <a:latin typeface="Trebuchet MS"/>
                <a:cs typeface="Trebuchet MS"/>
              </a:rPr>
              <a:t>Broca’s </a:t>
            </a:r>
            <a:r>
              <a:rPr sz="2200" b="1" spc="-10" dirty="0">
                <a:solidFill>
                  <a:srgbClr val="00AF50"/>
                </a:solidFill>
                <a:latin typeface="Trebuchet MS"/>
                <a:cs typeface="Trebuchet MS"/>
              </a:rPr>
              <a:t>index </a:t>
            </a:r>
            <a:r>
              <a:rPr sz="2200" b="1" spc="-5" dirty="0">
                <a:solidFill>
                  <a:srgbClr val="636B85"/>
                </a:solidFill>
                <a:latin typeface="Trebuchet MS"/>
                <a:cs typeface="Trebuchet MS"/>
              </a:rPr>
              <a:t>= Height ( cms ) –</a:t>
            </a:r>
            <a:r>
              <a:rPr sz="2200" b="1" spc="105" dirty="0">
                <a:solidFill>
                  <a:srgbClr val="636B85"/>
                </a:solidFill>
                <a:latin typeface="Trebuchet MS"/>
                <a:cs typeface="Trebuchet MS"/>
              </a:rPr>
              <a:t> </a:t>
            </a:r>
            <a:r>
              <a:rPr sz="2200" b="1" spc="-10" dirty="0">
                <a:solidFill>
                  <a:srgbClr val="636B85"/>
                </a:solidFill>
                <a:latin typeface="Trebuchet MS"/>
                <a:cs typeface="Trebuchet MS"/>
              </a:rPr>
              <a:t>100</a:t>
            </a:r>
            <a:endParaRPr sz="2200" dirty="0">
              <a:latin typeface="Trebuchet MS"/>
              <a:cs typeface="Trebuchet MS"/>
            </a:endParaRPr>
          </a:p>
          <a:p>
            <a:pPr marL="12700">
              <a:lnSpc>
                <a:spcPct val="100000"/>
              </a:lnSpc>
              <a:spcBef>
                <a:spcPts val="1145"/>
              </a:spcBef>
              <a:tabLst>
                <a:tab pos="287020" algn="l"/>
              </a:tabLst>
            </a:pPr>
            <a:r>
              <a:rPr sz="1650" spc="-475" dirty="0">
                <a:solidFill>
                  <a:srgbClr val="CCB400"/>
                </a:solidFill>
                <a:latin typeface="Arial"/>
                <a:cs typeface="Arial"/>
              </a:rPr>
              <a:t>	</a:t>
            </a:r>
            <a:r>
              <a:rPr sz="2200" b="1" spc="-5" dirty="0">
                <a:solidFill>
                  <a:srgbClr val="00AF50"/>
                </a:solidFill>
                <a:latin typeface="Trebuchet MS"/>
                <a:cs typeface="Trebuchet MS"/>
              </a:rPr>
              <a:t>Corpulance </a:t>
            </a:r>
            <a:r>
              <a:rPr sz="2200" b="1" spc="-10" dirty="0">
                <a:solidFill>
                  <a:srgbClr val="00AF50"/>
                </a:solidFill>
                <a:latin typeface="Trebuchet MS"/>
                <a:cs typeface="Trebuchet MS"/>
              </a:rPr>
              <a:t>index </a:t>
            </a:r>
            <a:r>
              <a:rPr sz="2200" b="1" spc="-5" dirty="0">
                <a:solidFill>
                  <a:srgbClr val="636B85"/>
                </a:solidFill>
                <a:latin typeface="Trebuchet MS"/>
                <a:cs typeface="Trebuchet MS"/>
              </a:rPr>
              <a:t>= Actual weight / </a:t>
            </a:r>
            <a:r>
              <a:rPr sz="2200" b="1" spc="-15" dirty="0">
                <a:solidFill>
                  <a:srgbClr val="636B85"/>
                </a:solidFill>
                <a:latin typeface="Trebuchet MS"/>
                <a:cs typeface="Trebuchet MS"/>
              </a:rPr>
              <a:t>Desirable</a:t>
            </a:r>
            <a:r>
              <a:rPr sz="2200" b="1" spc="-40" dirty="0">
                <a:solidFill>
                  <a:srgbClr val="636B85"/>
                </a:solidFill>
                <a:latin typeface="Trebuchet MS"/>
                <a:cs typeface="Trebuchet MS"/>
              </a:rPr>
              <a:t> </a:t>
            </a:r>
            <a:r>
              <a:rPr sz="2200" b="1" spc="-5" dirty="0">
                <a:solidFill>
                  <a:srgbClr val="636B85"/>
                </a:solidFill>
                <a:latin typeface="Trebuchet MS"/>
                <a:cs typeface="Trebuchet MS"/>
              </a:rPr>
              <a:t>weight</a:t>
            </a:r>
            <a:endParaRPr sz="2200" dirty="0">
              <a:latin typeface="Trebuchet MS"/>
              <a:cs typeface="Trebuchet MS"/>
            </a:endParaRPr>
          </a:p>
          <a:p>
            <a:pPr marL="12700">
              <a:lnSpc>
                <a:spcPct val="100000"/>
              </a:lnSpc>
              <a:spcBef>
                <a:spcPts val="1550"/>
              </a:spcBef>
              <a:tabLst>
                <a:tab pos="287020" algn="l"/>
              </a:tabLst>
            </a:pPr>
            <a:r>
              <a:rPr sz="1650" spc="-475" dirty="0">
                <a:solidFill>
                  <a:srgbClr val="CCB400"/>
                </a:solidFill>
                <a:latin typeface="Arial"/>
                <a:cs typeface="Arial"/>
              </a:rPr>
              <a:t>	</a:t>
            </a:r>
            <a:r>
              <a:rPr sz="2200" b="1" spc="-30" dirty="0">
                <a:solidFill>
                  <a:srgbClr val="00AF50"/>
                </a:solidFill>
                <a:latin typeface="Trebuchet MS"/>
                <a:cs typeface="Trebuchet MS"/>
              </a:rPr>
              <a:t>Ponderal </a:t>
            </a:r>
            <a:r>
              <a:rPr sz="2200" b="1" spc="-10" dirty="0">
                <a:solidFill>
                  <a:srgbClr val="00AF50"/>
                </a:solidFill>
                <a:latin typeface="Trebuchet MS"/>
                <a:cs typeface="Trebuchet MS"/>
              </a:rPr>
              <a:t>index</a:t>
            </a:r>
            <a:r>
              <a:rPr sz="2200" b="1" spc="60" dirty="0">
                <a:solidFill>
                  <a:srgbClr val="00AF50"/>
                </a:solidFill>
                <a:latin typeface="Trebuchet MS"/>
                <a:cs typeface="Trebuchet MS"/>
              </a:rPr>
              <a:t> </a:t>
            </a:r>
            <a:r>
              <a:rPr sz="2200" b="1" spc="-5" dirty="0">
                <a:solidFill>
                  <a:srgbClr val="636B85"/>
                </a:solidFill>
                <a:latin typeface="Trebuchet MS"/>
                <a:cs typeface="Trebuchet MS"/>
              </a:rPr>
              <a:t>=</a:t>
            </a:r>
            <a:endParaRPr sz="2200" dirty="0">
              <a:latin typeface="Trebuchet MS"/>
              <a:cs typeface="Trebuchet MS"/>
            </a:endParaRPr>
          </a:p>
          <a:p>
            <a:pPr marR="1089660" algn="ctr">
              <a:lnSpc>
                <a:spcPct val="100000"/>
              </a:lnSpc>
              <a:spcBef>
                <a:spcPts val="919"/>
              </a:spcBef>
            </a:pPr>
            <a:r>
              <a:rPr sz="2200" b="1" spc="-5" dirty="0">
                <a:solidFill>
                  <a:srgbClr val="636B85"/>
                </a:solidFill>
                <a:latin typeface="Trebuchet MS"/>
                <a:cs typeface="Trebuchet MS"/>
              </a:rPr>
              <a:t>Height ( cms</a:t>
            </a:r>
            <a:r>
              <a:rPr sz="2200" b="1" spc="5" dirty="0">
                <a:solidFill>
                  <a:srgbClr val="636B85"/>
                </a:solidFill>
                <a:latin typeface="Trebuchet MS"/>
                <a:cs typeface="Trebuchet MS"/>
              </a:rPr>
              <a:t> </a:t>
            </a:r>
            <a:r>
              <a:rPr sz="2200" b="1" spc="-5" dirty="0">
                <a:solidFill>
                  <a:srgbClr val="636B85"/>
                </a:solidFill>
                <a:latin typeface="Trebuchet MS"/>
                <a:cs typeface="Trebuchet MS"/>
              </a:rPr>
              <a:t>)</a:t>
            </a:r>
            <a:endParaRPr sz="2200" dirty="0">
              <a:latin typeface="Trebuchet MS"/>
              <a:cs typeface="Trebuchet MS"/>
            </a:endParaRPr>
          </a:p>
          <a:p>
            <a:pPr marR="1023619" algn="ctr">
              <a:lnSpc>
                <a:spcPct val="100000"/>
              </a:lnSpc>
              <a:spcBef>
                <a:spcPts val="509"/>
              </a:spcBef>
            </a:pPr>
            <a:r>
              <a:rPr sz="2200" b="1" spc="-5" dirty="0">
                <a:solidFill>
                  <a:srgbClr val="636B85"/>
                </a:solidFill>
                <a:latin typeface="Trebuchet MS"/>
                <a:cs typeface="Trebuchet MS"/>
              </a:rPr>
              <a:t>Cube root of body weight ( kg</a:t>
            </a:r>
            <a:r>
              <a:rPr sz="2200" b="1" spc="45" dirty="0">
                <a:solidFill>
                  <a:srgbClr val="636B85"/>
                </a:solidFill>
                <a:latin typeface="Trebuchet MS"/>
                <a:cs typeface="Trebuchet MS"/>
              </a:rPr>
              <a:t> </a:t>
            </a:r>
            <a:r>
              <a:rPr sz="2200" b="1" spc="-5" dirty="0">
                <a:solidFill>
                  <a:srgbClr val="636B85"/>
                </a:solidFill>
                <a:latin typeface="Trebuchet MS"/>
                <a:cs typeface="Trebuchet MS"/>
              </a:rPr>
              <a:t>)</a:t>
            </a:r>
            <a:endParaRPr sz="2200" dirty="0">
              <a:latin typeface="Trebuchet MS"/>
              <a:cs typeface="Trebuchet MS"/>
            </a:endParaRPr>
          </a:p>
          <a:p>
            <a:pPr marL="12700">
              <a:lnSpc>
                <a:spcPct val="100000"/>
              </a:lnSpc>
              <a:spcBef>
                <a:spcPts val="490"/>
              </a:spcBef>
              <a:tabLst>
                <a:tab pos="287020" algn="l"/>
              </a:tabLst>
            </a:pPr>
            <a:r>
              <a:rPr sz="1650" spc="-475" dirty="0">
                <a:solidFill>
                  <a:srgbClr val="CCB400"/>
                </a:solidFill>
                <a:latin typeface="Arial"/>
                <a:cs typeface="Arial"/>
              </a:rPr>
              <a:t>	</a:t>
            </a:r>
            <a:r>
              <a:rPr sz="2200" b="1" spc="-20" dirty="0">
                <a:solidFill>
                  <a:srgbClr val="00AF50"/>
                </a:solidFill>
                <a:latin typeface="Trebuchet MS"/>
                <a:cs typeface="Trebuchet MS"/>
              </a:rPr>
              <a:t>Lorentz’s</a:t>
            </a:r>
            <a:r>
              <a:rPr sz="2200" b="1" spc="5" dirty="0">
                <a:solidFill>
                  <a:srgbClr val="00AF50"/>
                </a:solidFill>
                <a:latin typeface="Trebuchet MS"/>
                <a:cs typeface="Trebuchet MS"/>
              </a:rPr>
              <a:t> </a:t>
            </a:r>
            <a:r>
              <a:rPr sz="2200" b="1" spc="-5" dirty="0">
                <a:solidFill>
                  <a:srgbClr val="00AF50"/>
                </a:solidFill>
                <a:latin typeface="Trebuchet MS"/>
                <a:cs typeface="Trebuchet MS"/>
              </a:rPr>
              <a:t>formula</a:t>
            </a:r>
            <a:endParaRPr sz="2200" dirty="0">
              <a:latin typeface="Trebuchet MS"/>
              <a:cs typeface="Trebuchet MS"/>
            </a:endParaRPr>
          </a:p>
          <a:p>
            <a:pPr marL="684530">
              <a:lnSpc>
                <a:spcPct val="100000"/>
              </a:lnSpc>
              <a:spcBef>
                <a:spcPts val="505"/>
              </a:spcBef>
              <a:tabLst>
                <a:tab pos="3428365" algn="l"/>
                <a:tab pos="4036060" algn="l"/>
              </a:tabLst>
            </a:pPr>
            <a:r>
              <a:rPr sz="2200" b="1" spc="-5" dirty="0">
                <a:solidFill>
                  <a:srgbClr val="636B85"/>
                </a:solidFill>
                <a:latin typeface="Trebuchet MS"/>
                <a:cs typeface="Trebuchet MS"/>
              </a:rPr>
              <a:t>Height ( cms )</a:t>
            </a:r>
            <a:r>
              <a:rPr sz="2200" b="1" spc="35" dirty="0">
                <a:solidFill>
                  <a:srgbClr val="636B85"/>
                </a:solidFill>
                <a:latin typeface="Trebuchet MS"/>
                <a:cs typeface="Trebuchet MS"/>
              </a:rPr>
              <a:t> </a:t>
            </a:r>
            <a:r>
              <a:rPr sz="2200" b="1" spc="-5" dirty="0">
                <a:solidFill>
                  <a:srgbClr val="636B85"/>
                </a:solidFill>
                <a:latin typeface="Trebuchet MS"/>
                <a:cs typeface="Trebuchet MS"/>
              </a:rPr>
              <a:t>–</a:t>
            </a:r>
            <a:r>
              <a:rPr sz="2200" b="1" spc="10" dirty="0">
                <a:solidFill>
                  <a:srgbClr val="636B85"/>
                </a:solidFill>
                <a:latin typeface="Trebuchet MS"/>
                <a:cs typeface="Trebuchet MS"/>
              </a:rPr>
              <a:t> </a:t>
            </a:r>
            <a:r>
              <a:rPr sz="2200" b="1" spc="-5" dirty="0">
                <a:solidFill>
                  <a:srgbClr val="636B85"/>
                </a:solidFill>
                <a:latin typeface="Trebuchet MS"/>
                <a:cs typeface="Trebuchet MS"/>
              </a:rPr>
              <a:t>100	-	Height ( cms ) – </a:t>
            </a:r>
            <a:r>
              <a:rPr sz="2200" b="1" spc="-10" dirty="0">
                <a:solidFill>
                  <a:srgbClr val="636B85"/>
                </a:solidFill>
                <a:latin typeface="Trebuchet MS"/>
                <a:cs typeface="Trebuchet MS"/>
              </a:rPr>
              <a:t>150</a:t>
            </a:r>
            <a:endParaRPr sz="2200" dirty="0">
              <a:latin typeface="Trebuchet MS"/>
              <a:cs typeface="Trebuchet MS"/>
            </a:endParaRPr>
          </a:p>
          <a:p>
            <a:pPr marL="3966210">
              <a:lnSpc>
                <a:spcPct val="100000"/>
              </a:lnSpc>
              <a:spcBef>
                <a:spcPts val="505"/>
              </a:spcBef>
            </a:pPr>
            <a:r>
              <a:rPr sz="2200" b="1" spc="-5" dirty="0">
                <a:solidFill>
                  <a:srgbClr val="636B85"/>
                </a:solidFill>
                <a:latin typeface="Trebuchet MS"/>
                <a:cs typeface="Trebuchet MS"/>
              </a:rPr>
              <a:t>2(women) or</a:t>
            </a:r>
            <a:r>
              <a:rPr sz="2200" b="1" spc="15" dirty="0">
                <a:solidFill>
                  <a:srgbClr val="636B85"/>
                </a:solidFill>
                <a:latin typeface="Trebuchet MS"/>
                <a:cs typeface="Trebuchet MS"/>
              </a:rPr>
              <a:t> </a:t>
            </a:r>
            <a:r>
              <a:rPr sz="2200" b="1" spc="-5" dirty="0">
                <a:solidFill>
                  <a:srgbClr val="636B85"/>
                </a:solidFill>
                <a:latin typeface="Trebuchet MS"/>
                <a:cs typeface="Trebuchet MS"/>
              </a:rPr>
              <a:t>4(men)</a:t>
            </a:r>
            <a:endParaRPr sz="2200" dirty="0">
              <a:latin typeface="Trebuchet MS"/>
              <a:cs typeface="Trebuchet MS"/>
            </a:endParaRPr>
          </a:p>
        </p:txBody>
      </p:sp>
      <p:sp>
        <p:nvSpPr>
          <p:cNvPr id="6" name="object 6"/>
          <p:cNvSpPr/>
          <p:nvPr/>
        </p:nvSpPr>
        <p:spPr>
          <a:xfrm>
            <a:off x="1828800" y="2800350"/>
            <a:ext cx="4038600" cy="0"/>
          </a:xfrm>
          <a:custGeom>
            <a:avLst/>
            <a:gdLst/>
            <a:ahLst/>
            <a:cxnLst/>
            <a:rect l="l" t="t" r="r" b="b"/>
            <a:pathLst>
              <a:path w="4038600">
                <a:moveTo>
                  <a:pt x="0" y="0"/>
                </a:moveTo>
                <a:lnTo>
                  <a:pt x="4038600" y="0"/>
                </a:lnTo>
              </a:path>
            </a:pathLst>
          </a:custGeom>
          <a:ln w="25400">
            <a:solidFill>
              <a:srgbClr val="000000"/>
            </a:solidFill>
          </a:ln>
        </p:spPr>
        <p:txBody>
          <a:bodyPr wrap="square" lIns="0" tIns="0" rIns="0" bIns="0" rtlCol="0"/>
          <a:lstStyle/>
          <a:p>
            <a:endParaRPr dirty="0"/>
          </a:p>
        </p:txBody>
      </p:sp>
      <p:sp>
        <p:nvSpPr>
          <p:cNvPr id="7" name="object 7"/>
          <p:cNvSpPr/>
          <p:nvPr/>
        </p:nvSpPr>
        <p:spPr>
          <a:xfrm>
            <a:off x="4648200" y="4019550"/>
            <a:ext cx="2895600" cy="0"/>
          </a:xfrm>
          <a:custGeom>
            <a:avLst/>
            <a:gdLst/>
            <a:ahLst/>
            <a:cxnLst/>
            <a:rect l="l" t="t" r="r" b="b"/>
            <a:pathLst>
              <a:path w="2895600">
                <a:moveTo>
                  <a:pt x="0" y="0"/>
                </a:moveTo>
                <a:lnTo>
                  <a:pt x="2895600" y="0"/>
                </a:lnTo>
              </a:path>
            </a:pathLst>
          </a:custGeom>
          <a:ln w="25400">
            <a:solidFill>
              <a:srgbClr val="000000"/>
            </a:solidFill>
          </a:ln>
        </p:spPr>
        <p:txBody>
          <a:bodyPr wrap="square" lIns="0" tIns="0" rIns="0" bIns="0" rtlCol="0"/>
          <a:lstStyle/>
          <a:p>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4367" y="4824158"/>
            <a:ext cx="120650" cy="143510"/>
          </a:xfrm>
          <a:custGeom>
            <a:avLst/>
            <a:gdLst/>
            <a:ahLst/>
            <a:cxnLst/>
            <a:rect l="l" t="t" r="r" b="b"/>
            <a:pathLst>
              <a:path w="120650" h="143510">
                <a:moveTo>
                  <a:pt x="0" y="0"/>
                </a:moveTo>
                <a:lnTo>
                  <a:pt x="0" y="143128"/>
                </a:lnTo>
                <a:lnTo>
                  <a:pt x="120319" y="71564"/>
                </a:lnTo>
                <a:lnTo>
                  <a:pt x="0" y="0"/>
                </a:lnTo>
                <a:close/>
              </a:path>
            </a:pathLst>
          </a:custGeom>
          <a:solidFill>
            <a:srgbClr val="CCB400"/>
          </a:solidFill>
        </p:spPr>
        <p:txBody>
          <a:bodyPr wrap="square" lIns="0" tIns="0" rIns="0" bIns="0" rtlCol="0"/>
          <a:lstStyle/>
          <a:p>
            <a:endParaRPr dirty="0"/>
          </a:p>
        </p:txBody>
      </p:sp>
      <p:sp>
        <p:nvSpPr>
          <p:cNvPr id="3" name="object 3"/>
          <p:cNvSpPr txBox="1">
            <a:spLocks noGrp="1"/>
          </p:cNvSpPr>
          <p:nvPr>
            <p:ph type="title"/>
          </p:nvPr>
        </p:nvSpPr>
        <p:spPr>
          <a:xfrm>
            <a:off x="444500" y="305181"/>
            <a:ext cx="8255000" cy="513715"/>
          </a:xfrm>
          <a:prstGeom prst="rect">
            <a:avLst/>
          </a:prstGeom>
        </p:spPr>
        <p:txBody>
          <a:bodyPr vert="horz" wrap="square" lIns="0" tIns="13335" rIns="0" bIns="0" rtlCol="0">
            <a:spAutoFit/>
          </a:bodyPr>
          <a:lstStyle/>
          <a:p>
            <a:pPr marL="12700">
              <a:lnSpc>
                <a:spcPct val="100000"/>
              </a:lnSpc>
              <a:spcBef>
                <a:spcPts val="105"/>
              </a:spcBef>
              <a:tabLst>
                <a:tab pos="8241665" algn="l"/>
              </a:tabLst>
            </a:pPr>
            <a:r>
              <a:rPr sz="3200" b="1" u="dash" spc="-250" dirty="0">
                <a:solidFill>
                  <a:srgbClr val="FFFF00"/>
                </a:solidFill>
                <a:uFill>
                  <a:solidFill>
                    <a:srgbClr val="CCB400"/>
                  </a:solidFill>
                </a:uFill>
                <a:latin typeface="Trebuchet MS"/>
                <a:cs typeface="Trebuchet MS"/>
              </a:rPr>
              <a:t> </a:t>
            </a:r>
            <a:r>
              <a:rPr sz="3200" b="1" u="dash" spc="45" dirty="0">
                <a:solidFill>
                  <a:srgbClr val="FFFF00"/>
                </a:solidFill>
                <a:uFill>
                  <a:solidFill>
                    <a:srgbClr val="CCB400"/>
                  </a:solidFill>
                </a:uFill>
                <a:latin typeface="Trebuchet MS"/>
                <a:cs typeface="Trebuchet MS"/>
              </a:rPr>
              <a:t>Other</a:t>
            </a:r>
            <a:r>
              <a:rPr sz="3200" b="1" u="dash" spc="-260" dirty="0">
                <a:solidFill>
                  <a:srgbClr val="FFFF00"/>
                </a:solidFill>
                <a:uFill>
                  <a:solidFill>
                    <a:srgbClr val="CCB400"/>
                  </a:solidFill>
                </a:uFill>
                <a:latin typeface="Trebuchet MS"/>
                <a:cs typeface="Trebuchet MS"/>
              </a:rPr>
              <a:t> </a:t>
            </a:r>
            <a:r>
              <a:rPr sz="3200" b="1" u="dash" spc="10" dirty="0">
                <a:solidFill>
                  <a:srgbClr val="FFFF00"/>
                </a:solidFill>
                <a:uFill>
                  <a:solidFill>
                    <a:srgbClr val="CCB400"/>
                  </a:solidFill>
                </a:uFill>
                <a:latin typeface="Trebuchet MS"/>
                <a:cs typeface="Trebuchet MS"/>
              </a:rPr>
              <a:t>methods	</a:t>
            </a:r>
            <a:endParaRPr sz="3200" dirty="0">
              <a:latin typeface="Trebuchet MS"/>
              <a:cs typeface="Trebuchet MS"/>
            </a:endParaRPr>
          </a:p>
        </p:txBody>
      </p:sp>
      <p:sp>
        <p:nvSpPr>
          <p:cNvPr id="4" name="object 4"/>
          <p:cNvSpPr txBox="1"/>
          <p:nvPr/>
        </p:nvSpPr>
        <p:spPr>
          <a:xfrm>
            <a:off x="810259" y="875121"/>
            <a:ext cx="5600700" cy="2833370"/>
          </a:xfrm>
          <a:prstGeom prst="rect">
            <a:avLst/>
          </a:prstGeom>
        </p:spPr>
        <p:txBody>
          <a:bodyPr vert="horz" wrap="square" lIns="0" tIns="76200" rIns="0" bIns="0" rtlCol="0">
            <a:spAutoFit/>
          </a:bodyPr>
          <a:lstStyle/>
          <a:p>
            <a:pPr marL="12700">
              <a:lnSpc>
                <a:spcPct val="100000"/>
              </a:lnSpc>
              <a:spcBef>
                <a:spcPts val="600"/>
              </a:spcBef>
              <a:tabLst>
                <a:tab pos="287020" algn="l"/>
              </a:tabLst>
            </a:pPr>
            <a:r>
              <a:rPr sz="1750" spc="-515" dirty="0">
                <a:solidFill>
                  <a:srgbClr val="CCB400"/>
                </a:solidFill>
                <a:latin typeface="Arial"/>
                <a:cs typeface="Arial"/>
              </a:rPr>
              <a:t>	</a:t>
            </a:r>
            <a:r>
              <a:rPr sz="2300" b="1" spc="-15" dirty="0">
                <a:solidFill>
                  <a:srgbClr val="636B85"/>
                </a:solidFill>
                <a:latin typeface="Trebuchet MS"/>
                <a:cs typeface="Trebuchet MS"/>
              </a:rPr>
              <a:t>Waist </a:t>
            </a:r>
            <a:r>
              <a:rPr sz="2300" b="1" dirty="0">
                <a:solidFill>
                  <a:srgbClr val="636B85"/>
                </a:solidFill>
                <a:latin typeface="Trebuchet MS"/>
                <a:cs typeface="Trebuchet MS"/>
              </a:rPr>
              <a:t>hip </a:t>
            </a:r>
            <a:r>
              <a:rPr sz="2300" b="1" spc="-20" dirty="0">
                <a:solidFill>
                  <a:srgbClr val="636B85"/>
                </a:solidFill>
                <a:latin typeface="Trebuchet MS"/>
                <a:cs typeface="Trebuchet MS"/>
              </a:rPr>
              <a:t>ratio </a:t>
            </a:r>
            <a:r>
              <a:rPr sz="2300" b="1" dirty="0">
                <a:solidFill>
                  <a:srgbClr val="636B85"/>
                </a:solidFill>
                <a:latin typeface="Trebuchet MS"/>
                <a:cs typeface="Trebuchet MS"/>
              </a:rPr>
              <a:t>- &gt;0.9 for</a:t>
            </a:r>
            <a:r>
              <a:rPr sz="2300" b="1" spc="-65" dirty="0">
                <a:solidFill>
                  <a:srgbClr val="636B85"/>
                </a:solidFill>
                <a:latin typeface="Trebuchet MS"/>
                <a:cs typeface="Trebuchet MS"/>
              </a:rPr>
              <a:t> </a:t>
            </a:r>
            <a:r>
              <a:rPr sz="2300" b="1" spc="-5" dirty="0">
                <a:solidFill>
                  <a:srgbClr val="636B85"/>
                </a:solidFill>
                <a:latin typeface="Trebuchet MS"/>
                <a:cs typeface="Trebuchet MS"/>
              </a:rPr>
              <a:t>women</a:t>
            </a:r>
            <a:endParaRPr sz="2300" dirty="0">
              <a:latin typeface="Trebuchet MS"/>
              <a:cs typeface="Trebuchet MS"/>
            </a:endParaRPr>
          </a:p>
          <a:p>
            <a:pPr marL="2369185">
              <a:lnSpc>
                <a:spcPct val="100000"/>
              </a:lnSpc>
              <a:spcBef>
                <a:spcPts val="509"/>
              </a:spcBef>
              <a:tabLst>
                <a:tab pos="3170555" algn="l"/>
              </a:tabLst>
            </a:pPr>
            <a:r>
              <a:rPr sz="2300" b="1" dirty="0">
                <a:solidFill>
                  <a:srgbClr val="636B85"/>
                </a:solidFill>
                <a:latin typeface="Trebuchet MS"/>
                <a:cs typeface="Trebuchet MS"/>
              </a:rPr>
              <a:t>-</a:t>
            </a:r>
            <a:r>
              <a:rPr sz="2300" b="1" spc="-5" dirty="0">
                <a:solidFill>
                  <a:srgbClr val="636B85"/>
                </a:solidFill>
                <a:latin typeface="Trebuchet MS"/>
                <a:cs typeface="Trebuchet MS"/>
              </a:rPr>
              <a:t> </a:t>
            </a:r>
            <a:r>
              <a:rPr sz="2300" b="1" dirty="0">
                <a:solidFill>
                  <a:srgbClr val="636B85"/>
                </a:solidFill>
                <a:latin typeface="Trebuchet MS"/>
                <a:cs typeface="Trebuchet MS"/>
              </a:rPr>
              <a:t>&gt;</a:t>
            </a:r>
            <a:r>
              <a:rPr sz="2300" b="1" spc="5" dirty="0">
                <a:solidFill>
                  <a:srgbClr val="636B85"/>
                </a:solidFill>
                <a:latin typeface="Trebuchet MS"/>
                <a:cs typeface="Trebuchet MS"/>
              </a:rPr>
              <a:t> </a:t>
            </a:r>
            <a:r>
              <a:rPr sz="2300" b="1" dirty="0">
                <a:solidFill>
                  <a:srgbClr val="636B85"/>
                </a:solidFill>
                <a:latin typeface="Trebuchet MS"/>
                <a:cs typeface="Trebuchet MS"/>
              </a:rPr>
              <a:t>1	for</a:t>
            </a:r>
            <a:r>
              <a:rPr sz="2300" b="1" spc="-25" dirty="0">
                <a:solidFill>
                  <a:srgbClr val="636B85"/>
                </a:solidFill>
                <a:latin typeface="Trebuchet MS"/>
                <a:cs typeface="Trebuchet MS"/>
              </a:rPr>
              <a:t> </a:t>
            </a:r>
            <a:r>
              <a:rPr sz="2300" b="1" spc="-5" dirty="0">
                <a:solidFill>
                  <a:srgbClr val="636B85"/>
                </a:solidFill>
                <a:latin typeface="Trebuchet MS"/>
                <a:cs typeface="Trebuchet MS"/>
              </a:rPr>
              <a:t>men</a:t>
            </a:r>
            <a:endParaRPr sz="2300" dirty="0">
              <a:latin typeface="Trebuchet MS"/>
              <a:cs typeface="Trebuchet MS"/>
            </a:endParaRPr>
          </a:p>
          <a:p>
            <a:pPr marL="12700">
              <a:lnSpc>
                <a:spcPct val="100000"/>
              </a:lnSpc>
              <a:spcBef>
                <a:spcPts val="490"/>
              </a:spcBef>
              <a:tabLst>
                <a:tab pos="287020" algn="l"/>
              </a:tabLst>
            </a:pPr>
            <a:r>
              <a:rPr sz="1750" spc="-515" dirty="0">
                <a:solidFill>
                  <a:srgbClr val="CCB400"/>
                </a:solidFill>
                <a:latin typeface="Arial"/>
                <a:cs typeface="Arial"/>
              </a:rPr>
              <a:t>	</a:t>
            </a:r>
            <a:r>
              <a:rPr sz="2300" b="1" dirty="0">
                <a:solidFill>
                  <a:srgbClr val="636B85"/>
                </a:solidFill>
                <a:latin typeface="Trebuchet MS"/>
                <a:cs typeface="Trebuchet MS"/>
              </a:rPr>
              <a:t>Anthropometry ( skin fold </a:t>
            </a:r>
            <a:r>
              <a:rPr sz="2300" b="1" spc="-5" dirty="0">
                <a:solidFill>
                  <a:srgbClr val="636B85"/>
                </a:solidFill>
                <a:latin typeface="Trebuchet MS"/>
                <a:cs typeface="Trebuchet MS"/>
              </a:rPr>
              <a:t>thickness</a:t>
            </a:r>
            <a:r>
              <a:rPr sz="2300" b="1" spc="-125" dirty="0">
                <a:solidFill>
                  <a:srgbClr val="636B85"/>
                </a:solidFill>
                <a:latin typeface="Trebuchet MS"/>
                <a:cs typeface="Trebuchet MS"/>
              </a:rPr>
              <a:t> </a:t>
            </a:r>
            <a:r>
              <a:rPr sz="2300" b="1" dirty="0">
                <a:solidFill>
                  <a:srgbClr val="636B85"/>
                </a:solidFill>
                <a:latin typeface="Trebuchet MS"/>
                <a:cs typeface="Trebuchet MS"/>
              </a:rPr>
              <a:t>)</a:t>
            </a:r>
            <a:endParaRPr sz="2300" dirty="0">
              <a:latin typeface="Trebuchet MS"/>
              <a:cs typeface="Trebuchet MS"/>
            </a:endParaRPr>
          </a:p>
          <a:p>
            <a:pPr marL="332740">
              <a:lnSpc>
                <a:spcPct val="100000"/>
              </a:lnSpc>
              <a:spcBef>
                <a:spcPts val="515"/>
              </a:spcBef>
            </a:pPr>
            <a:r>
              <a:rPr sz="1500" spc="-425" dirty="0">
                <a:solidFill>
                  <a:srgbClr val="BBBBBB"/>
                </a:solidFill>
                <a:latin typeface="Arial"/>
                <a:cs typeface="Arial"/>
              </a:rPr>
              <a:t></a:t>
            </a:r>
            <a:r>
              <a:rPr sz="1500" spc="565" dirty="0">
                <a:solidFill>
                  <a:srgbClr val="BBBBBB"/>
                </a:solidFill>
                <a:latin typeface="Arial"/>
                <a:cs typeface="Arial"/>
              </a:rPr>
              <a:t> </a:t>
            </a:r>
            <a:r>
              <a:rPr sz="2000" b="1" dirty="0">
                <a:latin typeface="Trebuchet MS"/>
                <a:cs typeface="Trebuchet MS"/>
              </a:rPr>
              <a:t>Harpenden skin</a:t>
            </a:r>
            <a:r>
              <a:rPr sz="2000" b="1" spc="-75" dirty="0">
                <a:latin typeface="Trebuchet MS"/>
                <a:cs typeface="Trebuchet MS"/>
              </a:rPr>
              <a:t> </a:t>
            </a:r>
            <a:r>
              <a:rPr sz="2000" b="1" spc="-5" dirty="0">
                <a:latin typeface="Trebuchet MS"/>
                <a:cs typeface="Trebuchet MS"/>
              </a:rPr>
              <a:t>calliper</a:t>
            </a:r>
            <a:endParaRPr sz="2000" dirty="0">
              <a:latin typeface="Trebuchet MS"/>
              <a:cs typeface="Trebuchet MS"/>
            </a:endParaRPr>
          </a:p>
          <a:p>
            <a:pPr marR="87630" algn="ctr">
              <a:lnSpc>
                <a:spcPct val="100000"/>
              </a:lnSpc>
              <a:spcBef>
                <a:spcPts val="495"/>
              </a:spcBef>
            </a:pPr>
            <a:r>
              <a:rPr sz="1500" spc="-425" dirty="0">
                <a:solidFill>
                  <a:srgbClr val="BBBBBB"/>
                </a:solidFill>
                <a:latin typeface="Arial"/>
                <a:cs typeface="Arial"/>
              </a:rPr>
              <a:t></a:t>
            </a:r>
            <a:r>
              <a:rPr sz="1500" spc="570" dirty="0">
                <a:solidFill>
                  <a:srgbClr val="BBBBBB"/>
                </a:solidFill>
                <a:latin typeface="Arial"/>
                <a:cs typeface="Arial"/>
              </a:rPr>
              <a:t> </a:t>
            </a:r>
            <a:r>
              <a:rPr sz="2000" b="1" dirty="0">
                <a:latin typeface="Trebuchet MS"/>
                <a:cs typeface="Trebuchet MS"/>
              </a:rPr>
              <a:t>&lt; 40 mm in </a:t>
            </a:r>
            <a:r>
              <a:rPr sz="2000" b="1" spc="-5" dirty="0">
                <a:latin typeface="Trebuchet MS"/>
                <a:cs typeface="Trebuchet MS"/>
              </a:rPr>
              <a:t>males, </a:t>
            </a:r>
            <a:r>
              <a:rPr sz="2000" b="1" dirty="0">
                <a:latin typeface="Trebuchet MS"/>
                <a:cs typeface="Trebuchet MS"/>
              </a:rPr>
              <a:t>&lt; 50 mm in</a:t>
            </a:r>
            <a:r>
              <a:rPr sz="2000" b="1" spc="-95" dirty="0">
                <a:latin typeface="Trebuchet MS"/>
                <a:cs typeface="Trebuchet MS"/>
              </a:rPr>
              <a:t> </a:t>
            </a:r>
            <a:r>
              <a:rPr sz="2000" b="1" dirty="0">
                <a:latin typeface="Trebuchet MS"/>
                <a:cs typeface="Trebuchet MS"/>
              </a:rPr>
              <a:t>females</a:t>
            </a:r>
            <a:endParaRPr sz="2000" dirty="0">
              <a:latin typeface="Trebuchet MS"/>
              <a:cs typeface="Trebuchet MS"/>
            </a:endParaRPr>
          </a:p>
          <a:p>
            <a:pPr marL="12700">
              <a:lnSpc>
                <a:spcPct val="100000"/>
              </a:lnSpc>
              <a:spcBef>
                <a:spcPts val="495"/>
              </a:spcBef>
              <a:tabLst>
                <a:tab pos="287020" algn="l"/>
              </a:tabLst>
            </a:pPr>
            <a:r>
              <a:rPr sz="1750" spc="-515" dirty="0">
                <a:solidFill>
                  <a:srgbClr val="CCB400"/>
                </a:solidFill>
                <a:latin typeface="Arial"/>
                <a:cs typeface="Arial"/>
              </a:rPr>
              <a:t>	</a:t>
            </a:r>
            <a:r>
              <a:rPr sz="2300" b="1" spc="-5" dirty="0">
                <a:solidFill>
                  <a:srgbClr val="636B85"/>
                </a:solidFill>
                <a:latin typeface="Trebuchet MS"/>
                <a:cs typeface="Trebuchet MS"/>
              </a:rPr>
              <a:t>Densitometry </a:t>
            </a:r>
            <a:r>
              <a:rPr sz="2300" b="1" dirty="0">
                <a:solidFill>
                  <a:srgbClr val="636B85"/>
                </a:solidFill>
                <a:latin typeface="Trebuchet MS"/>
                <a:cs typeface="Trebuchet MS"/>
              </a:rPr>
              <a:t>( </a:t>
            </a:r>
            <a:r>
              <a:rPr sz="2300" b="1" spc="-5" dirty="0">
                <a:solidFill>
                  <a:srgbClr val="636B85"/>
                </a:solidFill>
                <a:latin typeface="Trebuchet MS"/>
                <a:cs typeface="Trebuchet MS"/>
              </a:rPr>
              <a:t>under water weighing</a:t>
            </a:r>
            <a:r>
              <a:rPr sz="2300" b="1" spc="-30" dirty="0">
                <a:solidFill>
                  <a:srgbClr val="636B85"/>
                </a:solidFill>
                <a:latin typeface="Trebuchet MS"/>
                <a:cs typeface="Trebuchet MS"/>
              </a:rPr>
              <a:t> </a:t>
            </a:r>
            <a:r>
              <a:rPr sz="2300" b="1" dirty="0">
                <a:solidFill>
                  <a:srgbClr val="636B85"/>
                </a:solidFill>
                <a:latin typeface="Trebuchet MS"/>
                <a:cs typeface="Trebuchet MS"/>
              </a:rPr>
              <a:t>)</a:t>
            </a:r>
            <a:endParaRPr sz="2300" dirty="0">
              <a:latin typeface="Trebuchet MS"/>
              <a:cs typeface="Trebuchet MS"/>
            </a:endParaRPr>
          </a:p>
          <a:p>
            <a:pPr marL="12700">
              <a:lnSpc>
                <a:spcPct val="100000"/>
              </a:lnSpc>
              <a:spcBef>
                <a:spcPts val="500"/>
              </a:spcBef>
              <a:tabLst>
                <a:tab pos="287020" algn="l"/>
              </a:tabLst>
            </a:pPr>
            <a:r>
              <a:rPr sz="1750" spc="-515" dirty="0">
                <a:solidFill>
                  <a:srgbClr val="CCB400"/>
                </a:solidFill>
                <a:latin typeface="Arial"/>
                <a:cs typeface="Arial"/>
              </a:rPr>
              <a:t>	</a:t>
            </a:r>
            <a:r>
              <a:rPr sz="2300" b="1" dirty="0">
                <a:solidFill>
                  <a:srgbClr val="636B85"/>
                </a:solidFill>
                <a:latin typeface="Trebuchet MS"/>
                <a:cs typeface="Trebuchet MS"/>
              </a:rPr>
              <a:t>CT </a:t>
            </a:r>
            <a:r>
              <a:rPr sz="2300" b="1" spc="-5" dirty="0">
                <a:solidFill>
                  <a:srgbClr val="636B85"/>
                </a:solidFill>
                <a:latin typeface="Trebuchet MS"/>
                <a:cs typeface="Trebuchet MS"/>
              </a:rPr>
              <a:t>Scan, MRI, Electric</a:t>
            </a:r>
            <a:r>
              <a:rPr sz="2300" b="1" spc="-90" dirty="0">
                <a:solidFill>
                  <a:srgbClr val="636B85"/>
                </a:solidFill>
                <a:latin typeface="Trebuchet MS"/>
                <a:cs typeface="Trebuchet MS"/>
              </a:rPr>
              <a:t> </a:t>
            </a:r>
            <a:r>
              <a:rPr sz="2300" b="1" spc="-5" dirty="0">
                <a:solidFill>
                  <a:srgbClr val="636B85"/>
                </a:solidFill>
                <a:latin typeface="Trebuchet MS"/>
                <a:cs typeface="Trebuchet MS"/>
              </a:rPr>
              <a:t>impedance</a:t>
            </a:r>
            <a:endParaRPr sz="2300"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615553"/>
          </a:xfrm>
        </p:spPr>
        <p:txBody>
          <a:bodyPr/>
          <a:lstStyle/>
          <a:p>
            <a:pPr eaLnBrk="1" hangingPunct="1">
              <a:defRPr/>
            </a:pPr>
            <a:r>
              <a:rPr lang="en-US" sz="4000" b="1" smtClean="0">
                <a:solidFill>
                  <a:srgbClr val="FFFF66"/>
                </a:solidFill>
                <a:effectLst/>
              </a:rPr>
              <a:t>Apples and Pears</a:t>
            </a:r>
            <a:r>
              <a:rPr lang="en-US" smtClean="0"/>
              <a:t> </a:t>
            </a:r>
          </a:p>
        </p:txBody>
      </p:sp>
      <p:sp>
        <p:nvSpPr>
          <p:cNvPr id="12291" name="Rectangle 3"/>
          <p:cNvSpPr>
            <a:spLocks noGrp="1" noChangeArrowheads="1"/>
          </p:cNvSpPr>
          <p:nvPr>
            <p:ph type="body" idx="1"/>
          </p:nvPr>
        </p:nvSpPr>
        <p:spPr>
          <a:xfrm>
            <a:off x="685800" y="1085850"/>
            <a:ext cx="7467600" cy="2154436"/>
          </a:xfrm>
        </p:spPr>
        <p:txBody>
          <a:bodyPr/>
          <a:lstStyle/>
          <a:p>
            <a:pPr marL="0" indent="0" eaLnBrk="1" hangingPunct="1">
              <a:buFontTx/>
              <a:buNone/>
            </a:pPr>
            <a:r>
              <a:rPr lang="en-US" sz="2800" dirty="0" smtClean="0"/>
              <a:t>Waist circumference is tied to cardiovascular risk</a:t>
            </a:r>
          </a:p>
          <a:p>
            <a:pPr marL="0" indent="0" eaLnBrk="1" hangingPunct="1">
              <a:buFontTx/>
              <a:buNone/>
            </a:pPr>
            <a:endParaRPr lang="en-US" sz="2800" dirty="0" smtClean="0"/>
          </a:p>
          <a:p>
            <a:pPr marL="0" indent="0" eaLnBrk="1" hangingPunct="1">
              <a:buFontTx/>
              <a:buNone/>
            </a:pPr>
            <a:r>
              <a:rPr lang="en-US" sz="2800" dirty="0" smtClean="0"/>
              <a:t>Tipping Point: </a:t>
            </a:r>
          </a:p>
          <a:p>
            <a:pPr marL="0" indent="0" eaLnBrk="1" hangingPunct="1">
              <a:buFontTx/>
              <a:buNone/>
            </a:pPr>
            <a:r>
              <a:rPr lang="en-US" sz="2800" dirty="0" smtClean="0"/>
              <a:t>   Men: &gt;40 inches </a:t>
            </a:r>
          </a:p>
          <a:p>
            <a:pPr marL="0" indent="0" eaLnBrk="1" hangingPunct="1">
              <a:buFontTx/>
              <a:buNone/>
            </a:pPr>
            <a:r>
              <a:rPr lang="en-US" sz="2800" dirty="0" smtClean="0"/>
              <a:t>   Women: &gt;35 inches</a:t>
            </a:r>
          </a:p>
        </p:txBody>
      </p:sp>
      <p:graphicFrame>
        <p:nvGraphicFramePr>
          <p:cNvPr id="23556" name="Group 4"/>
          <p:cNvGraphicFramePr>
            <a:graphicFrameLocks noGrp="1"/>
          </p:cNvGraphicFramePr>
          <p:nvPr/>
        </p:nvGraphicFramePr>
        <p:xfrm>
          <a:off x="3625851" y="1539478"/>
          <a:ext cx="282575" cy="640080"/>
        </p:xfrm>
        <a:graphic>
          <a:graphicData uri="http://schemas.openxmlformats.org/drawingml/2006/table">
            <a:tbl>
              <a:tblPr/>
              <a:tblGrid>
                <a:gridCol w="282575"/>
              </a:tblGrid>
              <a:tr h="3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chemeClr val="tx1"/>
                          </a:solidFill>
                          <a:effectLst/>
                          <a:latin typeface="Arial" charset="0"/>
                          <a:cs typeface="Arial" charset="0"/>
                        </a:rPr>
                        <a:t/>
                      </a:r>
                      <a:br>
                        <a:rPr kumimoji="0" lang="en-US" sz="500" b="0" i="0" u="none" strike="noStrike" cap="none" normalizeH="0" baseline="0" smtClean="0">
                          <a:ln>
                            <a:noFill/>
                          </a:ln>
                          <a:solidFill>
                            <a:schemeClr val="tx1"/>
                          </a:solidFill>
                          <a:effectLst/>
                          <a:latin typeface="Arial" charset="0"/>
                          <a:cs typeface="Arial" charset="0"/>
                        </a:rPr>
                      </a:br>
                      <a:endParaRPr kumimoji="0" lang="en-US" sz="1400" b="0" i="0" u="none" strike="noStrike" cap="none" normalizeH="0" baseline="0" smtClean="0">
                        <a:ln>
                          <a:noFill/>
                        </a:ln>
                        <a:solidFill>
                          <a:schemeClr val="tx1"/>
                        </a:solidFill>
                        <a:effectLst/>
                        <a:latin typeface="Arial" charset="0"/>
                      </a:endParaRPr>
                    </a:p>
                  </a:txBody>
                  <a:tcPr marT="34290" marB="34290" horzOverflow="overflow">
                    <a:lnL cap="flat">
                      <a:noFill/>
                    </a:lnL>
                    <a:lnR cap="flat">
                      <a:noFill/>
                    </a:lnR>
                    <a:lnT cap="flat">
                      <a:noFill/>
                    </a:lnT>
                    <a:lnB>
                      <a:noFill/>
                    </a:lnB>
                    <a:lnTlToBr>
                      <a:noFill/>
                    </a:lnTlToBr>
                    <a:lnBlToTr>
                      <a:noFill/>
                    </a:lnBlToTr>
                    <a:noFill/>
                  </a:tcPr>
                </a:tc>
              </a:tr>
              <a:tr h="27503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a:t>
                      </a:r>
                      <a:endParaRPr kumimoji="0" lang="en-US" sz="10600" b="0" i="0" u="none" strike="noStrike" cap="none" normalizeH="0" baseline="0" smtClean="0">
                        <a:ln>
                          <a:noFill/>
                        </a:ln>
                        <a:solidFill>
                          <a:schemeClr val="tx1"/>
                        </a:solidFill>
                        <a:effectLst/>
                        <a:latin typeface="Arial" charset="0"/>
                      </a:endParaRPr>
                    </a:p>
                  </a:txBody>
                  <a:tcPr marT="34290" marB="34290" horzOverflow="overflow">
                    <a:lnL cap="flat">
                      <a:noFill/>
                    </a:lnL>
                    <a:lnR cap="flat">
                      <a:noFill/>
                    </a:lnR>
                    <a:lnT>
                      <a:noFill/>
                    </a:lnT>
                    <a:lnB cap="flat">
                      <a:noFill/>
                    </a:lnB>
                    <a:lnTlToBr>
                      <a:noFill/>
                    </a:lnTlToBr>
                    <a:lnBlToTr>
                      <a:noFill/>
                    </a:lnBlToTr>
                    <a:noFill/>
                  </a:tcPr>
                </a:tc>
              </a:tr>
            </a:tbl>
          </a:graphicData>
        </a:graphic>
      </p:graphicFrame>
      <p:pic>
        <p:nvPicPr>
          <p:cNvPr id="12295" name="Picture 11" descr="Ima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71650"/>
            <a:ext cx="29400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388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1083</Words>
  <Application>Microsoft Office PowerPoint</Application>
  <PresentationFormat>On-screen Show (16:9)</PresentationFormat>
  <Paragraphs>353</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   Weight Problems</vt:lpstr>
      <vt:lpstr>PowerPoint Presentation</vt:lpstr>
      <vt:lpstr>BMI/Quetlet index</vt:lpstr>
      <vt:lpstr>WHO Classification</vt:lpstr>
      <vt:lpstr>PowerPoint Presentation</vt:lpstr>
      <vt:lpstr>Other Indices</vt:lpstr>
      <vt:lpstr> Other methods </vt:lpstr>
      <vt:lpstr>Apples and Pears </vt:lpstr>
      <vt:lpstr>PowerPoint Presentation</vt:lpstr>
      <vt:lpstr>“Super obese" male</vt:lpstr>
      <vt:lpstr>PowerPoint Presentation</vt:lpstr>
      <vt:lpstr>PowerPoint Presentation</vt:lpstr>
      <vt:lpstr>What causes obesity?</vt:lpstr>
      <vt:lpstr>PowerPoint Presentation</vt:lpstr>
      <vt:lpstr>PowerPoint Presentation</vt:lpstr>
      <vt:lpstr>Energy balance</vt:lpstr>
      <vt:lpstr>PowerPoint Presentation</vt:lpstr>
      <vt:lpstr>PowerPoint Presentation</vt:lpstr>
      <vt:lpstr>PowerPoint Presentation</vt:lpstr>
      <vt:lpstr>Peripheral Signals</vt:lpstr>
      <vt:lpstr> Produced by adipocytes  Product of „ob‟ gene</vt:lpstr>
      <vt:lpstr>PowerPoint Presentation</vt:lpstr>
      <vt:lpstr>Adiponectin</vt:lpstr>
      <vt:lpstr>PowerPoint Presentation</vt:lpstr>
      <vt:lpstr>PowerPoint Presentation</vt:lpstr>
      <vt:lpstr>PowerPoint Presentation</vt:lpstr>
      <vt:lpstr>Obesity Major Player in  Many Diseases</vt:lpstr>
      <vt:lpstr>PowerPoint Presentation</vt:lpstr>
      <vt:lpstr>PowerPoint Presentation</vt:lpstr>
      <vt:lpstr>Cardiovascular system - Obesity</vt:lpstr>
      <vt:lpstr>↑ Adipose tissue</vt:lpstr>
      <vt:lpstr>PowerPoint Presentation</vt:lpstr>
      <vt:lpstr>Syndrome X or Metabolic syndrome</vt:lpstr>
      <vt:lpstr> Male</vt:lpstr>
      <vt:lpstr>PowerPoint Presentation</vt:lpstr>
      <vt:lpstr> Gall stones  ↑ cholesterol Enhanced billiary excretion of  cholesterol  Super saturated bile  Cholelithiasis</vt:lpstr>
      <vt:lpstr>PowerPoint Presentation</vt:lpstr>
      <vt:lpstr> Stroke</vt:lpstr>
      <vt:lpstr>Bones, Joints, Cutaneous disorders</vt:lpstr>
      <vt:lpstr> How they are related?</vt:lpstr>
      <vt:lpstr> Cushing‟s Syndrome –</vt:lpstr>
      <vt:lpstr> Insulinoma-</vt:lpstr>
      <vt:lpstr>Tier 3 weight loss</vt:lpstr>
      <vt:lpstr>Management of obesity</vt:lpstr>
      <vt:lpstr>Medication</vt:lpstr>
      <vt:lpstr>Operations</vt:lpstr>
      <vt:lpstr>Gastric Balloon</vt:lpstr>
      <vt:lpstr>PowerPoint Presentation</vt:lpstr>
      <vt:lpstr>PowerPoint Presentation</vt:lpstr>
      <vt:lpstr>Sleeve Gastrectomy</vt:lpstr>
      <vt:lpstr> Worldwide obesity has more than doubled since 1980.</vt:lpstr>
      <vt:lpstr>Remember 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Faiza Zaheer</dc:creator>
  <cp:lastModifiedBy>DR.Sheraz</cp:lastModifiedBy>
  <cp:revision>10</cp:revision>
  <dcterms:created xsi:type="dcterms:W3CDTF">2019-02-11T19:05:04Z</dcterms:created>
  <dcterms:modified xsi:type="dcterms:W3CDTF">2019-02-13T03:31:14Z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2012-10-19T00:00:00Z</vt:filetime>
  </property>
  <property fmtid="{D5CDD505-2E9C-101B-9397-08002B2CF9AE}" pid="3" name="Creator">
    <vt:lpwstr>Microsoft® Office PowerPoint® 2007</vt:lpwstr>
  </property>
  <property fmtid="{D5CDD505-2E9C-101B-9397-08002B2CF9AE}" pid="4" name="LastSaved">
    <vt:filetime>2019-02-11T00:00:00Z</vt:filetime>
  </property>
</Properties>
</file>