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304" r:id="rId33"/>
    <p:sldId id="287" r:id="rId34"/>
    <p:sldId id="305" r:id="rId35"/>
    <p:sldId id="306" r:id="rId36"/>
    <p:sldId id="301" r:id="rId37"/>
    <p:sldId id="302" r:id="rId38"/>
    <p:sldId id="303" r:id="rId39"/>
    <p:sldId id="307" r:id="rId40"/>
    <p:sldId id="308" r:id="rId41"/>
    <p:sldId id="309" r:id="rId42"/>
    <p:sldId id="310" r:id="rId43"/>
    <p:sldId id="311" r:id="rId44"/>
    <p:sldId id="312" r:id="rId45"/>
    <p:sldId id="314" r:id="rId46"/>
    <p:sldId id="315" r:id="rId47"/>
    <p:sldId id="316" r:id="rId48"/>
    <p:sldId id="317" r:id="rId49"/>
    <p:sldId id="318" r:id="rId50"/>
    <p:sldId id="31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59AEA11-2F41-4036-9F3B-A19DD43DDD1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CE9E105-96E2-47EA-91D5-512E04073FE7}" type="datetimeFigureOut">
              <a:rPr lang="en-US" smtClean="0"/>
              <a:t>03-Sep-18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543800" cy="2593975"/>
          </a:xfrm>
        </p:spPr>
        <p:txBody>
          <a:bodyPr/>
          <a:lstStyle/>
          <a:p>
            <a:pPr algn="ctr"/>
            <a:r>
              <a:rPr lang="en-US" b="1" i="1" dirty="0" smtClean="0"/>
              <a:t>Malnutrition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1" dirty="0" smtClean="0"/>
              <a:t>CLASSIFICATIONS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Gomez classification (weight for age)</a:t>
            </a:r>
          </a:p>
          <a:p>
            <a:r>
              <a:rPr lang="en-US" sz="2800" dirty="0" smtClean="0">
                <a:latin typeface="+mj-lt"/>
              </a:rPr>
              <a:t>1</a:t>
            </a:r>
            <a:r>
              <a:rPr lang="en-US" sz="2800" baseline="30000" dirty="0" smtClean="0">
                <a:latin typeface="+mj-lt"/>
              </a:rPr>
              <a:t>st</a:t>
            </a:r>
            <a:r>
              <a:rPr lang="en-US" sz="2800" dirty="0" smtClean="0">
                <a:latin typeface="+mj-lt"/>
              </a:rPr>
              <a:t> degree 75-90%</a:t>
            </a:r>
          </a:p>
          <a:p>
            <a:r>
              <a:rPr lang="en-US" sz="2800" dirty="0" smtClean="0">
                <a:latin typeface="+mj-lt"/>
              </a:rPr>
              <a:t>2</a:t>
            </a:r>
            <a:r>
              <a:rPr lang="en-US" sz="2800" baseline="30000" dirty="0" smtClean="0">
                <a:latin typeface="+mj-lt"/>
              </a:rPr>
              <a:t>nd</a:t>
            </a:r>
            <a:r>
              <a:rPr lang="en-US" sz="2800" dirty="0" smtClean="0">
                <a:latin typeface="+mj-lt"/>
              </a:rPr>
              <a:t> degree 60-75%</a:t>
            </a:r>
          </a:p>
          <a:p>
            <a:r>
              <a:rPr lang="en-US" sz="2800" dirty="0" smtClean="0">
                <a:latin typeface="+mj-lt"/>
              </a:rPr>
              <a:t>3</a:t>
            </a:r>
            <a:r>
              <a:rPr lang="en-US" sz="2800" baseline="30000" dirty="0" smtClean="0">
                <a:latin typeface="+mj-lt"/>
              </a:rPr>
              <a:t>rd</a:t>
            </a:r>
            <a:r>
              <a:rPr lang="en-US" sz="2800" dirty="0" smtClean="0">
                <a:latin typeface="+mj-lt"/>
              </a:rPr>
              <a:t> degree below 60%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00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sz="2400" dirty="0" smtClean="0">
                <a:latin typeface="+mj-lt"/>
              </a:rPr>
              <a:t>Harvard classification(Boston classification)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 If the </a:t>
            </a:r>
            <a:r>
              <a:rPr lang="en-US" sz="2400" dirty="0" err="1" smtClean="0">
                <a:latin typeface="+mj-lt"/>
              </a:rPr>
              <a:t>childs</a:t>
            </a:r>
            <a:r>
              <a:rPr lang="en-US" sz="2400" dirty="0" smtClean="0">
                <a:latin typeface="+mj-lt"/>
              </a:rPr>
              <a:t> weight falls on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 he is considered </a:t>
            </a:r>
            <a:r>
              <a:rPr lang="en-US" sz="2400" dirty="0" err="1" smtClean="0">
                <a:latin typeface="+mj-lt"/>
              </a:rPr>
              <a:t>healthy.This</a:t>
            </a:r>
            <a:r>
              <a:rPr lang="en-US" sz="2400" dirty="0" smtClean="0">
                <a:latin typeface="+mj-lt"/>
              </a:rPr>
              <a:t>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 for purpose of classification of malnutrition is considered as 100%</a:t>
            </a:r>
          </a:p>
          <a:p>
            <a:pPr marL="0" indent="0" algn="just">
              <a:buNone/>
            </a:pPr>
            <a:endParaRPr lang="en-US" sz="2400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Grade 1: 71-80% of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Grade 2:61-70% of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Grade3: 51-60%of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Grade4:weight is less than 50% of 50</a:t>
            </a:r>
            <a:r>
              <a:rPr lang="en-US" sz="2400" baseline="30000" dirty="0" smtClean="0">
                <a:latin typeface="+mj-lt"/>
              </a:rPr>
              <a:t>th</a:t>
            </a:r>
            <a:r>
              <a:rPr lang="en-US" sz="2400" dirty="0" smtClean="0">
                <a:latin typeface="+mj-lt"/>
              </a:rPr>
              <a:t> percentile.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06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620000" cy="54864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2800" b="1" i="1" dirty="0" err="1" smtClean="0">
                <a:latin typeface="+mj-lt"/>
              </a:rPr>
              <a:t>Waterlow</a:t>
            </a:r>
            <a:r>
              <a:rPr lang="en-US" sz="2800" b="1" i="1" dirty="0" smtClean="0">
                <a:latin typeface="+mj-lt"/>
              </a:rPr>
              <a:t> Classification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68463"/>
              </p:ext>
            </p:extLst>
          </p:nvPr>
        </p:nvGraphicFramePr>
        <p:xfrm>
          <a:off x="304800" y="2133599"/>
          <a:ext cx="7772400" cy="3886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2954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Height for age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 for age</a:t>
                      </a:r>
                    </a:p>
                    <a:p>
                      <a:r>
                        <a:rPr lang="en-US" dirty="0" smtClean="0"/>
                        <a:t>&lt;80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80-120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&gt;120</a:t>
                      </a:r>
                      <a:endParaRPr lang="en-US" dirty="0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r>
                        <a:rPr lang="en-US" dirty="0" smtClean="0"/>
                        <a:t>&lt;90%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malnutrition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Stuned</a:t>
                      </a:r>
                      <a:r>
                        <a:rPr lang="en-US" dirty="0" smtClean="0"/>
                        <a:t> but no malnutrition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Stuned</a:t>
                      </a:r>
                      <a:r>
                        <a:rPr lang="en-US" dirty="0" smtClean="0"/>
                        <a:t> and obese</a:t>
                      </a:r>
                      <a:endParaRPr lang="en-US" dirty="0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r>
                        <a:rPr lang="en-US" dirty="0" smtClean="0"/>
                        <a:t>&gt;90%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Acute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malnutition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obese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1" dirty="0"/>
              <a:t>Welcome classification</a:t>
            </a:r>
            <a:br>
              <a:rPr lang="en-US" sz="4000" b="1" i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19352"/>
              </p:ext>
            </p:extLst>
          </p:nvPr>
        </p:nvGraphicFramePr>
        <p:xfrm>
          <a:off x="228600" y="1600201"/>
          <a:ext cx="8153400" cy="4876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1550427">
                <a:tc>
                  <a:txBody>
                    <a:bodyPr/>
                    <a:lstStyle/>
                    <a:p>
                      <a:r>
                        <a:rPr lang="en-US" dirty="0" smtClean="0"/>
                        <a:t>Weight for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Edema 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Edema absent</a:t>
                      </a:r>
                      <a:endParaRPr lang="en-US" dirty="0"/>
                    </a:p>
                  </a:txBody>
                  <a:tcPr/>
                </a:tc>
              </a:tr>
              <a:tr h="1550427">
                <a:tc>
                  <a:txBody>
                    <a:bodyPr/>
                    <a:lstStyle/>
                    <a:p>
                      <a:r>
                        <a:rPr lang="en-US" dirty="0" smtClean="0"/>
                        <a:t>80-60%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kwashiorkor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Ponderal</a:t>
                      </a:r>
                      <a:r>
                        <a:rPr lang="en-US" baseline="0" dirty="0" smtClean="0"/>
                        <a:t> retardation</a:t>
                      </a:r>
                      <a:endParaRPr lang="en-US" dirty="0"/>
                    </a:p>
                  </a:txBody>
                  <a:tcPr/>
                </a:tc>
              </a:tr>
              <a:tr h="1775944">
                <a:tc>
                  <a:txBody>
                    <a:bodyPr/>
                    <a:lstStyle/>
                    <a:p>
                      <a:r>
                        <a:rPr lang="en-US" dirty="0" smtClean="0"/>
                        <a:t>&lt;60%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Marasmic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kwashiorkor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marasmus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5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808038"/>
          </a:xfrm>
        </p:spPr>
        <p:txBody>
          <a:bodyPr/>
          <a:lstStyle/>
          <a:p>
            <a:pPr algn="ctr"/>
            <a:r>
              <a:rPr lang="en-US" sz="4000" b="1" i="1" dirty="0"/>
              <a:t>General classification</a:t>
            </a:r>
            <a:r>
              <a:rPr lang="en-US" sz="4800" b="1" i="1" dirty="0"/>
              <a:t/>
            </a:r>
            <a:br>
              <a:rPr lang="en-US" sz="4800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dirty="0" smtClean="0">
                <a:latin typeface="+mj-lt"/>
              </a:rPr>
              <a:t>Mid arm circumference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Remains constant between 1-5year of age as fat is replaced by muscle mass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At 12months 16.5cm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24-48months 12.5-16.5cm</a:t>
            </a:r>
          </a:p>
        </p:txBody>
      </p:sp>
    </p:spTree>
    <p:extLst>
      <p:ext uri="{BB962C8B-B14F-4D97-AF65-F5344CB8AC3E}">
        <p14:creationId xmlns:p14="http://schemas.microsoft.com/office/powerpoint/2010/main" val="911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 smtClean="0">
                <a:latin typeface="+mj-lt"/>
              </a:rPr>
              <a:t>Skin fold thickness</a:t>
            </a:r>
          </a:p>
          <a:p>
            <a:pPr marL="0" indent="0">
              <a:buNone/>
            </a:pPr>
            <a:r>
              <a:rPr lang="en-US" sz="2800" dirty="0" err="1" smtClean="0">
                <a:latin typeface="+mj-lt"/>
              </a:rPr>
              <a:t>Herpenden</a:t>
            </a:r>
            <a:r>
              <a:rPr lang="en-US" sz="2800" dirty="0" smtClean="0">
                <a:latin typeface="+mj-lt"/>
              </a:rPr>
              <a:t> caliper in region of </a:t>
            </a:r>
            <a:r>
              <a:rPr lang="en-US" sz="2800" dirty="0" err="1" smtClean="0">
                <a:latin typeface="+mj-lt"/>
              </a:rPr>
              <a:t>tricep</a:t>
            </a:r>
            <a:r>
              <a:rPr lang="en-US" sz="2800" dirty="0" smtClean="0">
                <a:latin typeface="+mj-lt"/>
              </a:rPr>
              <a:t> or back of </a:t>
            </a:r>
            <a:r>
              <a:rPr lang="en-US" sz="2800" dirty="0" err="1" smtClean="0">
                <a:latin typeface="+mj-lt"/>
              </a:rPr>
              <a:t>shoulder.Normal</a:t>
            </a:r>
            <a:r>
              <a:rPr lang="en-US" sz="2800" dirty="0" smtClean="0">
                <a:latin typeface="+mj-lt"/>
              </a:rPr>
              <a:t> is 9-11mm</a:t>
            </a:r>
          </a:p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i="1" dirty="0" err="1" smtClean="0">
                <a:latin typeface="+mj-lt"/>
              </a:rPr>
              <a:t>Quac</a:t>
            </a:r>
            <a:r>
              <a:rPr lang="en-US" sz="2800" b="1" i="1" dirty="0" smtClean="0">
                <a:latin typeface="+mj-lt"/>
              </a:rPr>
              <a:t> strip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with the help of special tape the mid arm circumference is measured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38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7796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Evaluation of Malnourished child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+mj-lt"/>
              </a:rPr>
              <a:t>History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+mj-lt"/>
              </a:rPr>
              <a:t>D</a:t>
            </a:r>
            <a:r>
              <a:rPr lang="en-US" sz="2800" dirty="0" smtClean="0">
                <a:latin typeface="+mj-lt"/>
              </a:rPr>
              <a:t>iet before current episode of illness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+mj-lt"/>
              </a:rPr>
              <a:t>Breastfeeding history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+mj-lt"/>
              </a:rPr>
              <a:t>B</a:t>
            </a:r>
            <a:r>
              <a:rPr lang="en-US" sz="2800" dirty="0" smtClean="0">
                <a:latin typeface="+mj-lt"/>
              </a:rPr>
              <a:t>irth weight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+mj-lt"/>
              </a:rPr>
              <a:t>Milestones reached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mmunization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78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1" dirty="0"/>
              <a:t>Physical examination</a:t>
            </a:r>
            <a:r>
              <a:rPr lang="en-US" sz="4800" b="1" i="1" dirty="0"/>
              <a:t/>
            </a:r>
            <a:br>
              <a:rPr lang="en-US" sz="4800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Weight and length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Edema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Enlargement or tenderness of liver, jaundice.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Abdominal distension, bowel sound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Pallor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Temperature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Eyes: corneal lesions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ear , mouth throat evidence of infection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283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+mj-lt"/>
              </a:rPr>
              <a:t>Investigations</a:t>
            </a:r>
          </a:p>
          <a:p>
            <a:pPr marL="0" indent="0">
              <a:buNone/>
            </a:pPr>
            <a:endParaRPr lang="en-US" sz="2800" b="1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+mj-lt"/>
              </a:rPr>
              <a:t>Bsl</a:t>
            </a:r>
            <a:r>
              <a:rPr lang="en-US" sz="2400" dirty="0" smtClean="0">
                <a:latin typeface="+mj-lt"/>
              </a:rPr>
              <a:t> &lt;54mg/dl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+mj-lt"/>
              </a:rPr>
              <a:t>Hb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Blood smear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URE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Examination of feces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Chest </a:t>
            </a:r>
            <a:r>
              <a:rPr lang="en-US" sz="2400" dirty="0" err="1" smtClean="0">
                <a:latin typeface="+mj-lt"/>
              </a:rPr>
              <a:t>xray</a:t>
            </a: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Tuberculin skin test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Electrolytes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26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dirty="0" err="1" smtClean="0">
                <a:latin typeface="+mj-lt"/>
              </a:rPr>
              <a:t>Maramus</a:t>
            </a:r>
            <a:endParaRPr lang="en-US" sz="2800" b="1" i="1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More common than kwashiorkor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Usually occurs below 2year of age</a:t>
            </a:r>
          </a:p>
          <a:p>
            <a:pPr marL="0" indent="0" algn="just">
              <a:buNone/>
            </a:pPr>
            <a:endParaRPr lang="en-US" sz="2400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400" b="1" i="1" dirty="0" smtClean="0">
                <a:latin typeface="+mj-lt"/>
              </a:rPr>
              <a:t>Etiology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Commonly due to </a:t>
            </a:r>
            <a:r>
              <a:rPr lang="en-US" sz="2400" dirty="0" err="1" smtClean="0">
                <a:latin typeface="+mj-lt"/>
              </a:rPr>
              <a:t>dietry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defeciency</a:t>
            </a:r>
            <a:endParaRPr lang="en-US" sz="2400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Childs diet is </a:t>
            </a:r>
            <a:r>
              <a:rPr lang="en-US" sz="2400" dirty="0" err="1" smtClean="0">
                <a:latin typeface="+mj-lt"/>
              </a:rPr>
              <a:t>defecient</a:t>
            </a:r>
            <a:r>
              <a:rPr lang="en-US" sz="2400" dirty="0" smtClean="0">
                <a:latin typeface="+mj-lt"/>
              </a:rPr>
              <a:t> in calories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Secondary factors: less frequently responsible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82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+mj-lt"/>
              </a:rPr>
              <a:t>Pathological state resulting from relative or absolute deficiency of one or more essential nutrients.</a:t>
            </a:r>
          </a:p>
          <a:p>
            <a:pPr marL="114300" indent="0" algn="just">
              <a:buNone/>
            </a:pP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Severe malnutrition is defined as presence of severe wasting (&lt;70% weight for height or &lt;3SD) and/or edema.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7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 smtClean="0">
                <a:latin typeface="+mj-lt"/>
              </a:rPr>
              <a:t>Clinical features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growth retardation, marked muscle wasting and loss of subcutaneous fat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Face is shriveled , no </a:t>
            </a:r>
            <a:r>
              <a:rPr lang="en-US" sz="2400" dirty="0" err="1" smtClean="0">
                <a:latin typeface="+mj-lt"/>
              </a:rPr>
              <a:t>buccal</a:t>
            </a:r>
            <a:r>
              <a:rPr lang="en-US" sz="2400" dirty="0" smtClean="0">
                <a:latin typeface="+mj-lt"/>
              </a:rPr>
              <a:t> pad of fat, </a:t>
            </a:r>
            <a:r>
              <a:rPr lang="en-US" sz="2400" dirty="0" err="1" smtClean="0">
                <a:latin typeface="+mj-lt"/>
              </a:rPr>
              <a:t>thighs,and</a:t>
            </a:r>
            <a:r>
              <a:rPr lang="en-US" sz="2400" dirty="0" smtClean="0">
                <a:latin typeface="+mj-lt"/>
              </a:rPr>
              <a:t> buttocks are shriveled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Abdomen is protuberant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Temperature is subnormal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Tendon reflexes are diminished and </a:t>
            </a:r>
            <a:r>
              <a:rPr lang="en-US" sz="2400" dirty="0" err="1" smtClean="0">
                <a:latin typeface="+mj-lt"/>
              </a:rPr>
              <a:t>olanter</a:t>
            </a:r>
            <a:r>
              <a:rPr lang="en-US" sz="2400" dirty="0" smtClean="0">
                <a:latin typeface="+mj-lt"/>
              </a:rPr>
              <a:t> reflexes may be absent in extreme cases</a:t>
            </a:r>
          </a:p>
          <a:p>
            <a:pPr marL="0" indent="0" algn="just">
              <a:buNone/>
            </a:pPr>
            <a:r>
              <a:rPr lang="en-US" sz="2400" dirty="0" smtClean="0">
                <a:latin typeface="+mj-lt"/>
              </a:rPr>
              <a:t>Child is alert, edema is never present , skin and hair changes are absent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05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dirty="0" smtClean="0"/>
              <a:t>Signs always present: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Extreme growth failure and weight below 60% of expected weight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Marked muscle wasting and loss of subcutaneous fat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Patient is alert and has good appetite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Face is shriveled , no buttocks and head seems large in proportion to body</a:t>
            </a:r>
          </a:p>
        </p:txBody>
      </p:sp>
    </p:spTree>
    <p:extLst>
      <p:ext uri="{BB962C8B-B14F-4D97-AF65-F5344CB8AC3E}">
        <p14:creationId xmlns:p14="http://schemas.microsoft.com/office/powerpoint/2010/main" val="39715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dirty="0" smtClean="0"/>
              <a:t>Signs occasionally present: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Anemia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Diarrhea and signs of dehydration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Signs of vitamin </a:t>
            </a:r>
            <a:r>
              <a:rPr lang="en-US" dirty="0" err="1" smtClean="0"/>
              <a:t>defeciencies</a:t>
            </a:r>
            <a:r>
              <a:rPr lang="en-US" dirty="0" smtClean="0"/>
              <a:t> e-g </a:t>
            </a:r>
            <a:r>
              <a:rPr lang="en-US" dirty="0" err="1" smtClean="0"/>
              <a:t>cheilosis</a:t>
            </a:r>
            <a:r>
              <a:rPr lang="en-US" dirty="0" smtClean="0"/>
              <a:t>, </a:t>
            </a:r>
            <a:r>
              <a:rPr lang="en-US" dirty="0" err="1" smtClean="0"/>
              <a:t>dermatosis</a:t>
            </a:r>
            <a:r>
              <a:rPr lang="en-US" dirty="0" smtClean="0"/>
              <a:t> and rickets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Respiratory infections, tuberculosis and measles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3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 smtClean="0"/>
              <a:t>Prevention:</a:t>
            </a:r>
          </a:p>
          <a:p>
            <a:r>
              <a:rPr lang="en-US" dirty="0" smtClean="0"/>
              <a:t>Detection and treatment of early malnutrition</a:t>
            </a:r>
          </a:p>
          <a:p>
            <a:r>
              <a:rPr lang="en-US" dirty="0" smtClean="0"/>
              <a:t>Promote breastfeeding </a:t>
            </a:r>
            <a:r>
              <a:rPr lang="en-US" dirty="0" err="1" smtClean="0"/>
              <a:t>upto</a:t>
            </a:r>
            <a:r>
              <a:rPr lang="en-US" dirty="0" smtClean="0"/>
              <a:t> age of 1-2years</a:t>
            </a:r>
          </a:p>
          <a:p>
            <a:r>
              <a:rPr lang="en-US" dirty="0" smtClean="0"/>
              <a:t>Avoid artificial feeding till age of 4- months</a:t>
            </a:r>
          </a:p>
          <a:p>
            <a:r>
              <a:rPr lang="en-US" dirty="0" smtClean="0"/>
              <a:t>Introduce semisolids at 4-6months of age</a:t>
            </a:r>
          </a:p>
          <a:p>
            <a:r>
              <a:rPr lang="en-US" dirty="0" smtClean="0"/>
              <a:t>Immunization and primary care</a:t>
            </a:r>
          </a:p>
          <a:p>
            <a:r>
              <a:rPr lang="en-US" dirty="0" smtClean="0"/>
              <a:t>Prevention of infective diarrhea e-g hand washing.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3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1" dirty="0" smtClean="0"/>
              <a:t>Kwashiorkor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usually occurs between 1-5 year of age</a:t>
            </a:r>
          </a:p>
          <a:p>
            <a:pPr algn="just"/>
            <a:r>
              <a:rPr lang="en-US" dirty="0" smtClean="0"/>
              <a:t>Edema is always present but </a:t>
            </a:r>
            <a:r>
              <a:rPr lang="en-US" dirty="0" err="1" smtClean="0"/>
              <a:t>doesnot</a:t>
            </a:r>
            <a:r>
              <a:rPr lang="en-US" dirty="0" smtClean="0"/>
              <a:t> involve the serous cavities</a:t>
            </a:r>
          </a:p>
          <a:p>
            <a:pPr algn="just"/>
            <a:r>
              <a:rPr lang="en-US" dirty="0" smtClean="0"/>
              <a:t>Supply of required calories may be little less, but proteins are grossly deficient.</a:t>
            </a:r>
          </a:p>
          <a:p>
            <a:pPr marL="0" indent="0">
              <a:buNone/>
            </a:pPr>
            <a:r>
              <a:rPr lang="en-US" sz="2400" b="1" i="1" dirty="0" smtClean="0"/>
              <a:t>Signs always present:</a:t>
            </a:r>
          </a:p>
          <a:p>
            <a:pPr marL="0" indent="0" algn="just">
              <a:buNone/>
            </a:pPr>
            <a:r>
              <a:rPr lang="en-US" dirty="0" err="1" smtClean="0"/>
              <a:t>Genaralized</a:t>
            </a:r>
            <a:r>
              <a:rPr lang="en-US" dirty="0" smtClean="0"/>
              <a:t> edema</a:t>
            </a:r>
          </a:p>
          <a:p>
            <a:pPr marL="0" indent="0" algn="just">
              <a:buNone/>
            </a:pPr>
            <a:r>
              <a:rPr lang="en-US" dirty="0" smtClean="0"/>
              <a:t>Growth failure</a:t>
            </a:r>
          </a:p>
          <a:p>
            <a:pPr marL="0" indent="0" algn="just">
              <a:buNone/>
            </a:pPr>
            <a:r>
              <a:rPr lang="en-US" dirty="0" smtClean="0"/>
              <a:t>Child is weak and wasted but has some subcutaneous fat</a:t>
            </a:r>
          </a:p>
          <a:p>
            <a:pPr marL="0" indent="0" algn="just">
              <a:buNone/>
            </a:pPr>
            <a:r>
              <a:rPr lang="en-US" dirty="0" smtClean="0"/>
              <a:t>Psychomotor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dirty="0" smtClean="0"/>
              <a:t>Signs usually present:</a:t>
            </a:r>
          </a:p>
          <a:p>
            <a:r>
              <a:rPr lang="en-US" dirty="0" smtClean="0"/>
              <a:t>Hair changes: fine ,</a:t>
            </a:r>
            <a:r>
              <a:rPr lang="en-US" dirty="0" err="1" smtClean="0"/>
              <a:t>strainght</a:t>
            </a:r>
            <a:r>
              <a:rPr lang="en-US" dirty="0" smtClean="0"/>
              <a:t>, sparse </a:t>
            </a:r>
            <a:r>
              <a:rPr lang="en-US" dirty="0" err="1" smtClean="0"/>
              <a:t>discoloured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Anemia:low</a:t>
            </a:r>
            <a:r>
              <a:rPr lang="en-US" dirty="0" smtClean="0"/>
              <a:t> iron stores and folic </a:t>
            </a:r>
            <a:r>
              <a:rPr lang="en-US" dirty="0" err="1" smtClean="0"/>
              <a:t>acid,Low</a:t>
            </a:r>
            <a:r>
              <a:rPr lang="en-US" dirty="0" smtClean="0"/>
              <a:t> protein </a:t>
            </a:r>
            <a:r>
              <a:rPr lang="en-US" dirty="0" err="1" smtClean="0"/>
              <a:t>supply,Hookworm</a:t>
            </a:r>
            <a:r>
              <a:rPr lang="en-US" dirty="0" smtClean="0"/>
              <a:t> </a:t>
            </a:r>
            <a:r>
              <a:rPr lang="en-US" dirty="0" err="1" smtClean="0"/>
              <a:t>infestation,malaria</a:t>
            </a:r>
            <a:endParaRPr lang="en-US" dirty="0" smtClean="0"/>
          </a:p>
          <a:p>
            <a:r>
              <a:rPr lang="en-US" dirty="0" err="1" smtClean="0"/>
              <a:t>Losse</a:t>
            </a:r>
            <a:r>
              <a:rPr lang="en-US" dirty="0" smtClean="0"/>
              <a:t> </a:t>
            </a:r>
            <a:r>
              <a:rPr lang="en-US" dirty="0" err="1" smtClean="0"/>
              <a:t>stools:infective</a:t>
            </a:r>
            <a:r>
              <a:rPr lang="en-US" dirty="0" smtClean="0"/>
              <a:t> </a:t>
            </a:r>
            <a:r>
              <a:rPr lang="en-US" dirty="0" err="1" smtClean="0"/>
              <a:t>diarhea</a:t>
            </a:r>
            <a:r>
              <a:rPr lang="en-US" dirty="0" smtClean="0"/>
              <a:t>, secondary lactose intolerance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b="1" i="1" dirty="0" smtClean="0"/>
              <a:t>Signs occasionally present:</a:t>
            </a:r>
          </a:p>
          <a:p>
            <a:pPr marL="114300" indent="0">
              <a:buNone/>
            </a:pPr>
            <a:r>
              <a:rPr lang="en-US" sz="2800" b="1" i="1" dirty="0" smtClean="0"/>
              <a:t>Skin:</a:t>
            </a:r>
          </a:p>
          <a:p>
            <a:r>
              <a:rPr lang="en-US" dirty="0" err="1" smtClean="0"/>
              <a:t>Flanky</a:t>
            </a:r>
            <a:r>
              <a:rPr lang="en-US" dirty="0" smtClean="0"/>
              <a:t> paint dermatitis, either hypo or hyper pigmentation on covered areas.</a:t>
            </a:r>
            <a:endParaRPr lang="en-US" b="1" dirty="0" smtClean="0"/>
          </a:p>
          <a:p>
            <a:pPr marL="114300" indent="0">
              <a:buNone/>
            </a:pPr>
            <a:r>
              <a:rPr lang="en-US" sz="2800" b="1" i="1" dirty="0" smtClean="0"/>
              <a:t>Liver:</a:t>
            </a:r>
          </a:p>
          <a:p>
            <a:r>
              <a:rPr lang="en-US" dirty="0" smtClean="0"/>
              <a:t>enlarged due to fatty </a:t>
            </a:r>
            <a:r>
              <a:rPr lang="en-US" dirty="0" err="1" smtClean="0"/>
              <a:t>infilteration</a:t>
            </a:r>
            <a:endParaRPr lang="en-US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i="1" dirty="0" smtClean="0"/>
              <a:t>Complications: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Hypothermia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Hypoglycemia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Cardiac failure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Infections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Vitamin A deficiency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Severe anemia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Dermatosis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562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i="1" dirty="0" err="1" smtClean="0"/>
              <a:t>Biochemiacl</a:t>
            </a:r>
            <a:r>
              <a:rPr lang="en-US" sz="2800" b="1" i="1" dirty="0" smtClean="0"/>
              <a:t> changes:</a:t>
            </a:r>
          </a:p>
          <a:p>
            <a:pPr algn="just"/>
            <a:r>
              <a:rPr lang="en-US" sz="2400" dirty="0" smtClean="0"/>
              <a:t>Hypo-</a:t>
            </a:r>
            <a:r>
              <a:rPr lang="en-US" sz="2400" dirty="0" err="1" smtClean="0"/>
              <a:t>proteinemia</a:t>
            </a:r>
            <a:r>
              <a:rPr lang="en-US" sz="2400" dirty="0" smtClean="0"/>
              <a:t> and reversal of albumin globulin ratio.</a:t>
            </a:r>
          </a:p>
          <a:p>
            <a:pPr algn="just"/>
            <a:r>
              <a:rPr lang="en-US" sz="2400" dirty="0" err="1" smtClean="0"/>
              <a:t>Ketonuria</a:t>
            </a:r>
            <a:r>
              <a:rPr lang="en-US" sz="2400" dirty="0" smtClean="0"/>
              <a:t> due to starvation.</a:t>
            </a:r>
          </a:p>
          <a:p>
            <a:pPr algn="just"/>
            <a:r>
              <a:rPr lang="en-US" sz="2400" dirty="0" smtClean="0"/>
              <a:t>Aminoaciduria</a:t>
            </a:r>
          </a:p>
          <a:p>
            <a:pPr algn="just"/>
            <a:r>
              <a:rPr lang="en-US" sz="2400" dirty="0" smtClean="0"/>
              <a:t>Plasma amino acids are low</a:t>
            </a:r>
          </a:p>
          <a:p>
            <a:pPr algn="just"/>
            <a:r>
              <a:rPr lang="en-US" sz="2400" dirty="0" smtClean="0"/>
              <a:t>Serum cholesterol is low</a:t>
            </a:r>
          </a:p>
          <a:p>
            <a:pPr algn="just"/>
            <a:r>
              <a:rPr lang="en-US" sz="2400" dirty="0" smtClean="0"/>
              <a:t>Serum cholinesterase, lipase, alkaline phosphatase and 17-ketosteroid are decreased</a:t>
            </a:r>
          </a:p>
          <a:p>
            <a:pPr algn="just"/>
            <a:r>
              <a:rPr lang="en-US" sz="2400" dirty="0" err="1" smtClean="0"/>
              <a:t>Defeciency</a:t>
            </a:r>
            <a:r>
              <a:rPr lang="en-US" sz="2400" dirty="0" smtClean="0"/>
              <a:t> of vitamin K </a:t>
            </a:r>
            <a:r>
              <a:rPr lang="en-US" sz="2400" dirty="0" err="1" smtClean="0"/>
              <a:t>tedency</a:t>
            </a:r>
            <a:r>
              <a:rPr lang="en-US" sz="2400" dirty="0" smtClean="0"/>
              <a:t> to bleed</a:t>
            </a:r>
          </a:p>
          <a:p>
            <a:pPr algn="just"/>
            <a:r>
              <a:rPr lang="en-US" sz="2400" dirty="0" smtClean="0"/>
              <a:t>Serum growth hormone level is increased.</a:t>
            </a:r>
          </a:p>
        </p:txBody>
      </p:sp>
    </p:spTree>
    <p:extLst>
      <p:ext uri="{BB962C8B-B14F-4D97-AF65-F5344CB8AC3E}">
        <p14:creationId xmlns:p14="http://schemas.microsoft.com/office/powerpoint/2010/main" val="52399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smtClean="0"/>
              <a:t>Difference between kwashiorkor &amp; marasmus</a:t>
            </a:r>
            <a:endParaRPr lang="en-US" sz="28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191689"/>
              </p:ext>
            </p:extLst>
          </p:nvPr>
        </p:nvGraphicFramePr>
        <p:xfrm>
          <a:off x="228600" y="1600200"/>
          <a:ext cx="8153400" cy="4572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14800"/>
              </a:tblGrid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Under weight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Extremly</a:t>
                      </a:r>
                      <a:r>
                        <a:rPr lang="en-US" dirty="0" smtClean="0"/>
                        <a:t> under weight below60%</a:t>
                      </a:r>
                      <a:endParaRPr lang="en-US" dirty="0"/>
                    </a:p>
                  </a:txBody>
                  <a:tcPr marL="84667" marR="84667"/>
                </a:tc>
              </a:tr>
              <a:tr h="904352">
                <a:tc>
                  <a:txBody>
                    <a:bodyPr/>
                    <a:lstStyle/>
                    <a:p>
                      <a:r>
                        <a:rPr lang="en-US" dirty="0" smtClean="0"/>
                        <a:t>Edema is always present</a:t>
                      </a:r>
                    </a:p>
                    <a:p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Edema is absent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Thin lean muscle fat is present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subcutaneous fat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Puffy moon face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Monkey face appearance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Hair changes are present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Hair are normal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Miserable look and </a:t>
                      </a:r>
                      <a:r>
                        <a:rPr lang="en-US" dirty="0" err="1" smtClean="0"/>
                        <a:t>apethetic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 alert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/>
                        <a:t>Poor appetite and anorexic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Appetite good</a:t>
                      </a:r>
                      <a:endParaRPr lang="en-US" dirty="0"/>
                    </a:p>
                  </a:txBody>
                  <a:tcPr marL="84667" marR="84667"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Flanky</a:t>
                      </a:r>
                      <a:r>
                        <a:rPr lang="en-US" dirty="0" smtClean="0"/>
                        <a:t>-Paint</a:t>
                      </a:r>
                      <a:r>
                        <a:rPr lang="en-US" baseline="0" dirty="0" smtClean="0"/>
                        <a:t> dermatitis present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Skin is normal</a:t>
                      </a:r>
                      <a:endParaRPr lang="en-US" dirty="0"/>
                    </a:p>
                  </a:txBody>
                  <a:tcPr marL="84667" marR="8466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+mj-lt"/>
              </a:rPr>
              <a:t>Malnutrition is common in children between the age of 3months and 3year</a:t>
            </a:r>
          </a:p>
          <a:p>
            <a:pPr marL="114300" indent="0" algn="just">
              <a:buNone/>
            </a:pP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Mortality is highest in children who are suffering from malnutrition. Malnutrition in infants and preschool children may have a permanent effect on physical growth and development.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21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dirty="0" smtClean="0"/>
              <a:t>General Principles For </a:t>
            </a:r>
            <a:r>
              <a:rPr lang="en-US" sz="2800" b="1" i="1" dirty="0"/>
              <a:t>R</a:t>
            </a:r>
            <a:r>
              <a:rPr lang="en-US" sz="2800" b="1" i="1" dirty="0" smtClean="0"/>
              <a:t>outine </a:t>
            </a:r>
            <a:r>
              <a:rPr lang="en-US" sz="2800" b="1" i="1" dirty="0"/>
              <a:t>C</a:t>
            </a:r>
            <a:r>
              <a:rPr lang="en-US" sz="2800" b="1" i="1" dirty="0" smtClean="0"/>
              <a:t>are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i="1" dirty="0">
                <a:latin typeface="+mj-lt"/>
              </a:rPr>
              <a:t>There are ten essential steps: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Treat/prevent </a:t>
            </a:r>
            <a:r>
              <a:rPr lang="en-US" dirty="0" err="1">
                <a:latin typeface="+mj-lt"/>
              </a:rPr>
              <a:t>hypoglycaemia</a:t>
            </a:r>
            <a:endParaRPr lang="en-US" dirty="0">
              <a:latin typeface="+mj-lt"/>
            </a:endParaRP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Treat/prevent </a:t>
            </a:r>
            <a:r>
              <a:rPr lang="en-US" dirty="0">
                <a:latin typeface="+mj-lt"/>
              </a:rPr>
              <a:t>hypothermia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Treat/prevent </a:t>
            </a:r>
            <a:r>
              <a:rPr lang="en-US" dirty="0">
                <a:latin typeface="+mj-lt"/>
              </a:rPr>
              <a:t>dehydration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Correct </a:t>
            </a:r>
            <a:r>
              <a:rPr lang="en-US" dirty="0">
                <a:latin typeface="+mj-lt"/>
              </a:rPr>
              <a:t>electrolyte imbalance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Treat/prevent </a:t>
            </a:r>
            <a:r>
              <a:rPr lang="en-US" dirty="0">
                <a:latin typeface="+mj-lt"/>
              </a:rPr>
              <a:t>infection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Correct </a:t>
            </a:r>
            <a:r>
              <a:rPr lang="en-US" dirty="0">
                <a:latin typeface="+mj-lt"/>
              </a:rPr>
              <a:t>micronutrient deficiencies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Start </a:t>
            </a:r>
            <a:r>
              <a:rPr lang="en-US" dirty="0">
                <a:latin typeface="+mj-lt"/>
              </a:rPr>
              <a:t>cautious feeding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Achieve </a:t>
            </a:r>
            <a:r>
              <a:rPr lang="en-US" dirty="0">
                <a:latin typeface="+mj-lt"/>
              </a:rPr>
              <a:t>catch-up growth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Provide </a:t>
            </a:r>
            <a:r>
              <a:rPr lang="en-US" dirty="0">
                <a:latin typeface="+mj-lt"/>
              </a:rPr>
              <a:t>sensory stimulation and emotional support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Prepare </a:t>
            </a:r>
            <a:r>
              <a:rPr lang="en-US" dirty="0">
                <a:latin typeface="+mj-lt"/>
              </a:rPr>
              <a:t>for follow-up after recovery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These steps are accomplished in two phases: an initial </a:t>
            </a:r>
            <a:r>
              <a:rPr lang="en-US" b="1" dirty="0" err="1">
                <a:latin typeface="+mj-lt"/>
              </a:rPr>
              <a:t>stabilisation</a:t>
            </a:r>
            <a:r>
              <a:rPr lang="en-US" b="1" dirty="0">
                <a:latin typeface="+mj-lt"/>
              </a:rPr>
              <a:t> phase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where the acute medical conditions are managed; and a longer </a:t>
            </a:r>
            <a:r>
              <a:rPr lang="en-US" b="1" dirty="0" smtClean="0">
                <a:latin typeface="+mj-lt"/>
              </a:rPr>
              <a:t>rehabilitation phase</a:t>
            </a:r>
            <a:r>
              <a:rPr lang="en-US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81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ctr"/>
            <a:r>
              <a:rPr lang="en-US" sz="2800" b="1" i="1" dirty="0">
                <a:latin typeface="+mn-lt"/>
              </a:rPr>
              <a:t>Step 1. Treat/prevent </a:t>
            </a:r>
            <a:r>
              <a:rPr lang="en-US" sz="2800" b="1" i="1" dirty="0" err="1">
                <a:latin typeface="+mn-lt"/>
              </a:rPr>
              <a:t>hypoglycaemia</a:t>
            </a:r>
            <a:r>
              <a:rPr lang="en-US" sz="2800" b="1" i="1" dirty="0">
                <a:latin typeface="+mn-lt"/>
              </a:rPr>
              <a:t/>
            </a:r>
            <a:br>
              <a:rPr lang="en-US" sz="2800" b="1" i="1" dirty="0">
                <a:latin typeface="+mn-lt"/>
              </a:rPr>
            </a:br>
            <a:endParaRPr lang="en-US" sz="28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848600" cy="5715000"/>
          </a:xfrm>
        </p:spPr>
        <p:txBody>
          <a:bodyPr>
            <a:normAutofit fontScale="85000" lnSpcReduction="10000"/>
          </a:bodyPr>
          <a:lstStyle/>
          <a:p>
            <a:pPr marL="114300" indent="0" algn="just">
              <a:buNone/>
            </a:pPr>
            <a:r>
              <a:rPr lang="en-US" dirty="0" err="1" smtClean="0">
                <a:latin typeface="+mj-lt"/>
              </a:rPr>
              <a:t>Hypoglycaemia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and hypothermia usually occur together and are signs of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infection. Check for </a:t>
            </a:r>
            <a:r>
              <a:rPr lang="en-US" dirty="0" err="1">
                <a:latin typeface="+mj-lt"/>
              </a:rPr>
              <a:t>hypoglycaemia</a:t>
            </a:r>
            <a:r>
              <a:rPr lang="en-US" dirty="0">
                <a:latin typeface="+mj-lt"/>
              </a:rPr>
              <a:t> whenever </a:t>
            </a:r>
            <a:r>
              <a:rPr lang="en-US" dirty="0" smtClean="0">
                <a:latin typeface="+mj-lt"/>
              </a:rPr>
              <a:t>hypothermia (axillary&lt;35.0oC</a:t>
            </a:r>
            <a:r>
              <a:rPr lang="en-US" dirty="0">
                <a:latin typeface="+mj-lt"/>
              </a:rPr>
              <a:t>; rectal&lt;35.5oC) is found. Frequent feeding is important </a:t>
            </a:r>
            <a:r>
              <a:rPr lang="en-US" dirty="0" smtClean="0">
                <a:latin typeface="+mj-lt"/>
              </a:rPr>
              <a:t>in preventing </a:t>
            </a:r>
            <a:r>
              <a:rPr lang="en-US" dirty="0">
                <a:latin typeface="+mj-lt"/>
              </a:rPr>
              <a:t>both conditions</a:t>
            </a:r>
            <a:r>
              <a:rPr lang="en-US" dirty="0" smtClean="0">
                <a:latin typeface="+mj-lt"/>
              </a:rPr>
              <a:t>.</a:t>
            </a:r>
          </a:p>
          <a:p>
            <a:pPr marL="114300" indent="0" algn="just">
              <a:buNone/>
            </a:pPr>
            <a:endParaRPr lang="en-US" dirty="0">
              <a:latin typeface="+mj-lt"/>
            </a:endParaRPr>
          </a:p>
          <a:p>
            <a:pPr marL="114300" indent="0" algn="just">
              <a:buNone/>
            </a:pPr>
            <a:r>
              <a:rPr lang="en-US" sz="2400" b="1" i="1" dirty="0">
                <a:latin typeface="+mj-lt"/>
              </a:rPr>
              <a:t>Treatment: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If the child is conscious and </a:t>
            </a:r>
            <a:r>
              <a:rPr lang="en-US" dirty="0" err="1">
                <a:latin typeface="+mj-lt"/>
              </a:rPr>
              <a:t>dextrostix</a:t>
            </a:r>
            <a:r>
              <a:rPr lang="en-US" dirty="0">
                <a:latin typeface="+mj-lt"/>
              </a:rPr>
              <a:t> shows &lt;3mmol/l or 54mg/dl give: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50 ml bolus of 10% glucose or 10% sucrose solution (1 </a:t>
            </a:r>
            <a:r>
              <a:rPr lang="en-US" dirty="0" smtClean="0">
                <a:latin typeface="+mj-lt"/>
              </a:rPr>
              <a:t>rounded teaspoon </a:t>
            </a:r>
            <a:r>
              <a:rPr lang="en-US" dirty="0">
                <a:latin typeface="+mj-lt"/>
              </a:rPr>
              <a:t>of sugar in 3.5 tablespoons water), orally or by </a:t>
            </a:r>
            <a:r>
              <a:rPr lang="en-US" dirty="0" smtClean="0">
                <a:latin typeface="+mj-lt"/>
              </a:rPr>
              <a:t>nasogastric (NG</a:t>
            </a:r>
            <a:r>
              <a:rPr lang="en-US" dirty="0">
                <a:latin typeface="+mj-lt"/>
              </a:rPr>
              <a:t>) tube. Then feed starter F-75 (see step 7) every 30 min. for </a:t>
            </a:r>
            <a:r>
              <a:rPr lang="en-US" dirty="0" smtClean="0">
                <a:latin typeface="+mj-lt"/>
              </a:rPr>
              <a:t>two hours </a:t>
            </a:r>
            <a:r>
              <a:rPr lang="en-US" dirty="0">
                <a:latin typeface="+mj-lt"/>
              </a:rPr>
              <a:t>(giving one quarter of the two-hourly feed each time)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antibiotics (see step 5)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two-hourly feeds, day and night (see step 7)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If the child is unconscious, lethargic or convulsing give: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IV sterile 10% glucose (5ml/kg), followed by 50ml of 10% glucose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or sucrose by Ng tube. Then give starter F-75 as above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antibiotics</a:t>
            </a:r>
          </a:p>
          <a:p>
            <a:pPr marL="114300" indent="0" algn="just">
              <a:buNone/>
            </a:pPr>
            <a:r>
              <a:rPr lang="en-US" dirty="0">
                <a:latin typeface="+mj-lt"/>
              </a:rPr>
              <a:t>• two-hourly feeds, day and </a:t>
            </a:r>
            <a:r>
              <a:rPr lang="en-US" dirty="0" smtClean="0">
                <a:latin typeface="+mj-lt"/>
              </a:rPr>
              <a:t>night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23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7848600" cy="60960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b="1" i="1" dirty="0"/>
              <a:t>Monitor:</a:t>
            </a:r>
          </a:p>
          <a:p>
            <a:pPr marL="114300" indent="0" algn="just">
              <a:buNone/>
            </a:pPr>
            <a:r>
              <a:rPr lang="en-US" dirty="0"/>
              <a:t>• blood glucose: if this was low, repeat </a:t>
            </a:r>
            <a:r>
              <a:rPr lang="en-US" dirty="0" err="1"/>
              <a:t>dextrostix</a:t>
            </a:r>
            <a:r>
              <a:rPr lang="en-US" dirty="0"/>
              <a:t> taking blood </a:t>
            </a:r>
            <a:r>
              <a:rPr lang="en-US" dirty="0" smtClean="0"/>
              <a:t>from finger </a:t>
            </a:r>
            <a:r>
              <a:rPr lang="en-US" dirty="0"/>
              <a:t>or heel, after two hours. Once treated, most children </a:t>
            </a:r>
            <a:r>
              <a:rPr lang="en-US" dirty="0" err="1" smtClean="0"/>
              <a:t>stabilise</a:t>
            </a:r>
            <a:r>
              <a:rPr lang="en-US" dirty="0" smtClean="0"/>
              <a:t> within </a:t>
            </a:r>
            <a:r>
              <a:rPr lang="en-US" dirty="0"/>
              <a:t>30 min. If blood glucose falls to &lt;3 </a:t>
            </a:r>
            <a:r>
              <a:rPr lang="en-US" dirty="0" err="1"/>
              <a:t>mmol</a:t>
            </a:r>
            <a:r>
              <a:rPr lang="en-US" dirty="0"/>
              <a:t>/l give a further </a:t>
            </a:r>
            <a:r>
              <a:rPr lang="en-US" dirty="0" smtClean="0"/>
              <a:t>50ml bolus </a:t>
            </a:r>
            <a:r>
              <a:rPr lang="en-US" dirty="0"/>
              <a:t>of 10% glucose or sucrose solution, and continue feeding </a:t>
            </a:r>
            <a:r>
              <a:rPr lang="en-US" dirty="0" smtClean="0"/>
              <a:t>every 30 </a:t>
            </a:r>
            <a:r>
              <a:rPr lang="en-US" dirty="0"/>
              <a:t>min. until stable</a:t>
            </a:r>
          </a:p>
          <a:p>
            <a:pPr marL="114300" indent="0" algn="just">
              <a:buNone/>
            </a:pPr>
            <a:r>
              <a:rPr lang="en-US" dirty="0"/>
              <a:t>• rectal temperature: if this falls to &lt;35.5oC, repeat </a:t>
            </a:r>
            <a:r>
              <a:rPr lang="en-US" dirty="0" err="1"/>
              <a:t>dextrostix</a:t>
            </a:r>
            <a:endParaRPr lang="en-US" dirty="0"/>
          </a:p>
          <a:p>
            <a:pPr marL="114300" indent="0" algn="just">
              <a:buNone/>
            </a:pPr>
            <a:r>
              <a:rPr lang="en-US" dirty="0"/>
              <a:t>• level of consciousness: if this deteriorates, repeat </a:t>
            </a:r>
            <a:r>
              <a:rPr lang="en-US" dirty="0" err="1"/>
              <a:t>dextrostix</a:t>
            </a:r>
            <a:endParaRPr lang="en-US" dirty="0"/>
          </a:p>
          <a:p>
            <a:pPr marL="114300" indent="0" algn="just">
              <a:buNone/>
            </a:pPr>
            <a:r>
              <a:rPr lang="en-US" b="1" i="1" dirty="0"/>
              <a:t>Prevention:</a:t>
            </a:r>
          </a:p>
          <a:p>
            <a:pPr marL="114300" indent="0" algn="just">
              <a:buNone/>
            </a:pPr>
            <a:r>
              <a:rPr lang="en-US" dirty="0"/>
              <a:t>• feed two-hourly, start straightaway (see step 7) or if necessary,</a:t>
            </a:r>
          </a:p>
          <a:p>
            <a:pPr marL="114300" indent="0" algn="just">
              <a:buNone/>
            </a:pPr>
            <a:r>
              <a:rPr lang="en-US" dirty="0"/>
              <a:t>rehydrate first</a:t>
            </a:r>
          </a:p>
          <a:p>
            <a:pPr marL="114300" indent="0" algn="just">
              <a:buNone/>
            </a:pPr>
            <a:r>
              <a:rPr lang="en-US" dirty="0"/>
              <a:t>• always give feeds throughout the night</a:t>
            </a:r>
          </a:p>
          <a:p>
            <a:pPr marL="114300" indent="0" algn="just">
              <a:buNone/>
            </a:pPr>
            <a:r>
              <a:rPr lang="en-US" b="1" i="1" dirty="0"/>
              <a:t>Note:</a:t>
            </a:r>
            <a:r>
              <a:rPr lang="en-US" b="1" dirty="0"/>
              <a:t> </a:t>
            </a:r>
            <a:r>
              <a:rPr lang="en-US" dirty="0"/>
              <a:t>If you are unable to test the blood glucose level, assume all severely</a:t>
            </a:r>
          </a:p>
          <a:p>
            <a:pPr marL="114300" indent="0" algn="just">
              <a:buNone/>
            </a:pPr>
            <a:r>
              <a:rPr lang="en-US" dirty="0"/>
              <a:t>malnourished children are </a:t>
            </a:r>
            <a:r>
              <a:rPr lang="en-US" dirty="0" err="1"/>
              <a:t>hypoglycaemic</a:t>
            </a:r>
            <a:r>
              <a:rPr lang="en-US" dirty="0"/>
              <a:t> and treat accordingly.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ctr"/>
            <a:r>
              <a:rPr lang="en-US" sz="2800" b="1" i="1" dirty="0">
                <a:latin typeface="+mn-lt"/>
              </a:rPr>
              <a:t>Step 2. Treat/prevent hypothermia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848600" cy="56388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sz="2600" b="1" i="1" dirty="0" smtClean="0"/>
              <a:t>Treatment</a:t>
            </a:r>
            <a:r>
              <a:rPr lang="en-US" sz="2600" b="1" i="1" dirty="0"/>
              <a:t>:</a:t>
            </a:r>
          </a:p>
          <a:p>
            <a:pPr marL="114300" indent="0" algn="just">
              <a:buNone/>
            </a:pPr>
            <a:r>
              <a:rPr lang="en-US" dirty="0"/>
              <a:t>If the axillary temperature is &lt;35.0oC, take the rectal temperature using a </a:t>
            </a:r>
            <a:r>
              <a:rPr lang="en-US" dirty="0" smtClean="0"/>
              <a:t>low reading thermometer. If </a:t>
            </a:r>
            <a:r>
              <a:rPr lang="en-US" dirty="0"/>
              <a:t>the rectal temperature is &lt;35.5oC (&lt;95.9oF):</a:t>
            </a:r>
          </a:p>
          <a:p>
            <a:pPr marL="114300" indent="0" algn="just">
              <a:buNone/>
            </a:pPr>
            <a:r>
              <a:rPr lang="en-US" dirty="0"/>
              <a:t>• feed straightaway (or start rehydration if needed)</a:t>
            </a:r>
          </a:p>
          <a:p>
            <a:pPr marL="114300" indent="0" algn="just">
              <a:buNone/>
            </a:pPr>
            <a:r>
              <a:rPr lang="en-US" dirty="0"/>
              <a:t>• rewarm the child: either clothe the child (including head), cover with a</a:t>
            </a:r>
          </a:p>
          <a:p>
            <a:pPr marL="114300" indent="0" algn="just">
              <a:buNone/>
            </a:pPr>
            <a:r>
              <a:rPr lang="en-US" dirty="0"/>
              <a:t>warmed blanket and place a heater or lamp nearby (do not use a</a:t>
            </a:r>
          </a:p>
          <a:p>
            <a:pPr marL="114300" indent="0" algn="just">
              <a:buNone/>
            </a:pPr>
            <a:r>
              <a:rPr lang="en-US" dirty="0"/>
              <a:t>hot water bottle), or put the child on the mother’s bare chest (skin to</a:t>
            </a:r>
          </a:p>
          <a:p>
            <a:pPr marL="114300" indent="0" algn="just">
              <a:buNone/>
            </a:pPr>
            <a:r>
              <a:rPr lang="en-US" dirty="0"/>
              <a:t>skin) and cover them</a:t>
            </a:r>
          </a:p>
          <a:p>
            <a:pPr marL="114300" indent="0" algn="just">
              <a:buNone/>
            </a:pPr>
            <a:r>
              <a:rPr lang="en-US" dirty="0"/>
              <a:t>• give antibiotics (see step 5)</a:t>
            </a:r>
          </a:p>
          <a:p>
            <a:pPr marL="114300" indent="0">
              <a:buNone/>
            </a:pPr>
            <a:r>
              <a:rPr lang="en-US" sz="2600" b="1" i="1" dirty="0"/>
              <a:t>Monitor:</a:t>
            </a:r>
          </a:p>
          <a:p>
            <a:pPr marL="114300" indent="0" algn="just">
              <a:buNone/>
            </a:pPr>
            <a:r>
              <a:rPr lang="en-US" dirty="0"/>
              <a:t>• body temperature: during rewarming take rectal temperature </a:t>
            </a:r>
            <a:r>
              <a:rPr lang="en-US" dirty="0" smtClean="0"/>
              <a:t>two hourly</a:t>
            </a:r>
            <a:endParaRPr lang="en-US" dirty="0"/>
          </a:p>
          <a:p>
            <a:pPr marL="114300" indent="0" algn="just">
              <a:buNone/>
            </a:pPr>
            <a:r>
              <a:rPr lang="en-US" dirty="0"/>
              <a:t>until it rises to &gt;36.5oC (take half-hourly if heater is used)</a:t>
            </a:r>
          </a:p>
          <a:p>
            <a:pPr marL="114300" indent="0" algn="just">
              <a:buNone/>
            </a:pPr>
            <a:r>
              <a:rPr lang="en-US" dirty="0"/>
              <a:t>• ensure the child is covered at all times, especially at night</a:t>
            </a:r>
          </a:p>
          <a:p>
            <a:pPr marL="114300" indent="0" algn="just">
              <a:buNone/>
            </a:pPr>
            <a:r>
              <a:rPr lang="en-US" dirty="0"/>
              <a:t>• feel for warmth</a:t>
            </a:r>
          </a:p>
          <a:p>
            <a:pPr marL="114300" indent="0" algn="just">
              <a:buNone/>
            </a:pPr>
            <a:r>
              <a:rPr lang="en-US" dirty="0"/>
              <a:t>• blood glucose level: check for </a:t>
            </a:r>
            <a:r>
              <a:rPr lang="en-US" dirty="0" err="1"/>
              <a:t>hypoglycaemia</a:t>
            </a:r>
            <a:r>
              <a:rPr lang="en-US" dirty="0"/>
              <a:t> whenever</a:t>
            </a:r>
          </a:p>
          <a:p>
            <a:pPr marL="114300" indent="0" algn="just">
              <a:buNone/>
            </a:pPr>
            <a:r>
              <a:rPr lang="en-US" dirty="0"/>
              <a:t>hypothermia is found</a:t>
            </a:r>
          </a:p>
          <a:p>
            <a:pPr marL="114300" indent="0" algn="just">
              <a:buNone/>
            </a:pPr>
            <a:r>
              <a:rPr lang="en-US" dirty="0"/>
              <a:t>(Appendix 2 provides an example of a chart for recording temperature, pulse</a:t>
            </a:r>
          </a:p>
          <a:p>
            <a:pPr marL="114300" indent="0" algn="just">
              <a:buNone/>
            </a:pPr>
            <a:r>
              <a:rPr lang="en-US" dirty="0"/>
              <a:t>and respiratory rates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5638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i="1" dirty="0"/>
              <a:t>Prevention:</a:t>
            </a:r>
          </a:p>
          <a:p>
            <a:pPr marL="114300" indent="0" algn="just">
              <a:buNone/>
            </a:pPr>
            <a:r>
              <a:rPr lang="en-US" dirty="0"/>
              <a:t>• </a:t>
            </a:r>
            <a:r>
              <a:rPr lang="en-US" sz="2000" dirty="0"/>
              <a:t>feed two-hourly, start straightaway (see step 7)</a:t>
            </a:r>
          </a:p>
          <a:p>
            <a:pPr marL="114300" indent="0" algn="just">
              <a:buNone/>
            </a:pPr>
            <a:r>
              <a:rPr lang="en-US" sz="2000" dirty="0"/>
              <a:t>• always give feeds throughout the day and night</a:t>
            </a:r>
          </a:p>
          <a:p>
            <a:pPr marL="114300" indent="0" algn="just">
              <a:buNone/>
            </a:pPr>
            <a:r>
              <a:rPr lang="en-US" sz="2000" dirty="0"/>
              <a:t>• keep covered and away from draughts</a:t>
            </a:r>
          </a:p>
          <a:p>
            <a:pPr marL="114300" indent="0" algn="just">
              <a:buNone/>
            </a:pPr>
            <a:r>
              <a:rPr lang="en-US" sz="2000" dirty="0"/>
              <a:t>• keep the child dry, change wet nappies, clothes and bedding</a:t>
            </a:r>
          </a:p>
          <a:p>
            <a:pPr marL="114300" indent="0" algn="just">
              <a:buNone/>
            </a:pPr>
            <a:r>
              <a:rPr lang="en-US" sz="2000" dirty="0"/>
              <a:t>• avoid exposure (e.g. bathing, prolonged medical examinations)</a:t>
            </a:r>
          </a:p>
          <a:p>
            <a:pPr marL="114300" indent="0" algn="just">
              <a:buNone/>
            </a:pPr>
            <a:r>
              <a:rPr lang="en-US" sz="2000" dirty="0"/>
              <a:t>• let child sleep with mother/</a:t>
            </a:r>
            <a:r>
              <a:rPr lang="en-US" sz="2000" dirty="0" err="1"/>
              <a:t>carer</a:t>
            </a:r>
            <a:r>
              <a:rPr lang="en-US" sz="2000" dirty="0"/>
              <a:t> at night for warmth</a:t>
            </a:r>
          </a:p>
          <a:p>
            <a:pPr marL="114300" indent="0" algn="just">
              <a:buNone/>
            </a:pPr>
            <a:r>
              <a:rPr lang="en-US" sz="2400" b="1" i="1" dirty="0"/>
              <a:t>Note: </a:t>
            </a:r>
            <a:endParaRPr lang="en-US" sz="2400" b="1" i="1" dirty="0" smtClean="0"/>
          </a:p>
          <a:p>
            <a:pPr marL="114300" indent="0" algn="just">
              <a:buNone/>
            </a:pPr>
            <a:r>
              <a:rPr lang="en-US" sz="2000" dirty="0" smtClean="0"/>
              <a:t>If </a:t>
            </a:r>
            <a:r>
              <a:rPr lang="en-US" sz="2000" dirty="0"/>
              <a:t>a low reading thermometer is unavailable and the child’s temperature</a:t>
            </a:r>
          </a:p>
          <a:p>
            <a:pPr algn="just"/>
            <a:r>
              <a:rPr lang="en-US" sz="2000" dirty="0"/>
              <a:t>is too low to register on an ordinary thermometer, assume the child </a:t>
            </a:r>
            <a:r>
              <a:rPr lang="en-US" sz="2000" dirty="0" smtClean="0"/>
              <a:t>has hypothermia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289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ctr"/>
            <a:r>
              <a:rPr lang="en-US" sz="2800" b="1" i="1" dirty="0">
                <a:latin typeface="+mn-lt"/>
              </a:rPr>
              <a:t>Step 3. Treat/prevent dehydration</a:t>
            </a:r>
            <a:endParaRPr lang="en-US" sz="28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077200" cy="5410200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000" b="1" i="1" dirty="0"/>
              <a:t>Note: </a:t>
            </a:r>
            <a:endParaRPr lang="en-US" sz="2000" b="1" i="1" dirty="0" smtClean="0"/>
          </a:p>
          <a:p>
            <a:pPr marL="114300" indent="0" algn="just">
              <a:buNone/>
            </a:pPr>
            <a:r>
              <a:rPr lang="en-US" sz="1800" dirty="0" smtClean="0"/>
              <a:t>Low </a:t>
            </a:r>
            <a:r>
              <a:rPr lang="en-US" sz="1800" dirty="0"/>
              <a:t>blood volume can coexist with </a:t>
            </a:r>
            <a:r>
              <a:rPr lang="en-US" sz="1800" dirty="0" err="1"/>
              <a:t>oedema</a:t>
            </a:r>
            <a:r>
              <a:rPr lang="en-US" sz="1800" dirty="0"/>
              <a:t>. Do not use the </a:t>
            </a:r>
            <a:r>
              <a:rPr lang="en-US" sz="1800" dirty="0" smtClean="0"/>
              <a:t>IV route </a:t>
            </a:r>
            <a:r>
              <a:rPr lang="en-US" sz="1800" dirty="0"/>
              <a:t>for rehydration except in cases of shock and then do so with </a:t>
            </a:r>
            <a:r>
              <a:rPr lang="en-US" sz="1800" dirty="0" smtClean="0"/>
              <a:t>care, infusing </a:t>
            </a:r>
            <a:r>
              <a:rPr lang="en-US" sz="1800" dirty="0"/>
              <a:t>slowly to avoid flooding the circulation and overloading the </a:t>
            </a:r>
            <a:r>
              <a:rPr lang="en-US" sz="1800" dirty="0" smtClean="0"/>
              <a:t>heart (see </a:t>
            </a:r>
            <a:r>
              <a:rPr lang="en-US" sz="1800" dirty="0"/>
              <a:t>Section B: Emergency treatment).</a:t>
            </a:r>
          </a:p>
          <a:p>
            <a:pPr marL="114300" indent="0">
              <a:buNone/>
            </a:pPr>
            <a:r>
              <a:rPr lang="en-US" sz="2000" b="1" i="1" dirty="0"/>
              <a:t>Treatment:</a:t>
            </a:r>
          </a:p>
          <a:p>
            <a:pPr marL="114300" indent="0" algn="just">
              <a:buNone/>
            </a:pPr>
            <a:r>
              <a:rPr lang="en-US" sz="1800" dirty="0"/>
              <a:t>The standard oral rehydration salts solution (90 </a:t>
            </a:r>
            <a:r>
              <a:rPr lang="en-US" sz="1800" dirty="0" err="1"/>
              <a:t>mmol</a:t>
            </a:r>
            <a:r>
              <a:rPr lang="en-US" sz="1800" dirty="0"/>
              <a:t> sodium/l) </a:t>
            </a:r>
            <a:r>
              <a:rPr lang="en-US" sz="1800" dirty="0" smtClean="0"/>
              <a:t>contains too </a:t>
            </a:r>
            <a:r>
              <a:rPr lang="en-US" sz="1800" dirty="0"/>
              <a:t>much sodium and too little potassium for severely malnourished </a:t>
            </a:r>
            <a:r>
              <a:rPr lang="en-US" sz="1800" dirty="0" smtClean="0"/>
              <a:t>children. Instead </a:t>
            </a:r>
            <a:r>
              <a:rPr lang="en-US" sz="1800" dirty="0"/>
              <a:t>give special </a:t>
            </a:r>
            <a:r>
              <a:rPr lang="en-US" sz="1800" b="1" dirty="0"/>
              <a:t>Re</a:t>
            </a:r>
            <a:r>
              <a:rPr lang="en-US" sz="1800" dirty="0"/>
              <a:t>hydration </a:t>
            </a:r>
            <a:r>
              <a:rPr lang="en-US" sz="1800" b="1" dirty="0"/>
              <a:t>So</a:t>
            </a:r>
            <a:r>
              <a:rPr lang="en-US" sz="1800" dirty="0"/>
              <a:t>lution for </a:t>
            </a:r>
            <a:r>
              <a:rPr lang="en-US" sz="1800" b="1" dirty="0"/>
              <a:t>Mal</a:t>
            </a:r>
            <a:r>
              <a:rPr lang="en-US" sz="1800" dirty="0"/>
              <a:t>nutrition (</a:t>
            </a:r>
            <a:r>
              <a:rPr lang="en-US" sz="1800" dirty="0" err="1"/>
              <a:t>ReSoMal</a:t>
            </a:r>
            <a:r>
              <a:rPr lang="en-US" sz="1800" dirty="0"/>
              <a:t>). (</a:t>
            </a:r>
            <a:r>
              <a:rPr lang="en-US" sz="1800" dirty="0" smtClean="0"/>
              <a:t>For recipe </a:t>
            </a:r>
            <a:r>
              <a:rPr lang="en-US" sz="1800" dirty="0"/>
              <a:t>see Appendix 3).</a:t>
            </a:r>
          </a:p>
          <a:p>
            <a:pPr marL="114300" indent="0">
              <a:buNone/>
            </a:pPr>
            <a:r>
              <a:rPr lang="en-US" sz="1800" dirty="0"/>
              <a:t>It is difficult to estimate dehydration status in a severely malnourished </a:t>
            </a:r>
            <a:r>
              <a:rPr lang="en-US" sz="1800" dirty="0" smtClean="0"/>
              <a:t>child using </a:t>
            </a:r>
            <a:r>
              <a:rPr lang="en-US" sz="1800" dirty="0"/>
              <a:t>clinical signs alone. So assume all children with watery </a:t>
            </a:r>
            <a:r>
              <a:rPr lang="en-US" sz="1800" dirty="0" err="1" smtClean="0"/>
              <a:t>diarrhoea</a:t>
            </a:r>
            <a:r>
              <a:rPr lang="en-US" sz="1800" dirty="0" smtClean="0"/>
              <a:t> may </a:t>
            </a:r>
            <a:r>
              <a:rPr lang="en-US" sz="1800" dirty="0"/>
              <a:t>have dehydration and give:</a:t>
            </a:r>
          </a:p>
          <a:p>
            <a:pPr marL="114300" indent="0">
              <a:buNone/>
            </a:pPr>
            <a:r>
              <a:rPr lang="en-US" sz="1800" dirty="0"/>
              <a:t>• </a:t>
            </a:r>
            <a:r>
              <a:rPr lang="en-US" sz="1800" dirty="0" err="1"/>
              <a:t>ReSoMal</a:t>
            </a:r>
            <a:r>
              <a:rPr lang="en-US" sz="1800" dirty="0"/>
              <a:t> 5 ml/kg every 30 min. for two hours, orally or by nasogastric</a:t>
            </a:r>
          </a:p>
          <a:p>
            <a:pPr marL="114300" indent="0">
              <a:buNone/>
            </a:pPr>
            <a:r>
              <a:rPr lang="en-US" sz="1800" dirty="0"/>
              <a:t>tube, </a:t>
            </a:r>
            <a:r>
              <a:rPr lang="en-US" sz="1800" dirty="0" smtClean="0"/>
              <a:t>then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642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n-US" sz="2400" dirty="0"/>
          </a:p>
          <a:p>
            <a:pPr marL="114300" indent="0" algn="just">
              <a:buNone/>
            </a:pPr>
            <a:r>
              <a:rPr lang="en-US" sz="2400" dirty="0"/>
              <a:t>• </a:t>
            </a:r>
            <a:r>
              <a:rPr lang="en-US" dirty="0"/>
              <a:t>5-10 ml/kg/h for next 4-10 hours: the exact amount to be given </a:t>
            </a:r>
            <a:r>
              <a:rPr lang="en-US" dirty="0" smtClean="0"/>
              <a:t>should be </a:t>
            </a:r>
            <a:r>
              <a:rPr lang="en-US" dirty="0"/>
              <a:t>determined by how much the child wants, and stool loss </a:t>
            </a:r>
            <a:r>
              <a:rPr lang="en-US" dirty="0" smtClean="0"/>
              <a:t>and vomiting</a:t>
            </a:r>
            <a:r>
              <a:rPr lang="en-US" dirty="0"/>
              <a:t>. Replace the </a:t>
            </a:r>
            <a:r>
              <a:rPr lang="en-US" dirty="0" err="1"/>
              <a:t>ReSoMal</a:t>
            </a:r>
            <a:r>
              <a:rPr lang="en-US" dirty="0"/>
              <a:t> doses at 4, 6, 8 and 10 hours </a:t>
            </a:r>
            <a:r>
              <a:rPr lang="en-US" dirty="0" smtClean="0"/>
              <a:t>with F-75 </a:t>
            </a:r>
            <a:r>
              <a:rPr lang="en-US" dirty="0"/>
              <a:t>if rehydration is continuing at these times, then</a:t>
            </a:r>
          </a:p>
          <a:p>
            <a:pPr marL="114300" indent="0" algn="just">
              <a:buNone/>
            </a:pPr>
            <a:r>
              <a:rPr lang="en-US" sz="2400" dirty="0"/>
              <a:t>• continue feeding starter F-75 (see step 7)</a:t>
            </a:r>
            <a:endParaRPr lang="en-US" dirty="0" smtClean="0"/>
          </a:p>
          <a:p>
            <a:pPr marL="114300" indent="0" algn="just">
              <a:buNone/>
            </a:pPr>
            <a:r>
              <a:rPr lang="en-US" dirty="0" smtClean="0"/>
              <a:t>During </a:t>
            </a:r>
            <a:r>
              <a:rPr lang="en-US" dirty="0"/>
              <a:t>treatment, rapid respiration and pulse rates should slow down </a:t>
            </a:r>
            <a:r>
              <a:rPr lang="en-US" dirty="0" smtClean="0"/>
              <a:t>and the </a:t>
            </a:r>
            <a:r>
              <a:rPr lang="en-US" dirty="0"/>
              <a:t>child should begin to pass urine.</a:t>
            </a:r>
          </a:p>
          <a:p>
            <a:pPr marL="114300" indent="0" algn="just">
              <a:buNone/>
            </a:pPr>
            <a:r>
              <a:rPr lang="en-US" dirty="0"/>
              <a:t>Monitor progress of rehydration:</a:t>
            </a:r>
          </a:p>
          <a:p>
            <a:pPr marL="114300" indent="0" algn="just">
              <a:buNone/>
            </a:pPr>
            <a:r>
              <a:rPr lang="en-US" dirty="0"/>
              <a:t>Observe half-hourly for two hours, then hourly for the next 6-12 </a:t>
            </a:r>
            <a:r>
              <a:rPr lang="en-US" dirty="0" err="1" smtClean="0"/>
              <a:t>hours,recording</a:t>
            </a:r>
            <a:r>
              <a:rPr lang="en-US" dirty="0"/>
              <a:t>:</a:t>
            </a:r>
          </a:p>
          <a:p>
            <a:pPr marL="114300" indent="0" algn="just">
              <a:buNone/>
            </a:pPr>
            <a:r>
              <a:rPr lang="en-US" dirty="0"/>
              <a:t>• pulse rate</a:t>
            </a:r>
          </a:p>
          <a:p>
            <a:pPr marL="114300" indent="0" algn="just">
              <a:buNone/>
            </a:pPr>
            <a:r>
              <a:rPr lang="en-US" dirty="0"/>
              <a:t>• respiratory rate</a:t>
            </a:r>
          </a:p>
          <a:p>
            <a:pPr marL="114300" indent="0" algn="just">
              <a:buNone/>
            </a:pPr>
            <a:r>
              <a:rPr lang="en-US" dirty="0"/>
              <a:t>• urine frequency</a:t>
            </a:r>
          </a:p>
          <a:p>
            <a:pPr marL="114300" indent="0" algn="just">
              <a:buNone/>
            </a:pPr>
            <a:r>
              <a:rPr lang="en-US" dirty="0"/>
              <a:t>• stool/vomit frequency</a:t>
            </a:r>
          </a:p>
          <a:p>
            <a:pPr marL="114300" indent="0" algn="just">
              <a:buNone/>
            </a:pPr>
            <a:r>
              <a:rPr lang="en-US" dirty="0"/>
              <a:t>Return of tears, moist mouth, eyes and </a:t>
            </a:r>
            <a:r>
              <a:rPr lang="en-US" dirty="0" err="1"/>
              <a:t>fontanelle</a:t>
            </a:r>
            <a:r>
              <a:rPr lang="en-US" dirty="0"/>
              <a:t> appearing less </a:t>
            </a:r>
            <a:r>
              <a:rPr lang="en-US" dirty="0" smtClean="0"/>
              <a:t>sunken, and </a:t>
            </a:r>
            <a:r>
              <a:rPr lang="en-US" dirty="0"/>
              <a:t>improved skin turgor, are also signs that rehydration is proceeding.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51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20000" cy="6019800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en-US" dirty="0"/>
              <a:t>It should be noted that many severely malnourished children will not </a:t>
            </a:r>
            <a:r>
              <a:rPr lang="en-US" dirty="0" smtClean="0"/>
              <a:t>show these </a:t>
            </a:r>
            <a:r>
              <a:rPr lang="en-US" dirty="0"/>
              <a:t>changes even when fully rehydrated.</a:t>
            </a:r>
          </a:p>
          <a:p>
            <a:pPr marL="114300" indent="0" algn="just">
              <a:buNone/>
            </a:pPr>
            <a:r>
              <a:rPr lang="en-US" dirty="0"/>
              <a:t>Continuing rapid breathing and pulse during rehydration suggest </a:t>
            </a:r>
            <a:r>
              <a:rPr lang="en-US" dirty="0" smtClean="0"/>
              <a:t>coexisting infection </a:t>
            </a:r>
            <a:r>
              <a:rPr lang="en-US" dirty="0"/>
              <a:t>or </a:t>
            </a:r>
            <a:r>
              <a:rPr lang="en-US" dirty="0" err="1"/>
              <a:t>overhydration</a:t>
            </a:r>
            <a:r>
              <a:rPr lang="en-US" dirty="0"/>
              <a:t>. Signs of excess fluid (</a:t>
            </a:r>
            <a:r>
              <a:rPr lang="en-US" dirty="0" err="1"/>
              <a:t>overhydration</a:t>
            </a:r>
            <a:r>
              <a:rPr lang="en-US" dirty="0"/>
              <a:t>) </a:t>
            </a:r>
            <a:r>
              <a:rPr lang="en-US" dirty="0" smtClean="0"/>
              <a:t>are increasing </a:t>
            </a:r>
            <a:r>
              <a:rPr lang="en-US" dirty="0"/>
              <a:t>respiratory rate and pulse rate, increasing </a:t>
            </a:r>
            <a:r>
              <a:rPr lang="en-US" dirty="0" err="1"/>
              <a:t>oedema</a:t>
            </a:r>
            <a:r>
              <a:rPr lang="en-US" dirty="0"/>
              <a:t> and </a:t>
            </a:r>
            <a:r>
              <a:rPr lang="en-US" dirty="0" smtClean="0"/>
              <a:t>puffy eyelids</a:t>
            </a:r>
            <a:r>
              <a:rPr lang="en-US" dirty="0"/>
              <a:t>. If these signs occur, stop fluids immediately and reassess </a:t>
            </a:r>
            <a:r>
              <a:rPr lang="en-US" dirty="0" smtClean="0"/>
              <a:t>after one </a:t>
            </a:r>
            <a:r>
              <a:rPr lang="en-US" dirty="0"/>
              <a:t>hour.</a:t>
            </a:r>
          </a:p>
          <a:p>
            <a:pPr marL="114300" indent="0" algn="just">
              <a:buNone/>
            </a:pPr>
            <a:r>
              <a:rPr lang="en-US" b="1" dirty="0"/>
              <a:t>Prevention:</a:t>
            </a:r>
          </a:p>
          <a:p>
            <a:pPr marL="114300" indent="0" algn="just">
              <a:buNone/>
            </a:pPr>
            <a:r>
              <a:rPr lang="en-US" dirty="0"/>
              <a:t>To prevent dehydration when a child has continuing watery </a:t>
            </a:r>
            <a:r>
              <a:rPr lang="en-US" dirty="0" err="1"/>
              <a:t>diarrhoea</a:t>
            </a:r>
            <a:r>
              <a:rPr lang="en-US" dirty="0"/>
              <a:t>:</a:t>
            </a:r>
          </a:p>
          <a:p>
            <a:pPr marL="114300" indent="0" algn="just">
              <a:buNone/>
            </a:pPr>
            <a:r>
              <a:rPr lang="en-US" dirty="0"/>
              <a:t>• keep feeding with starter F-75 (see step 7)</a:t>
            </a:r>
          </a:p>
          <a:p>
            <a:pPr marL="114300" indent="0" algn="just">
              <a:buNone/>
            </a:pPr>
            <a:r>
              <a:rPr lang="en-US" dirty="0"/>
              <a:t>• replace approximate volume of stool losses with </a:t>
            </a:r>
            <a:r>
              <a:rPr lang="en-US" dirty="0" err="1"/>
              <a:t>ReSoMal</a:t>
            </a:r>
            <a:r>
              <a:rPr lang="en-US" dirty="0"/>
              <a:t>. As a</a:t>
            </a:r>
          </a:p>
          <a:p>
            <a:pPr marL="114300" indent="0" algn="just">
              <a:buNone/>
            </a:pPr>
            <a:r>
              <a:rPr lang="en-US" dirty="0"/>
              <a:t>guide give 50-100 ml after each watery stool. (Note: it is common for</a:t>
            </a:r>
          </a:p>
          <a:p>
            <a:pPr marL="114300" indent="0" algn="just">
              <a:buNone/>
            </a:pPr>
            <a:r>
              <a:rPr lang="en-US" dirty="0"/>
              <a:t>malnourished children to pass many small unformed stools: these</a:t>
            </a:r>
          </a:p>
          <a:p>
            <a:pPr marL="114300" indent="0" algn="just">
              <a:buNone/>
            </a:pPr>
            <a:r>
              <a:rPr lang="en-US" dirty="0"/>
              <a:t>should not be confused with profuse watery stools and do not require</a:t>
            </a:r>
          </a:p>
          <a:p>
            <a:pPr marL="114300" indent="0" algn="just">
              <a:buNone/>
            </a:pPr>
            <a:r>
              <a:rPr lang="en-US" dirty="0"/>
              <a:t>fluid replacement)</a:t>
            </a:r>
          </a:p>
          <a:p>
            <a:pPr marL="114300" indent="0" algn="just">
              <a:buNone/>
            </a:pPr>
            <a:r>
              <a:rPr lang="en-US" dirty="0"/>
              <a:t>• if the child is breastfed, encourage to continue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ctr"/>
            <a:r>
              <a:rPr lang="en-US" sz="2800" b="1" dirty="0"/>
              <a:t>Step 4. Correct electrolyte imbalance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153400" cy="5334000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en-US" dirty="0"/>
              <a:t>All severely malnourished children have excess body sodium even though</a:t>
            </a:r>
          </a:p>
          <a:p>
            <a:pPr marL="114300" indent="0" algn="just">
              <a:buNone/>
            </a:pPr>
            <a:r>
              <a:rPr lang="en-US" dirty="0"/>
              <a:t>plasma sodium may be low (giving high sodium loads will kill). Deficiencies</a:t>
            </a:r>
          </a:p>
          <a:p>
            <a:pPr marL="114300" indent="0" algn="just">
              <a:buNone/>
            </a:pPr>
            <a:r>
              <a:rPr lang="en-US" dirty="0"/>
              <a:t>of potassium and magnesium are also present and may take at least two</a:t>
            </a:r>
          </a:p>
          <a:p>
            <a:pPr marL="114300" indent="0" algn="just">
              <a:buNone/>
            </a:pPr>
            <a:r>
              <a:rPr lang="en-US" dirty="0"/>
              <a:t>weeks to correct. </a:t>
            </a:r>
            <a:r>
              <a:rPr lang="en-US" dirty="0" err="1"/>
              <a:t>Oedema</a:t>
            </a:r>
            <a:r>
              <a:rPr lang="en-US" dirty="0"/>
              <a:t> is partly due to these imbalances. Do NOT treat</a:t>
            </a:r>
          </a:p>
          <a:p>
            <a:pPr marL="114300" indent="0" algn="just">
              <a:buNone/>
            </a:pPr>
            <a:r>
              <a:rPr lang="en-US" dirty="0" err="1"/>
              <a:t>oedema</a:t>
            </a:r>
            <a:r>
              <a:rPr lang="en-US" dirty="0"/>
              <a:t> with a diuretic.</a:t>
            </a:r>
          </a:p>
          <a:p>
            <a:pPr marL="114300" indent="0" algn="just">
              <a:buNone/>
            </a:pPr>
            <a:r>
              <a:rPr lang="en-US" dirty="0"/>
              <a:t>Give:</a:t>
            </a:r>
          </a:p>
          <a:p>
            <a:pPr marL="114300" indent="0" algn="just">
              <a:buNone/>
            </a:pPr>
            <a:r>
              <a:rPr lang="en-US" dirty="0"/>
              <a:t>• extra potassium 3-4 </a:t>
            </a:r>
            <a:r>
              <a:rPr lang="en-US" dirty="0" err="1"/>
              <a:t>mmol</a:t>
            </a:r>
            <a:r>
              <a:rPr lang="en-US" dirty="0"/>
              <a:t>/kg/d</a:t>
            </a:r>
          </a:p>
          <a:p>
            <a:pPr marL="114300" indent="0" algn="just">
              <a:buNone/>
            </a:pPr>
            <a:r>
              <a:rPr lang="en-US" dirty="0"/>
              <a:t>• extra magnesium 0.4-0.6 </a:t>
            </a:r>
            <a:r>
              <a:rPr lang="en-US" dirty="0" err="1"/>
              <a:t>mmol</a:t>
            </a:r>
            <a:r>
              <a:rPr lang="en-US" dirty="0"/>
              <a:t>/kg/d</a:t>
            </a:r>
          </a:p>
          <a:p>
            <a:pPr marL="114300" indent="0" algn="just">
              <a:buNone/>
            </a:pPr>
            <a:r>
              <a:rPr lang="en-US" dirty="0"/>
              <a:t>• when rehydrating, give low sodium rehydration fluid (e.g. </a:t>
            </a:r>
            <a:r>
              <a:rPr lang="en-US" dirty="0" err="1"/>
              <a:t>ReSoMal</a:t>
            </a:r>
            <a:r>
              <a:rPr lang="en-US" dirty="0"/>
              <a:t>)</a:t>
            </a:r>
          </a:p>
          <a:p>
            <a:pPr marL="114300" indent="0" algn="just">
              <a:buNone/>
            </a:pPr>
            <a:r>
              <a:rPr lang="en-US" dirty="0"/>
              <a:t>• prepare food without salt</a:t>
            </a:r>
          </a:p>
          <a:p>
            <a:pPr marL="114300" indent="0" algn="just">
              <a:buNone/>
            </a:pPr>
            <a:r>
              <a:rPr lang="en-US" dirty="0"/>
              <a:t>The extra potassium and magnesium can be prepared in a liquid form and</a:t>
            </a:r>
          </a:p>
          <a:p>
            <a:pPr marL="114300" indent="0" algn="just">
              <a:buNone/>
            </a:pPr>
            <a:r>
              <a:rPr lang="en-US" dirty="0"/>
              <a:t>added directly to feeds during preparation. Appendix 3 provides a recipe for</a:t>
            </a:r>
          </a:p>
          <a:p>
            <a:pPr marL="114300" indent="0" algn="just">
              <a:buNone/>
            </a:pPr>
            <a:r>
              <a:rPr lang="en-US" dirty="0"/>
              <a:t>a combined electrolyte/mineral solution. Adding 20 ml of this solution to 1 </a:t>
            </a:r>
            <a:r>
              <a:rPr lang="en-US" dirty="0" err="1" smtClean="0"/>
              <a:t>litre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feed will supply the extra potassium and magnesium required. The </a:t>
            </a:r>
            <a:r>
              <a:rPr lang="en-US" dirty="0" smtClean="0"/>
              <a:t>solution can </a:t>
            </a:r>
            <a:r>
              <a:rPr lang="en-US" dirty="0"/>
              <a:t>also be added to </a:t>
            </a:r>
            <a:r>
              <a:rPr lang="en-US" dirty="0" err="1"/>
              <a:t>ReSoMal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234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ctr"/>
            <a:r>
              <a:rPr lang="en-US" sz="3200" b="1" dirty="0"/>
              <a:t>Step 5. Treat/prevent infection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5410200"/>
          </a:xfrm>
        </p:spPr>
        <p:txBody>
          <a:bodyPr>
            <a:normAutofit fontScale="77500" lnSpcReduction="20000"/>
          </a:bodyPr>
          <a:lstStyle/>
          <a:p>
            <a:pPr marL="114300" indent="0" algn="just">
              <a:buNone/>
            </a:pPr>
            <a:r>
              <a:rPr lang="en-US" dirty="0"/>
              <a:t>In severe malnutrition the usual signs of infection, such as fever, are </a:t>
            </a:r>
            <a:r>
              <a:rPr lang="en-US" dirty="0" smtClean="0"/>
              <a:t>often absent</a:t>
            </a:r>
            <a:r>
              <a:rPr lang="en-US" dirty="0"/>
              <a:t>, and infections are often hidden.</a:t>
            </a:r>
          </a:p>
          <a:p>
            <a:pPr marL="114300" indent="0" algn="just">
              <a:buNone/>
            </a:pPr>
            <a:r>
              <a:rPr lang="en-US" dirty="0"/>
              <a:t>Therefore </a:t>
            </a:r>
            <a:r>
              <a:rPr lang="en-US" b="1" dirty="0"/>
              <a:t>give routinely </a:t>
            </a:r>
            <a:r>
              <a:rPr lang="en-US" dirty="0"/>
              <a:t>on admission:</a:t>
            </a:r>
          </a:p>
          <a:p>
            <a:pPr marL="114300" indent="0" algn="just">
              <a:buNone/>
            </a:pPr>
            <a:r>
              <a:rPr lang="en-US" dirty="0"/>
              <a:t>• broad-spectrum antibiotic(s) </a:t>
            </a:r>
            <a:r>
              <a:rPr lang="en-US" b="1" dirty="0"/>
              <a:t>AND</a:t>
            </a:r>
          </a:p>
          <a:p>
            <a:pPr marL="114300" indent="0" algn="just">
              <a:buNone/>
            </a:pPr>
            <a:r>
              <a:rPr lang="en-US" dirty="0"/>
              <a:t>• measles vaccine if child is &gt; 6m and not </a:t>
            </a:r>
            <a:r>
              <a:rPr lang="en-US" dirty="0" err="1"/>
              <a:t>immunised</a:t>
            </a:r>
            <a:endParaRPr lang="en-US" dirty="0"/>
          </a:p>
          <a:p>
            <a:pPr marL="114300" indent="0" algn="just">
              <a:buNone/>
            </a:pPr>
            <a:r>
              <a:rPr lang="en-US" dirty="0"/>
              <a:t>(delay if the child is in shock)</a:t>
            </a:r>
          </a:p>
          <a:p>
            <a:pPr marL="114300" indent="0" algn="just">
              <a:buNone/>
            </a:pPr>
            <a:r>
              <a:rPr lang="en-US" b="1" dirty="0"/>
              <a:t>Note: </a:t>
            </a:r>
            <a:r>
              <a:rPr lang="en-US" dirty="0"/>
              <a:t>Some experts routinely give, </a:t>
            </a:r>
            <a:r>
              <a:rPr lang="en-US" b="1" dirty="0"/>
              <a:t>in addition </a:t>
            </a:r>
            <a:r>
              <a:rPr lang="en-US" dirty="0"/>
              <a:t>to </a:t>
            </a:r>
            <a:r>
              <a:rPr lang="en-US" dirty="0" smtClean="0"/>
              <a:t>broad-spectrum antibiotics</a:t>
            </a:r>
            <a:r>
              <a:rPr lang="en-US" dirty="0"/>
              <a:t>, metronidazole (7.5 mg/kg 8-hourly for 7 days) to hasten </a:t>
            </a:r>
            <a:r>
              <a:rPr lang="en-US" dirty="0" smtClean="0"/>
              <a:t>repair of </a:t>
            </a:r>
            <a:r>
              <a:rPr lang="en-US" dirty="0"/>
              <a:t>the intestinal mucosa and reduce the risk of oxidative damage </a:t>
            </a:r>
            <a:r>
              <a:rPr lang="en-US" dirty="0" smtClean="0"/>
              <a:t>and systemic </a:t>
            </a:r>
            <a:r>
              <a:rPr lang="en-US" dirty="0"/>
              <a:t>infection arising from the overgrowth of anaerobic bacteria </a:t>
            </a:r>
            <a:r>
              <a:rPr lang="en-US" dirty="0" smtClean="0"/>
              <a:t>in the </a:t>
            </a:r>
            <a:r>
              <a:rPr lang="en-US" dirty="0"/>
              <a:t>small intestine</a:t>
            </a:r>
            <a:r>
              <a:rPr lang="en-US" dirty="0" smtClean="0"/>
              <a:t>.</a:t>
            </a:r>
          </a:p>
          <a:p>
            <a:pPr marL="114300" indent="0" algn="just">
              <a:buNone/>
            </a:pPr>
            <a:r>
              <a:rPr lang="en-US" sz="2300" b="1" i="1" dirty="0"/>
              <a:t>Choice of broad-spectrum antibiotics:</a:t>
            </a:r>
            <a:r>
              <a:rPr lang="en-US" b="1" i="1" dirty="0"/>
              <a:t> </a:t>
            </a:r>
            <a:r>
              <a:rPr lang="en-US" dirty="0"/>
              <a:t>(see Appendix 4 for </a:t>
            </a:r>
            <a:r>
              <a:rPr lang="en-US" dirty="0" smtClean="0"/>
              <a:t>antibiotic dosage</a:t>
            </a:r>
            <a:r>
              <a:rPr lang="en-US" dirty="0"/>
              <a:t>):</a:t>
            </a:r>
          </a:p>
          <a:p>
            <a:pPr marL="114300" indent="0" algn="just">
              <a:buNone/>
            </a:pPr>
            <a:r>
              <a:rPr lang="en-US" b="1" dirty="0"/>
              <a:t>a) </a:t>
            </a:r>
            <a:r>
              <a:rPr lang="en-US" dirty="0"/>
              <a:t>if the child appears to have </a:t>
            </a:r>
            <a:r>
              <a:rPr lang="en-US" b="1" dirty="0"/>
              <a:t>no complications </a:t>
            </a:r>
            <a:r>
              <a:rPr lang="en-US" dirty="0"/>
              <a:t>give:</a:t>
            </a:r>
          </a:p>
          <a:p>
            <a:pPr marL="114300" indent="0" algn="just">
              <a:buNone/>
            </a:pPr>
            <a:r>
              <a:rPr lang="en-US" dirty="0"/>
              <a:t>• Co-</a:t>
            </a:r>
            <a:r>
              <a:rPr lang="en-US" dirty="0" err="1"/>
              <a:t>trimoxazole</a:t>
            </a:r>
            <a:r>
              <a:rPr lang="en-US" dirty="0"/>
              <a:t> 5 ml </a:t>
            </a:r>
            <a:r>
              <a:rPr lang="en-US" dirty="0" err="1"/>
              <a:t>paediatric</a:t>
            </a:r>
            <a:r>
              <a:rPr lang="en-US" dirty="0"/>
              <a:t> suspension orally twice daily for </a:t>
            </a:r>
            <a:r>
              <a:rPr lang="en-US" dirty="0" smtClean="0"/>
              <a:t>5days </a:t>
            </a:r>
            <a:r>
              <a:rPr lang="en-US" dirty="0"/>
              <a:t>(2.5 ml if weight &lt;6 kg). (5 ml is equivalent to 40 mg </a:t>
            </a:r>
            <a:r>
              <a:rPr lang="en-US" dirty="0" smtClean="0"/>
              <a:t>TMP+200mg </a:t>
            </a:r>
            <a:r>
              <a:rPr lang="en-US" dirty="0"/>
              <a:t>SMX).</a:t>
            </a:r>
          </a:p>
          <a:p>
            <a:pPr marL="114300" indent="0" algn="just">
              <a:buNone/>
            </a:pPr>
            <a:r>
              <a:rPr lang="en-US" b="1" i="1" dirty="0"/>
              <a:t>OR</a:t>
            </a:r>
          </a:p>
          <a:p>
            <a:pPr marL="114300" indent="0" algn="just">
              <a:buNone/>
            </a:pPr>
            <a:r>
              <a:rPr lang="en-US" b="1" dirty="0"/>
              <a:t>b) </a:t>
            </a:r>
            <a:r>
              <a:rPr lang="en-US" dirty="0"/>
              <a:t>if the child is </a:t>
            </a:r>
            <a:r>
              <a:rPr lang="en-US" b="1" dirty="0"/>
              <a:t>severely ill </a:t>
            </a:r>
            <a:r>
              <a:rPr lang="en-US" dirty="0"/>
              <a:t>(apathetic, lethargic) or </a:t>
            </a:r>
            <a:r>
              <a:rPr lang="en-US" b="1" dirty="0"/>
              <a:t>has </a:t>
            </a:r>
            <a:r>
              <a:rPr lang="en-US" b="1" dirty="0" smtClean="0"/>
              <a:t>complications</a:t>
            </a:r>
            <a:r>
              <a:rPr lang="en-US" dirty="0" smtClean="0"/>
              <a:t>(</a:t>
            </a:r>
            <a:r>
              <a:rPr lang="en-US" dirty="0" err="1" smtClean="0"/>
              <a:t>hypoglycaemia</a:t>
            </a:r>
            <a:r>
              <a:rPr lang="en-US" dirty="0"/>
              <a:t>; hypothermia; broken skin; respiratory tract or </a:t>
            </a:r>
            <a:r>
              <a:rPr lang="en-US" dirty="0" smtClean="0"/>
              <a:t>urinary tract </a:t>
            </a:r>
            <a:r>
              <a:rPr lang="en-US" dirty="0"/>
              <a:t>infection) give:</a:t>
            </a:r>
          </a:p>
          <a:p>
            <a:pPr marL="114300" indent="0" algn="just">
              <a:buNone/>
            </a:pPr>
            <a:r>
              <a:rPr lang="en-US" dirty="0"/>
              <a:t>• Ampicillin 50 mg/kg IM/IV 6-hourly for 2 days, then oral </a:t>
            </a:r>
            <a:r>
              <a:rPr lang="en-US" dirty="0" err="1"/>
              <a:t>amoxycillin</a:t>
            </a:r>
            <a:r>
              <a:rPr lang="en-US" dirty="0"/>
              <a:t> </a:t>
            </a:r>
            <a:r>
              <a:rPr lang="en-US" dirty="0" smtClean="0"/>
              <a:t>15mg/kg </a:t>
            </a:r>
            <a:r>
              <a:rPr lang="en-US" dirty="0"/>
              <a:t>8-hourly for 5 days, or if </a:t>
            </a:r>
            <a:r>
              <a:rPr lang="en-US" dirty="0" err="1"/>
              <a:t>amoxycillin</a:t>
            </a:r>
            <a:r>
              <a:rPr lang="en-US" dirty="0"/>
              <a:t> is not available, </a:t>
            </a:r>
            <a:r>
              <a:rPr lang="en-US" dirty="0" smtClean="0"/>
              <a:t>continue with </a:t>
            </a:r>
            <a:r>
              <a:rPr lang="en-US" dirty="0"/>
              <a:t>ampicillin but give orally 50 mg/kg 6-hourly</a:t>
            </a:r>
          </a:p>
        </p:txBody>
      </p:sp>
    </p:spTree>
    <p:extLst>
      <p:ext uri="{BB962C8B-B14F-4D97-AF65-F5344CB8AC3E}">
        <p14:creationId xmlns:p14="http://schemas.microsoft.com/office/powerpoint/2010/main" val="27205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620000" cy="1143000"/>
          </a:xfrm>
        </p:spPr>
        <p:txBody>
          <a:bodyPr/>
          <a:lstStyle/>
          <a:p>
            <a:pPr algn="ctr"/>
            <a:r>
              <a:rPr lang="en-US" sz="4800" b="1" i="1" dirty="0"/>
              <a:t>Etiology</a:t>
            </a:r>
            <a:br>
              <a:rPr lang="en-US" sz="4800" b="1" i="1" dirty="0"/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953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i="1" dirty="0" smtClean="0">
                <a:latin typeface="+mj-lt"/>
              </a:rPr>
              <a:t>Primary Malnutrition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Failure of lactation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Ignorance of weaning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Poverty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Cultural patterns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Lack of immunization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/>
              <a:t>Lack of family planning</a:t>
            </a:r>
          </a:p>
        </p:txBody>
      </p:sp>
    </p:spTree>
    <p:extLst>
      <p:ext uri="{BB962C8B-B14F-4D97-AF65-F5344CB8AC3E}">
        <p14:creationId xmlns:p14="http://schemas.microsoft.com/office/powerpoint/2010/main" val="17162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867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b="1" i="1" dirty="0"/>
              <a:t>AND</a:t>
            </a:r>
          </a:p>
          <a:p>
            <a:pPr marL="114300" indent="0" algn="just">
              <a:buNone/>
            </a:pPr>
            <a:r>
              <a:rPr lang="en-US" dirty="0"/>
              <a:t>• Gentamicin 7.5 mg/kg IM/IV once daily for 7 days</a:t>
            </a:r>
          </a:p>
          <a:p>
            <a:pPr marL="114300" indent="0" algn="just">
              <a:buNone/>
            </a:pPr>
            <a:r>
              <a:rPr lang="en-US" dirty="0"/>
              <a:t>If the child </a:t>
            </a:r>
            <a:r>
              <a:rPr lang="en-US" b="1" dirty="0"/>
              <a:t>fails to improve clinically within 48 hours</a:t>
            </a:r>
            <a:r>
              <a:rPr lang="en-US" dirty="0"/>
              <a:t>, ADD</a:t>
            </a:r>
            <a:r>
              <a:rPr lang="en-US" b="1" dirty="0"/>
              <a:t>:</a:t>
            </a:r>
          </a:p>
          <a:p>
            <a:pPr marL="114300" indent="0" algn="just">
              <a:buNone/>
            </a:pPr>
            <a:r>
              <a:rPr lang="en-US" dirty="0"/>
              <a:t>• Chloramphenicol 25 mg/kg IM/IV 8-hourly for 5 days</a:t>
            </a:r>
          </a:p>
          <a:p>
            <a:pPr marL="114300" indent="0" algn="just">
              <a:buNone/>
            </a:pPr>
            <a:r>
              <a:rPr lang="en-US" dirty="0"/>
              <a:t>Where </a:t>
            </a:r>
            <a:r>
              <a:rPr lang="en-US" b="1" dirty="0"/>
              <a:t>specific infections are </a:t>
            </a:r>
            <a:r>
              <a:rPr lang="en-US" dirty="0"/>
              <a:t>identified, ADD:</a:t>
            </a:r>
          </a:p>
          <a:p>
            <a:pPr marL="114300" indent="0" algn="just">
              <a:buNone/>
            </a:pPr>
            <a:r>
              <a:rPr lang="en-US" dirty="0"/>
              <a:t>• specific antibiotics if appropriate</a:t>
            </a:r>
          </a:p>
          <a:p>
            <a:pPr marL="114300" indent="0" algn="just">
              <a:buNone/>
            </a:pPr>
            <a:r>
              <a:rPr lang="en-US" dirty="0"/>
              <a:t>• antimalarial treatment if the child has a positive blood film for </a:t>
            </a:r>
            <a:r>
              <a:rPr lang="en-US" dirty="0" smtClean="0"/>
              <a:t>malaria parasites</a:t>
            </a:r>
            <a:r>
              <a:rPr lang="en-US" dirty="0"/>
              <a:t>.</a:t>
            </a:r>
          </a:p>
          <a:p>
            <a:pPr marL="114300" indent="0" algn="just">
              <a:buNone/>
            </a:pPr>
            <a:r>
              <a:rPr lang="en-US" dirty="0" smtClean="0"/>
              <a:t>If </a:t>
            </a:r>
            <a:r>
              <a:rPr lang="en-US" dirty="0"/>
              <a:t>anorexia persists after 5 days of antibiotic treatment, complete a full </a:t>
            </a:r>
            <a:r>
              <a:rPr lang="en-US" dirty="0" smtClean="0"/>
              <a:t>10-day </a:t>
            </a:r>
            <a:r>
              <a:rPr lang="en-US" dirty="0"/>
              <a:t>course. If anorexia still persists, reassess the child fully, checking </a:t>
            </a:r>
            <a:r>
              <a:rPr lang="en-US" dirty="0" smtClean="0"/>
              <a:t>for sites </a:t>
            </a:r>
            <a:r>
              <a:rPr lang="en-US" dirty="0"/>
              <a:t>of infection and potentially resistant organisms, and ensure that </a:t>
            </a:r>
            <a:r>
              <a:rPr lang="en-US" dirty="0" smtClean="0"/>
              <a:t>vitamin and </a:t>
            </a:r>
            <a:r>
              <a:rPr lang="en-US" dirty="0"/>
              <a:t>mineral supplements have been correctly given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pPr algn="ctr"/>
            <a:r>
              <a:rPr lang="en-US" sz="3200" b="1" dirty="0"/>
              <a:t>Step 6. Correct micronutrient deficiencies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848600" cy="5410200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en-US" dirty="0"/>
              <a:t>All severely malnourished children have vitamin and mineral deficiencies.</a:t>
            </a:r>
          </a:p>
          <a:p>
            <a:pPr marL="114300" indent="0" algn="just">
              <a:buNone/>
            </a:pPr>
            <a:r>
              <a:rPr lang="en-US" dirty="0"/>
              <a:t>Although </a:t>
            </a:r>
            <a:r>
              <a:rPr lang="en-US" dirty="0" err="1"/>
              <a:t>anaemia</a:t>
            </a:r>
            <a:r>
              <a:rPr lang="en-US" dirty="0"/>
              <a:t> is common, do </a:t>
            </a:r>
            <a:r>
              <a:rPr lang="en-US" b="1" dirty="0"/>
              <a:t>NOT </a:t>
            </a:r>
            <a:r>
              <a:rPr lang="en-US" dirty="0"/>
              <a:t>give iron initially but wait until </a:t>
            </a:r>
            <a:r>
              <a:rPr lang="en-US" dirty="0" smtClean="0"/>
              <a:t>the child </a:t>
            </a:r>
            <a:r>
              <a:rPr lang="en-US" dirty="0"/>
              <a:t>has a good appetite and starts gaining weight (usually by the </a:t>
            </a:r>
            <a:r>
              <a:rPr lang="en-US" dirty="0" smtClean="0"/>
              <a:t>second week</a:t>
            </a:r>
            <a:r>
              <a:rPr lang="en-US" dirty="0"/>
              <a:t>), as giving iron can make infections worse.</a:t>
            </a:r>
          </a:p>
          <a:p>
            <a:pPr marL="114300" indent="0" algn="just">
              <a:buNone/>
            </a:pPr>
            <a:r>
              <a:rPr lang="en-US" dirty="0"/>
              <a:t>Give:</a:t>
            </a:r>
          </a:p>
          <a:p>
            <a:pPr marL="114300" indent="0" algn="just">
              <a:buNone/>
            </a:pPr>
            <a:r>
              <a:rPr lang="en-US" dirty="0"/>
              <a:t>• Vitamin A orally on Day 1 (for age &gt;12 months, give 200,000 IU; for</a:t>
            </a:r>
          </a:p>
          <a:p>
            <a:pPr marL="114300" indent="0" algn="just">
              <a:buNone/>
            </a:pPr>
            <a:r>
              <a:rPr lang="en-US" dirty="0"/>
              <a:t>age 6-12 months, give 100,000 IU; for age 0-5 months, give 50,000</a:t>
            </a:r>
          </a:p>
          <a:p>
            <a:pPr marL="114300" indent="0" algn="just">
              <a:buNone/>
            </a:pPr>
            <a:r>
              <a:rPr lang="en-US" dirty="0"/>
              <a:t>IU) unless there is definite evidence that a dose has been given in</a:t>
            </a:r>
          </a:p>
          <a:p>
            <a:pPr marL="114300" indent="0" algn="just">
              <a:buNone/>
            </a:pPr>
            <a:r>
              <a:rPr lang="en-US" dirty="0"/>
              <a:t>the last month</a:t>
            </a:r>
          </a:p>
          <a:p>
            <a:pPr marL="114300" indent="0" algn="just">
              <a:buNone/>
            </a:pPr>
            <a:r>
              <a:rPr lang="en-US" dirty="0"/>
              <a:t>Give daily for at least 2 weeks:</a:t>
            </a:r>
          </a:p>
          <a:p>
            <a:pPr marL="114300" indent="0" algn="just">
              <a:buNone/>
            </a:pPr>
            <a:r>
              <a:rPr lang="en-US" dirty="0"/>
              <a:t>• Multivitamin supplement</a:t>
            </a:r>
          </a:p>
          <a:p>
            <a:pPr marL="114300" indent="0" algn="just">
              <a:buNone/>
            </a:pPr>
            <a:r>
              <a:rPr lang="en-US" dirty="0"/>
              <a:t>• Folic acid 1 mg/d (give 5 mg on Day 1)</a:t>
            </a:r>
          </a:p>
          <a:p>
            <a:pPr marL="114300" indent="0" algn="just">
              <a:buNone/>
            </a:pPr>
            <a:r>
              <a:rPr lang="en-US" dirty="0"/>
              <a:t>• Zinc 2 mg/kg/d</a:t>
            </a:r>
          </a:p>
          <a:p>
            <a:pPr marL="114300" indent="0" algn="just">
              <a:buNone/>
            </a:pPr>
            <a:r>
              <a:rPr lang="en-US" dirty="0"/>
              <a:t>• Copper 0.3 mg/kg/d</a:t>
            </a:r>
          </a:p>
          <a:p>
            <a:pPr marL="114300" indent="0" algn="just">
              <a:buNone/>
            </a:pPr>
            <a:r>
              <a:rPr lang="en-US" dirty="0"/>
              <a:t>• Iron 3 mg/kg/d but only when gaining weight</a:t>
            </a:r>
          </a:p>
        </p:txBody>
      </p:sp>
    </p:spTree>
    <p:extLst>
      <p:ext uri="{BB962C8B-B14F-4D97-AF65-F5344CB8AC3E}">
        <p14:creationId xmlns:p14="http://schemas.microsoft.com/office/powerpoint/2010/main" val="21692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/>
              <a:t>Appendix 3 provides a recipe for a combined electrolyte/mineral solution.</a:t>
            </a:r>
          </a:p>
          <a:p>
            <a:pPr marL="114300" indent="0" algn="just">
              <a:buNone/>
            </a:pPr>
            <a:r>
              <a:rPr lang="en-US" dirty="0"/>
              <a:t>Adding 20 ml of this solution to 1 </a:t>
            </a:r>
            <a:r>
              <a:rPr lang="en-US" dirty="0" err="1"/>
              <a:t>litre</a:t>
            </a:r>
            <a:r>
              <a:rPr lang="en-US" dirty="0"/>
              <a:t> of feed will supply the zinc and </a:t>
            </a:r>
            <a:r>
              <a:rPr lang="en-US" dirty="0" smtClean="0"/>
              <a:t>copper needed</a:t>
            </a:r>
            <a:r>
              <a:rPr lang="en-US" dirty="0"/>
              <a:t>, as well as potassium and magnesium. This solution can also </a:t>
            </a:r>
            <a:r>
              <a:rPr lang="en-US" dirty="0" smtClean="0"/>
              <a:t>be added </a:t>
            </a:r>
            <a:r>
              <a:rPr lang="en-US" dirty="0"/>
              <a:t>to </a:t>
            </a:r>
            <a:r>
              <a:rPr lang="en-US" dirty="0" err="1"/>
              <a:t>ReSoMal</a:t>
            </a:r>
            <a:r>
              <a:rPr lang="en-US" dirty="0"/>
              <a:t>.</a:t>
            </a:r>
          </a:p>
          <a:p>
            <a:pPr marL="114300" indent="0" algn="just">
              <a:buNone/>
            </a:pPr>
            <a:r>
              <a:rPr lang="en-US" b="1" dirty="0"/>
              <a:t>Note: </a:t>
            </a:r>
            <a:endParaRPr lang="en-US" b="1" dirty="0" smtClean="0"/>
          </a:p>
          <a:p>
            <a:pPr marL="114300" indent="0" algn="just">
              <a:buNone/>
            </a:pPr>
            <a:r>
              <a:rPr lang="en-US" dirty="0" smtClean="0"/>
              <a:t>A </a:t>
            </a:r>
            <a:r>
              <a:rPr lang="en-US" dirty="0"/>
              <a:t>combined electrolyte/mineral/vitamin mix for severe malnutrition </a:t>
            </a:r>
            <a:r>
              <a:rPr lang="en-US" dirty="0" smtClean="0"/>
              <a:t>is available </a:t>
            </a:r>
            <a:r>
              <a:rPr lang="en-US" dirty="0"/>
              <a:t>commercially. This can replace the electrolyte/mineral </a:t>
            </a:r>
            <a:r>
              <a:rPr lang="en-US" dirty="0" smtClean="0"/>
              <a:t>solution and </a:t>
            </a:r>
            <a:r>
              <a:rPr lang="en-US" dirty="0"/>
              <a:t>multivitamin and folic acid supplements mentioned in steps 4 and 6</a:t>
            </a:r>
            <a:r>
              <a:rPr lang="en-US" dirty="0" smtClean="0"/>
              <a:t>, but </a:t>
            </a:r>
            <a:r>
              <a:rPr lang="en-US" dirty="0"/>
              <a:t>still give the large single dose of vitamin A and folic acid on Day 1, </a:t>
            </a:r>
            <a:r>
              <a:rPr lang="en-US" dirty="0" smtClean="0"/>
              <a:t>and iron </a:t>
            </a:r>
            <a:r>
              <a:rPr lang="en-US" dirty="0"/>
              <a:t>daily after weight gain has started.</a:t>
            </a:r>
          </a:p>
        </p:txBody>
      </p:sp>
    </p:spTree>
    <p:extLst>
      <p:ext uri="{BB962C8B-B14F-4D97-AF65-F5344CB8AC3E}">
        <p14:creationId xmlns:p14="http://schemas.microsoft.com/office/powerpoint/2010/main" val="34141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1162"/>
          </a:xfrm>
        </p:spPr>
        <p:txBody>
          <a:bodyPr/>
          <a:lstStyle/>
          <a:p>
            <a:pPr algn="ctr"/>
            <a:r>
              <a:rPr lang="en-US" sz="3600" b="1" dirty="0"/>
              <a:t>Step 7. Start cautious feeding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077200" cy="5791200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buNone/>
            </a:pPr>
            <a:r>
              <a:rPr lang="en-US" dirty="0"/>
              <a:t>In the </a:t>
            </a:r>
            <a:r>
              <a:rPr lang="en-US" b="1" dirty="0" err="1"/>
              <a:t>stabilisation</a:t>
            </a:r>
            <a:r>
              <a:rPr lang="en-US" b="1" dirty="0"/>
              <a:t> phase </a:t>
            </a:r>
            <a:r>
              <a:rPr lang="en-US" dirty="0"/>
              <a:t>a cautious approach is required because </a:t>
            </a:r>
            <a:r>
              <a:rPr lang="en-US" dirty="0" smtClean="0"/>
              <a:t>of the </a:t>
            </a:r>
            <a:r>
              <a:rPr lang="en-US" dirty="0"/>
              <a:t>child’s fragile physiological state and reduced homeostatic capacity.</a:t>
            </a:r>
          </a:p>
          <a:p>
            <a:pPr marL="114300" indent="0" algn="just">
              <a:buNone/>
            </a:pPr>
            <a:r>
              <a:rPr lang="en-US" dirty="0"/>
              <a:t>Feeding should be started as soon as possible after admission and </a:t>
            </a:r>
            <a:r>
              <a:rPr lang="en-US" dirty="0" smtClean="0"/>
              <a:t>should be </a:t>
            </a:r>
            <a:r>
              <a:rPr lang="en-US" dirty="0"/>
              <a:t>designed to provide just sufficient energy and protein to maintain </a:t>
            </a:r>
            <a:r>
              <a:rPr lang="en-US" dirty="0" smtClean="0"/>
              <a:t>basic physiological </a:t>
            </a:r>
            <a:r>
              <a:rPr lang="en-US" dirty="0"/>
              <a:t>processes. The essential features of feeding in the </a:t>
            </a:r>
            <a:r>
              <a:rPr lang="en-US" dirty="0" err="1"/>
              <a:t>stabilisation</a:t>
            </a:r>
            <a:endParaRPr lang="en-US" dirty="0"/>
          </a:p>
          <a:p>
            <a:pPr marL="114300" indent="0" algn="just">
              <a:buNone/>
            </a:pPr>
            <a:r>
              <a:rPr lang="en-US" dirty="0"/>
              <a:t>phase are:</a:t>
            </a:r>
          </a:p>
          <a:p>
            <a:pPr marL="114300" indent="0" algn="just">
              <a:buNone/>
            </a:pPr>
            <a:r>
              <a:rPr lang="en-US" dirty="0"/>
              <a:t>• small, frequent feeds of low </a:t>
            </a:r>
            <a:r>
              <a:rPr lang="en-US" dirty="0" err="1"/>
              <a:t>osmolarity</a:t>
            </a:r>
            <a:r>
              <a:rPr lang="en-US" dirty="0"/>
              <a:t> and low lactose</a:t>
            </a:r>
          </a:p>
          <a:p>
            <a:pPr marL="114300" indent="0" algn="just">
              <a:buNone/>
            </a:pPr>
            <a:r>
              <a:rPr lang="en-US" dirty="0"/>
              <a:t>• oral or nasogastric (NG) feeds (never parenteral preparations)</a:t>
            </a:r>
          </a:p>
          <a:p>
            <a:pPr marL="114300" indent="0" algn="just">
              <a:buNone/>
            </a:pPr>
            <a:r>
              <a:rPr lang="en-US" dirty="0"/>
              <a:t>• 100 kcal/kg/d</a:t>
            </a:r>
          </a:p>
          <a:p>
            <a:pPr marL="114300" indent="0" algn="just">
              <a:buNone/>
            </a:pPr>
            <a:r>
              <a:rPr lang="en-US" dirty="0"/>
              <a:t>• 1-1.5 g protein/kg/d</a:t>
            </a:r>
          </a:p>
          <a:p>
            <a:pPr marL="114300" indent="0" algn="just">
              <a:buNone/>
            </a:pPr>
            <a:r>
              <a:rPr lang="en-US" dirty="0"/>
              <a:t>• 130 ml/kg/d of fluid (100 ml/kg/d if the child has severe </a:t>
            </a:r>
            <a:r>
              <a:rPr lang="en-US" dirty="0" err="1"/>
              <a:t>oedema</a:t>
            </a:r>
            <a:r>
              <a:rPr lang="en-US" dirty="0"/>
              <a:t>)</a:t>
            </a:r>
          </a:p>
          <a:p>
            <a:pPr marL="114300" indent="0" algn="just">
              <a:buNone/>
            </a:pPr>
            <a:r>
              <a:rPr lang="en-US" dirty="0"/>
              <a:t>• if the child is breastfed, encourage to continue breastfeeding but</a:t>
            </a:r>
          </a:p>
          <a:p>
            <a:pPr marL="114300" indent="0" algn="just">
              <a:buNone/>
            </a:pPr>
            <a:r>
              <a:rPr lang="en-US" dirty="0"/>
              <a:t>give the prescribed amounts of starter formula to make sure </a:t>
            </a:r>
            <a:r>
              <a:rPr lang="en-US" dirty="0" smtClean="0"/>
              <a:t>the child’s </a:t>
            </a:r>
            <a:r>
              <a:rPr lang="en-US" dirty="0"/>
              <a:t>needs are </a:t>
            </a:r>
            <a:r>
              <a:rPr lang="en-US" dirty="0" smtClean="0"/>
              <a:t>met. The </a:t>
            </a:r>
            <a:r>
              <a:rPr lang="en-US" dirty="0"/>
              <a:t>suggested starter formula and feeding schedules (see below) </a:t>
            </a:r>
            <a:r>
              <a:rPr lang="en-US" dirty="0" smtClean="0"/>
              <a:t>are designed </a:t>
            </a:r>
            <a:r>
              <a:rPr lang="en-US" dirty="0"/>
              <a:t>to meet these targets.</a:t>
            </a:r>
          </a:p>
          <a:p>
            <a:pPr marL="114300" indent="0" algn="just">
              <a:buNone/>
            </a:pPr>
            <a:r>
              <a:rPr lang="en-US" dirty="0"/>
              <a:t>Milk-based formulas such as starter F-75 containing 75 kcal/100 ml and </a:t>
            </a:r>
            <a:r>
              <a:rPr lang="en-US" dirty="0" smtClean="0"/>
              <a:t>0.9g </a:t>
            </a:r>
            <a:r>
              <a:rPr lang="en-US" dirty="0"/>
              <a:t>protein/100 ml will be satisfactory for most children (see Appendix 5 </a:t>
            </a:r>
            <a:r>
              <a:rPr lang="en-US" dirty="0" smtClean="0"/>
              <a:t>for recipes</a:t>
            </a:r>
            <a:r>
              <a:rPr lang="en-US" dirty="0"/>
              <a:t>). Give from a cup. Very weak children may be fed by spoon, </a:t>
            </a:r>
            <a:r>
              <a:rPr lang="en-US" dirty="0" smtClean="0"/>
              <a:t>dropper or </a:t>
            </a:r>
            <a:r>
              <a:rPr lang="en-US" dirty="0"/>
              <a:t>syringe.</a:t>
            </a:r>
          </a:p>
        </p:txBody>
      </p:sp>
    </p:spTree>
    <p:extLst>
      <p:ext uri="{BB962C8B-B14F-4D97-AF65-F5344CB8AC3E}">
        <p14:creationId xmlns:p14="http://schemas.microsoft.com/office/powerpoint/2010/main" val="2227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20000" cy="63246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en-US" dirty="0" smtClean="0"/>
          </a:p>
          <a:p>
            <a:pPr marL="114300" indent="0" algn="just">
              <a:buNone/>
            </a:pPr>
            <a:r>
              <a:rPr lang="en-US" dirty="0" smtClean="0"/>
              <a:t>A </a:t>
            </a:r>
            <a:r>
              <a:rPr lang="en-US" dirty="0"/>
              <a:t>recommended schedule in which volume is gradually increased, and </a:t>
            </a:r>
            <a:r>
              <a:rPr lang="en-US" dirty="0" smtClean="0"/>
              <a:t>feeding frequency </a:t>
            </a:r>
            <a:r>
              <a:rPr lang="en-US" dirty="0"/>
              <a:t>gradually decreased is:</a:t>
            </a:r>
          </a:p>
          <a:p>
            <a:pPr marL="114300" indent="0" algn="just">
              <a:buNone/>
            </a:pPr>
            <a:r>
              <a:rPr lang="en-US" b="1" i="1" dirty="0"/>
              <a:t>Days Frequency </a:t>
            </a:r>
            <a:r>
              <a:rPr lang="en-US" b="1" i="1" dirty="0" err="1"/>
              <a:t>Vol</a:t>
            </a:r>
            <a:r>
              <a:rPr lang="en-US" b="1" i="1" dirty="0"/>
              <a:t>/kg/feed </a:t>
            </a:r>
            <a:r>
              <a:rPr lang="en-US" b="1" i="1" dirty="0" err="1"/>
              <a:t>Vol</a:t>
            </a:r>
            <a:r>
              <a:rPr lang="en-US" b="1" i="1" dirty="0"/>
              <a:t>/kg/d</a:t>
            </a:r>
          </a:p>
          <a:p>
            <a:pPr marL="114300" indent="0" algn="just">
              <a:buNone/>
            </a:pPr>
            <a:r>
              <a:rPr lang="en-US" dirty="0"/>
              <a:t>1-2 2-hourly 11 ml 130 ml</a:t>
            </a:r>
          </a:p>
          <a:p>
            <a:pPr marL="114300" indent="0" algn="just">
              <a:buNone/>
            </a:pPr>
            <a:r>
              <a:rPr lang="en-US" dirty="0"/>
              <a:t>3-5 3-hourly 16 ml 130 ml</a:t>
            </a:r>
          </a:p>
          <a:p>
            <a:pPr marL="114300" indent="0" algn="just">
              <a:buNone/>
            </a:pPr>
            <a:r>
              <a:rPr lang="en-US" dirty="0"/>
              <a:t>6-7+ 4-hourly 22 ml 130 ml</a:t>
            </a:r>
          </a:p>
          <a:p>
            <a:pPr marL="114300" indent="0" algn="just">
              <a:buNone/>
            </a:pPr>
            <a:r>
              <a:rPr lang="en-US" dirty="0"/>
              <a:t>For children with a good appetite and no </a:t>
            </a:r>
            <a:r>
              <a:rPr lang="en-US" dirty="0" err="1"/>
              <a:t>oedema</a:t>
            </a:r>
            <a:r>
              <a:rPr lang="en-US" dirty="0"/>
              <a:t>, this schedule can </a:t>
            </a:r>
            <a:r>
              <a:rPr lang="en-US" dirty="0" smtClean="0"/>
              <a:t>be completed </a:t>
            </a:r>
            <a:r>
              <a:rPr lang="en-US" dirty="0"/>
              <a:t>in 2-3 days (e.g. 24 hours at each level). Appendix 6 shows </a:t>
            </a:r>
            <a:r>
              <a:rPr lang="en-US" dirty="0" smtClean="0"/>
              <a:t>the volume/feed </a:t>
            </a:r>
            <a:r>
              <a:rPr lang="en-US" dirty="0"/>
              <a:t>already calculated according to body weight. Appendix 7 </a:t>
            </a:r>
            <a:r>
              <a:rPr lang="en-US" dirty="0" smtClean="0"/>
              <a:t>gives the </a:t>
            </a:r>
            <a:r>
              <a:rPr lang="en-US" dirty="0"/>
              <a:t>feed volumes for children with severe </a:t>
            </a:r>
            <a:r>
              <a:rPr lang="en-US" dirty="0" err="1"/>
              <a:t>oedema</a:t>
            </a:r>
            <a:r>
              <a:rPr lang="en-US" dirty="0"/>
              <a:t>. Use the Day 1 </a:t>
            </a:r>
            <a:r>
              <a:rPr lang="en-US" dirty="0" smtClean="0"/>
              <a:t>weight to </a:t>
            </a:r>
            <a:r>
              <a:rPr lang="en-US" dirty="0"/>
              <a:t>calculate how much to give, even if the child loses or gains weight </a:t>
            </a:r>
            <a:r>
              <a:rPr lang="en-US" dirty="0" smtClean="0"/>
              <a:t>in this </a:t>
            </a:r>
            <a:r>
              <a:rPr lang="en-US" dirty="0"/>
              <a:t>phase.</a:t>
            </a:r>
          </a:p>
        </p:txBody>
      </p:sp>
    </p:spTree>
    <p:extLst>
      <p:ext uri="{BB962C8B-B14F-4D97-AF65-F5344CB8AC3E}">
        <p14:creationId xmlns:p14="http://schemas.microsoft.com/office/powerpoint/2010/main" val="27230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/>
              <a:t>If, after allowing for any vomiting, intake does not reach 80 kcal/kg/d (</a:t>
            </a:r>
            <a:r>
              <a:rPr lang="en-US" dirty="0" smtClean="0"/>
              <a:t>105ml </a:t>
            </a:r>
            <a:r>
              <a:rPr lang="en-US" dirty="0"/>
              <a:t>starter formula/kg) despite frequent feeds, coaxing and re-offering, </a:t>
            </a:r>
            <a:r>
              <a:rPr lang="en-US" dirty="0" smtClean="0"/>
              <a:t>give the </a:t>
            </a:r>
            <a:r>
              <a:rPr lang="en-US" dirty="0"/>
              <a:t>remaining feed by NG tube (see Appendices 6 and 7 (Column 6) </a:t>
            </a:r>
            <a:r>
              <a:rPr lang="en-US" dirty="0" smtClean="0"/>
              <a:t>for intake </a:t>
            </a:r>
            <a:r>
              <a:rPr lang="en-US" dirty="0"/>
              <a:t>volumes below which NG feeding should be given). Do not </a:t>
            </a:r>
            <a:r>
              <a:rPr lang="en-US" dirty="0" smtClean="0"/>
              <a:t>exceed 100 </a:t>
            </a:r>
            <a:r>
              <a:rPr lang="en-US" dirty="0"/>
              <a:t>kcal/kg/d in this phase.</a:t>
            </a:r>
          </a:p>
          <a:p>
            <a:pPr marL="114300" indent="0" algn="just">
              <a:buNone/>
            </a:pPr>
            <a:r>
              <a:rPr lang="en-US" b="1" i="1" dirty="0"/>
              <a:t>Monitor and note:</a:t>
            </a:r>
          </a:p>
          <a:p>
            <a:pPr marL="114300" indent="0" algn="just">
              <a:buNone/>
            </a:pPr>
            <a:r>
              <a:rPr lang="en-US" dirty="0"/>
              <a:t>• amounts offered and left over</a:t>
            </a:r>
          </a:p>
          <a:p>
            <a:pPr marL="114300" indent="0" algn="just">
              <a:buNone/>
            </a:pPr>
            <a:r>
              <a:rPr lang="en-US" dirty="0"/>
              <a:t>• vomiting</a:t>
            </a:r>
          </a:p>
          <a:p>
            <a:pPr marL="114300" indent="0" algn="just">
              <a:buNone/>
            </a:pPr>
            <a:r>
              <a:rPr lang="en-US" dirty="0"/>
              <a:t>• frequency of watery stool</a:t>
            </a:r>
          </a:p>
          <a:p>
            <a:pPr marL="114300" indent="0" algn="just">
              <a:buNone/>
            </a:pPr>
            <a:r>
              <a:rPr lang="en-US" dirty="0"/>
              <a:t>• daily body weight</a:t>
            </a:r>
          </a:p>
          <a:p>
            <a:pPr marL="114300" indent="0" algn="just">
              <a:buNone/>
            </a:pPr>
            <a:r>
              <a:rPr lang="en-US" dirty="0"/>
              <a:t>During the </a:t>
            </a:r>
            <a:r>
              <a:rPr lang="en-US" dirty="0" err="1"/>
              <a:t>stabilisation</a:t>
            </a:r>
            <a:r>
              <a:rPr lang="en-US" dirty="0"/>
              <a:t> phase, </a:t>
            </a:r>
            <a:r>
              <a:rPr lang="en-US" dirty="0" err="1"/>
              <a:t>diarrhoea</a:t>
            </a:r>
            <a:r>
              <a:rPr lang="en-US" dirty="0"/>
              <a:t> should gradually diminish </a:t>
            </a:r>
            <a:r>
              <a:rPr lang="en-US" dirty="0" smtClean="0"/>
              <a:t>and </a:t>
            </a:r>
            <a:r>
              <a:rPr lang="en-US" dirty="0" err="1" smtClean="0"/>
              <a:t>oedematous</a:t>
            </a:r>
            <a:r>
              <a:rPr lang="en-US" dirty="0" smtClean="0"/>
              <a:t> </a:t>
            </a:r>
            <a:r>
              <a:rPr lang="en-US" dirty="0"/>
              <a:t>children should lose weight. If </a:t>
            </a:r>
            <a:r>
              <a:rPr lang="en-US" dirty="0" err="1"/>
              <a:t>diarrhoea</a:t>
            </a:r>
            <a:r>
              <a:rPr lang="en-US" dirty="0"/>
              <a:t> continues </a:t>
            </a:r>
            <a:r>
              <a:rPr lang="en-US" dirty="0" smtClean="0"/>
              <a:t>unchecked despite </a:t>
            </a:r>
            <a:r>
              <a:rPr lang="en-US" dirty="0"/>
              <a:t>cautious </a:t>
            </a:r>
            <a:r>
              <a:rPr lang="en-US" dirty="0" err="1"/>
              <a:t>refeeding</a:t>
            </a:r>
            <a:r>
              <a:rPr lang="en-US" dirty="0"/>
              <a:t>, or worsens substantially, see section </a:t>
            </a:r>
            <a:r>
              <a:rPr lang="en-US" dirty="0" smtClean="0"/>
              <a:t>C4 (</a:t>
            </a:r>
            <a:r>
              <a:rPr lang="en-US" dirty="0"/>
              <a:t>continuing </a:t>
            </a:r>
            <a:r>
              <a:rPr lang="en-US" dirty="0" err="1"/>
              <a:t>diarrhoea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348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Step 8. Achieve catch-up growth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/>
              <a:t>In the rehabilitation phase a vigorous approach to feeding is required </a:t>
            </a:r>
            <a:r>
              <a:rPr lang="en-US" dirty="0" smtClean="0"/>
              <a:t>to achieve </a:t>
            </a:r>
            <a:r>
              <a:rPr lang="en-US" dirty="0"/>
              <a:t>very high intakes and rapid weight gain of &gt;10 g gain/kg/d. </a:t>
            </a:r>
            <a:r>
              <a:rPr lang="en-US" dirty="0" smtClean="0"/>
              <a:t>The recommended </a:t>
            </a:r>
            <a:r>
              <a:rPr lang="en-US" dirty="0"/>
              <a:t>milk-based F-100 contains 100 kcal and 2.9 g protein/100 </a:t>
            </a:r>
            <a:r>
              <a:rPr lang="en-US" dirty="0" smtClean="0"/>
              <a:t>ml (see </a:t>
            </a:r>
            <a:r>
              <a:rPr lang="en-US" dirty="0"/>
              <a:t>Appendix 5 for recipes). Modified porridges or modified family </a:t>
            </a:r>
            <a:r>
              <a:rPr lang="en-US" dirty="0" smtClean="0"/>
              <a:t>foods can </a:t>
            </a:r>
            <a:r>
              <a:rPr lang="en-US" dirty="0"/>
              <a:t>be used provided they have comparable energy and </a:t>
            </a:r>
            <a:r>
              <a:rPr lang="en-US" dirty="0" smtClean="0"/>
              <a:t>protein concentrations</a:t>
            </a:r>
            <a:r>
              <a:rPr lang="en-US" dirty="0"/>
              <a:t>.</a:t>
            </a:r>
          </a:p>
          <a:p>
            <a:pPr marL="114300" indent="0" algn="just">
              <a:buNone/>
            </a:pPr>
            <a:r>
              <a:rPr lang="en-US" i="1" dirty="0"/>
              <a:t>Readiness to enter the rehabilitation phase </a:t>
            </a:r>
            <a:r>
              <a:rPr lang="en-US" dirty="0"/>
              <a:t>is </a:t>
            </a:r>
            <a:r>
              <a:rPr lang="en-US" dirty="0" err="1"/>
              <a:t>signalled</a:t>
            </a:r>
            <a:r>
              <a:rPr lang="en-US" dirty="0"/>
              <a:t> by a return of </a:t>
            </a:r>
            <a:r>
              <a:rPr lang="en-US" dirty="0" smtClean="0"/>
              <a:t>appetite, usually </a:t>
            </a:r>
            <a:r>
              <a:rPr lang="en-US" dirty="0"/>
              <a:t>about one week after admission. A gradual transition is </a:t>
            </a:r>
            <a:r>
              <a:rPr lang="en-US" dirty="0" smtClean="0"/>
              <a:t>recommended to </a:t>
            </a:r>
            <a:r>
              <a:rPr lang="en-US" dirty="0"/>
              <a:t>avoid the risk of heart failure which can occur if children suddenly </a:t>
            </a:r>
            <a:r>
              <a:rPr lang="en-US" dirty="0" smtClean="0"/>
              <a:t>consume huge </a:t>
            </a:r>
            <a:r>
              <a:rPr lang="en-US" dirty="0"/>
              <a:t>amounts.</a:t>
            </a:r>
          </a:p>
        </p:txBody>
      </p:sp>
    </p:spTree>
    <p:extLst>
      <p:ext uri="{BB962C8B-B14F-4D97-AF65-F5344CB8AC3E}">
        <p14:creationId xmlns:p14="http://schemas.microsoft.com/office/powerpoint/2010/main" val="233934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229600" cy="6477000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en-US" sz="2800" b="1" i="1" dirty="0"/>
              <a:t>To change from starter to catch-up formula:</a:t>
            </a:r>
          </a:p>
          <a:p>
            <a:pPr marL="114300" indent="0" algn="just">
              <a:buNone/>
            </a:pPr>
            <a:r>
              <a:rPr lang="en-US" dirty="0"/>
              <a:t>• replace starter F-75 with the same amount of catch-up formula F-</a:t>
            </a:r>
          </a:p>
          <a:p>
            <a:pPr marL="114300" indent="0" algn="just">
              <a:buNone/>
            </a:pPr>
            <a:r>
              <a:rPr lang="en-US" dirty="0"/>
              <a:t>100 for 48 hours then,</a:t>
            </a:r>
          </a:p>
          <a:p>
            <a:pPr marL="114300" indent="0" algn="just">
              <a:buNone/>
            </a:pPr>
            <a:r>
              <a:rPr lang="en-US" dirty="0"/>
              <a:t>• increase each successive feed by 10 ml until some feed </a:t>
            </a:r>
            <a:r>
              <a:rPr lang="en-US" dirty="0" smtClean="0"/>
              <a:t>remains uneaten</a:t>
            </a:r>
            <a:r>
              <a:rPr lang="en-US" dirty="0"/>
              <a:t>. The point when some remains unconsumed is likely </a:t>
            </a:r>
            <a:r>
              <a:rPr lang="en-US" dirty="0" smtClean="0"/>
              <a:t>to occur </a:t>
            </a:r>
            <a:r>
              <a:rPr lang="en-US" dirty="0"/>
              <a:t>when intakes reach about 30 ml/kg/feed (200 ml/kg/d</a:t>
            </a:r>
            <a:r>
              <a:rPr lang="en-US" dirty="0" smtClean="0"/>
              <a:t>).</a:t>
            </a:r>
          </a:p>
          <a:p>
            <a:pPr marL="114300" indent="0" algn="just">
              <a:buNone/>
            </a:pPr>
            <a:r>
              <a:rPr lang="en-US" sz="2600" b="1" i="1" dirty="0"/>
              <a:t>Monitor during the transition for signs of heart failure:</a:t>
            </a:r>
          </a:p>
          <a:p>
            <a:pPr marL="114300" indent="0" algn="just">
              <a:buNone/>
            </a:pPr>
            <a:r>
              <a:rPr lang="en-US" dirty="0"/>
              <a:t>• respiratory rate</a:t>
            </a:r>
          </a:p>
          <a:p>
            <a:pPr marL="114300" indent="0" algn="just">
              <a:buNone/>
            </a:pPr>
            <a:r>
              <a:rPr lang="en-US" dirty="0"/>
              <a:t>• pulse rate</a:t>
            </a:r>
          </a:p>
          <a:p>
            <a:pPr marL="114300" indent="0" algn="just">
              <a:buNone/>
            </a:pPr>
            <a:r>
              <a:rPr lang="en-US" dirty="0"/>
              <a:t>If respirations increase by 5 or more breaths/min and pulse by 25 or </a:t>
            </a:r>
            <a:r>
              <a:rPr lang="en-US" dirty="0" smtClean="0"/>
              <a:t>more beats/min </a:t>
            </a:r>
            <a:r>
              <a:rPr lang="en-US" dirty="0"/>
              <a:t>for two successive 4-hourly readings, reduce the volume </a:t>
            </a:r>
            <a:r>
              <a:rPr lang="en-US" dirty="0" smtClean="0"/>
              <a:t>per feed </a:t>
            </a:r>
            <a:r>
              <a:rPr lang="en-US" dirty="0"/>
              <a:t>(give 4-hourly F-100 at 16 ml/kg/feed for 24 hours, then 19 </a:t>
            </a:r>
            <a:r>
              <a:rPr lang="en-US" dirty="0" smtClean="0"/>
              <a:t>ml/kg/feed for </a:t>
            </a:r>
            <a:r>
              <a:rPr lang="en-US" dirty="0"/>
              <a:t>24 hours, then 22 ml/kg/feed for 48 hours, then increase each feed </a:t>
            </a:r>
            <a:r>
              <a:rPr lang="en-US" dirty="0" smtClean="0"/>
              <a:t>by 10 </a:t>
            </a:r>
            <a:r>
              <a:rPr lang="en-US" dirty="0"/>
              <a:t>ml as above</a:t>
            </a:r>
            <a:r>
              <a:rPr lang="en-US" dirty="0" smtClean="0"/>
              <a:t>).</a:t>
            </a:r>
          </a:p>
          <a:p>
            <a:pPr marL="114300" indent="0" algn="just">
              <a:buNone/>
            </a:pPr>
            <a:r>
              <a:rPr lang="en-US" sz="2800" b="1" i="1" dirty="0"/>
              <a:t>After the transition give:</a:t>
            </a:r>
          </a:p>
          <a:p>
            <a:pPr marL="114300" indent="0" algn="just">
              <a:buNone/>
            </a:pPr>
            <a:r>
              <a:rPr lang="en-US" dirty="0"/>
              <a:t>• frequent feeds (at least 4-hourly) of unlimited amounts of a </a:t>
            </a:r>
            <a:r>
              <a:rPr lang="en-US" dirty="0" err="1" smtClean="0"/>
              <a:t>catchup</a:t>
            </a:r>
            <a:r>
              <a:rPr lang="en-US" dirty="0" smtClean="0"/>
              <a:t> formula</a:t>
            </a:r>
            <a:endParaRPr lang="en-US" dirty="0"/>
          </a:p>
          <a:p>
            <a:pPr marL="114300" indent="0" algn="just">
              <a:buNone/>
            </a:pPr>
            <a:r>
              <a:rPr lang="en-US" dirty="0"/>
              <a:t>• 150-220 kcal/kg/d</a:t>
            </a:r>
          </a:p>
          <a:p>
            <a:pPr marL="114300" indent="0" algn="just">
              <a:buNone/>
            </a:pPr>
            <a:r>
              <a:rPr lang="en-US" dirty="0"/>
              <a:t>• 4-6 g protein/kg/d</a:t>
            </a:r>
          </a:p>
          <a:p>
            <a:pPr marL="114300" indent="0" algn="just">
              <a:buNone/>
            </a:pPr>
            <a:r>
              <a:rPr lang="en-US" dirty="0"/>
              <a:t>• if the child is breastfed, encourage to continue (Note: breast milk </a:t>
            </a:r>
            <a:r>
              <a:rPr lang="en-US" dirty="0" smtClean="0"/>
              <a:t>does not </a:t>
            </a:r>
            <a:r>
              <a:rPr lang="en-US" dirty="0"/>
              <a:t>have sufficient energy and protein to support rapid </a:t>
            </a:r>
            <a:r>
              <a:rPr lang="en-US" dirty="0" smtClean="0"/>
              <a:t>catch-up growth</a:t>
            </a:r>
            <a:r>
              <a:rPr lang="en-US" dirty="0"/>
              <a:t>).</a:t>
            </a:r>
          </a:p>
          <a:p>
            <a:pPr marL="114300" indent="0" algn="just">
              <a:buNone/>
            </a:pPr>
            <a:r>
              <a:rPr lang="en-US" dirty="0"/>
              <a:t>See Appendix 8 for range of volumes for free feeding with F-100.</a:t>
            </a:r>
          </a:p>
        </p:txBody>
      </p:sp>
    </p:spTree>
    <p:extLst>
      <p:ext uri="{BB962C8B-B14F-4D97-AF65-F5344CB8AC3E}">
        <p14:creationId xmlns:p14="http://schemas.microsoft.com/office/powerpoint/2010/main" val="39427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382000" cy="5867400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en-US" b="1" i="1" dirty="0"/>
              <a:t>Monitor progress after the transition by assessing the rate of </a:t>
            </a:r>
            <a:r>
              <a:rPr lang="en-US" b="1" i="1" dirty="0" smtClean="0"/>
              <a:t>weight gain</a:t>
            </a:r>
            <a:r>
              <a:rPr lang="en-US" b="1" i="1" dirty="0"/>
              <a:t>:</a:t>
            </a:r>
          </a:p>
          <a:p>
            <a:pPr marL="114300" indent="0" algn="just">
              <a:buNone/>
            </a:pPr>
            <a:r>
              <a:rPr lang="en-US" dirty="0"/>
              <a:t>• weigh child each morning before feeding. Plot weight (Appendix </a:t>
            </a:r>
            <a:r>
              <a:rPr lang="en-US" dirty="0" smtClean="0"/>
              <a:t>9provides </a:t>
            </a:r>
            <a:r>
              <a:rPr lang="en-US" dirty="0"/>
              <a:t>example)</a:t>
            </a:r>
          </a:p>
          <a:p>
            <a:pPr marL="114300" indent="0" algn="just">
              <a:buNone/>
            </a:pPr>
            <a:r>
              <a:rPr lang="en-US" dirty="0"/>
              <a:t>• each week calculate and record weight gain as g/kg/d</a:t>
            </a:r>
            <a:r>
              <a:rPr lang="en-US" b="1" i="1" dirty="0"/>
              <a:t>3</a:t>
            </a:r>
          </a:p>
          <a:p>
            <a:pPr marL="114300" indent="0" algn="just">
              <a:buNone/>
            </a:pPr>
            <a:r>
              <a:rPr lang="en-US" sz="2600" b="1" i="1" dirty="0"/>
              <a:t>If weight gain is:</a:t>
            </a:r>
          </a:p>
          <a:p>
            <a:pPr marL="114300" indent="0" algn="just">
              <a:buNone/>
            </a:pPr>
            <a:r>
              <a:rPr lang="en-US" dirty="0"/>
              <a:t>• poor (&lt;5 g/kg/d), child requires full reassessment (see Section D)</a:t>
            </a:r>
          </a:p>
          <a:p>
            <a:pPr marL="114300" indent="0" algn="just">
              <a:buNone/>
            </a:pPr>
            <a:r>
              <a:rPr lang="en-US" dirty="0"/>
              <a:t>• moderate (5-10 g/kg/d), check whether intake targets are being </a:t>
            </a:r>
            <a:r>
              <a:rPr lang="en-US" dirty="0" smtClean="0"/>
              <a:t>met, or </a:t>
            </a:r>
            <a:r>
              <a:rPr lang="en-US" dirty="0"/>
              <a:t>if infection has been overlooked</a:t>
            </a:r>
          </a:p>
          <a:p>
            <a:pPr marL="114300" indent="0" algn="just">
              <a:buNone/>
            </a:pPr>
            <a:r>
              <a:rPr lang="en-US" dirty="0"/>
              <a:t>• good (&gt;10 g/kg/d), continue to praise staff and </a:t>
            </a:r>
            <a:r>
              <a:rPr lang="en-US" dirty="0" smtClean="0"/>
              <a:t>mothers</a:t>
            </a:r>
          </a:p>
          <a:p>
            <a:pPr marL="114300" indent="0" algn="just">
              <a:buNone/>
            </a:pPr>
            <a:r>
              <a:rPr lang="en-US" sz="2600" b="1" i="1" dirty="0"/>
              <a:t>3 Calculating weight gain :</a:t>
            </a:r>
          </a:p>
          <a:p>
            <a:pPr marL="114300" indent="0" algn="just">
              <a:buNone/>
            </a:pPr>
            <a:r>
              <a:rPr lang="en-US" dirty="0"/>
              <a:t>The example is for weight gain over 7 days, but the same procedure can be applied to any interval:</a:t>
            </a:r>
          </a:p>
          <a:p>
            <a:pPr marL="114300" indent="0" algn="just">
              <a:buNone/>
            </a:pPr>
            <a:r>
              <a:rPr lang="en-US" b="1" dirty="0"/>
              <a:t>*</a:t>
            </a:r>
            <a:r>
              <a:rPr lang="en-US" dirty="0"/>
              <a:t> </a:t>
            </a:r>
            <a:r>
              <a:rPr lang="en-US" dirty="0" err="1"/>
              <a:t>substract</a:t>
            </a:r>
            <a:r>
              <a:rPr lang="en-US" dirty="0"/>
              <a:t> from today’s weight (in g) the child’s weight 7 days earlier ;</a:t>
            </a:r>
          </a:p>
          <a:p>
            <a:pPr marL="114300" indent="0" algn="just">
              <a:buNone/>
            </a:pPr>
            <a:r>
              <a:rPr lang="en-US" b="1" dirty="0"/>
              <a:t>*</a:t>
            </a:r>
            <a:r>
              <a:rPr lang="en-US" dirty="0"/>
              <a:t> divide by 7 to determine the average daily weight gain (g/day) ;</a:t>
            </a:r>
          </a:p>
          <a:p>
            <a:pPr marL="114300" indent="0" algn="just">
              <a:buNone/>
            </a:pPr>
            <a:r>
              <a:rPr lang="en-US" b="1" dirty="0"/>
              <a:t>*</a:t>
            </a:r>
            <a:r>
              <a:rPr lang="en-US" dirty="0"/>
              <a:t> divide by the child’s average weight in kg to calculate the weight gain as g/kg/day.</a:t>
            </a:r>
          </a:p>
        </p:txBody>
      </p:sp>
    </p:spTree>
    <p:extLst>
      <p:ext uri="{BB962C8B-B14F-4D97-AF65-F5344CB8AC3E}">
        <p14:creationId xmlns:p14="http://schemas.microsoft.com/office/powerpoint/2010/main" val="3747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924800" cy="1143000"/>
          </a:xfrm>
        </p:spPr>
        <p:txBody>
          <a:bodyPr/>
          <a:lstStyle/>
          <a:p>
            <a:pPr algn="ctr"/>
            <a:r>
              <a:rPr lang="en-US" sz="2400" b="1" i="1" dirty="0"/>
              <a:t>Step 9. Provide sensory stimulation and </a:t>
            </a:r>
            <a:r>
              <a:rPr lang="en-US" sz="2400" b="1" i="1" dirty="0" smtClean="0"/>
              <a:t>emotional support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/>
          <a:lstStyle/>
          <a:p>
            <a:pPr marL="114300" indent="0" algn="just">
              <a:buNone/>
            </a:pPr>
            <a:r>
              <a:rPr lang="en-US" dirty="0"/>
              <a:t>In severe malnutrition there is delayed mental and </a:t>
            </a:r>
            <a:r>
              <a:rPr lang="en-US" dirty="0" err="1"/>
              <a:t>behavioural</a:t>
            </a:r>
            <a:r>
              <a:rPr lang="en-US" dirty="0"/>
              <a:t> development.</a:t>
            </a:r>
          </a:p>
          <a:p>
            <a:pPr marL="114300" indent="0" algn="just">
              <a:buNone/>
            </a:pPr>
            <a:r>
              <a:rPr lang="en-US" i="1" dirty="0"/>
              <a:t>Provide:</a:t>
            </a:r>
          </a:p>
          <a:p>
            <a:pPr marL="114300" indent="0" algn="just">
              <a:buNone/>
            </a:pPr>
            <a:r>
              <a:rPr lang="en-US" dirty="0"/>
              <a:t>• tender loving care</a:t>
            </a:r>
          </a:p>
          <a:p>
            <a:pPr marL="114300" indent="0" algn="just">
              <a:buNone/>
            </a:pPr>
            <a:r>
              <a:rPr lang="en-US" dirty="0"/>
              <a:t>• a cheerful, stimulating environment</a:t>
            </a:r>
          </a:p>
          <a:p>
            <a:pPr marL="114300" indent="0" algn="just">
              <a:buNone/>
            </a:pPr>
            <a:r>
              <a:rPr lang="en-US" dirty="0"/>
              <a:t>• structured play therapy 15-30 min/d (Appendix 10 provides examples)</a:t>
            </a:r>
          </a:p>
          <a:p>
            <a:pPr marL="114300" indent="0" algn="just">
              <a:buNone/>
            </a:pPr>
            <a:r>
              <a:rPr lang="en-US" dirty="0"/>
              <a:t>• physical activity as soon as the child is well enough</a:t>
            </a:r>
          </a:p>
          <a:p>
            <a:pPr marL="114300" indent="0" algn="just">
              <a:buNone/>
            </a:pPr>
            <a:r>
              <a:rPr lang="en-US" dirty="0"/>
              <a:t>• maternal involvement when possible (e.g. comforting, feeding, bathing,</a:t>
            </a:r>
          </a:p>
          <a:p>
            <a:pPr marL="114300" indent="0" algn="just">
              <a:buNone/>
            </a:pPr>
            <a:r>
              <a:rPr lang="en-US" dirty="0"/>
              <a:t>play)</a:t>
            </a:r>
          </a:p>
        </p:txBody>
      </p:sp>
    </p:spTree>
    <p:extLst>
      <p:ext uri="{BB962C8B-B14F-4D97-AF65-F5344CB8AC3E}">
        <p14:creationId xmlns:p14="http://schemas.microsoft.com/office/powerpoint/2010/main" val="399839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i="1" dirty="0" smtClean="0">
                <a:latin typeface="+mj-lt"/>
              </a:rPr>
              <a:t>Secondary Malnutrition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2800" dirty="0" smtClean="0">
                <a:latin typeface="+mj-lt"/>
              </a:rPr>
              <a:t>Infections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2800" dirty="0" smtClean="0">
                <a:latin typeface="+mj-lt"/>
              </a:rPr>
              <a:t>Congenital diseases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2800" dirty="0" err="1" smtClean="0">
                <a:latin typeface="+mj-lt"/>
              </a:rPr>
              <a:t>Malabsorption</a:t>
            </a:r>
            <a:endParaRPr lang="en-US" sz="2800" dirty="0" smtClean="0">
              <a:latin typeface="+mj-lt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n-US" sz="2800" dirty="0" smtClean="0">
                <a:latin typeface="+mj-lt"/>
              </a:rPr>
              <a:t>Metabolic disorders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2800" dirty="0" err="1" smtClean="0">
                <a:latin typeface="+mj-lt"/>
              </a:rPr>
              <a:t>Psycosocial</a:t>
            </a:r>
            <a:r>
              <a:rPr lang="en-US" sz="2800" dirty="0" smtClean="0">
                <a:latin typeface="+mj-lt"/>
              </a:rPr>
              <a:t> deprivation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38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808038"/>
          </a:xfrm>
        </p:spPr>
        <p:txBody>
          <a:bodyPr/>
          <a:lstStyle/>
          <a:p>
            <a:pPr algn="ctr"/>
            <a:r>
              <a:rPr lang="en-US" sz="2800" b="1" i="1" dirty="0"/>
              <a:t>Step 10. Prepare for follow-up after recovery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 smtClean="0"/>
              <a:t>A </a:t>
            </a:r>
            <a:r>
              <a:rPr lang="en-US" dirty="0"/>
              <a:t>child who is 90% weight-for-length (equivalent to -1SD) can be </a:t>
            </a:r>
            <a:r>
              <a:rPr lang="en-US" dirty="0" smtClean="0"/>
              <a:t>considered to </a:t>
            </a:r>
            <a:r>
              <a:rPr lang="en-US" dirty="0"/>
              <a:t>have recovered. The child is still likely to have a low weight-for-age </a:t>
            </a:r>
            <a:r>
              <a:rPr lang="en-US" dirty="0" smtClean="0"/>
              <a:t>because of </a:t>
            </a:r>
            <a:r>
              <a:rPr lang="en-US" dirty="0"/>
              <a:t>stunting. Good feeding practices and sensory stimulation should </a:t>
            </a:r>
            <a:r>
              <a:rPr lang="en-US" dirty="0" smtClean="0"/>
              <a:t>be continued </a:t>
            </a:r>
            <a:r>
              <a:rPr lang="en-US" dirty="0"/>
              <a:t>at home. Show parent or </a:t>
            </a:r>
            <a:r>
              <a:rPr lang="en-US" dirty="0" err="1"/>
              <a:t>carer</a:t>
            </a:r>
            <a:r>
              <a:rPr lang="en-US" dirty="0"/>
              <a:t> how to:</a:t>
            </a:r>
          </a:p>
          <a:p>
            <a:pPr marL="114300" indent="0" algn="just">
              <a:buNone/>
            </a:pPr>
            <a:r>
              <a:rPr lang="en-US" dirty="0"/>
              <a:t>• feed frequently with energy- and nutrient-dense foods</a:t>
            </a:r>
          </a:p>
          <a:p>
            <a:pPr marL="114300" indent="0" algn="just">
              <a:buNone/>
            </a:pPr>
            <a:r>
              <a:rPr lang="en-US" dirty="0"/>
              <a:t>• give structured play therapy</a:t>
            </a:r>
          </a:p>
          <a:p>
            <a:pPr marL="114300" indent="0" algn="just">
              <a:buNone/>
            </a:pPr>
            <a:r>
              <a:rPr lang="en-US" b="1" dirty="0"/>
              <a:t>Advise parent or </a:t>
            </a:r>
            <a:r>
              <a:rPr lang="en-US" b="1" dirty="0" err="1"/>
              <a:t>carer</a:t>
            </a:r>
            <a:r>
              <a:rPr lang="en-US" b="1" dirty="0"/>
              <a:t> to:</a:t>
            </a:r>
          </a:p>
          <a:p>
            <a:pPr marL="114300" indent="0" algn="just">
              <a:buNone/>
            </a:pPr>
            <a:r>
              <a:rPr lang="en-US" dirty="0"/>
              <a:t>• bring child back for regular follow-up checks</a:t>
            </a:r>
          </a:p>
          <a:p>
            <a:pPr marL="114300" indent="0" algn="just">
              <a:buNone/>
            </a:pPr>
            <a:r>
              <a:rPr lang="en-US" dirty="0"/>
              <a:t>• ensure booster immunizations are given</a:t>
            </a:r>
          </a:p>
          <a:p>
            <a:pPr marL="114300" indent="0" algn="just">
              <a:buNone/>
            </a:pPr>
            <a:r>
              <a:rPr lang="en-US" dirty="0"/>
              <a:t>• ensure vitamin A is given every six months</a:t>
            </a:r>
          </a:p>
          <a:p>
            <a:pPr marL="114300" indent="0" algn="just">
              <a:buNone/>
            </a:pPr>
            <a:r>
              <a:rPr lang="en-US" dirty="0"/>
              <a:t>Appendix 11 provides an example of a Discharge Card.</a:t>
            </a:r>
          </a:p>
        </p:txBody>
      </p:sp>
    </p:spTree>
    <p:extLst>
      <p:ext uri="{BB962C8B-B14F-4D97-AF65-F5344CB8AC3E}">
        <p14:creationId xmlns:p14="http://schemas.microsoft.com/office/powerpoint/2010/main" val="22291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i="1" dirty="0" smtClean="0">
                <a:latin typeface="+mj-lt"/>
              </a:rPr>
              <a:t>Infections:</a:t>
            </a:r>
          </a:p>
          <a:p>
            <a:pPr marL="457200" indent="-457200"/>
            <a:r>
              <a:rPr lang="en-US" sz="2800" dirty="0" smtClean="0">
                <a:latin typeface="+mj-lt"/>
              </a:rPr>
              <a:t>Acute , chronic or recurrent infection</a:t>
            </a:r>
          </a:p>
          <a:p>
            <a:pPr marL="457200" indent="-457200"/>
            <a:r>
              <a:rPr lang="en-US" sz="2800" dirty="0" smtClean="0">
                <a:latin typeface="+mj-lt"/>
              </a:rPr>
              <a:t>Parasitic infestations</a:t>
            </a:r>
          </a:p>
          <a:p>
            <a:pPr marL="457200" indent="-457200"/>
            <a:r>
              <a:rPr lang="en-US" sz="2800" dirty="0" smtClean="0">
                <a:latin typeface="+mj-lt"/>
              </a:rPr>
              <a:t>Measles, whooping cough</a:t>
            </a:r>
          </a:p>
          <a:p>
            <a:pPr marL="457200" indent="-457200"/>
            <a:r>
              <a:rPr lang="en-US" sz="2800" dirty="0" smtClean="0">
                <a:latin typeface="+mj-lt"/>
              </a:rPr>
              <a:t>Primary tuberculosis</a:t>
            </a:r>
          </a:p>
          <a:p>
            <a:pPr marL="457200" indent="-457200"/>
            <a:r>
              <a:rPr lang="en-US" sz="2800" dirty="0" smtClean="0">
                <a:latin typeface="+mj-lt"/>
              </a:rPr>
              <a:t>Urinary tract infection</a:t>
            </a:r>
          </a:p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 smtClean="0">
                <a:latin typeface="+mj-lt"/>
              </a:rPr>
              <a:t>Congenital Diseases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Heart diseases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Lung diseases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Urinary tract abnormalities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Obstruction to CSF flow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76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600" b="1" i="1" dirty="0" err="1" smtClean="0">
                <a:latin typeface="+mj-lt"/>
              </a:rPr>
              <a:t>Malabsorption</a:t>
            </a:r>
            <a:endParaRPr lang="en-US" sz="3600" b="1" i="1" dirty="0" smtClean="0">
              <a:latin typeface="+mj-lt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Giardiasis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Lactose intolerance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Celiac disease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Tuberculosis of intestine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Cystic fibrosis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27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i="1" dirty="0" smtClean="0">
                <a:latin typeface="+mj-lt"/>
              </a:rPr>
              <a:t>Metabolic disorders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Diabetes mellitus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Inborn errors of metabolism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+mj-lt"/>
              </a:rPr>
              <a:t>Diabetes </a:t>
            </a:r>
            <a:r>
              <a:rPr lang="en-US" sz="2800" dirty="0" err="1" smtClean="0">
                <a:latin typeface="+mj-lt"/>
              </a:rPr>
              <a:t>insipidus</a:t>
            </a:r>
            <a:endParaRPr lang="en-US" sz="2800" dirty="0" smtClean="0">
              <a:latin typeface="+mj-lt"/>
            </a:endParaRPr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487</TotalTime>
  <Words>3796</Words>
  <Application>Microsoft Office PowerPoint</Application>
  <PresentationFormat>On-screen Show (4:3)</PresentationFormat>
  <Paragraphs>423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Adjacency</vt:lpstr>
      <vt:lpstr>Malnutrition</vt:lpstr>
      <vt:lpstr>PowerPoint Presentation</vt:lpstr>
      <vt:lpstr>PowerPoint Presentation</vt:lpstr>
      <vt:lpstr>Etiology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CLASSIFICATIONS</vt:lpstr>
      <vt:lpstr>PowerPoint Presentation</vt:lpstr>
      <vt:lpstr>PowerPoint Presentation</vt:lpstr>
      <vt:lpstr>Welcome classification </vt:lpstr>
      <vt:lpstr>General classification </vt:lpstr>
      <vt:lpstr>PowerPoint Presentation</vt:lpstr>
      <vt:lpstr>Evaluation of Malnourished child </vt:lpstr>
      <vt:lpstr>Physical examination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Kwashiorkor</vt:lpstr>
      <vt:lpstr>PowerPoint Presentation</vt:lpstr>
      <vt:lpstr>PowerPoint Presentation</vt:lpstr>
      <vt:lpstr>PowerPoint Presentation</vt:lpstr>
      <vt:lpstr>PowerPoint Presentation</vt:lpstr>
      <vt:lpstr>Difference between kwashiorkor &amp; marasmus</vt:lpstr>
      <vt:lpstr>General Principles For Routine Care</vt:lpstr>
      <vt:lpstr>Step 1. Treat/prevent hypoglycaemia </vt:lpstr>
      <vt:lpstr>PowerPoint Presentation</vt:lpstr>
      <vt:lpstr>Step 2. Treat/prevent hypothermia </vt:lpstr>
      <vt:lpstr>PowerPoint Presentation</vt:lpstr>
      <vt:lpstr>Step 3. Treat/prevent dehydration</vt:lpstr>
      <vt:lpstr>PowerPoint Presentation</vt:lpstr>
      <vt:lpstr>PowerPoint Presentation</vt:lpstr>
      <vt:lpstr>Step 4. Correct electrolyte imbalance</vt:lpstr>
      <vt:lpstr>Step 5. Treat/prevent infection</vt:lpstr>
      <vt:lpstr>PowerPoint Presentation</vt:lpstr>
      <vt:lpstr>Step 6. Correct micronutrient deficiencies</vt:lpstr>
      <vt:lpstr>PowerPoint Presentation</vt:lpstr>
      <vt:lpstr>Step 7. Start cautious feeding</vt:lpstr>
      <vt:lpstr>PowerPoint Presentation</vt:lpstr>
      <vt:lpstr>PowerPoint Presentation</vt:lpstr>
      <vt:lpstr>Step 8. Achieve catch-up growth</vt:lpstr>
      <vt:lpstr>PowerPoint Presentation</vt:lpstr>
      <vt:lpstr>PowerPoint Presentation</vt:lpstr>
      <vt:lpstr>Step 9. Provide sensory stimulation and emotional support</vt:lpstr>
      <vt:lpstr>Step 10. Prepare for follow-up after recovery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Malnutrition</dc:title>
  <dc:creator>ADNAN SAEED BAJWA</dc:creator>
  <cp:lastModifiedBy>ADNAN SAEED BAJWA</cp:lastModifiedBy>
  <cp:revision>43</cp:revision>
  <dcterms:created xsi:type="dcterms:W3CDTF">2018-01-11T09:53:00Z</dcterms:created>
  <dcterms:modified xsi:type="dcterms:W3CDTF">2018-09-03T16:53:18Z</dcterms:modified>
</cp:coreProperties>
</file>