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11/21/2020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11/21/2020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11/21/2020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11/21/2020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11/21/2020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21" Type="http://schemas.openxmlformats.org/officeDocument/2006/relationships/image" Target="../media/image4.png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3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2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Relationship Id="rId22" Type="http://schemas.openxmlformats.org/officeDocument/2006/relationships/image" Target="../media/image5.pn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9BB99-4FD7-B340-B4CA-4F6732AB6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Lytic cycle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0D800F6-ACEB-4F4A-BD06-B82A5959EC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9392" y="2052638"/>
            <a:ext cx="10590608" cy="4626768"/>
          </a:xfrm>
        </p:spPr>
      </p:pic>
    </p:spTree>
    <p:extLst>
      <p:ext uri="{BB962C8B-B14F-4D97-AF65-F5344CB8AC3E}">
        <p14:creationId xmlns:p14="http://schemas.microsoft.com/office/powerpoint/2010/main" val="347572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E1414-68DF-D845-A445-E30855ACA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/>
              <a:t>MATURATION</a:t>
            </a:r>
            <a:r>
              <a:rPr lang="en-US" b="1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0CBD5-23C1-D447-84BB-21BE1B7A46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0" i="0">
                <a:effectLst/>
                <a:latin typeface="-apple-system"/>
              </a:rPr>
              <a:t>he replicated material assembles into fully formed viral phages (each made up of a head, a tail and tail fibers</a:t>
            </a:r>
            <a:r>
              <a:rPr lang="en-US" b="0" i="0">
                <a:solidFill>
                  <a:srgbClr val="202122"/>
                </a:solidFill>
                <a:effectLst/>
                <a:latin typeface="-apple-system"/>
              </a:rPr>
              <a:t>. </a:t>
            </a:r>
          </a:p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3E6B610-6F06-E24B-A25A-3956831EB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3036094"/>
            <a:ext cx="6143625" cy="341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955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F11AD-0541-A34B-9F73-EB0E18145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1000124"/>
            <a:ext cx="9404723" cy="853123"/>
          </a:xfrm>
        </p:spPr>
        <p:txBody>
          <a:bodyPr/>
          <a:lstStyle/>
          <a:p>
            <a:r>
              <a:rPr lang="en-US" b="1" i="1" u="sng"/>
              <a:t>Release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4A3C4-A358-1E4F-B27D-8214AE952D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i="0">
                <a:effectLst/>
                <a:latin typeface="-apple-system"/>
              </a:rPr>
              <a:t>the newly formed phages are released from the infected cell (which is itself destroyed in the process) to seek out new host cells to infect. </a:t>
            </a:r>
          </a:p>
          <a:p>
            <a:r>
              <a:rPr lang="en-US" sz="2400" b="0" i="0">
                <a:effectLst/>
                <a:latin typeface="-apple-system"/>
              </a:rPr>
              <a:t>This releases progeny virions into the surrounding environment, where they can go on to infect other cells and another lytic cycle begins</a:t>
            </a:r>
            <a:endParaRPr lang="en-US" sz="2400" b="1"/>
          </a:p>
        </p:txBody>
      </p:sp>
    </p:spTree>
    <p:extLst>
      <p:ext uri="{BB962C8B-B14F-4D97-AF65-F5344CB8AC3E}">
        <p14:creationId xmlns:p14="http://schemas.microsoft.com/office/powerpoint/2010/main" val="23102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D3AB4C14-E81B-B443-A53F-7D346B0DBB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803672"/>
            <a:ext cx="9873061" cy="5444728"/>
          </a:xfrm>
        </p:spPr>
      </p:pic>
    </p:spTree>
    <p:extLst>
      <p:ext uri="{BB962C8B-B14F-4D97-AF65-F5344CB8AC3E}">
        <p14:creationId xmlns:p14="http://schemas.microsoft.com/office/powerpoint/2010/main" val="830815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D49C0-2814-3149-B18B-1286268D9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/>
              <a:t>Example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D5515-0DBA-B44A-9674-2DD6875EA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921" y="892969"/>
            <a:ext cx="8946541" cy="7518797"/>
          </a:xfrm>
        </p:spPr>
        <p:txBody>
          <a:bodyPr/>
          <a:lstStyle/>
          <a:p>
            <a:endParaRPr lang="en-US" b="0" i="0">
              <a:solidFill>
                <a:srgbClr val="373D3F"/>
              </a:solidFill>
              <a:effectLst/>
              <a:latin typeface="proxima-nova"/>
            </a:endParaRPr>
          </a:p>
          <a:p>
            <a:r>
              <a:rPr lang="en-US" sz="2400" b="1" i="1" u="sng">
                <a:effectLst/>
                <a:latin typeface="proxima-nova"/>
              </a:rPr>
              <a:t>Example</a:t>
            </a:r>
            <a:r>
              <a:rPr lang="en-US" b="0" i="0">
                <a:solidFill>
                  <a:srgbClr val="373D3F"/>
                </a:solidFill>
                <a:effectLst/>
                <a:latin typeface="proxima-nova"/>
              </a:rPr>
              <a:t> </a:t>
            </a:r>
            <a:r>
              <a:rPr lang="en-US" sz="2400" b="1" i="0">
                <a:effectLst/>
                <a:latin typeface="proxima-nova"/>
              </a:rPr>
              <a:t> of a lytic bacteriophage is T4, which infects </a:t>
            </a:r>
            <a:r>
              <a:rPr lang="en-US" sz="2400" b="1" i="1">
                <a:effectLst/>
                <a:latin typeface="proxima-nova"/>
              </a:rPr>
              <a:t>E. coli</a:t>
            </a:r>
            <a:r>
              <a:rPr lang="en-US" sz="2400" b="1" i="0">
                <a:effectLst/>
                <a:latin typeface="proxima-nova"/>
              </a:rPr>
              <a:t> found in the human intestinal tract. Lytic phages are more suitable for phage therapy.</a:t>
            </a:r>
          </a:p>
          <a:p>
            <a:endParaRPr lang="en-US" sz="2400" b="1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B4A6CA2-6D52-B34E-8B0F-8777CFCB6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2768203"/>
            <a:ext cx="8307389" cy="363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436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2895E-1A04-3E4E-B263-3F7EFD6A4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17" y="1202812"/>
            <a:ext cx="9404723" cy="1400530"/>
          </a:xfrm>
        </p:spPr>
        <p:txBody>
          <a:bodyPr/>
          <a:lstStyle/>
          <a:p>
            <a:r>
              <a:rPr lang="en-US" b="1" i="1"/>
              <a:t>POSITIVE EFFECTS OF LYTIC CYCLE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21D46A-55BF-E148-A413-D47BB791E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321719"/>
            <a:ext cx="8946541" cy="3926680"/>
          </a:xfrm>
        </p:spPr>
        <p:txBody>
          <a:bodyPr/>
          <a:lstStyle/>
          <a:p>
            <a:r>
              <a:rPr lang="en-US" sz="2400" b="1" i="1">
                <a:effectLst/>
                <a:latin typeface="Open Sans"/>
              </a:rPr>
              <a:t>as agents of horizontal gene transfer (HGT),</a:t>
            </a:r>
          </a:p>
          <a:p>
            <a:r>
              <a:rPr lang="en-US" sz="2400" b="1" i="1">
                <a:effectLst/>
                <a:latin typeface="Open Sans"/>
              </a:rPr>
              <a:t>sources of genetic variation for evolutionary innovation. </a:t>
            </a:r>
          </a:p>
          <a:p>
            <a:r>
              <a:rPr lang="en-US" sz="2400" b="1" i="1">
                <a:effectLst/>
                <a:latin typeface="Open Sans"/>
              </a:rPr>
              <a:t> as weapons of bacterial competition.</a:t>
            </a:r>
            <a:r>
              <a:rPr lang="en-US" b="0" i="0">
                <a:solidFill>
                  <a:srgbClr val="1C1D1E"/>
                </a:solidFill>
                <a:effectLst/>
                <a:latin typeface="Open Sans"/>
              </a:rPr>
              <a:t>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770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9A0F1-DDAF-4844-A73F-DC6A79395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Definition of lytic cycle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C1012-ED4C-F146-AA3F-08CC80AD01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i="0">
                <a:effectLst/>
                <a:latin typeface="Roboto" panose="02000000000000000000" pitchFamily="2" charset="0"/>
              </a:rPr>
              <a:t>The lytic cycle involves the reproduction of viruses using a host cell to manufacture more viruses; the viruses then burst out of the cell.</a:t>
            </a:r>
          </a:p>
          <a:p>
            <a:endParaRPr lang="en-US" sz="2400" b="1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91260D5-E99B-C74C-B661-0346B57E15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344" y="3303984"/>
            <a:ext cx="8442509" cy="325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218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2CFD0-8F30-6A4A-A153-EB4771179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/>
              <a:t>Origin of LYTIC cycle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188E2-7B19-A346-A5E0-AC4056F18B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0" i="0">
                <a:effectLst/>
                <a:latin typeface="Roboto" panose="02000000000000000000" pitchFamily="2" charset="0"/>
              </a:rPr>
              <a:t>The seminal experiments of George and Eva Klein helped to define the two life </a:t>
            </a:r>
            <a:r>
              <a:rPr lang="en-US" sz="2400" b="1" i="0">
                <a:effectLst/>
                <a:latin typeface="Roboto" panose="02000000000000000000" pitchFamily="2" charset="0"/>
              </a:rPr>
              <a:t>cycles</a:t>
            </a:r>
            <a:r>
              <a:rPr lang="en-US" sz="2400" b="0" i="0">
                <a:effectLst/>
                <a:latin typeface="Roboto" panose="02000000000000000000" pitchFamily="2" charset="0"/>
              </a:rPr>
              <a:t> of Epstein-Barr Virus (EBV), namely latency and </a:t>
            </a:r>
            <a:r>
              <a:rPr lang="en-US" sz="2400" b="1" i="0">
                <a:effectLst/>
                <a:latin typeface="Roboto" panose="02000000000000000000" pitchFamily="2" charset="0"/>
              </a:rPr>
              <a:t>lytic</a:t>
            </a:r>
            <a:r>
              <a:rPr lang="en-US" sz="2400" b="0" i="0">
                <a:effectLst/>
                <a:latin typeface="Roboto" panose="02000000000000000000" pitchFamily="2" charset="0"/>
              </a:rPr>
              <a:t> or productive </a:t>
            </a:r>
            <a:r>
              <a:rPr lang="en-US" sz="2400" b="1" i="0">
                <a:effectLst/>
                <a:latin typeface="Roboto" panose="02000000000000000000" pitchFamily="2" charset="0"/>
              </a:rPr>
              <a:t>infection</a:t>
            </a:r>
            <a:r>
              <a:rPr lang="en-US" sz="2400" b="0" i="0">
                <a:effectLst/>
                <a:latin typeface="Roboto" panose="02000000000000000000" pitchFamily="2" charset="0"/>
              </a:rPr>
              <a:t>. Their laboratories described latent nuclear antigens expressed during latency and </a:t>
            </a:r>
            <a:r>
              <a:rPr lang="en-US" sz="2400" b="1" i="0">
                <a:effectLst/>
                <a:latin typeface="Roboto" panose="02000000000000000000" pitchFamily="2" charset="0"/>
              </a:rPr>
              <a:t>discovered</a:t>
            </a:r>
            <a:r>
              <a:rPr lang="en-US" sz="2400" b="0" i="0">
                <a:effectLst/>
                <a:latin typeface="Roboto" panose="02000000000000000000" pitchFamily="2" charset="0"/>
              </a:rPr>
              <a:t> several chemicals that activated the viral </a:t>
            </a:r>
            <a:r>
              <a:rPr lang="en-US" sz="2400" b="1" i="0">
                <a:effectLst/>
                <a:latin typeface="Roboto" panose="02000000000000000000" pitchFamily="2" charset="0"/>
              </a:rPr>
              <a:t>lytic cycle</a:t>
            </a:r>
            <a:r>
              <a:rPr lang="en-US" sz="2400" b="0" i="0">
                <a:effectLst/>
                <a:latin typeface="Roboto" panose="02000000000000000000" pitchFamily="2" charset="0"/>
              </a:rPr>
              <a:t>. 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284129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08DC2-F656-DB4F-816B-348E165D2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/>
              <a:t>George and Eva Klein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073B209-DF12-F04F-9CC3-64B6C71EE2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6180" y="2133005"/>
            <a:ext cx="4482292" cy="4474963"/>
          </a:xfr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BF0BDB76-1F93-644A-9094-EF14BB698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3531" y="2133007"/>
            <a:ext cx="5054202" cy="447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45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4C0AC-F906-A744-993C-AD14F6A0C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/>
              <a:t>MECHANISM OF LYTIC CYCLE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86F5CA4-A399-6540-8973-AD4024D49A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1232297"/>
            <a:ext cx="10123092" cy="5339953"/>
          </a:xfrm>
        </p:spPr>
      </p:pic>
    </p:spTree>
    <p:extLst>
      <p:ext uri="{BB962C8B-B14F-4D97-AF65-F5344CB8AC3E}">
        <p14:creationId xmlns:p14="http://schemas.microsoft.com/office/powerpoint/2010/main" val="1269203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CD4F8-FA0D-994A-A4BB-2A55B8F1E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b="1" i="1" u="sng"/>
              <a:t>Attachment</a:t>
            </a:r>
            <a:r>
              <a:rPr lang="en-US" b="1" i="1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64E06B-EB60-5547-BE9E-2E07C27CA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266" y="1285875"/>
            <a:ext cx="9692665" cy="5319713"/>
          </a:xfrm>
        </p:spPr>
        <p:txBody>
          <a:bodyPr/>
          <a:lstStyle/>
          <a:p>
            <a:r>
              <a:rPr lang="en-US" sz="2400" b="0" i="0">
                <a:effectLst/>
                <a:latin typeface="-apple-system"/>
              </a:rPr>
              <a:t>the phage attaches itself to the surface of the host cell in order to inject its DNA into the cell</a:t>
            </a:r>
          </a:p>
          <a:p>
            <a:r>
              <a:rPr lang="en-US" sz="2400" b="0" i="0">
                <a:effectLst/>
                <a:latin typeface="-apple-system"/>
              </a:rPr>
              <a:t>. The binding is due to electrostatic interactions and is influenced by pH and the presence of ions</a:t>
            </a:r>
          </a:p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75B1E16-40C5-BA49-8F02-1A8C7428E9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345" y="3178969"/>
            <a:ext cx="5464968" cy="306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569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7FADE-E385-8844-9026-0F28E39C7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/>
              <a:t>2. PENETRATION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AB427-40EC-FC4A-9100-D03BF659D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535906"/>
            <a:ext cx="8946541" cy="4712493"/>
          </a:xfrm>
        </p:spPr>
        <p:txBody>
          <a:bodyPr/>
          <a:lstStyle/>
          <a:p>
            <a:r>
              <a:rPr lang="en-US" sz="2400" b="0" i="0">
                <a:effectLst/>
                <a:latin typeface="-apple-system"/>
              </a:rPr>
              <a:t> the phage injects its DNA into the host cell by penetrating through the cell membrane</a:t>
            </a:r>
          </a:p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E7AA80A-CCAC-C845-8FE9-A22F7A075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609" y="2375297"/>
            <a:ext cx="8116491" cy="407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635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DE9A1-BA8C-E049-970A-C80047782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/>
              <a:t>TRANSCRIPTION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D3130-F227-6B40-9EC9-9BF07B3B9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482328"/>
            <a:ext cx="8946541" cy="4766071"/>
          </a:xfrm>
        </p:spPr>
        <p:txBody>
          <a:bodyPr>
            <a:normAutofit/>
          </a:bodyPr>
          <a:lstStyle/>
          <a:p>
            <a:r>
              <a:rPr lang="en-US" sz="2400" b="0" i="0">
                <a:effectLst/>
                <a:latin typeface="-apple-system"/>
              </a:rPr>
              <a:t> the host cell's DNA is degraded and the cell's metabolism is directed to initiate phage biosynthesis. </a:t>
            </a:r>
          </a:p>
          <a:p>
            <a:endParaRPr lang="en-US" sz="240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756D9BE-71A5-8A4D-9575-3A847EDA9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625077" y="2589609"/>
            <a:ext cx="8126015" cy="394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211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CC286-B8EE-D74F-8409-C200BF7A4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/>
              <a:t>BIOSYNTHESIS</a:t>
            </a:r>
            <a:r>
              <a:rPr lang="en-US" b="1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5694F-53D5-894F-9C4F-B96E0FBB5F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0" i="0">
                <a:effectLst/>
                <a:latin typeface="-apple-system"/>
              </a:rPr>
              <a:t> the phage DNA replicates inside the cell, synthesizing new phage DNA and proteins</a:t>
            </a:r>
          </a:p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414AAC3-FC90-444A-9247-874B5F8C2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922" y="2982515"/>
            <a:ext cx="7215187" cy="326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4051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Ion</vt:lpstr>
      <vt:lpstr>Lytic cycle</vt:lpstr>
      <vt:lpstr>Definition of lytic cycle </vt:lpstr>
      <vt:lpstr>Origin of LYTIC cycle </vt:lpstr>
      <vt:lpstr>George and Eva Klein </vt:lpstr>
      <vt:lpstr>MECHANISM OF LYTIC CYCLE </vt:lpstr>
      <vt:lpstr>Attachment </vt:lpstr>
      <vt:lpstr>2. PENETRATION </vt:lpstr>
      <vt:lpstr>TRANSCRIPTION </vt:lpstr>
      <vt:lpstr>BIOSYNTHESIS </vt:lpstr>
      <vt:lpstr>MATURATION </vt:lpstr>
      <vt:lpstr>Release </vt:lpstr>
      <vt:lpstr>PowerPoint Presentation</vt:lpstr>
      <vt:lpstr>Example </vt:lpstr>
      <vt:lpstr>POSITIVE EFFECTS OF LYTIC CYCLE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Assignment of BACTERIOLOHY AND VIROLOGY “RUKHSANA”  BBOF18M011 </dc:title>
  <dc:creator>923482875564</dc:creator>
  <cp:lastModifiedBy>ranahammad7242@gmail.com</cp:lastModifiedBy>
  <cp:revision>6</cp:revision>
  <dcterms:created xsi:type="dcterms:W3CDTF">2020-11-14T12:03:07Z</dcterms:created>
  <dcterms:modified xsi:type="dcterms:W3CDTF">2020-11-21T09:33:29Z</dcterms:modified>
</cp:coreProperties>
</file>