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14" r:id="rId2"/>
    <p:sldId id="256" r:id="rId3"/>
    <p:sldId id="296" r:id="rId4"/>
    <p:sldId id="293" r:id="rId5"/>
    <p:sldId id="301" r:id="rId6"/>
    <p:sldId id="302" r:id="rId7"/>
    <p:sldId id="303" r:id="rId8"/>
    <p:sldId id="276" r:id="rId9"/>
    <p:sldId id="305" r:id="rId10"/>
    <p:sldId id="304" r:id="rId11"/>
    <p:sldId id="306" r:id="rId12"/>
    <p:sldId id="308" r:id="rId13"/>
    <p:sldId id="309" r:id="rId14"/>
    <p:sldId id="307" r:id="rId15"/>
    <p:sldId id="310" r:id="rId16"/>
    <p:sldId id="311" r:id="rId17"/>
    <p:sldId id="312" r:id="rId18"/>
    <p:sldId id="31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9E9CB5-B09A-4655-AF97-8B35942EF7C8}" type="datetimeFigureOut">
              <a:rPr lang="en-US" smtClean="0"/>
              <a:t>4/30/2020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864E42-BB2C-4AA2-96FE-E820699C2484}" type="slidenum">
              <a:rPr lang="en-US" smtClean="0"/>
              <a:t>‹#›</a:t>
            </a:fld>
            <a:endParaRPr lang="en-US"/>
          </a:p>
        </p:txBody>
      </p:sp>
    </p:spTree>
    <p:extLst>
      <p:ext uri="{BB962C8B-B14F-4D97-AF65-F5344CB8AC3E}">
        <p14:creationId xmlns:p14="http://schemas.microsoft.com/office/powerpoint/2010/main" val="135443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864E42-BB2C-4AA2-96FE-E820699C2484}" type="slidenum">
              <a:rPr lang="en-US" smtClean="0"/>
              <a:t>4</a:t>
            </a:fld>
            <a:endParaRPr lang="en-US"/>
          </a:p>
        </p:txBody>
      </p:sp>
    </p:spTree>
    <p:extLst>
      <p:ext uri="{BB962C8B-B14F-4D97-AF65-F5344CB8AC3E}">
        <p14:creationId xmlns:p14="http://schemas.microsoft.com/office/powerpoint/2010/main" val="303873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4A198ED-B76D-4BA9-8378-44807AD7F640}"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328159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A198ED-B76D-4BA9-8378-44807AD7F640}"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501902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A198ED-B76D-4BA9-8378-44807AD7F640}"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4092975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A198ED-B76D-4BA9-8378-44807AD7F640}"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1487780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A198ED-B76D-4BA9-8378-44807AD7F640}"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4142126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A198ED-B76D-4BA9-8378-44807AD7F640}"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234110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A198ED-B76D-4BA9-8378-44807AD7F640}"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2239475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A198ED-B76D-4BA9-8378-44807AD7F640}"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525580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198ED-B76D-4BA9-8378-44807AD7F640}"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2448667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A198ED-B76D-4BA9-8378-44807AD7F640}"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192096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A198ED-B76D-4BA9-8378-44807AD7F640}"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172593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198ED-B76D-4BA9-8378-44807AD7F640}" type="datetimeFigureOut">
              <a:rPr lang="en-US" smtClean="0"/>
              <a:t>4/30/2020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3612C-91AF-48CF-9CFA-32AF07D55A59}" type="slidenum">
              <a:rPr lang="en-US" smtClean="0"/>
              <a:t>‹#›</a:t>
            </a:fld>
            <a:endParaRPr lang="en-US"/>
          </a:p>
        </p:txBody>
      </p:sp>
    </p:spTree>
    <p:extLst>
      <p:ext uri="{BB962C8B-B14F-4D97-AF65-F5344CB8AC3E}">
        <p14:creationId xmlns:p14="http://schemas.microsoft.com/office/powerpoint/2010/main" val="256467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 (1).png"/>
          <p:cNvPicPr>
            <a:picLocks noGrp="1" noChangeAspect="1"/>
          </p:cNvPicPr>
          <p:nvPr>
            <p:ph sz="quarter" idx="1"/>
          </p:nvPr>
        </p:nvPicPr>
        <p:blipFill>
          <a:blip r:embed="rId2" cstate="print"/>
          <a:stretch>
            <a:fillRect/>
          </a:stretch>
        </p:blipFill>
        <p:spPr>
          <a:xfrm>
            <a:off x="1795461" y="214312"/>
            <a:ext cx="8520113" cy="5672137"/>
          </a:xfrm>
        </p:spPr>
      </p:pic>
    </p:spTree>
    <p:extLst>
      <p:ext uri="{BB962C8B-B14F-4D97-AF65-F5344CB8AC3E}">
        <p14:creationId xmlns:p14="http://schemas.microsoft.com/office/powerpoint/2010/main" val="2677356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fontScale="92500"/>
          </a:bodyPr>
          <a:lstStyle/>
          <a:p>
            <a:pPr marL="0" indent="0">
              <a:buNone/>
            </a:pPr>
            <a:r>
              <a:rPr lang="en-US" sz="3600" b="1" u="sng" dirty="0"/>
              <a:t>REVIEW</a:t>
            </a:r>
          </a:p>
          <a:p>
            <a:pPr marL="0" indent="0" algn="ctr">
              <a:buNone/>
            </a:pPr>
            <a:r>
              <a:rPr lang="en-US" sz="3600" b="1" dirty="0"/>
              <a:t>ADVANTAGES OF REINFORCED CONCRETE AS A STRUCTURAL MATERIAL</a:t>
            </a:r>
            <a:endParaRPr lang="en-US" sz="2400" b="1" dirty="0">
              <a:solidFill>
                <a:schemeClr val="accent1"/>
              </a:solidFill>
            </a:endParaRPr>
          </a:p>
          <a:p>
            <a:pPr algn="just"/>
            <a:r>
              <a:rPr lang="en-US" sz="2400" dirty="0">
                <a:solidFill>
                  <a:schemeClr val="tx1"/>
                </a:solidFill>
              </a:rPr>
              <a:t>Reinforced concrete may be the most important material available for construction. </a:t>
            </a:r>
          </a:p>
          <a:p>
            <a:pPr algn="just"/>
            <a:r>
              <a:rPr lang="en-US" sz="2400" dirty="0">
                <a:solidFill>
                  <a:schemeClr val="tx1"/>
                </a:solidFill>
              </a:rPr>
              <a:t>It is used in one form or another for almost all structures, great or small—buildings, bridges, pavements, dams, retaining walls, tunnels , drainage and irrigation facilities, tanks, and so on.</a:t>
            </a:r>
          </a:p>
          <a:p>
            <a:pPr algn="just"/>
            <a:r>
              <a:rPr lang="en-US" sz="2400" dirty="0">
                <a:solidFill>
                  <a:schemeClr val="tx1"/>
                </a:solidFill>
              </a:rPr>
              <a:t>The tremendous success of this universal construction material can be understood quite easily if its numerous advantages are considered.</a:t>
            </a:r>
          </a:p>
          <a:p>
            <a:pPr marL="457200" algn="just">
              <a:buFont typeface="Wingdings" panose="05000000000000000000" pitchFamily="2" charset="2"/>
              <a:buChar char="Ø"/>
            </a:pPr>
            <a:r>
              <a:rPr lang="en-US" sz="2400" dirty="0">
                <a:solidFill>
                  <a:schemeClr val="tx1"/>
                </a:solidFill>
              </a:rPr>
              <a:t>It has considerable compressive strength per unit cost compared with most other materials.</a:t>
            </a:r>
          </a:p>
          <a:p>
            <a:pPr marL="457200" algn="just">
              <a:buFont typeface="Wingdings" panose="05000000000000000000" pitchFamily="2" charset="2"/>
              <a:buChar char="Ø"/>
            </a:pPr>
            <a:r>
              <a:rPr lang="en-US" sz="2400" dirty="0">
                <a:solidFill>
                  <a:schemeClr val="tx1"/>
                </a:solidFill>
              </a:rPr>
              <a:t> Reinforced concrete has great resistance to the actions of ﬁre and water and, in fact, is the best structural material available for situations where water is present. During ﬁres of average intensity, members with a satisfactory cover of concrete over the reinforcing bars suffer only surface damage without failure.</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73820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0" indent="0">
              <a:buNone/>
            </a:pPr>
            <a:r>
              <a:rPr lang="en-US" sz="3600" b="1" u="sng" dirty="0"/>
              <a:t>REVIEW</a:t>
            </a:r>
          </a:p>
          <a:p>
            <a:pPr marL="0" indent="0" algn="ctr">
              <a:buNone/>
            </a:pPr>
            <a:r>
              <a:rPr lang="en-US" sz="3600" b="1" dirty="0"/>
              <a:t>ADVANTAGES OF REINFORCED CONCRETE AS A STRUCTURAL MATERIAL……….</a:t>
            </a:r>
            <a:endParaRPr lang="en-US" sz="2400" b="1" dirty="0">
              <a:solidFill>
                <a:schemeClr val="accent1"/>
              </a:solidFill>
            </a:endParaRPr>
          </a:p>
          <a:p>
            <a:pPr marL="457200" algn="just">
              <a:buFont typeface="Wingdings" panose="05000000000000000000" pitchFamily="2" charset="2"/>
              <a:buChar char="Ø"/>
            </a:pPr>
            <a:r>
              <a:rPr lang="en-US" sz="2400" dirty="0">
                <a:solidFill>
                  <a:schemeClr val="tx1"/>
                </a:solidFill>
              </a:rPr>
              <a:t>It is a low-maintenance material.</a:t>
            </a:r>
          </a:p>
          <a:p>
            <a:pPr marL="457200" algn="just">
              <a:buFont typeface="Wingdings" panose="05000000000000000000" pitchFamily="2" charset="2"/>
              <a:buChar char="Ø"/>
            </a:pPr>
            <a:r>
              <a:rPr lang="en-US" sz="2400" dirty="0">
                <a:solidFill>
                  <a:schemeClr val="tx1"/>
                </a:solidFill>
              </a:rPr>
              <a:t>As compared with other materials, it has a very long service life. Under proper conditions, reinforced concrete structures can be used indeﬁnitely without reduction of their load carrying abilities. This can be explained by the fact that the strength of concrete does not decrease with time but actually increases over a very long period, measured in years, because of the lengthy process of the solidiﬁcation of the cement paste (Hydration).</a:t>
            </a:r>
          </a:p>
          <a:p>
            <a:pPr marL="457200" algn="just">
              <a:buFont typeface="Wingdings" panose="05000000000000000000" pitchFamily="2" charset="2"/>
              <a:buChar char="Ø"/>
            </a:pPr>
            <a:r>
              <a:rPr lang="en-US" sz="2400" dirty="0">
                <a:solidFill>
                  <a:schemeClr val="tx1"/>
                </a:solidFill>
              </a:rPr>
              <a:t>It is usually the only economical material available for footings, ﬂoor slabs, basement walls, piers and similar applications.</a:t>
            </a:r>
          </a:p>
          <a:p>
            <a:pPr marL="457200" algn="just">
              <a:buFont typeface="Wingdings" panose="05000000000000000000" pitchFamily="2" charset="2"/>
              <a:buChar char="Ø"/>
            </a:pPr>
            <a:r>
              <a:rPr lang="en-US" sz="2400" dirty="0">
                <a:solidFill>
                  <a:schemeClr val="tx1"/>
                </a:solidFill>
              </a:rPr>
              <a:t>A special feature of concrete is its ability to be cast into an extraordinary variety of shapes from simple slabs, beams and columns to great arches and shells. </a:t>
            </a:r>
          </a:p>
          <a:p>
            <a:pPr marL="457200" algn="just">
              <a:lnSpc>
                <a:spcPct val="110000"/>
              </a:lnSpc>
              <a:spcBef>
                <a:spcPts val="0"/>
              </a:spcBef>
              <a:buFont typeface="Wingdings" panose="05000000000000000000" pitchFamily="2" charset="2"/>
              <a:buChar char="Ø"/>
            </a:pPr>
            <a:r>
              <a:rPr lang="en-US" sz="2400" dirty="0">
                <a:solidFill>
                  <a:schemeClr val="tx1"/>
                </a:solidFill>
              </a:rPr>
              <a:t>A lower grade of skilled labor is required for erection as compared with other materials</a:t>
            </a:r>
          </a:p>
          <a:p>
            <a:pPr indent="0" algn="just">
              <a:lnSpc>
                <a:spcPct val="110000"/>
              </a:lnSpc>
              <a:spcBef>
                <a:spcPts val="0"/>
              </a:spcBef>
              <a:buNone/>
            </a:pPr>
            <a:r>
              <a:rPr lang="en-US" sz="2400" dirty="0">
                <a:solidFill>
                  <a:schemeClr val="tx1"/>
                </a:solidFill>
              </a:rPr>
              <a:t>    Such as structural steel.</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160954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fontScale="92500"/>
          </a:bodyPr>
          <a:lstStyle/>
          <a:p>
            <a:pPr marL="0" indent="0">
              <a:buNone/>
            </a:pPr>
            <a:r>
              <a:rPr lang="en-US" sz="3600" b="1" u="sng" dirty="0"/>
              <a:t>REVIEW</a:t>
            </a:r>
          </a:p>
          <a:p>
            <a:pPr marL="0" indent="0" algn="ctr">
              <a:buNone/>
            </a:pPr>
            <a:r>
              <a:rPr lang="en-US" sz="3600" b="1" dirty="0"/>
              <a:t>DISADVANTAGES OF CONCRETE AS A STRUCTURAL MATERIAL……….</a:t>
            </a:r>
            <a:endParaRPr lang="en-US" sz="2400" b="1" dirty="0">
              <a:solidFill>
                <a:schemeClr val="accent1"/>
              </a:solidFill>
            </a:endParaRPr>
          </a:p>
          <a:p>
            <a:pPr marL="457200" algn="just">
              <a:buFont typeface="Wingdings" panose="05000000000000000000" pitchFamily="2" charset="2"/>
              <a:buChar char="Ø"/>
            </a:pPr>
            <a:r>
              <a:rPr lang="en-US" sz="2400" dirty="0">
                <a:solidFill>
                  <a:schemeClr val="tx1"/>
                </a:solidFill>
              </a:rPr>
              <a:t>To use concrete successfully, the designer must be completely familiar with its weak points as well as its strong ones. Among its disadvantages are the following:</a:t>
            </a:r>
          </a:p>
          <a:p>
            <a:pPr marL="800100" indent="-285750" algn="just">
              <a:buFont typeface="Courier New" panose="02070309020205020404" pitchFamily="49" charset="0"/>
              <a:buChar char="o"/>
            </a:pPr>
            <a:r>
              <a:rPr lang="en-US" sz="2400" dirty="0">
                <a:solidFill>
                  <a:schemeClr val="tx1"/>
                </a:solidFill>
              </a:rPr>
              <a:t>Concrete has a very low tensile strength, requiring the use of tensile reinforcing.</a:t>
            </a:r>
          </a:p>
          <a:p>
            <a:pPr marL="800100" indent="-285750" algn="just">
              <a:buFont typeface="Courier New" panose="02070309020205020404" pitchFamily="49" charset="0"/>
              <a:buChar char="o"/>
            </a:pPr>
            <a:r>
              <a:rPr lang="en-US" sz="2400" dirty="0">
                <a:solidFill>
                  <a:schemeClr val="tx1"/>
                </a:solidFill>
              </a:rPr>
              <a:t>Forms are required to hold the concrete in place until it hardens sufﬁciently. In addition, false work or shoring may be necessary to keep the forms in place for roofs, walls, ﬂoors and similar structures until the concrete members gain sufﬁcient strength to support themselves. Form work is very expensive. In the United States, its costs run from one-third to two-thirds of the total cost of a reinforced concrete structure, with average values of about 50%. </a:t>
            </a:r>
          </a:p>
          <a:p>
            <a:pPr marL="800100" indent="-285750" algn="just">
              <a:buFont typeface="Courier New" panose="02070309020205020404" pitchFamily="49" charset="0"/>
              <a:buChar char="o"/>
            </a:pPr>
            <a:r>
              <a:rPr lang="en-US" sz="2400" dirty="0">
                <a:solidFill>
                  <a:schemeClr val="tx1"/>
                </a:solidFill>
              </a:rPr>
              <a:t>It should be obvious that when efforts are made to improve the economy of reinforced concrete structures, the major emphasis is on reducing formwork costs.</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087432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US" sz="3600" b="1" u="sng" dirty="0"/>
              <a:t>REVIEW</a:t>
            </a:r>
          </a:p>
          <a:p>
            <a:pPr marL="0" indent="0" algn="ctr">
              <a:buNone/>
            </a:pPr>
            <a:r>
              <a:rPr lang="en-US" sz="3600" b="1" dirty="0"/>
              <a:t>DISADVANTAGES OF CONCRETE AS A STRUCTURAL MATERIAL……….</a:t>
            </a:r>
            <a:endParaRPr lang="en-US" sz="2400" b="1" dirty="0">
              <a:solidFill>
                <a:schemeClr val="accent1"/>
              </a:solidFill>
            </a:endParaRPr>
          </a:p>
          <a:p>
            <a:pPr marL="800100" indent="-285750" algn="just">
              <a:buFont typeface="Courier New" panose="02070309020205020404" pitchFamily="49" charset="0"/>
              <a:buChar char="o"/>
            </a:pPr>
            <a:r>
              <a:rPr lang="en-US" sz="2400" dirty="0">
                <a:solidFill>
                  <a:schemeClr val="tx1"/>
                </a:solidFill>
              </a:rPr>
              <a:t>The low strength per unit of weight of concrete leads to heavy members. This becomes an increasingly important matter for long span structures, where concrete’s large dead weight has a great effect on bending moments. Light weight aggregates can be used to reduce concrete weight, but the cost of the concrete is increased. </a:t>
            </a:r>
          </a:p>
          <a:p>
            <a:pPr marL="800100" indent="-285750" algn="just">
              <a:buFont typeface="Courier New" panose="02070309020205020404" pitchFamily="49" charset="0"/>
              <a:buChar char="o"/>
            </a:pPr>
            <a:r>
              <a:rPr lang="en-US" sz="2400" dirty="0">
                <a:solidFill>
                  <a:schemeClr val="tx1"/>
                </a:solidFill>
              </a:rPr>
              <a:t>Similarly, the low strength per unit of volume of concrete means members will be relatively large, an important consideration for tall buildings and long-span structures.</a:t>
            </a:r>
          </a:p>
          <a:p>
            <a:pPr marL="800100" indent="-285750" algn="just">
              <a:buFont typeface="Courier New" panose="02070309020205020404" pitchFamily="49" charset="0"/>
              <a:buChar char="o"/>
            </a:pPr>
            <a:r>
              <a:rPr lang="en-US" sz="2400" dirty="0">
                <a:solidFill>
                  <a:schemeClr val="tx1"/>
                </a:solidFill>
              </a:rPr>
              <a:t>The properties of concrete vary widely because of variations in its proportioning and mixing. Furthermore, the placing and curing of concrete is not as carefully controlled as is the production of other materials, such as structural steel and laminated wood.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1743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14375" y="433387"/>
            <a:ext cx="10915649" cy="6596063"/>
          </a:xfrm>
          <a:prstGeom prst="rect">
            <a:avLst/>
          </a:prstGeom>
        </p:spPr>
      </p:pic>
    </p:spTree>
    <p:extLst>
      <p:ext uri="{BB962C8B-B14F-4D97-AF65-F5344CB8AC3E}">
        <p14:creationId xmlns:p14="http://schemas.microsoft.com/office/powerpoint/2010/main" val="2874111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US" sz="3600" b="1" u="sng" dirty="0"/>
              <a:t>REVIEW</a:t>
            </a:r>
          </a:p>
          <a:p>
            <a:pPr marL="0" indent="0" algn="ctr">
              <a:buNone/>
            </a:pPr>
            <a:r>
              <a:rPr lang="en-US" sz="3600" b="1" dirty="0"/>
              <a:t>COMPARISON OF REINFORCED CONCRETE AND STRUCTURAL STEEL FOR BUILDINGS AND BRIDGES</a:t>
            </a:r>
            <a:endParaRPr lang="en-US" sz="2400" b="1" dirty="0">
              <a:solidFill>
                <a:schemeClr val="accent1"/>
              </a:solidFill>
            </a:endParaRPr>
          </a:p>
          <a:p>
            <a:pPr marL="800100" indent="-285750" algn="just">
              <a:buFont typeface="Courier New" panose="02070309020205020404" pitchFamily="49" charset="0"/>
              <a:buChar char="o"/>
            </a:pPr>
            <a:r>
              <a:rPr lang="en-US" sz="2400" dirty="0">
                <a:solidFill>
                  <a:schemeClr val="tx1"/>
                </a:solidFill>
              </a:rPr>
              <a:t>When a particular type of structure is being considered, the student may be puzzled by the question, “Should reinforced concrete or structural steel be used?”</a:t>
            </a:r>
          </a:p>
          <a:p>
            <a:pPr marL="800100" indent="-285750" algn="just">
              <a:buFont typeface="Courier New" panose="02070309020205020404" pitchFamily="49" charset="0"/>
              <a:buChar char="o"/>
            </a:pPr>
            <a:r>
              <a:rPr lang="en-US" sz="2400" dirty="0">
                <a:solidFill>
                  <a:schemeClr val="tx1"/>
                </a:solidFill>
              </a:rPr>
              <a:t>There is much joking on this point, with the proponents of reinforced concrete referring to steel as that material that rusts and those favoring structural steel referring to concrete as the material that, when overstressed, tends to return to its natural state- that is sand and gravel.</a:t>
            </a:r>
          </a:p>
          <a:p>
            <a:pPr marL="800100" indent="-285750" algn="just">
              <a:buFont typeface="Courier New" panose="02070309020205020404" pitchFamily="49" charset="0"/>
              <a:buChar char="o"/>
            </a:pPr>
            <a:r>
              <a:rPr lang="en-US" sz="2400" dirty="0">
                <a:solidFill>
                  <a:schemeClr val="tx1"/>
                </a:solidFill>
              </a:rPr>
              <a:t>There is no simple answer to this question, in as much as both of these materials  have many excellent characteristics that can be utilized successfully for so many types of structures.</a:t>
            </a:r>
          </a:p>
          <a:p>
            <a:pPr marL="800100" indent="-285750" algn="just">
              <a:buFont typeface="Courier New" panose="02070309020205020404" pitchFamily="49" charset="0"/>
              <a:buChar char="o"/>
            </a:pPr>
            <a:r>
              <a:rPr lang="en-US" sz="2400" dirty="0">
                <a:solidFill>
                  <a:schemeClr val="tx1"/>
                </a:solidFill>
              </a:rPr>
              <a:t>In fact, they are often used together in the same structures with wonderful results.</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71756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US" sz="3600" b="1" u="sng" dirty="0"/>
              <a:t>REVIEW</a:t>
            </a:r>
          </a:p>
          <a:p>
            <a:pPr marL="0" indent="0" algn="ctr">
              <a:buNone/>
            </a:pPr>
            <a:r>
              <a:rPr lang="en-US" sz="3600" b="1" dirty="0"/>
              <a:t>COMPARISON OF REINFORCED CONCRETE AND STRUCTURAL STEEL FOR BUILDINGS AND BRIDGES…</a:t>
            </a:r>
            <a:endParaRPr lang="en-US" sz="2400" b="1" dirty="0">
              <a:solidFill>
                <a:schemeClr val="accent1"/>
              </a:solidFill>
            </a:endParaRPr>
          </a:p>
          <a:p>
            <a:pPr marL="800100" indent="-285750" algn="just">
              <a:buFont typeface="Courier New" panose="02070309020205020404" pitchFamily="49" charset="0"/>
              <a:buChar char="o"/>
            </a:pPr>
            <a:r>
              <a:rPr lang="en-US" sz="2400" dirty="0">
                <a:solidFill>
                  <a:schemeClr val="tx1"/>
                </a:solidFill>
              </a:rPr>
              <a:t>The selection of the structural material to be used for a particular building depends on the </a:t>
            </a:r>
            <a:r>
              <a:rPr lang="en-US" sz="2400" b="1" dirty="0">
                <a:solidFill>
                  <a:schemeClr val="tx1"/>
                </a:solidFill>
              </a:rPr>
              <a:t>height and span of the structure, the material market, foundation conditions</a:t>
            </a:r>
            <a:r>
              <a:rPr lang="en-US" sz="2400" dirty="0">
                <a:solidFill>
                  <a:schemeClr val="tx1"/>
                </a:solidFill>
              </a:rPr>
              <a:t>, local building codes and architectural considerations. </a:t>
            </a:r>
          </a:p>
          <a:p>
            <a:pPr marL="800100" indent="-285750" algn="just">
              <a:buFont typeface="Courier New" panose="02070309020205020404" pitchFamily="49" charset="0"/>
              <a:buChar char="o"/>
            </a:pPr>
            <a:r>
              <a:rPr lang="en-US" sz="2400" dirty="0">
                <a:solidFill>
                  <a:schemeClr val="tx1"/>
                </a:solidFill>
              </a:rPr>
              <a:t>For buildings of less than 4 stories, reinforced concrete, structural steel, and wall-bearing construction are competitive. </a:t>
            </a:r>
          </a:p>
          <a:p>
            <a:pPr marL="800100" indent="-285750" algn="just">
              <a:buFont typeface="Courier New" panose="02070309020205020404" pitchFamily="49" charset="0"/>
              <a:buChar char="o"/>
            </a:pPr>
            <a:r>
              <a:rPr lang="en-US" sz="2400" dirty="0">
                <a:solidFill>
                  <a:schemeClr val="tx1"/>
                </a:solidFill>
              </a:rPr>
              <a:t>From 4 to about 20 stories, reinforced concrete and structural steel are economically competitive, with steel having been used in most of the jobs above 20 stories in the past.</a:t>
            </a:r>
          </a:p>
          <a:p>
            <a:pPr marL="800100" indent="-285750" algn="just">
              <a:buFont typeface="Courier New" panose="02070309020205020404" pitchFamily="49" charset="0"/>
              <a:buChar char="o"/>
            </a:pPr>
            <a:r>
              <a:rPr lang="en-US" sz="2400" dirty="0">
                <a:solidFill>
                  <a:schemeClr val="tx1"/>
                </a:solidFill>
              </a:rPr>
              <a:t>Today, however, reinforced concrete is becoming increasingly competitive above 20 stories, and there are a number of reinforced concrete buildings of greater height around the world. </a:t>
            </a:r>
          </a:p>
          <a:p>
            <a:pPr marL="800100" indent="-285750" algn="just">
              <a:buFont typeface="Courier New" panose="02070309020205020404" pitchFamily="49" charset="0"/>
              <a:buChar char="o"/>
            </a:pPr>
            <a:endParaRPr lang="en-US" sz="2400" dirty="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41966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US" sz="3600" b="1" u="sng" dirty="0"/>
              <a:t>REVIEW</a:t>
            </a:r>
          </a:p>
          <a:p>
            <a:pPr marL="0" indent="0" algn="ctr">
              <a:buNone/>
            </a:pPr>
            <a:r>
              <a:rPr lang="en-US" sz="3600" b="1" dirty="0"/>
              <a:t>COMPARISON OF REINFORCED CONCRETE AND STRUCTURAL STEEL FOR BUILDINGS AND BRIDGES…</a:t>
            </a:r>
            <a:endParaRPr lang="en-US" sz="2400" b="1" dirty="0">
              <a:solidFill>
                <a:schemeClr val="accent1"/>
              </a:solidFill>
            </a:endParaRPr>
          </a:p>
          <a:p>
            <a:pPr marL="800100" indent="-285750" algn="just">
              <a:buFont typeface="Courier New" panose="02070309020205020404" pitchFamily="49" charset="0"/>
              <a:buChar char="o"/>
            </a:pPr>
            <a:r>
              <a:rPr lang="en-US" sz="2400" dirty="0">
                <a:solidFill>
                  <a:schemeClr val="tx1"/>
                </a:solidFill>
              </a:rPr>
              <a:t>The Foundation conditions can often affect the selection of the material to be used for the structural frame. If foundation conditions are poor, using a lighter structural steel frame may be desirable.</a:t>
            </a:r>
          </a:p>
          <a:p>
            <a:pPr marL="800100" indent="-285750" algn="just">
              <a:buFont typeface="Courier New" panose="02070309020205020404" pitchFamily="49" charset="0"/>
              <a:buChar char="o"/>
            </a:pPr>
            <a:r>
              <a:rPr lang="en-US" sz="2400" dirty="0">
                <a:solidFill>
                  <a:schemeClr val="tx1"/>
                </a:solidFill>
              </a:rPr>
              <a:t>The building code in a particular city may favor one material over the other. For instance, many cities have ﬁre zones in which only ﬁre proof structures can be erected—a very favorable situation for reinforced concrete.</a:t>
            </a:r>
          </a:p>
          <a:p>
            <a:pPr marL="800100" indent="-285750" algn="just">
              <a:buFont typeface="Courier New" panose="02070309020205020404" pitchFamily="49" charset="0"/>
              <a:buChar char="o"/>
            </a:pPr>
            <a:r>
              <a:rPr lang="en-US" sz="2400" dirty="0">
                <a:solidFill>
                  <a:schemeClr val="tx1"/>
                </a:solidFill>
              </a:rPr>
              <a:t>Finally, the time element favors structural steel frames, as they can be erected more quickly than reinforced concrete ones.</a:t>
            </a:r>
          </a:p>
          <a:p>
            <a:pPr marL="800100" indent="-285750" algn="just">
              <a:buFont typeface="Courier New" panose="02070309020205020404" pitchFamily="49" charset="0"/>
              <a:buChar char="o"/>
            </a:pPr>
            <a:r>
              <a:rPr lang="en-US" sz="2400" dirty="0">
                <a:solidFill>
                  <a:schemeClr val="tx1"/>
                </a:solidFill>
              </a:rPr>
              <a:t>The time advantage, however, is not as great as it might seem at ﬁrst because, if the structure is to have any type of ﬁre rating, the builder will have to cover the steel with some kind of ﬁre prooﬁng material after it is erected.</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19368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US" sz="3600" b="1" u="sng" dirty="0"/>
              <a:t>REVIEW</a:t>
            </a:r>
          </a:p>
          <a:p>
            <a:pPr marL="0" indent="0" algn="ctr">
              <a:buNone/>
            </a:pPr>
            <a:r>
              <a:rPr lang="en-US" sz="3600" b="1" dirty="0"/>
              <a:t>COMPARISON OF REINFORCED CONCRETE AND STRUCTURAL STEEL FOR BUILDINGS AND BRIDGES…</a:t>
            </a:r>
            <a:endParaRPr lang="en-US" sz="2400" b="1" dirty="0">
              <a:solidFill>
                <a:schemeClr val="accent1"/>
              </a:solidFill>
            </a:endParaRPr>
          </a:p>
          <a:p>
            <a:pPr marL="800100" indent="-285750" algn="just">
              <a:buFont typeface="Courier New" panose="02070309020205020404" pitchFamily="49" charset="0"/>
              <a:buChar char="o"/>
            </a:pPr>
            <a:r>
              <a:rPr lang="en-US" sz="2400" dirty="0">
                <a:solidFill>
                  <a:schemeClr val="tx1"/>
                </a:solidFill>
              </a:rPr>
              <a:t>Making decisions about using concrete or steel for a bridge involves several factors, such as span, foundation conditions, loads, architectural considerations, and others.</a:t>
            </a:r>
          </a:p>
          <a:p>
            <a:pPr marL="800100" indent="-285750" algn="just">
              <a:buFont typeface="Courier New" panose="02070309020205020404" pitchFamily="49" charset="0"/>
              <a:buChar char="o"/>
            </a:pPr>
            <a:r>
              <a:rPr lang="en-US" sz="2400" dirty="0">
                <a:solidFill>
                  <a:schemeClr val="tx1"/>
                </a:solidFill>
              </a:rPr>
              <a:t>In general, concrete is an excellent compression material and normally will be favored for short-span bridges and for cases where rigidity is required (as, perhaps, for railway bridges).</a:t>
            </a:r>
          </a:p>
          <a:p>
            <a:pPr marL="514350" indent="0" algn="just">
              <a:buNone/>
            </a:pPr>
            <a:endParaRPr lang="en-US" sz="2400" dirty="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42697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5313" y="1214438"/>
            <a:ext cx="9505950" cy="2387600"/>
          </a:xfrm>
        </p:spPr>
        <p:txBody>
          <a:bodyPr anchor="t">
            <a:normAutofit/>
          </a:bodyPr>
          <a:lstStyle/>
          <a:p>
            <a:pPr algn="l"/>
            <a:r>
              <a:rPr lang="en-US" sz="2800" dirty="0">
                <a:ln w="0"/>
                <a:effectLst>
                  <a:outerShdw blurRad="38100" dist="19050" dir="2700000" algn="tl" rotWithShape="0">
                    <a:schemeClr val="dk1">
                      <a:alpha val="40000"/>
                    </a:schemeClr>
                  </a:outerShdw>
                </a:effectLst>
                <a:latin typeface="Arial Black" panose="020B0A04020102020204" pitchFamily="34" charset="0"/>
              </a:rPr>
              <a:t>COLLEGE OF ENGINEERING AND TECHNOLOGY </a:t>
            </a:r>
            <a:br>
              <a:rPr lang="en-US" sz="2800" dirty="0">
                <a:ln w="0"/>
                <a:effectLst>
                  <a:outerShdw blurRad="38100" dist="19050" dir="2700000" algn="tl" rotWithShape="0">
                    <a:schemeClr val="dk1">
                      <a:alpha val="40000"/>
                    </a:schemeClr>
                  </a:outerShdw>
                </a:effectLst>
                <a:latin typeface="Arial Black" panose="020B0A04020102020204" pitchFamily="34" charset="0"/>
              </a:rPr>
            </a:br>
            <a:r>
              <a:rPr lang="en-US" sz="2800" dirty="0">
                <a:ln w="0"/>
                <a:effectLst>
                  <a:outerShdw blurRad="38100" dist="19050" dir="2700000" algn="tl" rotWithShape="0">
                    <a:schemeClr val="dk1">
                      <a:alpha val="40000"/>
                    </a:schemeClr>
                  </a:outerShdw>
                </a:effectLst>
                <a:latin typeface="Arial Black" panose="020B0A04020102020204" pitchFamily="34" charset="0"/>
              </a:rPr>
              <a:t>              UNIVERSITY OF SARGODHA </a:t>
            </a:r>
            <a:r>
              <a:rPr lang="en-US" sz="2800" dirty="0">
                <a:ln w="0"/>
                <a:effectLst>
                  <a:outerShdw blurRad="38100" dist="19050" dir="2700000" algn="tl" rotWithShape="0">
                    <a:schemeClr val="dk1">
                      <a:alpha val="40000"/>
                    </a:schemeClr>
                  </a:outerShdw>
                </a:effectLst>
              </a:rPr>
              <a:t/>
            </a:r>
            <a:br>
              <a:rPr lang="en-US" sz="2800" dirty="0">
                <a:ln w="0"/>
                <a:effectLst>
                  <a:outerShdw blurRad="38100" dist="19050" dir="2700000" algn="tl" rotWithShape="0">
                    <a:schemeClr val="dk1">
                      <a:alpha val="40000"/>
                    </a:schemeClr>
                  </a:outerShdw>
                </a:effectLst>
              </a:rPr>
            </a:br>
            <a:r>
              <a:rPr lang="en-US" sz="2800" dirty="0">
                <a:ln w="0"/>
                <a:effectLst>
                  <a:outerShdw blurRad="38100" dist="19050" dir="2700000" algn="tl" rotWithShape="0">
                    <a:schemeClr val="dk1">
                      <a:alpha val="40000"/>
                    </a:schemeClr>
                  </a:outerShdw>
                </a:effectLst>
              </a:rPr>
              <a:t/>
            </a:r>
            <a:br>
              <a:rPr lang="en-US" sz="2800" dirty="0">
                <a:ln w="0"/>
                <a:effectLst>
                  <a:outerShdw blurRad="38100" dist="19050" dir="2700000" algn="tl" rotWithShape="0">
                    <a:schemeClr val="dk1">
                      <a:alpha val="40000"/>
                    </a:schemeClr>
                  </a:outerShdw>
                </a:effectLst>
              </a:rPr>
            </a:br>
            <a:r>
              <a:rPr lang="en-US" sz="2800" u="sng" dirty="0">
                <a:ln w="0"/>
                <a:effectLst>
                  <a:outerShdw blurRad="38100" dist="19050" dir="2700000" algn="tl" rotWithShape="0">
                    <a:schemeClr val="dk1">
                      <a:alpha val="40000"/>
                    </a:schemeClr>
                  </a:outerShdw>
                </a:effectLst>
                <a:latin typeface="Arial Black" panose="020B0A04020102020204" pitchFamily="34" charset="0"/>
              </a:rPr>
              <a:t>DESIGN OF STRUCTURES (CE-409)</a:t>
            </a:r>
            <a:br>
              <a:rPr lang="en-US" sz="2800" u="sng" dirty="0">
                <a:ln w="0"/>
                <a:effectLst>
                  <a:outerShdw blurRad="38100" dist="19050" dir="2700000" algn="tl" rotWithShape="0">
                    <a:schemeClr val="dk1">
                      <a:alpha val="40000"/>
                    </a:schemeClr>
                  </a:outerShdw>
                </a:effectLst>
                <a:latin typeface="Arial Black" panose="020B0A04020102020204" pitchFamily="34" charset="0"/>
              </a:rPr>
            </a:br>
            <a:r>
              <a:rPr lang="en-US" sz="2800" u="sng" dirty="0">
                <a:ln w="0"/>
                <a:effectLst>
                  <a:outerShdw blurRad="38100" dist="19050" dir="2700000" algn="tl" rotWithShape="0">
                    <a:schemeClr val="dk1">
                      <a:alpha val="40000"/>
                    </a:schemeClr>
                  </a:outerShdw>
                </a:effectLst>
                <a:latin typeface="Arial Black" panose="020B0A04020102020204" pitchFamily="34" charset="0"/>
              </a:rPr>
              <a:t>01-Credit Hour</a:t>
            </a:r>
          </a:p>
        </p:txBody>
      </p:sp>
      <p:sp>
        <p:nvSpPr>
          <p:cNvPr id="3" name="Subtitle 2"/>
          <p:cNvSpPr>
            <a:spLocks noGrp="1"/>
          </p:cNvSpPr>
          <p:nvPr>
            <p:ph type="subTitle" idx="1"/>
          </p:nvPr>
        </p:nvSpPr>
        <p:spPr>
          <a:xfrm>
            <a:off x="1524000" y="3602038"/>
            <a:ext cx="9144000" cy="2584450"/>
          </a:xfrm>
        </p:spPr>
        <p:txBody>
          <a:bodyPr>
            <a:normAutofit/>
          </a:bodyPr>
          <a:lstStyle/>
          <a:p>
            <a:pPr algn="just"/>
            <a:r>
              <a:rPr lang="en-US" b="1" dirty="0">
                <a:latin typeface="Bookman Old Style" panose="02050604050505020204" pitchFamily="18" charset="0"/>
              </a:rPr>
              <a:t>                         LECTURE-1</a:t>
            </a:r>
          </a:p>
          <a:p>
            <a:pPr algn="just"/>
            <a:r>
              <a:rPr lang="en-US" b="1" dirty="0">
                <a:latin typeface="Bookman Old Style" panose="02050604050505020204" pitchFamily="18" charset="0"/>
              </a:rPr>
              <a:t>                         </a:t>
            </a:r>
          </a:p>
          <a:p>
            <a:pPr algn="just"/>
            <a:r>
              <a:rPr lang="en-US" b="1" dirty="0">
                <a:latin typeface="Bookman Old Style" panose="02050604050505020204" pitchFamily="18" charset="0"/>
              </a:rPr>
              <a:t>                       </a:t>
            </a:r>
            <a:r>
              <a:rPr lang="en-US" b="1" u="sng" dirty="0">
                <a:latin typeface="Bookman Old Style" panose="02050604050505020204" pitchFamily="18" charset="0"/>
              </a:rPr>
              <a:t>INTRODUCTION </a:t>
            </a:r>
          </a:p>
          <a:p>
            <a:pPr algn="l"/>
            <a:endParaRPr lang="en-US" b="1" dirty="0">
              <a:latin typeface="Bookman Old Style" panose="02050604050505020204" pitchFamily="18" charset="0"/>
            </a:endParaRPr>
          </a:p>
          <a:p>
            <a:pPr algn="l">
              <a:lnSpc>
                <a:spcPct val="10000"/>
              </a:lnSpc>
            </a:pPr>
            <a:endParaRPr lang="en-US" b="1" dirty="0">
              <a:latin typeface="Bookman Old Style" panose="02050604050505020204" pitchFamily="18"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8137" t="16851" r="30466" b="20166"/>
          <a:stretch/>
        </p:blipFill>
        <p:spPr>
          <a:xfrm>
            <a:off x="5176837" y="0"/>
            <a:ext cx="1100138" cy="10858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3337" y="2271720"/>
            <a:ext cx="4380536" cy="2571743"/>
          </a:xfrm>
          <a:prstGeom prst="rect">
            <a:avLst/>
          </a:prstGeom>
        </p:spPr>
      </p:pic>
    </p:spTree>
    <p:extLst>
      <p:ext uri="{BB962C8B-B14F-4D97-AF65-F5344CB8AC3E}">
        <p14:creationId xmlns:p14="http://schemas.microsoft.com/office/powerpoint/2010/main" val="3025122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8650"/>
            <a:ext cx="10515600" cy="842964"/>
          </a:xfrm>
        </p:spPr>
        <p:txBody>
          <a:bodyPr>
            <a:normAutofit fontScale="90000"/>
          </a:bodyPr>
          <a:lstStyle/>
          <a:p>
            <a:pPr algn="ctr"/>
            <a:r>
              <a:rPr lang="en-US" b="1" i="1" dirty="0">
                <a:latin typeface="+mn-lt"/>
              </a:rPr>
              <a:t>COURSE OUTLINES</a:t>
            </a:r>
            <a:r>
              <a:rPr lang="en-US" b="1" i="1" dirty="0"/>
              <a:t/>
            </a:r>
            <a:br>
              <a:rPr lang="en-US" b="1" i="1" dirty="0"/>
            </a:br>
            <a:endParaRPr lang="en-US" dirty="0"/>
          </a:p>
        </p:txBody>
      </p:sp>
      <p:sp>
        <p:nvSpPr>
          <p:cNvPr id="3" name="Content Placeholder 2"/>
          <p:cNvSpPr>
            <a:spLocks noGrp="1"/>
          </p:cNvSpPr>
          <p:nvPr>
            <p:ph idx="1"/>
          </p:nvPr>
        </p:nvSpPr>
        <p:spPr>
          <a:xfrm>
            <a:off x="838199" y="1257300"/>
            <a:ext cx="10920413" cy="4919663"/>
          </a:xfrm>
        </p:spPr>
        <p:txBody>
          <a:bodyPr>
            <a:normAutofit fontScale="92500" lnSpcReduction="10000"/>
          </a:bodyPr>
          <a:lstStyle/>
          <a:p>
            <a:pPr lvl="0"/>
            <a:r>
              <a:rPr lang="en-US" dirty="0"/>
              <a:t>Specifications and codes of practice.</a:t>
            </a:r>
          </a:p>
          <a:p>
            <a:pPr lvl="0"/>
            <a:endParaRPr lang="en-US" dirty="0"/>
          </a:p>
          <a:p>
            <a:pPr lvl="0"/>
            <a:r>
              <a:rPr lang="en-US" dirty="0"/>
              <a:t>Choice and forms of structures for Various Conditions.</a:t>
            </a:r>
          </a:p>
          <a:p>
            <a:pPr lvl="0"/>
            <a:endParaRPr lang="en-US" dirty="0"/>
          </a:p>
          <a:p>
            <a:pPr lvl="0"/>
            <a:r>
              <a:rPr lang="en-US" dirty="0"/>
              <a:t>Drawing office practice for preparation of Detailed Drawings.</a:t>
            </a:r>
          </a:p>
          <a:p>
            <a:pPr lvl="0"/>
            <a:endParaRPr lang="en-US" dirty="0"/>
          </a:p>
          <a:p>
            <a:pPr lvl="0"/>
            <a:r>
              <a:rPr lang="en-US" dirty="0"/>
              <a:t>Analysis, design and preparation of working drawings of Steel and Concrete structures. </a:t>
            </a:r>
          </a:p>
          <a:p>
            <a:pPr lvl="0"/>
            <a:endParaRPr lang="en-US" dirty="0"/>
          </a:p>
          <a:p>
            <a:pPr lvl="0"/>
            <a:r>
              <a:rPr lang="en-US" dirty="0"/>
              <a:t>Introduction to Basics of Earthquake Resistant Design.</a:t>
            </a:r>
          </a:p>
          <a:p>
            <a:pPr marL="0" indent="0">
              <a:buNone/>
            </a:pPr>
            <a:r>
              <a:rPr lang="en-US" dirty="0"/>
              <a:t> </a:t>
            </a:r>
          </a:p>
          <a:p>
            <a:endParaRPr lang="en-US" dirty="0"/>
          </a:p>
        </p:txBody>
      </p:sp>
      <p:cxnSp>
        <p:nvCxnSpPr>
          <p:cNvPr id="4" name="Straight Connector 3"/>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5" name="Straight Connector 4"/>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728286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2400" dirty="0">
                <a:solidFill>
                  <a:schemeClr val="tx1"/>
                </a:solidFill>
              </a:rPr>
              <a:t>       </a:t>
            </a:r>
            <a:r>
              <a:rPr lang="en-US" sz="4000" b="1" i="1" dirty="0">
                <a:solidFill>
                  <a:schemeClr val="tx1"/>
                </a:solidFill>
              </a:rPr>
              <a:t>RECOMMENDED BOOKS AND PRE-   REQUSISTE COURSES</a:t>
            </a:r>
          </a:p>
          <a:p>
            <a:pPr marL="0" indent="0" algn="just">
              <a:buNone/>
            </a:pPr>
            <a:endParaRPr lang="en-US" sz="2400" dirty="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
        <p:nvSpPr>
          <p:cNvPr id="7" name="Content Placeholder 2"/>
          <p:cNvSpPr txBox="1">
            <a:spLocks/>
          </p:cNvSpPr>
          <p:nvPr/>
        </p:nvSpPr>
        <p:spPr>
          <a:xfrm>
            <a:off x="838200" y="1114426"/>
            <a:ext cx="10920413" cy="491966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u="sng" dirty="0"/>
              <a:t>READINGS</a:t>
            </a:r>
          </a:p>
          <a:p>
            <a:pPr marL="0" lvl="0" indent="0">
              <a:buNone/>
            </a:pPr>
            <a:r>
              <a:rPr lang="en-US" dirty="0"/>
              <a:t>1 .</a:t>
            </a:r>
            <a:r>
              <a:rPr lang="en-US" b="1" dirty="0"/>
              <a:t>Reinforced Concrete Design</a:t>
            </a:r>
            <a:r>
              <a:rPr lang="en-US" dirty="0"/>
              <a:t> by Chu Kia (CK) Wang, Charles G. Salmon.</a:t>
            </a:r>
          </a:p>
          <a:p>
            <a:pPr marL="0" lvl="0" indent="0">
              <a:buNone/>
            </a:pPr>
            <a:r>
              <a:rPr lang="en-US" dirty="0"/>
              <a:t>2.</a:t>
            </a:r>
            <a:r>
              <a:rPr lang="en-US" b="1" dirty="0"/>
              <a:t> Design of Reinforced</a:t>
            </a:r>
            <a:r>
              <a:rPr lang="en-US" dirty="0"/>
              <a:t> Concrete 7</a:t>
            </a:r>
            <a:r>
              <a:rPr lang="en-US" baseline="30000" dirty="0"/>
              <a:t>th</a:t>
            </a:r>
            <a:r>
              <a:rPr lang="en-US" dirty="0"/>
              <a:t> edition by </a:t>
            </a:r>
            <a:r>
              <a:rPr lang="en-US" dirty="0" err="1"/>
              <a:t>McCormac</a:t>
            </a:r>
            <a:r>
              <a:rPr lang="en-US" dirty="0"/>
              <a:t> J.C.</a:t>
            </a:r>
          </a:p>
          <a:p>
            <a:pPr marL="400050" lvl="0" indent="-400050" algn="just">
              <a:buNone/>
            </a:pPr>
            <a:r>
              <a:rPr lang="en-US" dirty="0"/>
              <a:t>3. </a:t>
            </a:r>
            <a:r>
              <a:rPr lang="en-US" b="1" dirty="0"/>
              <a:t>Structural Concrete, </a:t>
            </a:r>
            <a:r>
              <a:rPr lang="en-US" dirty="0"/>
              <a:t>Theory and Design, 4</a:t>
            </a:r>
            <a:r>
              <a:rPr lang="en-US" baseline="30000" dirty="0"/>
              <a:t>th</a:t>
            </a:r>
            <a:r>
              <a:rPr lang="en-US" dirty="0"/>
              <a:t> edition by M. Nadeem                 Hassoun.</a:t>
            </a:r>
          </a:p>
          <a:p>
            <a:pPr marL="400050" lvl="0" indent="-400050" algn="just">
              <a:buNone/>
            </a:pPr>
            <a:r>
              <a:rPr lang="en-US" b="1" u="sng" dirty="0"/>
              <a:t>PRE-REQUISITE COURSES:</a:t>
            </a:r>
          </a:p>
          <a:p>
            <a:pPr marL="514350" lvl="0" indent="-514350" algn="just">
              <a:buAutoNum type="arabicPeriod"/>
            </a:pPr>
            <a:r>
              <a:rPr lang="en-US" dirty="0"/>
              <a:t>Engineering Mechanics</a:t>
            </a:r>
          </a:p>
          <a:p>
            <a:pPr marL="514350" lvl="0" indent="-514350" algn="just">
              <a:buAutoNum type="arabicPeriod"/>
            </a:pPr>
            <a:r>
              <a:rPr lang="en-US" dirty="0"/>
              <a:t>TOS-I &amp; TOS-II</a:t>
            </a:r>
          </a:p>
          <a:p>
            <a:pPr marL="514350" lvl="0" indent="-514350" algn="just">
              <a:buAutoNum type="arabicPeriod"/>
            </a:pPr>
            <a:r>
              <a:rPr lang="en-US" dirty="0"/>
              <a:t>STRENGTH OF MATERIALS I &amp; II</a:t>
            </a:r>
          </a:p>
          <a:p>
            <a:pPr marL="514350" lvl="0" indent="-514350" algn="just">
              <a:buAutoNum type="arabicPeriod"/>
            </a:pPr>
            <a:r>
              <a:rPr lang="en-US" dirty="0"/>
              <a:t>RCC-I &amp; RCC-II.</a:t>
            </a:r>
          </a:p>
          <a:p>
            <a:pPr marL="514350" lvl="0" indent="-514350" algn="just">
              <a:buAutoNum type="arabicPeriod"/>
            </a:pPr>
            <a:endParaRPr lang="en-US" dirty="0"/>
          </a:p>
        </p:txBody>
      </p:sp>
    </p:spTree>
    <p:extLst>
      <p:ext uri="{BB962C8B-B14F-4D97-AF65-F5344CB8AC3E}">
        <p14:creationId xmlns:p14="http://schemas.microsoft.com/office/powerpoint/2010/main" val="579669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US" sz="3600" b="1" u="sng" dirty="0"/>
              <a:t>REVIEW</a:t>
            </a:r>
          </a:p>
          <a:p>
            <a:pPr marL="0" indent="0" algn="ctr">
              <a:buNone/>
            </a:pPr>
            <a:r>
              <a:rPr lang="en-US" sz="3600" b="1" dirty="0"/>
              <a:t>STRUCTURAL DESIGN</a:t>
            </a:r>
            <a:endParaRPr lang="en-US" sz="2400" b="1" dirty="0">
              <a:solidFill>
                <a:schemeClr val="accent1"/>
              </a:solidFill>
            </a:endParaRPr>
          </a:p>
          <a:p>
            <a:pPr algn="just"/>
            <a:r>
              <a:rPr lang="en-US" sz="2400" dirty="0">
                <a:solidFill>
                  <a:schemeClr val="tx1"/>
                </a:solidFill>
              </a:rPr>
              <a:t> The structural Design of Buildings, whether of Structural Steel or reinforced concrete requires the determination of the overall proportions and dimensions of the supporting frame work and the selection of the cross section of individual members.</a:t>
            </a:r>
          </a:p>
          <a:p>
            <a:pPr algn="just"/>
            <a:r>
              <a:rPr lang="en-US" sz="2400" dirty="0">
                <a:solidFill>
                  <a:schemeClr val="tx1"/>
                </a:solidFill>
              </a:rPr>
              <a:t>In most cases the functional design including the establishment of number of stories and the floor plan will have been done by an Architect and the Structural Engineer must work within the constraints imposed by this Design.</a:t>
            </a:r>
          </a:p>
          <a:p>
            <a:pPr algn="just"/>
            <a:r>
              <a:rPr lang="en-US" sz="2400" dirty="0">
                <a:solidFill>
                  <a:schemeClr val="tx1"/>
                </a:solidFill>
              </a:rPr>
              <a:t>Ideally, the engineer and architect will collaborate throughout the design process to complete the project in an efficient manner.</a:t>
            </a:r>
          </a:p>
          <a:p>
            <a:pPr algn="just"/>
            <a:r>
              <a:rPr lang="en-US" sz="2400" dirty="0">
                <a:solidFill>
                  <a:schemeClr val="tx1"/>
                </a:solidFill>
              </a:rPr>
              <a:t>The design can be summed up as follows: </a:t>
            </a:r>
          </a:p>
          <a:p>
            <a:pPr marL="571500" indent="-342900" algn="just">
              <a:buFont typeface="Wingdings" panose="05000000000000000000" pitchFamily="2" charset="2"/>
              <a:buChar char="Ø"/>
            </a:pPr>
            <a:r>
              <a:rPr lang="en-US" sz="2400" dirty="0">
                <a:solidFill>
                  <a:schemeClr val="tx1"/>
                </a:solidFill>
              </a:rPr>
              <a:t>The architect decides how the building should look-</a:t>
            </a:r>
          </a:p>
          <a:p>
            <a:pPr marL="571500" indent="-342900" algn="just">
              <a:buFont typeface="Wingdings" panose="05000000000000000000" pitchFamily="2" charset="2"/>
              <a:buChar char="Ø"/>
            </a:pPr>
            <a:r>
              <a:rPr lang="en-US" sz="2400" dirty="0">
                <a:solidFill>
                  <a:schemeClr val="tx1"/>
                </a:solidFill>
              </a:rPr>
              <a:t>The Structural Engineer must make sure that it does not fall down.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6046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US" sz="3600" b="1" u="sng" dirty="0"/>
              <a:t>REVIEW</a:t>
            </a:r>
          </a:p>
          <a:p>
            <a:pPr marL="0" indent="0" algn="ctr">
              <a:buNone/>
            </a:pPr>
            <a:r>
              <a:rPr lang="en-US" sz="3600" b="1" dirty="0"/>
              <a:t>STRUCTURAL DESIGN…………..</a:t>
            </a:r>
            <a:endParaRPr lang="en-US" sz="2400" b="1" dirty="0">
              <a:solidFill>
                <a:schemeClr val="accent1"/>
              </a:solidFill>
            </a:endParaRPr>
          </a:p>
          <a:p>
            <a:pPr algn="just"/>
            <a:r>
              <a:rPr lang="en-US" sz="2400" dirty="0">
                <a:solidFill>
                  <a:schemeClr val="tx1"/>
                </a:solidFill>
              </a:rPr>
              <a:t>Although this distinction is oversimplification, it affirms the first priority of the structural engineer: safety.</a:t>
            </a:r>
          </a:p>
          <a:p>
            <a:pPr algn="just"/>
            <a:r>
              <a:rPr lang="en-US" sz="2400" dirty="0">
                <a:solidFill>
                  <a:schemeClr val="tx1"/>
                </a:solidFill>
              </a:rPr>
              <a:t>Other important considerations include serviceability (how well the structure performs in terms of appearance and deflection) and economy.</a:t>
            </a:r>
          </a:p>
          <a:p>
            <a:pPr algn="just"/>
            <a:r>
              <a:rPr lang="en-US" sz="2400" dirty="0">
                <a:solidFill>
                  <a:schemeClr val="tx1"/>
                </a:solidFill>
              </a:rPr>
              <a:t>An economical structure requires an efficient use of materials and construction labor.</a:t>
            </a:r>
          </a:p>
          <a:p>
            <a:pPr algn="just"/>
            <a:r>
              <a:rPr lang="en-US" sz="2400" dirty="0">
                <a:solidFill>
                  <a:schemeClr val="tx1"/>
                </a:solidFill>
              </a:rPr>
              <a:t>Although this economy objective can usually be accomplished by a design that requires a minimum amount of material, savings can often be realized by using more material if it results in a simpler,  more easily constructed project.</a:t>
            </a:r>
          </a:p>
          <a:p>
            <a:pPr algn="just"/>
            <a:r>
              <a:rPr lang="en-US" sz="2400" dirty="0">
                <a:solidFill>
                  <a:schemeClr val="tx1"/>
                </a:solidFill>
              </a:rPr>
              <a:t>In fact, materials account for a relatively small portion of the cost of a typical steel structure as compared with labor and other costs (Cross, 2005).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3415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US" sz="3600" b="1" u="sng" dirty="0"/>
              <a:t>REVIEW</a:t>
            </a:r>
          </a:p>
          <a:p>
            <a:pPr marL="0" indent="0" algn="ctr">
              <a:buNone/>
            </a:pPr>
            <a:r>
              <a:rPr lang="en-US" sz="3600" b="1" dirty="0"/>
              <a:t>STRUCTURAL DESIGN………….</a:t>
            </a:r>
            <a:endParaRPr lang="en-US" sz="2400" b="1" dirty="0">
              <a:solidFill>
                <a:schemeClr val="accent1"/>
              </a:solidFill>
            </a:endParaRPr>
          </a:p>
          <a:p>
            <a:pPr algn="just"/>
            <a:r>
              <a:rPr lang="en-US" sz="2400" dirty="0">
                <a:solidFill>
                  <a:schemeClr val="tx1"/>
                </a:solidFill>
              </a:rPr>
              <a:t>A good design requires the evaluation of several farming plans- that is, different arrangements of members and their connections.</a:t>
            </a:r>
          </a:p>
          <a:p>
            <a:pPr algn="just"/>
            <a:r>
              <a:rPr lang="en-US" sz="2400" dirty="0">
                <a:solidFill>
                  <a:schemeClr val="tx1"/>
                </a:solidFill>
              </a:rPr>
              <a:t>In other words, several alternative designs should be prepared and their costs compared.</a:t>
            </a:r>
          </a:p>
          <a:p>
            <a:pPr algn="just"/>
            <a:r>
              <a:rPr lang="en-US" sz="2400" dirty="0">
                <a:solidFill>
                  <a:schemeClr val="tx1"/>
                </a:solidFill>
              </a:rPr>
              <a:t>For each framing plan investigated, the individual components must be designed. To do so requires the structural analysis of the building frames and the computation of forces and bending moments in the individual members.</a:t>
            </a:r>
          </a:p>
          <a:p>
            <a:pPr algn="just"/>
            <a:r>
              <a:rPr lang="en-US" sz="2400" dirty="0">
                <a:solidFill>
                  <a:schemeClr val="tx1"/>
                </a:solidFill>
              </a:rPr>
              <a:t>Armed with this information, the structural designer can then select the appropriate cross section.</a:t>
            </a:r>
          </a:p>
          <a:p>
            <a:pPr algn="just"/>
            <a:r>
              <a:rPr lang="en-US" sz="2400" dirty="0">
                <a:solidFill>
                  <a:schemeClr val="tx1"/>
                </a:solidFill>
              </a:rPr>
              <a:t>Before any analysis, however, a decision must be made on the primary building material to be used; it will usually be reinforced concrete, Structural Steel or both.</a:t>
            </a:r>
          </a:p>
          <a:p>
            <a:pPr algn="just"/>
            <a:r>
              <a:rPr lang="en-US" sz="2400" dirty="0">
                <a:solidFill>
                  <a:schemeClr val="tx1"/>
                </a:solidFill>
              </a:rPr>
              <a:t>Ideally, alternative designs should be prepared with each other.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23394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42913" y="128588"/>
            <a:ext cx="10644187" cy="6472237"/>
          </a:xfrm>
          <a:prstGeom prst="rect">
            <a:avLst/>
          </a:prstGeom>
        </p:spPr>
      </p:pic>
      <p:sp>
        <p:nvSpPr>
          <p:cNvPr id="3" name="TextBox 2"/>
          <p:cNvSpPr txBox="1"/>
          <p:nvPr/>
        </p:nvSpPr>
        <p:spPr>
          <a:xfrm>
            <a:off x="1257300" y="1085850"/>
            <a:ext cx="2643188" cy="923330"/>
          </a:xfrm>
          <a:prstGeom prst="rect">
            <a:avLst/>
          </a:prstGeom>
          <a:noFill/>
        </p:spPr>
        <p:txBody>
          <a:bodyPr wrap="square" rtlCol="0">
            <a:spAutoFit/>
          </a:bodyPr>
          <a:lstStyle/>
          <a:p>
            <a:r>
              <a:rPr lang="en-US" dirty="0"/>
              <a:t>Stress-Strain Curve for Mild Steel under uniaxial Tension </a:t>
            </a:r>
          </a:p>
        </p:txBody>
      </p:sp>
    </p:spTree>
    <p:extLst>
      <p:ext uri="{BB962C8B-B14F-4D97-AF65-F5344CB8AC3E}">
        <p14:creationId xmlns:p14="http://schemas.microsoft.com/office/powerpoint/2010/main" val="1651238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028700" y="285749"/>
            <a:ext cx="10072688" cy="6143625"/>
          </a:xfrm>
          <a:prstGeom prst="rect">
            <a:avLst/>
          </a:prstGeom>
        </p:spPr>
      </p:pic>
    </p:spTree>
    <p:extLst>
      <p:ext uri="{BB962C8B-B14F-4D97-AF65-F5344CB8AC3E}">
        <p14:creationId xmlns:p14="http://schemas.microsoft.com/office/powerpoint/2010/main" val="785792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1403</TotalTime>
  <Words>1661</Words>
  <Application>Microsoft Office PowerPoint</Application>
  <PresentationFormat>Widescreen</PresentationFormat>
  <Paragraphs>98</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Arial Black</vt:lpstr>
      <vt:lpstr>Bookman Old Style</vt:lpstr>
      <vt:lpstr>Calibri</vt:lpstr>
      <vt:lpstr>Calibri Light</vt:lpstr>
      <vt:lpstr>Courier New</vt:lpstr>
      <vt:lpstr>Wingdings</vt:lpstr>
      <vt:lpstr>Office Theme</vt:lpstr>
      <vt:lpstr>PowerPoint Presentation</vt:lpstr>
      <vt:lpstr>COLLEGE OF ENGINEERING AND TECHNOLOGY                UNIVERSITY OF SARGODHA   DESIGN OF STRUCTURES (CE-409) 01-Credit Hour</vt:lpstr>
      <vt:lpstr>COURSE OUTLINES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Aqeel Ahmed</dc:creator>
  <cp:lastModifiedBy>Dell</cp:lastModifiedBy>
  <cp:revision>232</cp:revision>
  <dcterms:created xsi:type="dcterms:W3CDTF">2018-08-25T12:15:03Z</dcterms:created>
  <dcterms:modified xsi:type="dcterms:W3CDTF">2020-04-30T11:10:42Z</dcterms:modified>
</cp:coreProperties>
</file>