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Histogram</a:t>
            </a:r>
          </a:p>
        </c:rich>
      </c:tx>
      <c:layout/>
      <c:overlay val="0"/>
    </c:title>
    <c:autoTitleDeleted val="0"/>
    <c:plotArea>
      <c:layout/>
      <c:barChart>
        <c:barDir val="col"/>
        <c:grouping val="clustered"/>
        <c:varyColors val="0"/>
        <c:ser>
          <c:idx val="0"/>
          <c:order val="0"/>
          <c:tx>
            <c:v>Frequency</c:v>
          </c:tx>
          <c:invertIfNegative val="0"/>
          <c:cat>
            <c:strRef>
              <c:f>Sheet2!$J$19:$J$25</c:f>
              <c:strCache>
                <c:ptCount val="7"/>
                <c:pt idx="0">
                  <c:v>1</c:v>
                </c:pt>
                <c:pt idx="1">
                  <c:v>2</c:v>
                </c:pt>
                <c:pt idx="2">
                  <c:v>3</c:v>
                </c:pt>
                <c:pt idx="3">
                  <c:v>4</c:v>
                </c:pt>
                <c:pt idx="4">
                  <c:v>5</c:v>
                </c:pt>
                <c:pt idx="5">
                  <c:v>6</c:v>
                </c:pt>
                <c:pt idx="6">
                  <c:v>More</c:v>
                </c:pt>
              </c:strCache>
            </c:strRef>
          </c:cat>
          <c:val>
            <c:numRef>
              <c:f>Sheet2!$K$19:$K$25</c:f>
              <c:numCache>
                <c:formatCode>General</c:formatCode>
                <c:ptCount val="7"/>
                <c:pt idx="0">
                  <c:v>4</c:v>
                </c:pt>
                <c:pt idx="1">
                  <c:v>1</c:v>
                </c:pt>
                <c:pt idx="2">
                  <c:v>1</c:v>
                </c:pt>
                <c:pt idx="3">
                  <c:v>0</c:v>
                </c:pt>
                <c:pt idx="4">
                  <c:v>0</c:v>
                </c:pt>
                <c:pt idx="5">
                  <c:v>0</c:v>
                </c:pt>
                <c:pt idx="6">
                  <c:v>0</c:v>
                </c:pt>
              </c:numCache>
            </c:numRef>
          </c:val>
        </c:ser>
        <c:dLbls>
          <c:showLegendKey val="0"/>
          <c:showVal val="0"/>
          <c:showCatName val="0"/>
          <c:showSerName val="0"/>
          <c:showPercent val="0"/>
          <c:showBubbleSize val="0"/>
        </c:dLbls>
        <c:gapWidth val="150"/>
        <c:axId val="376244160"/>
        <c:axId val="376248472"/>
      </c:barChart>
      <c:catAx>
        <c:axId val="376244160"/>
        <c:scaling>
          <c:orientation val="minMax"/>
        </c:scaling>
        <c:delete val="0"/>
        <c:axPos val="b"/>
        <c:title>
          <c:tx>
            <c:rich>
              <a:bodyPr/>
              <a:lstStyle/>
              <a:p>
                <a:pPr>
                  <a:defRPr/>
                </a:pPr>
                <a:r>
                  <a:rPr lang="en-US"/>
                  <a:t>Bin</a:t>
                </a:r>
              </a:p>
            </c:rich>
          </c:tx>
          <c:layout/>
          <c:overlay val="0"/>
        </c:title>
        <c:numFmt formatCode="General" sourceLinked="1"/>
        <c:majorTickMark val="out"/>
        <c:minorTickMark val="none"/>
        <c:tickLblPos val="nextTo"/>
        <c:crossAx val="376248472"/>
        <c:crosses val="autoZero"/>
        <c:auto val="1"/>
        <c:lblAlgn val="ctr"/>
        <c:lblOffset val="100"/>
        <c:noMultiLvlLbl val="0"/>
      </c:catAx>
      <c:valAx>
        <c:axId val="376248472"/>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37624416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7379D-692E-445F-A750-6423FCA07E94}"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E9FDE-7768-4E19-98E1-0F0479EED187}" type="slidenum">
              <a:rPr lang="en-US" smtClean="0"/>
              <a:t>‹#›</a:t>
            </a:fld>
            <a:endParaRPr lang="en-US"/>
          </a:p>
        </p:txBody>
      </p:sp>
    </p:spTree>
    <p:extLst>
      <p:ext uri="{BB962C8B-B14F-4D97-AF65-F5344CB8AC3E}">
        <p14:creationId xmlns:p14="http://schemas.microsoft.com/office/powerpoint/2010/main" val="239562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78D025-2D9E-4880-B6AD-1C29D58D1473}"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265934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0F335-B45A-4B35-B850-0EA5C67E889D}"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30498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D6626-1342-4412-A9DC-EFE0D4CBD94B}"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100022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B5A0F-E714-48D9-B110-8207241C1EF2}"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30217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AE547-1031-4728-B434-F542EB3583B2}" type="datetime1">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126409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C951F-FCAE-48FA-BAC2-4CF1400A4510}"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426054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01B62A-075C-40F2-90A0-0815BAD52E90}" type="datetime1">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138491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10A97-88F6-4F26-8602-388486B731A2}" type="datetime1">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18635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27F45-4EB1-438C-B3B9-88755CD41AB2}" type="datetime1">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287232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3E976-CD7A-4089-8752-3989D85F5CB9}"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207030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E7C9C-CF70-417D-B060-939F0936DAAF}" type="datetime1">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AAA7-D1D3-4C52-998D-FAE084489E04}" type="slidenum">
              <a:rPr lang="en-US" smtClean="0"/>
              <a:t>‹#›</a:t>
            </a:fld>
            <a:endParaRPr lang="en-US"/>
          </a:p>
        </p:txBody>
      </p:sp>
    </p:spTree>
    <p:extLst>
      <p:ext uri="{BB962C8B-B14F-4D97-AF65-F5344CB8AC3E}">
        <p14:creationId xmlns:p14="http://schemas.microsoft.com/office/powerpoint/2010/main" val="421963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94C0-961C-4068-9A3C-C267AE5E317F}" type="datetime1">
              <a:rPr lang="en-US" smtClean="0"/>
              <a:t>4/29/2020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FAAA7-D1D3-4C52-998D-FAE084489E04}" type="slidenum">
              <a:rPr lang="en-US" smtClean="0"/>
              <a:t>‹#›</a:t>
            </a:fld>
            <a:endParaRPr lang="en-US"/>
          </a:p>
        </p:txBody>
      </p:sp>
    </p:spTree>
    <p:extLst>
      <p:ext uri="{BB962C8B-B14F-4D97-AF65-F5344CB8AC3E}">
        <p14:creationId xmlns:p14="http://schemas.microsoft.com/office/powerpoint/2010/main" val="192484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994" y="401146"/>
            <a:ext cx="9144000" cy="2387600"/>
          </a:xfrm>
        </p:spPr>
        <p:txBody>
          <a:bodyPr>
            <a:normAutofit/>
          </a:bodyPr>
          <a:lstStyle/>
          <a:p>
            <a:pPr algn="l"/>
            <a:r>
              <a:rPr lang="en-US" sz="5400" b="1" dirty="0" smtClean="0">
                <a:latin typeface="Times New Roman" panose="02020603050405020304" pitchFamily="18" charset="0"/>
                <a:cs typeface="Times New Roman" panose="02020603050405020304" pitchFamily="18" charset="0"/>
              </a:rPr>
              <a:t/>
            </a:r>
            <a:br>
              <a:rPr lang="en-US" sz="5400" b="1" dirty="0" smtClean="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Chapter # 2: </a:t>
            </a:r>
            <a:r>
              <a:rPr lang="en-US" sz="4000" b="1" dirty="0" smtClean="0">
                <a:latin typeface="Times New Roman" panose="02020603050405020304" pitchFamily="18" charset="0"/>
                <a:cs typeface="Times New Roman" panose="02020603050405020304" pitchFamily="18" charset="0"/>
              </a:rPr>
              <a:t>Frequency Distribution</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335628"/>
            <a:ext cx="9144000" cy="2086378"/>
          </a:xfrm>
        </p:spPr>
        <p:txBody>
          <a:bodyPr>
            <a:normAutofit/>
          </a:bodyPr>
          <a:lstStyle/>
          <a:p>
            <a:pPr algn="l"/>
            <a:r>
              <a:rPr lang="en-US" sz="2600" b="1" dirty="0" smtClean="0">
                <a:latin typeface="Times New Roman" panose="02020603050405020304" pitchFamily="18" charset="0"/>
                <a:cs typeface="Times New Roman" panose="02020603050405020304" pitchFamily="18" charset="0"/>
              </a:rPr>
              <a:t>BS Psychology </a:t>
            </a:r>
            <a:r>
              <a:rPr lang="en-US" sz="2600" b="1" smtClean="0">
                <a:latin typeface="Times New Roman" panose="02020603050405020304" pitchFamily="18" charset="0"/>
                <a:cs typeface="Times New Roman" panose="02020603050405020304" pitchFamily="18" charset="0"/>
              </a:rPr>
              <a:t>2</a:t>
            </a:r>
            <a:r>
              <a:rPr lang="en-US" sz="2600" b="1" baseline="30000" smtClean="0">
                <a:latin typeface="Times New Roman" panose="02020603050405020304" pitchFamily="18" charset="0"/>
                <a:cs typeface="Times New Roman" panose="02020603050405020304" pitchFamily="18" charset="0"/>
              </a:rPr>
              <a:t>nd</a:t>
            </a:r>
            <a:r>
              <a:rPr lang="en-US" sz="2600" b="1" smtClean="0">
                <a:latin typeface="Times New Roman" panose="02020603050405020304" pitchFamily="18" charset="0"/>
                <a:cs typeface="Times New Roman" panose="02020603050405020304" pitchFamily="18" charset="0"/>
              </a:rPr>
              <a:t> </a:t>
            </a:r>
            <a:endParaRPr lang="en-US" sz="2600" b="1" smtClean="0">
              <a:latin typeface="Times New Roman" panose="02020603050405020304" pitchFamily="18" charset="0"/>
              <a:cs typeface="Times New Roman" panose="02020603050405020304" pitchFamily="18" charset="0"/>
            </a:endParaRPr>
          </a:p>
          <a:p>
            <a:pPr algn="r"/>
            <a:r>
              <a:rPr lang="en-US" b="1" smtClean="0">
                <a:latin typeface="Times New Roman" panose="02020603050405020304" pitchFamily="18" charset="0"/>
                <a:cs typeface="Times New Roman" panose="02020603050405020304" pitchFamily="18" charset="0"/>
              </a:rPr>
              <a:t>Course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Introduction to Statistics </a:t>
            </a:r>
          </a:p>
          <a:p>
            <a:r>
              <a:rPr lang="en-US" b="1" dirty="0" smtClean="0">
                <a:latin typeface="Times New Roman" panose="02020603050405020304" pitchFamily="18" charset="0"/>
                <a:cs typeface="Times New Roman" panose="02020603050405020304" pitchFamily="18" charset="0"/>
              </a:rPr>
              <a:t>                                                      Course Code</a:t>
            </a:r>
            <a:r>
              <a:rPr lang="en-US" dirty="0" smtClean="0">
                <a:latin typeface="Times New Roman" panose="02020603050405020304" pitchFamily="18" charset="0"/>
                <a:cs typeface="Times New Roman" panose="02020603050405020304" pitchFamily="18" charset="0"/>
              </a:rPr>
              <a:t>: URCS-5108</a:t>
            </a:r>
          </a:p>
          <a:p>
            <a:r>
              <a:rPr lang="en-US" sz="3100" b="1" dirty="0" smtClean="0">
                <a:latin typeface="Times New Roman" panose="02020603050405020304" pitchFamily="18" charset="0"/>
                <a:cs typeface="Times New Roman" panose="02020603050405020304" pitchFamily="18" charset="0"/>
              </a:rPr>
              <a:t>Course Instructor: </a:t>
            </a:r>
            <a:r>
              <a:rPr lang="en-US" sz="3100" dirty="0" smtClean="0">
                <a:latin typeface="Times New Roman" panose="02020603050405020304" pitchFamily="18" charset="0"/>
                <a:cs typeface="Times New Roman" panose="02020603050405020304" pitchFamily="18" charset="0"/>
              </a:rPr>
              <a:t>Kanwal Iqbal  </a:t>
            </a:r>
            <a:endParaRPr lang="en-US" sz="3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1</a:t>
            </a:fld>
            <a:endParaRPr lang="en-US" dirty="0"/>
          </a:p>
        </p:txBody>
      </p:sp>
    </p:spTree>
    <p:extLst>
      <p:ext uri="{BB962C8B-B14F-4D97-AF65-F5344CB8AC3E}">
        <p14:creationId xmlns:p14="http://schemas.microsoft.com/office/powerpoint/2010/main" val="456657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normAutofit/>
          </a:bodyPr>
          <a:lstStyle/>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k = 1 + 3.3 log (N) </a:t>
            </a:r>
          </a:p>
          <a:p>
            <a:pPr marL="0" indent="0" algn="ctr">
              <a:buNone/>
            </a:pPr>
            <a:r>
              <a:rPr lang="en-US" sz="2400" dirty="0" smtClean="0">
                <a:latin typeface="Times New Roman" panose="02020603050405020304" pitchFamily="18" charset="0"/>
                <a:cs typeface="Times New Roman" panose="02020603050405020304" pitchFamily="18" charset="0"/>
              </a:rPr>
              <a:t>1+ 3.3 (1.7) = 6.61</a:t>
            </a:r>
          </a:p>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Largest value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mallest value</a:t>
            </a:r>
          </a:p>
          <a:p>
            <a:pPr marL="0" indent="0" algn="ctr">
              <a:buNone/>
            </a:pPr>
            <a:r>
              <a:rPr lang="en-US" sz="2400" dirty="0" smtClean="0">
                <a:latin typeface="Times New Roman" panose="02020603050405020304" pitchFamily="18" charset="0"/>
                <a:cs typeface="Times New Roman" panose="02020603050405020304" pitchFamily="18" charset="0"/>
              </a:rPr>
              <a:t>204 – 68= 136</a:t>
            </a:r>
          </a:p>
          <a:p>
            <a:pPr marL="0" indent="0" algn="ctr">
              <a:buNone/>
            </a:pPr>
            <a:r>
              <a:rPr lang="en-US" sz="2400" dirty="0" smtClean="0">
                <a:latin typeface="Times New Roman" panose="02020603050405020304" pitchFamily="18" charset="0"/>
                <a:cs typeface="Times New Roman" panose="02020603050405020304" pitchFamily="18" charset="0"/>
              </a:rPr>
              <a:t>136/7 = 19.5 ≈ 20</a:t>
            </a:r>
          </a:p>
          <a:p>
            <a:pPr marL="0" indent="0" algn="ctr">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10</a:t>
            </a:fld>
            <a:endParaRPr lang="en-US"/>
          </a:p>
        </p:txBody>
      </p:sp>
    </p:spTree>
    <p:extLst>
      <p:ext uri="{BB962C8B-B14F-4D97-AF65-F5344CB8AC3E}">
        <p14:creationId xmlns:p14="http://schemas.microsoft.com/office/powerpoint/2010/main" val="115540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5749" y="682625"/>
            <a:ext cx="9820081" cy="5573560"/>
          </a:xfrm>
        </p:spPr>
      </p:pic>
      <p:sp>
        <p:nvSpPr>
          <p:cNvPr id="4" name="Slide Number Placeholder 3"/>
          <p:cNvSpPr>
            <a:spLocks noGrp="1"/>
          </p:cNvSpPr>
          <p:nvPr>
            <p:ph type="sldNum" sz="quarter" idx="12"/>
          </p:nvPr>
        </p:nvSpPr>
        <p:spPr/>
        <p:txBody>
          <a:bodyPr/>
          <a:lstStyle/>
          <a:p>
            <a:fld id="{BF7FAAA7-D1D3-4C52-998D-FAE084489E04}" type="slidenum">
              <a:rPr lang="en-US" smtClean="0"/>
              <a:t>11</a:t>
            </a:fld>
            <a:endParaRPr lang="en-US"/>
          </a:p>
        </p:txBody>
      </p:sp>
    </p:spTree>
    <p:extLst>
      <p:ext uri="{BB962C8B-B14F-4D97-AF65-F5344CB8AC3E}">
        <p14:creationId xmlns:p14="http://schemas.microsoft.com/office/powerpoint/2010/main" val="135132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69701"/>
            <a:ext cx="10147479" cy="5507262"/>
          </a:xfrm>
        </p:spPr>
      </p:pic>
      <p:sp>
        <p:nvSpPr>
          <p:cNvPr id="4" name="Slide Number Placeholder 3"/>
          <p:cNvSpPr>
            <a:spLocks noGrp="1"/>
          </p:cNvSpPr>
          <p:nvPr>
            <p:ph type="sldNum" sz="quarter" idx="12"/>
          </p:nvPr>
        </p:nvSpPr>
        <p:spPr/>
        <p:txBody>
          <a:bodyPr/>
          <a:lstStyle/>
          <a:p>
            <a:fld id="{BF7FAAA7-D1D3-4C52-998D-FAE084489E04}" type="slidenum">
              <a:rPr lang="en-US" smtClean="0"/>
              <a:t>12</a:t>
            </a:fld>
            <a:endParaRPr lang="en-US"/>
          </a:p>
        </p:txBody>
      </p:sp>
    </p:spTree>
    <p:extLst>
      <p:ext uri="{BB962C8B-B14F-4D97-AF65-F5344CB8AC3E}">
        <p14:creationId xmlns:p14="http://schemas.microsoft.com/office/powerpoint/2010/main" val="163246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1012" y="257577"/>
            <a:ext cx="6529588" cy="6463898"/>
          </a:xfrm>
        </p:spPr>
      </p:pic>
      <p:sp>
        <p:nvSpPr>
          <p:cNvPr id="4" name="Slide Number Placeholder 3"/>
          <p:cNvSpPr>
            <a:spLocks noGrp="1"/>
          </p:cNvSpPr>
          <p:nvPr>
            <p:ph type="sldNum" sz="quarter" idx="12"/>
          </p:nvPr>
        </p:nvSpPr>
        <p:spPr/>
        <p:txBody>
          <a:bodyPr/>
          <a:lstStyle/>
          <a:p>
            <a:fld id="{BF7FAAA7-D1D3-4C52-998D-FAE084489E04}" type="slidenum">
              <a:rPr lang="en-US" smtClean="0"/>
              <a:t>13</a:t>
            </a:fld>
            <a:endParaRPr lang="en-US"/>
          </a:p>
        </p:txBody>
      </p:sp>
    </p:spTree>
    <p:extLst>
      <p:ext uri="{BB962C8B-B14F-4D97-AF65-F5344CB8AC3E}">
        <p14:creationId xmlns:p14="http://schemas.microsoft.com/office/powerpoint/2010/main" val="405304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Question for Practice </a:t>
            </a:r>
            <a:endParaRPr lang="en-US" sz="36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4135896" y="-732319"/>
            <a:ext cx="4310866" cy="9156879"/>
          </a:xfrm>
        </p:spPr>
      </p:pic>
      <p:sp>
        <p:nvSpPr>
          <p:cNvPr id="4" name="Slide Number Placeholder 3"/>
          <p:cNvSpPr>
            <a:spLocks noGrp="1"/>
          </p:cNvSpPr>
          <p:nvPr>
            <p:ph type="sldNum" sz="quarter" idx="12"/>
          </p:nvPr>
        </p:nvSpPr>
        <p:spPr/>
        <p:txBody>
          <a:bodyPr/>
          <a:lstStyle/>
          <a:p>
            <a:fld id="{BF7FAAA7-D1D3-4C52-998D-FAE084489E04}" type="slidenum">
              <a:rPr lang="en-US" smtClean="0"/>
              <a:t>2</a:t>
            </a:fld>
            <a:endParaRPr lang="en-US"/>
          </a:p>
        </p:txBody>
      </p:sp>
    </p:spTree>
    <p:extLst>
      <p:ext uri="{BB962C8B-B14F-4D97-AF65-F5344CB8AC3E}">
        <p14:creationId xmlns:p14="http://schemas.microsoft.com/office/powerpoint/2010/main" val="103513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Times New Roman" panose="02020603050405020304" pitchFamily="18" charset="0"/>
                <a:cs typeface="Times New Roman" panose="02020603050405020304" pitchFamily="18" charset="0"/>
              </a:rPr>
              <a:t>Frequency Distribution Graph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b="1" dirty="0" smtClean="0">
                <a:latin typeface="Times New Roman" panose="02020603050405020304" pitchFamily="18" charset="0"/>
                <a:cs typeface="Times New Roman" panose="02020603050405020304" pitchFamily="18" charset="0"/>
              </a:rPr>
              <a:t>Histogram:</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To conduct a histogram, you 1ist the numerical scores along x axis. You draw a bar above each x value so that </a:t>
            </a:r>
          </a:p>
          <a:p>
            <a:pPr marL="971550" lvl="1" indent="-514350">
              <a:lnSpc>
                <a:spcPct val="150000"/>
              </a:lnSpc>
              <a:buFont typeface="+mj-lt"/>
              <a:buAutoNum type="alphaLcPeriod"/>
            </a:pPr>
            <a:r>
              <a:rPr lang="en-US" dirty="0" smtClean="0">
                <a:latin typeface="Times New Roman" panose="02020603050405020304" pitchFamily="18" charset="0"/>
                <a:cs typeface="Times New Roman" panose="02020603050405020304" pitchFamily="18" charset="0"/>
              </a:rPr>
              <a:t>The height of the bar corresponds to the frequency for that category.</a:t>
            </a:r>
          </a:p>
          <a:p>
            <a:pPr marL="971550" lvl="1" indent="-514350">
              <a:lnSpc>
                <a:spcPct val="150000"/>
              </a:lnSpc>
              <a:buFont typeface="+mj-lt"/>
              <a:buAutoNum type="alphaLcPeriod"/>
            </a:pPr>
            <a:r>
              <a:rPr lang="en-US" dirty="0" smtClean="0">
                <a:latin typeface="Times New Roman" panose="02020603050405020304" pitchFamily="18" charset="0"/>
                <a:cs typeface="Times New Roman" panose="02020603050405020304" pitchFamily="18" charset="0"/>
              </a:rPr>
              <a:t>The width of the bar extends to the real limit of the category.</a:t>
            </a:r>
            <a:endParaRPr lang="en-US" dirty="0">
              <a:latin typeface="Times New Roman" panose="02020603050405020304" pitchFamily="18" charset="0"/>
              <a:cs typeface="Times New Roman" panose="02020603050405020304" pitchFamily="18" charset="0"/>
            </a:endParaRPr>
          </a:p>
          <a:p>
            <a:pPr marL="457200" lvl="1" indent="0">
              <a:lnSpc>
                <a:spcPct val="150000"/>
              </a:lnSpc>
              <a:buNone/>
            </a:pPr>
            <a:r>
              <a:rPr lang="en-US" dirty="0" smtClean="0">
                <a:latin typeface="Times New Roman" panose="02020603050405020304" pitchFamily="18" charset="0"/>
                <a:cs typeface="Times New Roman" panose="02020603050405020304" pitchFamily="18" charset="0"/>
              </a:rPr>
              <a:t>			group data = Class interval</a:t>
            </a:r>
          </a:p>
          <a:p>
            <a:pPr marL="457200" lvl="1" indent="0">
              <a:lnSpc>
                <a:spcPct val="150000"/>
              </a:lnSpc>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ungrouped data = same value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3</a:t>
            </a:fld>
            <a:endParaRPr lang="en-US"/>
          </a:p>
        </p:txBody>
      </p:sp>
    </p:spTree>
    <p:extLst>
      <p:ext uri="{BB962C8B-B14F-4D97-AF65-F5344CB8AC3E}">
        <p14:creationId xmlns:p14="http://schemas.microsoft.com/office/powerpoint/2010/main" val="3698989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Ungroup data </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9777583"/>
              </p:ext>
            </p:extLst>
          </p:nvPr>
        </p:nvGraphicFramePr>
        <p:xfrm>
          <a:off x="838200" y="1896205"/>
          <a:ext cx="3510272" cy="2413381"/>
        </p:xfrm>
        <a:graphic>
          <a:graphicData uri="http://schemas.openxmlformats.org/drawingml/2006/table">
            <a:tbl>
              <a:tblPr firstRow="1" firstCol="1" bandRow="1">
                <a:tableStyleId>{5940675A-B579-460E-94D1-54222C63F5DA}</a:tableStyleId>
              </a:tblPr>
              <a:tblGrid>
                <a:gridCol w="1755136"/>
                <a:gridCol w="1755136"/>
              </a:tblGrid>
              <a:tr h="303902">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X</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f</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390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390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390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390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3902">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03902">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BF7FAAA7-D1D3-4C52-998D-FAE084489E04}" type="slidenum">
              <a:rPr lang="en-US" smtClean="0"/>
              <a:t>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006958327"/>
              </p:ext>
            </p:extLst>
          </p:nvPr>
        </p:nvGraphicFramePr>
        <p:xfrm>
          <a:off x="6096000" y="1690688"/>
          <a:ext cx="5069983" cy="2958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954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Grouped data </a:t>
            </a:r>
            <a:endParaRPr lang="en-US" sz="36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8604567"/>
              </p:ext>
            </p:extLst>
          </p:nvPr>
        </p:nvGraphicFramePr>
        <p:xfrm>
          <a:off x="838200" y="1690688"/>
          <a:ext cx="2967990" cy="3022980"/>
        </p:xfrm>
        <a:graphic>
          <a:graphicData uri="http://schemas.openxmlformats.org/drawingml/2006/table">
            <a:tbl>
              <a:tblPr firstRow="1" firstCol="1" bandRow="1">
                <a:tableStyleId>{5940675A-B579-460E-94D1-54222C63F5DA}</a:tableStyleId>
              </a:tblPr>
              <a:tblGrid>
                <a:gridCol w="1483995"/>
                <a:gridCol w="1483995"/>
              </a:tblGrid>
              <a:tr h="503830">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Height (cm)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of Children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3830">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100.5-110.5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3830">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110.5-120.5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383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120.5-130.5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383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130.5-140.5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383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140.5-150.5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BF7FAAA7-D1D3-4C52-998D-FAE084489E04}"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152" y="1352281"/>
            <a:ext cx="6691648" cy="4121239"/>
          </a:xfrm>
          <a:prstGeom prst="rect">
            <a:avLst/>
          </a:prstGeom>
        </p:spPr>
      </p:pic>
    </p:spTree>
    <p:extLst>
      <p:ext uri="{BB962C8B-B14F-4D97-AF65-F5344CB8AC3E}">
        <p14:creationId xmlns:p14="http://schemas.microsoft.com/office/powerpoint/2010/main" val="321042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Class Limit</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The class limits are define as:</a:t>
            </a:r>
          </a:p>
          <a:p>
            <a:pPr algn="just">
              <a:lnSpc>
                <a:spcPct val="150000"/>
              </a:lnSpc>
            </a:pPr>
            <a:r>
              <a:rPr lang="en-US" sz="2400" dirty="0" smtClean="0">
                <a:latin typeface="Times New Roman" panose="02020603050405020304" pitchFamily="18" charset="0"/>
                <a:cs typeface="Times New Roman" panose="02020603050405020304" pitchFamily="18" charset="0"/>
              </a:rPr>
              <a:t>The number or the values which describe the classes. The smaller number is the lower class limit and the larger number is the upper class limit.</a:t>
            </a:r>
          </a:p>
          <a:p>
            <a:pPr algn="just">
              <a:lnSpc>
                <a:spcPct val="150000"/>
              </a:lnSpc>
            </a:pPr>
            <a:r>
              <a:rPr lang="en-US" sz="2400" dirty="0" smtClean="0">
                <a:latin typeface="Times New Roman" panose="02020603050405020304" pitchFamily="18" charset="0"/>
                <a:cs typeface="Times New Roman" panose="02020603050405020304" pitchFamily="18" charset="0"/>
              </a:rPr>
              <a:t>Class limits should be well defined and there should be no overlapping. In other words the limits should be inclusive.</a:t>
            </a:r>
          </a:p>
          <a:p>
            <a:pPr lvl="1" algn="just">
              <a:lnSpc>
                <a:spcPct val="150000"/>
              </a:lnSpc>
            </a:pPr>
            <a:r>
              <a:rPr lang="en-US" sz="2000" dirty="0" smtClean="0">
                <a:latin typeface="Times New Roman" panose="02020603050405020304" pitchFamily="18" charset="0"/>
                <a:cs typeface="Times New Roman" panose="02020603050405020304" pitchFamily="18" charset="0"/>
              </a:rPr>
              <a:t>Example: It may be 10-14, 15-19, 20-24 </a:t>
            </a:r>
            <a:r>
              <a:rPr lang="en-US" sz="2000" dirty="0" err="1" smtClean="0">
                <a:latin typeface="Times New Roman" panose="02020603050405020304" pitchFamily="18" charset="0"/>
                <a:cs typeface="Times New Roman" panose="02020603050405020304" pitchFamily="18" charset="0"/>
              </a:rPr>
              <a:t>etc</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6</a:t>
            </a:fld>
            <a:endParaRPr lang="en-US"/>
          </a:p>
        </p:txBody>
      </p:sp>
    </p:spTree>
    <p:extLst>
      <p:ext uri="{BB962C8B-B14F-4D97-AF65-F5344CB8AC3E}">
        <p14:creationId xmlns:p14="http://schemas.microsoft.com/office/powerpoint/2010/main" val="65635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Class </a:t>
            </a:r>
            <a:r>
              <a:rPr lang="en-US" sz="3600" b="1" dirty="0" smtClean="0">
                <a:latin typeface="Times New Roman" panose="02020603050405020304" pitchFamily="18" charset="0"/>
                <a:cs typeface="Times New Roman" panose="02020603050405020304" pitchFamily="18" charset="0"/>
              </a:rPr>
              <a:t>Mark (Mid Point)</a:t>
            </a:r>
            <a:endParaRPr lang="en-US" sz="3600" dirty="0"/>
          </a:p>
        </p:txBody>
      </p:sp>
      <p:sp>
        <p:nvSpPr>
          <p:cNvPr id="3" name="Content Placeholder 2"/>
          <p:cNvSpPr>
            <a:spLocks noGrp="1"/>
          </p:cNvSpPr>
          <p:nvPr>
            <p:ph idx="1"/>
          </p:nvPr>
        </p:nvSpPr>
        <p:spPr/>
        <p:txBody>
          <a:bodyPr/>
          <a:lstStyle/>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A class mark is also called mid point. Mid point is the number which divides each class into two equal parts. In practice it is obtained by dividing either the sum of the lower and upper class limits of a class, or the sum of the upper and lower class boundaries of  the class by 2.</a:t>
            </a:r>
          </a:p>
          <a:p>
            <a:pPr marL="2286000" lvl="5" indent="0" algn="just">
              <a:lnSpc>
                <a:spcPct val="150000"/>
              </a:lnSpc>
              <a:buNone/>
            </a:pPr>
            <a:r>
              <a:rPr lang="en-US" dirty="0" smtClean="0"/>
              <a:t>	</a:t>
            </a:r>
            <a:r>
              <a:rPr lang="en-US" sz="2400" dirty="0" smtClean="0">
                <a:latin typeface="Times New Roman" panose="02020603050405020304" pitchFamily="18" charset="0"/>
                <a:cs typeface="Times New Roman" panose="02020603050405020304" pitchFamily="18" charset="0"/>
              </a:rPr>
              <a:t>Mid point = (lower class limit + upper class limit)/2</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7</a:t>
            </a:fld>
            <a:endParaRPr lang="en-US"/>
          </a:p>
        </p:txBody>
      </p:sp>
    </p:spTree>
    <p:extLst>
      <p:ext uri="{BB962C8B-B14F-4D97-AF65-F5344CB8AC3E}">
        <p14:creationId xmlns:p14="http://schemas.microsoft.com/office/powerpoint/2010/main" val="243070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Class Boundaries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The class boundaries are the precise number which separate one class from another. The selection of these number removes the difficulty  if any in knowing the class to which a particular value should be assigned.</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For example: it may be 9.5-14.5, 14.5-19.5, 19.5-24.5 etc.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8</a:t>
            </a:fld>
            <a:endParaRPr lang="en-US"/>
          </a:p>
        </p:txBody>
      </p:sp>
    </p:spTree>
    <p:extLst>
      <p:ext uri="{BB962C8B-B14F-4D97-AF65-F5344CB8AC3E}">
        <p14:creationId xmlns:p14="http://schemas.microsoft.com/office/powerpoint/2010/main" val="184755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Question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latin typeface="Times New Roman" panose="02020603050405020304" pitchFamily="18" charset="0"/>
                <a:cs typeface="Times New Roman" panose="02020603050405020304" pitchFamily="18" charset="0"/>
              </a:rPr>
              <a:t>Make a group frequency distribution from the following data relating to the weight of mice in grams after applying a specific medicine.</a:t>
            </a: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106, 107, 76, 82, 109, 107, 115, 93, 187, 95, 123, 125, 111, 92, 86, 70, 126, 68, 130, 129, 139, 119, 115, 128, 100, 186, 84, 99, 113, 204, 111, 141, 136, 123, 90, 115, 98, 110, 78, 185, 162, 178, 140, 152, 173, 146, 158, 194, 148, 90, 107, 181, 131, 75, 184, 104, 110, 80, 118, 82.</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F7FAAA7-D1D3-4C52-998D-FAE084489E04}" type="slidenum">
              <a:rPr lang="en-US" smtClean="0"/>
              <a:t>9</a:t>
            </a:fld>
            <a:endParaRPr lang="en-US"/>
          </a:p>
        </p:txBody>
      </p:sp>
    </p:spTree>
    <p:extLst>
      <p:ext uri="{BB962C8B-B14F-4D97-AF65-F5344CB8AC3E}">
        <p14:creationId xmlns:p14="http://schemas.microsoft.com/office/powerpoint/2010/main" val="1171881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479</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 Chapter # 2: Frequency Distribution</vt:lpstr>
      <vt:lpstr>Question for Practice </vt:lpstr>
      <vt:lpstr>Frequency Distribution Graph</vt:lpstr>
      <vt:lpstr>Ungroup data </vt:lpstr>
      <vt:lpstr>Grouped data </vt:lpstr>
      <vt:lpstr>Class Limit</vt:lpstr>
      <vt:lpstr>Class Mark (Mid Point)</vt:lpstr>
      <vt:lpstr>Class Boundaries </vt:lpstr>
      <vt:lpstr>Question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 1  Chapter # 2</dc:title>
  <dc:creator>Kanwal Iqbal</dc:creator>
  <cp:lastModifiedBy>Kanwal Iqbal</cp:lastModifiedBy>
  <cp:revision>52</cp:revision>
  <dcterms:created xsi:type="dcterms:W3CDTF">2020-03-15T09:08:15Z</dcterms:created>
  <dcterms:modified xsi:type="dcterms:W3CDTF">2020-04-29T17:01:41Z</dcterms:modified>
</cp:coreProperties>
</file>