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70" y="41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10030" y="10020530"/>
            <a:ext cx="4540885" cy="18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439927"/>
            <a:ext cx="6217920" cy="923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 I N I N G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M P A C T S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O N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 H E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 N V I R O N M E N</a:t>
            </a:r>
            <a:r>
              <a:rPr sz="1100" b="1" u="sng" spc="-15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T`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 marR="5080">
              <a:lnSpc>
                <a:spcPct val="126499"/>
              </a:lnSpc>
            </a:pPr>
            <a:r>
              <a:rPr sz="1100" b="1" dirty="0">
                <a:latin typeface="Century Gothic"/>
                <a:cs typeface="Century Gothic"/>
              </a:rPr>
              <a:t>Mining is the </a:t>
            </a:r>
            <a:r>
              <a:rPr sz="1100" b="1" spc="-5" dirty="0">
                <a:latin typeface="Century Gothic"/>
                <a:cs typeface="Century Gothic"/>
              </a:rPr>
              <a:t>first step </a:t>
            </a:r>
            <a:r>
              <a:rPr sz="1100" b="1" spc="-10" dirty="0">
                <a:latin typeface="Century Gothic"/>
                <a:cs typeface="Century Gothic"/>
              </a:rPr>
              <a:t>in </a:t>
            </a:r>
            <a:r>
              <a:rPr sz="1100" b="1" dirty="0">
                <a:latin typeface="Century Gothic"/>
                <a:cs typeface="Century Gothic"/>
              </a:rPr>
              <a:t>the </a:t>
            </a:r>
            <a:r>
              <a:rPr sz="1100" b="1" spc="-5" dirty="0">
                <a:latin typeface="Century Gothic"/>
                <a:cs typeface="Century Gothic"/>
              </a:rPr>
              <a:t>commercial exploitation </a:t>
            </a:r>
            <a:r>
              <a:rPr sz="1100" b="1" dirty="0">
                <a:latin typeface="Century Gothic"/>
                <a:cs typeface="Century Gothic"/>
              </a:rPr>
              <a:t>of a </a:t>
            </a:r>
            <a:r>
              <a:rPr sz="1100" b="1" spc="-5" dirty="0">
                <a:latin typeface="Century Gothic"/>
                <a:cs typeface="Century Gothic"/>
              </a:rPr>
              <a:t>mineral </a:t>
            </a:r>
            <a:r>
              <a:rPr sz="1100" b="1" dirty="0">
                <a:latin typeface="Century Gothic"/>
                <a:cs typeface="Century Gothic"/>
              </a:rPr>
              <a:t>or </a:t>
            </a:r>
            <a:r>
              <a:rPr sz="1100" b="1" spc="5" dirty="0">
                <a:latin typeface="Century Gothic"/>
                <a:cs typeface="Century Gothic"/>
              </a:rPr>
              <a:t>an </a:t>
            </a:r>
            <a:r>
              <a:rPr sz="1100" b="1" spc="-5" dirty="0">
                <a:latin typeface="Century Gothic"/>
                <a:cs typeface="Century Gothic"/>
              </a:rPr>
              <a:t>energy resource.  </a:t>
            </a:r>
            <a:r>
              <a:rPr sz="1050" spc="-5" dirty="0">
                <a:latin typeface="Century Gothic"/>
                <a:cs typeface="Century Gothic"/>
              </a:rPr>
              <a:t>Mining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been defined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the extraction of material from the ground </a:t>
            </a:r>
            <a:r>
              <a:rPr sz="1050" dirty="0">
                <a:latin typeface="Century Gothic"/>
                <a:cs typeface="Century Gothic"/>
              </a:rPr>
              <a:t>in order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recover one  or more </a:t>
            </a:r>
            <a:r>
              <a:rPr sz="1050" spc="-5" dirty="0">
                <a:latin typeface="Century Gothic"/>
                <a:cs typeface="Century Gothic"/>
              </a:rPr>
              <a:t>component parts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mined </a:t>
            </a:r>
            <a:r>
              <a:rPr sz="1050" spc="-5" dirty="0">
                <a:latin typeface="Century Gothic"/>
                <a:cs typeface="Century Gothic"/>
              </a:rPr>
              <a:t>mineral (Lottermoser, </a:t>
            </a:r>
            <a:r>
              <a:rPr sz="1050" spc="5" dirty="0">
                <a:latin typeface="Century Gothic"/>
                <a:cs typeface="Century Gothic"/>
              </a:rPr>
              <a:t>B,</a:t>
            </a:r>
            <a:r>
              <a:rPr sz="1050" spc="-8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2007).</a:t>
            </a:r>
            <a:endParaRPr sz="1050">
              <a:latin typeface="Century Gothic"/>
              <a:cs typeface="Century Gothic"/>
            </a:endParaRPr>
          </a:p>
          <a:p>
            <a:pPr marL="12700" marR="5080" algn="just">
              <a:lnSpc>
                <a:spcPct val="122800"/>
              </a:lnSpc>
              <a:spcBef>
                <a:spcPts val="85"/>
              </a:spcBef>
            </a:pPr>
            <a:r>
              <a:rPr sz="1050" spc="-5" dirty="0">
                <a:latin typeface="Century Gothic"/>
                <a:cs typeface="Century Gothic"/>
              </a:rPr>
              <a:t>At </a:t>
            </a:r>
            <a:r>
              <a:rPr sz="1050" dirty="0">
                <a:latin typeface="Century Gothic"/>
                <a:cs typeface="Century Gothic"/>
              </a:rPr>
              <a:t>a mine </a:t>
            </a:r>
            <a:r>
              <a:rPr sz="1050" spc="-5" dirty="0">
                <a:latin typeface="Century Gothic"/>
                <a:cs typeface="Century Gothic"/>
              </a:rPr>
              <a:t>site, mining is </a:t>
            </a:r>
            <a:r>
              <a:rPr sz="1050" dirty="0">
                <a:latin typeface="Century Gothic"/>
                <a:cs typeface="Century Gothic"/>
              </a:rPr>
              <a:t>nearly </a:t>
            </a:r>
            <a:r>
              <a:rPr sz="1050" spc="-5" dirty="0">
                <a:latin typeface="Century Gothic"/>
                <a:cs typeface="Century Gothic"/>
              </a:rPr>
              <a:t>always accompanied </a:t>
            </a:r>
            <a:r>
              <a:rPr sz="1050" dirty="0">
                <a:latin typeface="Century Gothic"/>
                <a:cs typeface="Century Gothic"/>
              </a:rPr>
              <a:t>by some </a:t>
            </a:r>
            <a:r>
              <a:rPr sz="1050" spc="-5" dirty="0">
                <a:latin typeface="Century Gothic"/>
                <a:cs typeface="Century Gothic"/>
              </a:rPr>
              <a:t>form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mineral processing or  metallurgical extraction </a:t>
            </a:r>
            <a:r>
              <a:rPr sz="1050" dirty="0">
                <a:latin typeface="Century Gothic"/>
                <a:cs typeface="Century Gothic"/>
              </a:rPr>
              <a:t>system. </a:t>
            </a:r>
            <a:r>
              <a:rPr sz="1050" spc="-5" dirty="0">
                <a:latin typeface="Century Gothic"/>
                <a:cs typeface="Century Gothic"/>
              </a:rPr>
              <a:t>Both of </a:t>
            </a:r>
            <a:r>
              <a:rPr sz="1050" dirty="0">
                <a:latin typeface="Century Gothic"/>
                <a:cs typeface="Century Gothic"/>
              </a:rPr>
              <a:t>these </a:t>
            </a:r>
            <a:r>
              <a:rPr sz="1050" spc="-5" dirty="0">
                <a:latin typeface="Century Gothic"/>
                <a:cs typeface="Century Gothic"/>
              </a:rPr>
              <a:t>associated </a:t>
            </a:r>
            <a:r>
              <a:rPr sz="1050" dirty="0">
                <a:latin typeface="Century Gothic"/>
                <a:cs typeface="Century Gothic"/>
              </a:rPr>
              <a:t>procedures </a:t>
            </a:r>
            <a:r>
              <a:rPr sz="1050" spc="-5" dirty="0">
                <a:latin typeface="Century Gothic"/>
                <a:cs typeface="Century Gothic"/>
              </a:rPr>
              <a:t>produce waste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have  the potential to </a:t>
            </a:r>
            <a:r>
              <a:rPr sz="1050" dirty="0">
                <a:latin typeface="Century Gothic"/>
                <a:cs typeface="Century Gothic"/>
              </a:rPr>
              <a:t>cause </a:t>
            </a:r>
            <a:r>
              <a:rPr sz="1050" spc="-5" dirty="0">
                <a:latin typeface="Century Gothic"/>
                <a:cs typeface="Century Gothic"/>
              </a:rPr>
              <a:t>serious effects on the surrounding environment. </a:t>
            </a:r>
            <a:r>
              <a:rPr sz="1050" dirty="0">
                <a:latin typeface="Century Gothic"/>
                <a:cs typeface="Century Gothic"/>
              </a:rPr>
              <a:t>But </a:t>
            </a:r>
            <a:r>
              <a:rPr sz="1050" spc="-5" dirty="0">
                <a:latin typeface="Century Gothic"/>
                <a:cs typeface="Century Gothic"/>
              </a:rPr>
              <a:t>waste </a:t>
            </a:r>
            <a:r>
              <a:rPr sz="1050" dirty="0">
                <a:latin typeface="Century Gothic"/>
                <a:cs typeface="Century Gothic"/>
              </a:rPr>
              <a:t>alone </a:t>
            </a:r>
            <a:r>
              <a:rPr sz="1050" spc="-5" dirty="0">
                <a:latin typeface="Century Gothic"/>
                <a:cs typeface="Century Gothic"/>
              </a:rPr>
              <a:t>from  both </a:t>
            </a:r>
            <a:r>
              <a:rPr sz="1050" dirty="0">
                <a:latin typeface="Century Gothic"/>
                <a:cs typeface="Century Gothic"/>
              </a:rPr>
              <a:t>these </a:t>
            </a:r>
            <a:r>
              <a:rPr sz="1050" spc="-5" dirty="0">
                <a:latin typeface="Century Gothic"/>
                <a:cs typeface="Century Gothic"/>
              </a:rPr>
              <a:t>practises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mining itself isn’t the </a:t>
            </a:r>
            <a:r>
              <a:rPr sz="1050" dirty="0">
                <a:latin typeface="Century Gothic"/>
                <a:cs typeface="Century Gothic"/>
              </a:rPr>
              <a:t>only </a:t>
            </a:r>
            <a:r>
              <a:rPr sz="1050" spc="-5" dirty="0">
                <a:latin typeface="Century Gothic"/>
                <a:cs typeface="Century Gothic"/>
              </a:rPr>
              <a:t>issue that </a:t>
            </a:r>
            <a:r>
              <a:rPr sz="1050" spc="5" dirty="0">
                <a:latin typeface="Century Gothic"/>
                <a:cs typeface="Century Gothic"/>
              </a:rPr>
              <a:t>may lead  </a:t>
            </a:r>
            <a:r>
              <a:rPr sz="1050" spc="-5" dirty="0">
                <a:latin typeface="Century Gothic"/>
                <a:cs typeface="Century Gothic"/>
              </a:rPr>
              <a:t>to harmful  consequences </a:t>
            </a:r>
            <a:r>
              <a:rPr sz="1050" dirty="0">
                <a:latin typeface="Century Gothic"/>
                <a:cs typeface="Century Gothic"/>
              </a:rPr>
              <a:t>for </a:t>
            </a:r>
            <a:r>
              <a:rPr sz="1050" spc="-5" dirty="0">
                <a:latin typeface="Century Gothic"/>
                <a:cs typeface="Century Gothic"/>
              </a:rPr>
              <a:t>an ecosystem. </a:t>
            </a:r>
            <a:r>
              <a:rPr sz="1050" dirty="0">
                <a:latin typeface="Century Gothic"/>
                <a:cs typeface="Century Gothic"/>
              </a:rPr>
              <a:t>Before, </a:t>
            </a:r>
            <a:r>
              <a:rPr sz="1050" spc="-5" dirty="0">
                <a:latin typeface="Century Gothic"/>
                <a:cs typeface="Century Gothic"/>
              </a:rPr>
              <a:t>during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after </a:t>
            </a:r>
            <a:r>
              <a:rPr sz="1050" dirty="0">
                <a:latin typeface="Century Gothic"/>
                <a:cs typeface="Century Gothic"/>
              </a:rPr>
              <a:t>mining </a:t>
            </a:r>
            <a:r>
              <a:rPr sz="1050" spc="-5" dirty="0">
                <a:latin typeface="Century Gothic"/>
                <a:cs typeface="Century Gothic"/>
              </a:rPr>
              <a:t>operations there are </a:t>
            </a:r>
            <a:r>
              <a:rPr sz="1050" dirty="0">
                <a:latin typeface="Century Gothic"/>
                <a:cs typeface="Century Gothic"/>
              </a:rPr>
              <a:t>many  </a:t>
            </a:r>
            <a:r>
              <a:rPr sz="1050" spc="-5" dirty="0">
                <a:latin typeface="Century Gothic"/>
                <a:cs typeface="Century Gothic"/>
              </a:rPr>
              <a:t>factors that </a:t>
            </a:r>
            <a:r>
              <a:rPr sz="1050" dirty="0">
                <a:latin typeface="Century Gothic"/>
                <a:cs typeface="Century Gothic"/>
              </a:rPr>
              <a:t>play a </a:t>
            </a:r>
            <a:r>
              <a:rPr sz="1050" spc="-5" dirty="0">
                <a:latin typeface="Century Gothic"/>
                <a:cs typeface="Century Gothic"/>
              </a:rPr>
              <a:t>contributing role in impacting the </a:t>
            </a:r>
            <a:r>
              <a:rPr sz="1050" dirty="0">
                <a:latin typeface="Century Gothic"/>
                <a:cs typeface="Century Gothic"/>
              </a:rPr>
              <a:t>environment. </a:t>
            </a:r>
            <a:r>
              <a:rPr sz="1050" spc="-5" dirty="0">
                <a:latin typeface="Century Gothic"/>
                <a:cs typeface="Century Gothic"/>
              </a:rPr>
              <a:t>Air, soil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water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all be  affected </a:t>
            </a:r>
            <a:r>
              <a:rPr sz="1050" dirty="0">
                <a:latin typeface="Century Gothic"/>
                <a:cs typeface="Century Gothic"/>
              </a:rPr>
              <a:t>and harmed in </a:t>
            </a:r>
            <a:r>
              <a:rPr sz="1050" spc="-5" dirty="0">
                <a:latin typeface="Century Gothic"/>
                <a:cs typeface="Century Gothic"/>
              </a:rPr>
              <a:t>numerous ways, whether </a:t>
            </a:r>
            <a:r>
              <a:rPr sz="1050" dirty="0">
                <a:latin typeface="Century Gothic"/>
                <a:cs typeface="Century Gothic"/>
              </a:rPr>
              <a:t>it be caused </a:t>
            </a:r>
            <a:r>
              <a:rPr sz="1050" spc="-5" dirty="0">
                <a:latin typeface="Century Gothic"/>
                <a:cs typeface="Century Gothic"/>
              </a:rPr>
              <a:t>from the direct physical  requirements needed to establish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new mine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become </a:t>
            </a:r>
            <a:r>
              <a:rPr sz="1050" dirty="0">
                <a:latin typeface="Century Gothic"/>
                <a:cs typeface="Century Gothic"/>
              </a:rPr>
              <a:t>contaminated </a:t>
            </a:r>
            <a:r>
              <a:rPr sz="1050" spc="-5" dirty="0">
                <a:latin typeface="Century Gothic"/>
                <a:cs typeface="Century Gothic"/>
              </a:rPr>
              <a:t>due to prolonged  exposures to waste </a:t>
            </a:r>
            <a:r>
              <a:rPr sz="1050" dirty="0">
                <a:latin typeface="Century Gothic"/>
                <a:cs typeface="Century Gothic"/>
              </a:rPr>
              <a:t>and</a:t>
            </a:r>
            <a:r>
              <a:rPr sz="1050" spc="-4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pollution.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2700"/>
              </a:lnSpc>
            </a:pPr>
            <a:r>
              <a:rPr sz="1050" dirty="0">
                <a:latin typeface="Century Gothic"/>
                <a:cs typeface="Century Gothic"/>
              </a:rPr>
              <a:t>One </a:t>
            </a:r>
            <a:r>
              <a:rPr sz="1050" spc="-5" dirty="0">
                <a:latin typeface="Century Gothic"/>
                <a:cs typeface="Century Gothic"/>
              </a:rPr>
              <a:t>of the </a:t>
            </a:r>
            <a:r>
              <a:rPr sz="1050" dirty="0">
                <a:latin typeface="Century Gothic"/>
                <a:cs typeface="Century Gothic"/>
              </a:rPr>
              <a:t>most </a:t>
            </a:r>
            <a:r>
              <a:rPr sz="1050" spc="-5" dirty="0">
                <a:latin typeface="Century Gothic"/>
                <a:cs typeface="Century Gothic"/>
              </a:rPr>
              <a:t>pressing factors on the environment that </a:t>
            </a:r>
            <a:r>
              <a:rPr sz="1050" dirty="0">
                <a:latin typeface="Century Gothic"/>
                <a:cs typeface="Century Gothic"/>
              </a:rPr>
              <a:t>is a direct result </a:t>
            </a:r>
            <a:r>
              <a:rPr sz="1050" spc="-5" dirty="0">
                <a:latin typeface="Century Gothic"/>
                <a:cs typeface="Century Gothic"/>
              </a:rPr>
              <a:t>from mining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 creation of Acid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Drainage (AMD), </a:t>
            </a:r>
            <a:r>
              <a:rPr sz="1050" dirty="0">
                <a:latin typeface="Century Gothic"/>
                <a:cs typeface="Century Gothic"/>
              </a:rPr>
              <a:t>which is derived </a:t>
            </a:r>
            <a:r>
              <a:rPr sz="1050" spc="-5" dirty="0">
                <a:latin typeface="Century Gothic"/>
                <a:cs typeface="Century Gothic"/>
              </a:rPr>
              <a:t>from the oxidation of sulphide minerals.  </a:t>
            </a:r>
            <a:r>
              <a:rPr sz="1050" spc="5" dirty="0">
                <a:latin typeface="Century Gothic"/>
                <a:cs typeface="Century Gothic"/>
              </a:rPr>
              <a:t>It </a:t>
            </a:r>
            <a:r>
              <a:rPr sz="1050" spc="-5" dirty="0">
                <a:latin typeface="Century Gothic"/>
                <a:cs typeface="Century Gothic"/>
              </a:rPr>
              <a:t>contaminates both surface and </a:t>
            </a:r>
            <a:r>
              <a:rPr sz="1050" dirty="0">
                <a:latin typeface="Century Gothic"/>
                <a:cs typeface="Century Gothic"/>
              </a:rPr>
              <a:t>ground </a:t>
            </a:r>
            <a:r>
              <a:rPr sz="1050" spc="-5" dirty="0">
                <a:latin typeface="Century Gothic"/>
                <a:cs typeface="Century Gothic"/>
              </a:rPr>
              <a:t>water, impacts aquatic life </a:t>
            </a:r>
            <a:r>
              <a:rPr sz="1050" dirty="0">
                <a:latin typeface="Century Gothic"/>
                <a:cs typeface="Century Gothic"/>
              </a:rPr>
              <a:t>and leads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sediment  </a:t>
            </a:r>
            <a:r>
              <a:rPr sz="1050" spc="-5" dirty="0">
                <a:latin typeface="Century Gothic"/>
                <a:cs typeface="Century Gothic"/>
              </a:rPr>
              <a:t>contamination. There are, however, certain environmental strategies used to counteract the  impacts. </a:t>
            </a:r>
            <a:r>
              <a:rPr sz="1050" spc="5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fact, there are </a:t>
            </a:r>
            <a:r>
              <a:rPr sz="1050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forms of strategies, processes </a:t>
            </a:r>
            <a:r>
              <a:rPr sz="1050" dirty="0">
                <a:latin typeface="Century Gothic"/>
                <a:cs typeface="Century Gothic"/>
              </a:rPr>
              <a:t>and treatment </a:t>
            </a:r>
            <a:r>
              <a:rPr sz="1050" spc="-5" dirty="0">
                <a:latin typeface="Century Gothic"/>
                <a:cs typeface="Century Gothic"/>
              </a:rPr>
              <a:t>technologies  utilised to reduce/ </a:t>
            </a:r>
            <a:r>
              <a:rPr sz="1050" dirty="0">
                <a:latin typeface="Century Gothic"/>
                <a:cs typeface="Century Gothic"/>
              </a:rPr>
              <a:t>remove and </a:t>
            </a:r>
            <a:r>
              <a:rPr sz="1050" spc="-5" dirty="0">
                <a:latin typeface="Century Gothic"/>
                <a:cs typeface="Century Gothic"/>
              </a:rPr>
              <a:t>remediate the unfortunate environmental effects that </a:t>
            </a:r>
            <a:r>
              <a:rPr sz="1050" spc="-10" dirty="0">
                <a:latin typeface="Century Gothic"/>
                <a:cs typeface="Century Gothic"/>
              </a:rPr>
              <a:t>are  </a:t>
            </a:r>
            <a:r>
              <a:rPr sz="1050" spc="-5" dirty="0">
                <a:latin typeface="Century Gothic"/>
                <a:cs typeface="Century Gothic"/>
              </a:rPr>
              <a:t>connected with all forms </a:t>
            </a:r>
            <a:r>
              <a:rPr sz="1050" dirty="0">
                <a:latin typeface="Century Gothic"/>
                <a:cs typeface="Century Gothic"/>
              </a:rPr>
              <a:t>of mining.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900"/>
              </a:lnSpc>
            </a:pP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art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mining itself </a:t>
            </a:r>
            <a:r>
              <a:rPr sz="1050" dirty="0">
                <a:latin typeface="Century Gothic"/>
                <a:cs typeface="Century Gothic"/>
              </a:rPr>
              <a:t>comes in </a:t>
            </a:r>
            <a:r>
              <a:rPr sz="1050" spc="5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different </a:t>
            </a:r>
            <a:r>
              <a:rPr sz="1050" dirty="0">
                <a:latin typeface="Century Gothic"/>
                <a:cs typeface="Century Gothic"/>
              </a:rPr>
              <a:t>forms, and </a:t>
            </a:r>
            <a:r>
              <a:rPr sz="1050" spc="-5" dirty="0">
                <a:latin typeface="Century Gothic"/>
                <a:cs typeface="Century Gothic"/>
              </a:rPr>
              <a:t>incorporates </a:t>
            </a:r>
            <a:r>
              <a:rPr sz="1050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different styles 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techniques in obtaining precious resources from </a:t>
            </a:r>
            <a:r>
              <a:rPr sz="1050" spc="-1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ground. </a:t>
            </a:r>
            <a:r>
              <a:rPr sz="1050" dirty="0">
                <a:latin typeface="Century Gothic"/>
                <a:cs typeface="Century Gothic"/>
              </a:rPr>
              <a:t>This, as a </a:t>
            </a:r>
            <a:r>
              <a:rPr sz="1050" spc="-5" dirty="0">
                <a:latin typeface="Century Gothic"/>
                <a:cs typeface="Century Gothic"/>
              </a:rPr>
              <a:t>result, creates </a:t>
            </a:r>
            <a:r>
              <a:rPr sz="1050" dirty="0">
                <a:latin typeface="Century Gothic"/>
                <a:cs typeface="Century Gothic"/>
              </a:rPr>
              <a:t>a  large </a:t>
            </a:r>
            <a:r>
              <a:rPr sz="1050" spc="-5" dirty="0">
                <a:latin typeface="Century Gothic"/>
                <a:cs typeface="Century Gothic"/>
              </a:rPr>
              <a:t>number of possible threats that </a:t>
            </a:r>
            <a:r>
              <a:rPr sz="1050" dirty="0">
                <a:latin typeface="Century Gothic"/>
                <a:cs typeface="Century Gothic"/>
              </a:rPr>
              <a:t>have </a:t>
            </a:r>
            <a:r>
              <a:rPr sz="1050" spc="-5" dirty="0">
                <a:latin typeface="Century Gothic"/>
                <a:cs typeface="Century Gothic"/>
              </a:rPr>
              <a:t>the ability to </a:t>
            </a:r>
            <a:r>
              <a:rPr sz="1050" dirty="0">
                <a:latin typeface="Century Gothic"/>
                <a:cs typeface="Century Gothic"/>
              </a:rPr>
              <a:t>bring an </a:t>
            </a:r>
            <a:r>
              <a:rPr sz="1050" spc="-5" dirty="0">
                <a:latin typeface="Century Gothic"/>
                <a:cs typeface="Century Gothic"/>
              </a:rPr>
              <a:t>imbalance to an</a:t>
            </a:r>
            <a:r>
              <a:rPr sz="1050" spc="1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ecosystem.</a:t>
            </a:r>
            <a:endParaRPr sz="1050">
              <a:latin typeface="Century Gothic"/>
              <a:cs typeface="Century Gothic"/>
            </a:endParaRPr>
          </a:p>
          <a:p>
            <a:pPr marL="12700" marR="5080" algn="just">
              <a:lnSpc>
                <a:spcPct val="123300"/>
              </a:lnSpc>
              <a:spcBef>
                <a:spcPts val="80"/>
              </a:spcBef>
            </a:pP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two main classifications of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mine site </a:t>
            </a:r>
            <a:r>
              <a:rPr sz="1050" spc="-10" dirty="0">
                <a:latin typeface="Century Gothic"/>
                <a:cs typeface="Century Gothic"/>
              </a:rPr>
              <a:t>are </a:t>
            </a:r>
            <a:r>
              <a:rPr sz="1050" spc="-5" dirty="0">
                <a:latin typeface="Century Gothic"/>
                <a:cs typeface="Century Gothic"/>
              </a:rPr>
              <a:t>‘underground’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‘open pit’ which employ  different </a:t>
            </a:r>
            <a:r>
              <a:rPr sz="1050" dirty="0">
                <a:latin typeface="Century Gothic"/>
                <a:cs typeface="Century Gothic"/>
              </a:rPr>
              <a:t>methods like dredging, </a:t>
            </a:r>
            <a:r>
              <a:rPr sz="1050" spc="-5" dirty="0">
                <a:latin typeface="Century Gothic"/>
                <a:cs typeface="Century Gothic"/>
              </a:rPr>
              <a:t>drilling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water application to </a:t>
            </a:r>
            <a:r>
              <a:rPr sz="1050" dirty="0">
                <a:latin typeface="Century Gothic"/>
                <a:cs typeface="Century Gothic"/>
              </a:rPr>
              <a:t>remove minerals </a:t>
            </a:r>
            <a:r>
              <a:rPr sz="1050" spc="5" dirty="0">
                <a:latin typeface="Century Gothic"/>
                <a:cs typeface="Century Gothic"/>
              </a:rPr>
              <a:t>from </a:t>
            </a:r>
            <a:r>
              <a:rPr sz="1050" spc="-10" dirty="0">
                <a:latin typeface="Century Gothic"/>
                <a:cs typeface="Century Gothic"/>
              </a:rPr>
              <a:t>the  </a:t>
            </a:r>
            <a:r>
              <a:rPr sz="1050" spc="-5" dirty="0">
                <a:latin typeface="Century Gothic"/>
                <a:cs typeface="Century Gothic"/>
              </a:rPr>
              <a:t>ground.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2900"/>
              </a:lnSpc>
            </a:pPr>
            <a:r>
              <a:rPr sz="1050" spc="5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the setup </a:t>
            </a:r>
            <a:r>
              <a:rPr sz="1050" dirty="0">
                <a:latin typeface="Century Gothic"/>
                <a:cs typeface="Century Gothic"/>
              </a:rPr>
              <a:t>of a </a:t>
            </a:r>
            <a:r>
              <a:rPr sz="1050" spc="-5" dirty="0">
                <a:latin typeface="Century Gothic"/>
                <a:cs typeface="Century Gothic"/>
              </a:rPr>
              <a:t>new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various changes </a:t>
            </a:r>
            <a:r>
              <a:rPr sz="1050" spc="5" dirty="0">
                <a:latin typeface="Century Gothic"/>
                <a:cs typeface="Century Gothic"/>
              </a:rPr>
              <a:t>will </a:t>
            </a:r>
            <a:r>
              <a:rPr sz="1050" dirty="0">
                <a:latin typeface="Century Gothic"/>
                <a:cs typeface="Century Gothic"/>
              </a:rPr>
              <a:t>occur </a:t>
            </a:r>
            <a:r>
              <a:rPr sz="1050" spc="-5" dirty="0">
                <a:latin typeface="Century Gothic"/>
                <a:cs typeface="Century Gothic"/>
              </a:rPr>
              <a:t>to the landscape. </a:t>
            </a:r>
            <a:r>
              <a:rPr sz="1050" dirty="0">
                <a:latin typeface="Century Gothic"/>
                <a:cs typeface="Century Gothic"/>
              </a:rPr>
              <a:t>Large </a:t>
            </a:r>
            <a:r>
              <a:rPr sz="1050" spc="-5" dirty="0">
                <a:latin typeface="Century Gothic"/>
                <a:cs typeface="Century Gothic"/>
              </a:rPr>
              <a:t>areas of  vegetation </a:t>
            </a:r>
            <a:r>
              <a:rPr sz="1050" dirty="0">
                <a:latin typeface="Century Gothic"/>
                <a:cs typeface="Century Gothic"/>
              </a:rPr>
              <a:t>will be </a:t>
            </a:r>
            <a:r>
              <a:rPr sz="1050" spc="-5" dirty="0">
                <a:latin typeface="Century Gothic"/>
                <a:cs typeface="Century Gothic"/>
              </a:rPr>
              <a:t>cleared, infrastructure created, </a:t>
            </a:r>
            <a:r>
              <a:rPr sz="1050" dirty="0">
                <a:latin typeface="Century Gothic"/>
                <a:cs typeface="Century Gothic"/>
              </a:rPr>
              <a:t>remanence </a:t>
            </a:r>
            <a:r>
              <a:rPr sz="1050" spc="-5" dirty="0">
                <a:latin typeface="Century Gothic"/>
                <a:cs typeface="Century Gothic"/>
              </a:rPr>
              <a:t>of early exploration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the  creation of </a:t>
            </a:r>
            <a:r>
              <a:rPr sz="1050" dirty="0">
                <a:latin typeface="Century Gothic"/>
                <a:cs typeface="Century Gothic"/>
              </a:rPr>
              <a:t>large voids. </a:t>
            </a:r>
            <a:r>
              <a:rPr sz="1050" spc="-5" dirty="0">
                <a:latin typeface="Century Gothic"/>
                <a:cs typeface="Century Gothic"/>
              </a:rPr>
              <a:t>During </a:t>
            </a:r>
            <a:r>
              <a:rPr sz="1050" dirty="0">
                <a:latin typeface="Century Gothic"/>
                <a:cs typeface="Century Gothic"/>
              </a:rPr>
              <a:t>full </a:t>
            </a:r>
            <a:r>
              <a:rPr sz="1050" spc="-5" dirty="0">
                <a:latin typeface="Century Gothic"/>
                <a:cs typeface="Century Gothic"/>
              </a:rPr>
              <a:t>production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mining there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large </a:t>
            </a:r>
            <a:r>
              <a:rPr sz="1050" spc="-5" dirty="0">
                <a:latin typeface="Century Gothic"/>
                <a:cs typeface="Century Gothic"/>
              </a:rPr>
              <a:t>amounts of waste  produced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the facilities </a:t>
            </a:r>
            <a:r>
              <a:rPr sz="1050" dirty="0">
                <a:latin typeface="Century Gothic"/>
                <a:cs typeface="Century Gothic"/>
              </a:rPr>
              <a:t>created </a:t>
            </a:r>
            <a:r>
              <a:rPr sz="1050" spc="-5" dirty="0">
                <a:latin typeface="Century Gothic"/>
                <a:cs typeface="Century Gothic"/>
              </a:rPr>
              <a:t>to deal with it, </a:t>
            </a:r>
            <a:r>
              <a:rPr sz="1050" dirty="0">
                <a:latin typeface="Century Gothic"/>
                <a:cs typeface="Century Gothic"/>
              </a:rPr>
              <a:t>as well as </a:t>
            </a:r>
            <a:r>
              <a:rPr sz="1050" spc="-5" dirty="0">
                <a:latin typeface="Century Gothic"/>
                <a:cs typeface="Century Gothic"/>
              </a:rPr>
              <a:t>the excessive </a:t>
            </a:r>
            <a:r>
              <a:rPr sz="1050" dirty="0">
                <a:latin typeface="Century Gothic"/>
                <a:cs typeface="Century Gothic"/>
              </a:rPr>
              <a:t>volumes </a:t>
            </a:r>
            <a:r>
              <a:rPr sz="1050" spc="-5" dirty="0">
                <a:latin typeface="Century Gothic"/>
                <a:cs typeface="Century Gothic"/>
              </a:rPr>
              <a:t>of water  used which requires both storage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treatment</a:t>
            </a:r>
            <a:r>
              <a:rPr sz="1050" spc="-2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facilities.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2700"/>
              </a:lnSpc>
            </a:pPr>
            <a:r>
              <a:rPr sz="1050" spc="-5" dirty="0">
                <a:latin typeface="Century Gothic"/>
                <a:cs typeface="Century Gothic"/>
              </a:rPr>
              <a:t>From beginning to end </a:t>
            </a:r>
            <a:r>
              <a:rPr sz="1050" dirty="0">
                <a:latin typeface="Century Gothic"/>
                <a:cs typeface="Century Gothic"/>
              </a:rPr>
              <a:t>of a mine </a:t>
            </a:r>
            <a:r>
              <a:rPr sz="1050" spc="-5" dirty="0">
                <a:latin typeface="Century Gothic"/>
                <a:cs typeface="Century Gothic"/>
              </a:rPr>
              <a:t>site’s life there are the immediate disturbance and </a:t>
            </a:r>
            <a:r>
              <a:rPr sz="1050" dirty="0">
                <a:latin typeface="Century Gothic"/>
                <a:cs typeface="Century Gothic"/>
              </a:rPr>
              <a:t>long </a:t>
            </a:r>
            <a:r>
              <a:rPr sz="1050" spc="-5" dirty="0">
                <a:latin typeface="Century Gothic"/>
                <a:cs typeface="Century Gothic"/>
              </a:rPr>
              <a:t>term  destruction of natural habitat, sites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cultural significants (Lottermoser, </a:t>
            </a:r>
            <a:r>
              <a:rPr sz="1050" spc="10" dirty="0">
                <a:latin typeface="Century Gothic"/>
                <a:cs typeface="Century Gothic"/>
              </a:rPr>
              <a:t>B, </a:t>
            </a:r>
            <a:r>
              <a:rPr sz="1050" dirty="0">
                <a:latin typeface="Century Gothic"/>
                <a:cs typeface="Century Gothic"/>
              </a:rPr>
              <a:t>2007). </a:t>
            </a:r>
            <a:r>
              <a:rPr sz="1050" spc="-5" dirty="0">
                <a:latin typeface="Century Gothic"/>
                <a:cs typeface="Century Gothic"/>
              </a:rPr>
              <a:t>Emission of  </a:t>
            </a:r>
            <a:r>
              <a:rPr sz="1050" dirty="0">
                <a:latin typeface="Century Gothic"/>
                <a:cs typeface="Century Gothic"/>
              </a:rPr>
              <a:t>heat, noise and </a:t>
            </a:r>
            <a:r>
              <a:rPr sz="1050" spc="-5" dirty="0">
                <a:latin typeface="Century Gothic"/>
                <a:cs typeface="Century Gothic"/>
              </a:rPr>
              <a:t>the release of contaminate, </a:t>
            </a:r>
            <a:r>
              <a:rPr sz="1050" dirty="0">
                <a:latin typeface="Century Gothic"/>
                <a:cs typeface="Century Gothic"/>
              </a:rPr>
              <a:t>gas, solid or </a:t>
            </a:r>
            <a:r>
              <a:rPr sz="1050" spc="-5" dirty="0">
                <a:latin typeface="Century Gothic"/>
                <a:cs typeface="Century Gothic"/>
              </a:rPr>
              <a:t>liquid, </a:t>
            </a:r>
            <a:r>
              <a:rPr sz="1050" dirty="0">
                <a:latin typeface="Century Gothic"/>
                <a:cs typeface="Century Gothic"/>
              </a:rPr>
              <a:t>all </a:t>
            </a:r>
            <a:r>
              <a:rPr sz="1050" spc="-5" dirty="0">
                <a:latin typeface="Century Gothic"/>
                <a:cs typeface="Century Gothic"/>
              </a:rPr>
              <a:t>contribute to the  degradation of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surrounding environment. </a:t>
            </a:r>
            <a:r>
              <a:rPr sz="1050" spc="10" dirty="0">
                <a:latin typeface="Century Gothic"/>
                <a:cs typeface="Century Gothic"/>
              </a:rPr>
              <a:t>It </a:t>
            </a:r>
            <a:r>
              <a:rPr sz="1050" spc="-5" dirty="0">
                <a:latin typeface="Century Gothic"/>
                <a:cs typeface="Century Gothic"/>
              </a:rPr>
              <a:t>should also </a:t>
            </a:r>
            <a:r>
              <a:rPr sz="1050" dirty="0">
                <a:latin typeface="Century Gothic"/>
                <a:cs typeface="Century Gothic"/>
              </a:rPr>
              <a:t>be noted </a:t>
            </a:r>
            <a:r>
              <a:rPr sz="1050" spc="-5" dirty="0">
                <a:latin typeface="Century Gothic"/>
                <a:cs typeface="Century Gothic"/>
              </a:rPr>
              <a:t>that the </a:t>
            </a:r>
            <a:r>
              <a:rPr sz="1050" dirty="0">
                <a:latin typeface="Century Gothic"/>
                <a:cs typeface="Century Gothic"/>
              </a:rPr>
              <a:t>level of </a:t>
            </a:r>
            <a:r>
              <a:rPr sz="1050" spc="-5" dirty="0">
                <a:latin typeface="Century Gothic"/>
                <a:cs typeface="Century Gothic"/>
              </a:rPr>
              <a:t>magnitude 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which an ecosystem </a:t>
            </a:r>
            <a:r>
              <a:rPr sz="1050" dirty="0">
                <a:latin typeface="Century Gothic"/>
                <a:cs typeface="Century Gothic"/>
              </a:rPr>
              <a:t>can be </a:t>
            </a:r>
            <a:r>
              <a:rPr sz="1050" spc="-5" dirty="0">
                <a:latin typeface="Century Gothic"/>
                <a:cs typeface="Century Gothic"/>
              </a:rPr>
              <a:t>impacted upon from mining processes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dependent on natural  factors such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the geology of the resource being </a:t>
            </a:r>
            <a:r>
              <a:rPr sz="1050" dirty="0">
                <a:latin typeface="Century Gothic"/>
                <a:cs typeface="Century Gothic"/>
              </a:rPr>
              <a:t>mined, </a:t>
            </a:r>
            <a:r>
              <a:rPr sz="1050" spc="-5" dirty="0">
                <a:latin typeface="Century Gothic"/>
                <a:cs typeface="Century Gothic"/>
              </a:rPr>
              <a:t>climate condition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topography  (Lottermoser, </a:t>
            </a:r>
            <a:r>
              <a:rPr sz="1050" spc="5" dirty="0">
                <a:latin typeface="Century Gothic"/>
                <a:cs typeface="Century Gothic"/>
              </a:rPr>
              <a:t>B, </a:t>
            </a:r>
            <a:r>
              <a:rPr sz="1050" spc="-5" dirty="0">
                <a:latin typeface="Century Gothic"/>
                <a:cs typeface="Century Gothic"/>
              </a:rPr>
              <a:t>2007).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physical practises involved with mining often result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immediate  impacts but the more serious and </a:t>
            </a:r>
            <a:r>
              <a:rPr sz="1050" dirty="0">
                <a:latin typeface="Century Gothic"/>
                <a:cs typeface="Century Gothic"/>
              </a:rPr>
              <a:t>long </a:t>
            </a:r>
            <a:r>
              <a:rPr sz="1050" spc="-5" dirty="0">
                <a:latin typeface="Century Gothic"/>
                <a:cs typeface="Century Gothic"/>
              </a:rPr>
              <a:t>term environmental issues that surround the industry </a:t>
            </a:r>
            <a:r>
              <a:rPr sz="1050" dirty="0">
                <a:latin typeface="Century Gothic"/>
                <a:cs typeface="Century Gothic"/>
              </a:rPr>
              <a:t>are  often a </a:t>
            </a:r>
            <a:r>
              <a:rPr sz="1050" spc="-5" dirty="0">
                <a:latin typeface="Century Gothic"/>
                <a:cs typeface="Century Gothic"/>
              </a:rPr>
              <a:t>result of the negative chemistry associated with mining which are </a:t>
            </a:r>
            <a:r>
              <a:rPr sz="1050" dirty="0">
                <a:latin typeface="Century Gothic"/>
                <a:cs typeface="Century Gothic"/>
              </a:rPr>
              <a:t>aided by </a:t>
            </a:r>
            <a:r>
              <a:rPr sz="1050" spc="-5" dirty="0">
                <a:latin typeface="Century Gothic"/>
                <a:cs typeface="Century Gothic"/>
              </a:rPr>
              <a:t>natural  occurring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environmental</a:t>
            </a:r>
            <a:r>
              <a:rPr sz="1050" spc="18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events.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Many</a:t>
            </a:r>
            <a:r>
              <a:rPr sz="1050" spc="15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of</a:t>
            </a:r>
            <a:r>
              <a:rPr sz="1050" spc="18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the</a:t>
            </a:r>
            <a:r>
              <a:rPr sz="1050" spc="15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impacts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from</a:t>
            </a:r>
            <a:r>
              <a:rPr sz="1050" spc="16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mining</a:t>
            </a:r>
            <a:r>
              <a:rPr sz="1050" spc="15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are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caused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from</a:t>
            </a:r>
            <a:r>
              <a:rPr sz="1050" spc="17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a</a:t>
            </a:r>
            <a:r>
              <a:rPr sz="1050" spc="1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direct</a:t>
            </a:r>
            <a:endParaRPr sz="105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439927"/>
            <a:ext cx="6217285" cy="9036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 I N I N G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M P A C T S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O N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 H E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 N V I R O N M E N</a:t>
            </a:r>
            <a:r>
              <a:rPr sz="1100" b="1" u="sng" spc="-15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T`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6350">
              <a:lnSpc>
                <a:spcPct val="124800"/>
              </a:lnSpc>
            </a:pPr>
            <a:r>
              <a:rPr sz="1050" spc="-5" dirty="0">
                <a:latin typeface="Century Gothic"/>
                <a:cs typeface="Century Gothic"/>
              </a:rPr>
              <a:t>release of harmful elements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compounds. </a:t>
            </a:r>
            <a:r>
              <a:rPr sz="1050" dirty="0">
                <a:latin typeface="Century Gothic"/>
                <a:cs typeface="Century Gothic"/>
              </a:rPr>
              <a:t>They enter </a:t>
            </a:r>
            <a:r>
              <a:rPr sz="1050" spc="-5" dirty="0">
                <a:latin typeface="Century Gothic"/>
                <a:cs typeface="Century Gothic"/>
              </a:rPr>
              <a:t>the environment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aerial transport,  interaction with flowing liquids (usually water) </a:t>
            </a:r>
            <a:r>
              <a:rPr sz="1050" spc="5" dirty="0">
                <a:latin typeface="Century Gothic"/>
                <a:cs typeface="Century Gothic"/>
              </a:rPr>
              <a:t>and </a:t>
            </a:r>
            <a:r>
              <a:rPr sz="1050" dirty="0">
                <a:latin typeface="Century Gothic"/>
                <a:cs typeface="Century Gothic"/>
              </a:rPr>
              <a:t>direct </a:t>
            </a:r>
            <a:r>
              <a:rPr sz="1050" spc="-5" dirty="0">
                <a:latin typeface="Century Gothic"/>
                <a:cs typeface="Century Gothic"/>
              </a:rPr>
              <a:t>injection through </a:t>
            </a:r>
            <a:r>
              <a:rPr sz="1050" dirty="0">
                <a:latin typeface="Century Gothic"/>
                <a:cs typeface="Century Gothic"/>
              </a:rPr>
              <a:t>spills </a:t>
            </a:r>
            <a:r>
              <a:rPr sz="1050" spc="-5" dirty="0">
                <a:latin typeface="Century Gothic"/>
                <a:cs typeface="Century Gothic"/>
              </a:rPr>
              <a:t>and accidents. 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main </a:t>
            </a:r>
            <a:r>
              <a:rPr sz="1050" dirty="0">
                <a:latin typeface="Century Gothic"/>
                <a:cs typeface="Century Gothic"/>
              </a:rPr>
              <a:t>forms </a:t>
            </a:r>
            <a:r>
              <a:rPr sz="1050" spc="-5" dirty="0">
                <a:latin typeface="Century Gothic"/>
                <a:cs typeface="Century Gothic"/>
              </a:rPr>
              <a:t>of </a:t>
            </a:r>
            <a:r>
              <a:rPr sz="1050" dirty="0">
                <a:latin typeface="Century Gothic"/>
                <a:cs typeface="Century Gothic"/>
              </a:rPr>
              <a:t>air </a:t>
            </a:r>
            <a:r>
              <a:rPr sz="1050" spc="-5" dirty="0">
                <a:latin typeface="Century Gothic"/>
                <a:cs typeface="Century Gothic"/>
              </a:rPr>
              <a:t>pollution are dust created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strong </a:t>
            </a:r>
            <a:r>
              <a:rPr sz="1050" dirty="0">
                <a:latin typeface="Century Gothic"/>
                <a:cs typeface="Century Gothic"/>
              </a:rPr>
              <a:t>winds </a:t>
            </a:r>
            <a:r>
              <a:rPr sz="1050" spc="-5" dirty="0">
                <a:latin typeface="Century Gothic"/>
                <a:cs typeface="Century Gothic"/>
              </a:rPr>
              <a:t>disturbing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waste which  </a:t>
            </a:r>
            <a:r>
              <a:rPr sz="1050" dirty="0">
                <a:latin typeface="Century Gothic"/>
                <a:cs typeface="Century Gothic"/>
              </a:rPr>
              <a:t>contains </a:t>
            </a:r>
            <a:r>
              <a:rPr sz="1050" spc="-5" dirty="0">
                <a:latin typeface="Century Gothic"/>
                <a:cs typeface="Century Gothic"/>
              </a:rPr>
              <a:t>small </a:t>
            </a:r>
            <a:r>
              <a:rPr sz="1050" dirty="0">
                <a:latin typeface="Century Gothic"/>
                <a:cs typeface="Century Gothic"/>
              </a:rPr>
              <a:t>particles, eg </a:t>
            </a:r>
            <a:r>
              <a:rPr sz="1050" spc="-5" dirty="0">
                <a:latin typeface="Century Gothic"/>
                <a:cs typeface="Century Gothic"/>
              </a:rPr>
              <a:t>coal dust. </a:t>
            </a:r>
            <a:r>
              <a:rPr sz="1050" dirty="0">
                <a:latin typeface="Century Gothic"/>
                <a:cs typeface="Century Gothic"/>
              </a:rPr>
              <a:t>Also,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release </a:t>
            </a:r>
            <a:r>
              <a:rPr sz="1050" spc="-5" dirty="0">
                <a:latin typeface="Century Gothic"/>
                <a:cs typeface="Century Gothic"/>
              </a:rPr>
              <a:t>of sulphur </a:t>
            </a:r>
            <a:r>
              <a:rPr sz="1050" dirty="0">
                <a:latin typeface="Century Gothic"/>
                <a:cs typeface="Century Gothic"/>
              </a:rPr>
              <a:t>into </a:t>
            </a:r>
            <a:r>
              <a:rPr sz="1050" spc="-5" dirty="0">
                <a:latin typeface="Century Gothic"/>
                <a:cs typeface="Century Gothic"/>
              </a:rPr>
              <a:t>the atmosphere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another  issue created from the roasting of sulphide </a:t>
            </a:r>
            <a:r>
              <a:rPr sz="1050" dirty="0">
                <a:latin typeface="Century Gothic"/>
                <a:cs typeface="Century Gothic"/>
              </a:rPr>
              <a:t>ores </a:t>
            </a:r>
            <a:r>
              <a:rPr sz="1050" spc="-5" dirty="0">
                <a:latin typeface="Century Gothic"/>
                <a:cs typeface="Century Gothic"/>
              </a:rPr>
              <a:t>(SOx), which can </a:t>
            </a:r>
            <a:r>
              <a:rPr sz="1050" dirty="0">
                <a:latin typeface="Century Gothic"/>
                <a:cs typeface="Century Gothic"/>
              </a:rPr>
              <a:t>later lead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acid</a:t>
            </a:r>
            <a:r>
              <a:rPr sz="1050" spc="-1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rain.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24200"/>
              </a:lnSpc>
              <a:spcBef>
                <a:spcPts val="5"/>
              </a:spcBef>
            </a:pPr>
            <a:r>
              <a:rPr sz="1050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environmental impacts occur from mine </a:t>
            </a:r>
            <a:r>
              <a:rPr sz="1050" dirty="0">
                <a:latin typeface="Century Gothic"/>
                <a:cs typeface="Century Gothic"/>
              </a:rPr>
              <a:t>waters, which is </a:t>
            </a:r>
            <a:r>
              <a:rPr sz="1050" spc="-5" dirty="0">
                <a:latin typeface="Century Gothic"/>
                <a:cs typeface="Century Gothic"/>
              </a:rPr>
              <a:t>water that </a:t>
            </a:r>
            <a:r>
              <a:rPr sz="1050" dirty="0">
                <a:latin typeface="Century Gothic"/>
                <a:cs typeface="Century Gothic"/>
              </a:rPr>
              <a:t>has undergone  </a:t>
            </a:r>
            <a:r>
              <a:rPr sz="1050" spc="-5" dirty="0">
                <a:latin typeface="Century Gothic"/>
                <a:cs typeface="Century Gothic"/>
              </a:rPr>
              <a:t>compositional modifications due to mineral-water </a:t>
            </a:r>
            <a:r>
              <a:rPr sz="1050" dirty="0">
                <a:latin typeface="Century Gothic"/>
                <a:cs typeface="Century Gothic"/>
              </a:rPr>
              <a:t>reactions at mine </a:t>
            </a:r>
            <a:r>
              <a:rPr sz="1050" spc="-5" dirty="0">
                <a:latin typeface="Century Gothic"/>
                <a:cs typeface="Century Gothic"/>
              </a:rPr>
              <a:t>sites (Hore-Lacey, </a:t>
            </a:r>
            <a:r>
              <a:rPr sz="1050" spc="10" dirty="0">
                <a:latin typeface="Century Gothic"/>
                <a:cs typeface="Century Gothic"/>
              </a:rPr>
              <a:t>I, </a:t>
            </a:r>
            <a:r>
              <a:rPr sz="1050" spc="-5" dirty="0">
                <a:latin typeface="Century Gothic"/>
                <a:cs typeface="Century Gothic"/>
              </a:rPr>
              <a:t>1978).  At </a:t>
            </a:r>
            <a:r>
              <a:rPr sz="1050" dirty="0">
                <a:latin typeface="Century Gothic"/>
                <a:cs typeface="Century Gothic"/>
              </a:rPr>
              <a:t>modern </a:t>
            </a:r>
            <a:r>
              <a:rPr sz="1050" spc="-5" dirty="0">
                <a:latin typeface="Century Gothic"/>
                <a:cs typeface="Century Gothic"/>
              </a:rPr>
              <a:t>mine sites,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water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collected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settling ponds and tailing dams to prevent  </a:t>
            </a:r>
            <a:r>
              <a:rPr sz="1050" dirty="0">
                <a:latin typeface="Century Gothic"/>
                <a:cs typeface="Century Gothic"/>
              </a:rPr>
              <a:t>entering </a:t>
            </a:r>
            <a:r>
              <a:rPr sz="1050" spc="-5" dirty="0">
                <a:latin typeface="Century Gothic"/>
                <a:cs typeface="Century Gothic"/>
              </a:rPr>
              <a:t>the environment. However, uncontrolled discharge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mine waters carrying dissolved  minerals and particulate matter </a:t>
            </a:r>
            <a:r>
              <a:rPr sz="1050" dirty="0">
                <a:latin typeface="Century Gothic"/>
                <a:cs typeface="Century Gothic"/>
              </a:rPr>
              <a:t>does </a:t>
            </a:r>
            <a:r>
              <a:rPr sz="1050" spc="-5" dirty="0">
                <a:latin typeface="Century Gothic"/>
                <a:cs typeface="Century Gothic"/>
              </a:rPr>
              <a:t>inevitably occur and </a:t>
            </a:r>
            <a:r>
              <a:rPr sz="1050" dirty="0">
                <a:latin typeface="Century Gothic"/>
                <a:cs typeface="Century Gothic"/>
              </a:rPr>
              <a:t>once </a:t>
            </a:r>
            <a:r>
              <a:rPr sz="1050" spc="-5" dirty="0">
                <a:latin typeface="Century Gothic"/>
                <a:cs typeface="Century Gothic"/>
              </a:rPr>
              <a:t>in contact </a:t>
            </a:r>
            <a:r>
              <a:rPr sz="1050" dirty="0">
                <a:latin typeface="Century Gothic"/>
                <a:cs typeface="Century Gothic"/>
              </a:rPr>
              <a:t>with </a:t>
            </a:r>
            <a:r>
              <a:rPr sz="1050" spc="-5" dirty="0">
                <a:latin typeface="Century Gothic"/>
                <a:cs typeface="Century Gothic"/>
              </a:rPr>
              <a:t>receiving  water </a:t>
            </a:r>
            <a:r>
              <a:rPr sz="1050" dirty="0">
                <a:latin typeface="Century Gothic"/>
                <a:cs typeface="Century Gothic"/>
              </a:rPr>
              <a:t>bodies, lakes, </a:t>
            </a:r>
            <a:r>
              <a:rPr sz="1050" spc="-5" dirty="0">
                <a:latin typeface="Century Gothic"/>
                <a:cs typeface="Century Gothic"/>
              </a:rPr>
              <a:t>rivers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streams the waters </a:t>
            </a:r>
            <a:r>
              <a:rPr sz="1050" dirty="0">
                <a:latin typeface="Century Gothic"/>
                <a:cs typeface="Century Gothic"/>
              </a:rPr>
              <a:t>can cause </a:t>
            </a:r>
            <a:r>
              <a:rPr sz="1050" spc="-5" dirty="0">
                <a:latin typeface="Century Gothic"/>
                <a:cs typeface="Century Gothic"/>
              </a:rPr>
              <a:t>undesirable results.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worst form of  poor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water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Acid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drainage (AMD) but this </a:t>
            </a:r>
            <a:r>
              <a:rPr sz="1050" dirty="0">
                <a:latin typeface="Century Gothic"/>
                <a:cs typeface="Century Gothic"/>
              </a:rPr>
              <a:t>will be </a:t>
            </a:r>
            <a:r>
              <a:rPr sz="1050" spc="-5" dirty="0">
                <a:latin typeface="Century Gothic"/>
                <a:cs typeface="Century Gothic"/>
              </a:rPr>
              <a:t>explained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detail</a:t>
            </a:r>
            <a:r>
              <a:rPr sz="1050" spc="-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later.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2400"/>
              </a:lnSpc>
            </a:pPr>
            <a:r>
              <a:rPr sz="1050" spc="-5" dirty="0">
                <a:latin typeface="Century Gothic"/>
                <a:cs typeface="Century Gothic"/>
              </a:rPr>
              <a:t>Three </a:t>
            </a:r>
            <a:r>
              <a:rPr sz="1050" dirty="0">
                <a:latin typeface="Century Gothic"/>
                <a:cs typeface="Century Gothic"/>
              </a:rPr>
              <a:t>varieties </a:t>
            </a:r>
            <a:r>
              <a:rPr sz="1050" spc="-5" dirty="0">
                <a:latin typeface="Century Gothic"/>
                <a:cs typeface="Century Gothic"/>
              </a:rPr>
              <a:t>of mining that demonstrate the previous effect are the </a:t>
            </a:r>
            <a:r>
              <a:rPr sz="1050" spc="5" dirty="0">
                <a:latin typeface="Century Gothic"/>
                <a:cs typeface="Century Gothic"/>
              </a:rPr>
              <a:t>mining </a:t>
            </a:r>
            <a:r>
              <a:rPr sz="1050" spc="-5" dirty="0">
                <a:latin typeface="Century Gothic"/>
                <a:cs typeface="Century Gothic"/>
              </a:rPr>
              <a:t>of Gold, Copper 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Uranium. </a:t>
            </a:r>
            <a:r>
              <a:rPr sz="1050" spc="-10" dirty="0">
                <a:latin typeface="Century Gothic"/>
                <a:cs typeface="Century Gothic"/>
              </a:rPr>
              <a:t>All </a:t>
            </a:r>
            <a:r>
              <a:rPr sz="1050" spc="-5" dirty="0">
                <a:latin typeface="Century Gothic"/>
                <a:cs typeface="Century Gothic"/>
              </a:rPr>
              <a:t>three </a:t>
            </a:r>
            <a:r>
              <a:rPr sz="1050" dirty="0">
                <a:latin typeface="Century Gothic"/>
                <a:cs typeface="Century Gothic"/>
              </a:rPr>
              <a:t>processes </a:t>
            </a:r>
            <a:r>
              <a:rPr sz="1050" spc="-5" dirty="0">
                <a:latin typeface="Century Gothic"/>
                <a:cs typeface="Century Gothic"/>
              </a:rPr>
              <a:t>work </a:t>
            </a:r>
            <a:r>
              <a:rPr sz="1050" dirty="0">
                <a:latin typeface="Century Gothic"/>
                <a:cs typeface="Century Gothic"/>
              </a:rPr>
              <a:t>by leaching, a method </a:t>
            </a:r>
            <a:r>
              <a:rPr sz="1050" spc="-5" dirty="0">
                <a:latin typeface="Century Gothic"/>
                <a:cs typeface="Century Gothic"/>
              </a:rPr>
              <a:t>that removes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substance from </a:t>
            </a:r>
            <a:r>
              <a:rPr sz="1050" dirty="0">
                <a:latin typeface="Century Gothic"/>
                <a:cs typeface="Century Gothic"/>
              </a:rPr>
              <a:t>a  </a:t>
            </a:r>
            <a:r>
              <a:rPr sz="1050" spc="-5" dirty="0">
                <a:latin typeface="Century Gothic"/>
                <a:cs typeface="Century Gothic"/>
              </a:rPr>
              <a:t>solid </a:t>
            </a:r>
            <a:r>
              <a:rPr sz="1050" dirty="0">
                <a:latin typeface="Century Gothic"/>
                <a:cs typeface="Century Gothic"/>
              </a:rPr>
              <a:t>by a liquid </a:t>
            </a:r>
            <a:r>
              <a:rPr sz="1050" spc="-5" dirty="0">
                <a:latin typeface="Century Gothic"/>
                <a:cs typeface="Century Gothic"/>
              </a:rPr>
              <a:t>extraction media </a:t>
            </a:r>
            <a:r>
              <a:rPr sz="1050" b="1" spc="-5" dirty="0">
                <a:latin typeface="Arial"/>
                <a:cs typeface="Arial"/>
              </a:rPr>
              <a:t>(</a:t>
            </a:r>
            <a:r>
              <a:rPr sz="1050" spc="-5" dirty="0">
                <a:latin typeface="Century Gothic"/>
                <a:cs typeface="Century Gothic"/>
              </a:rPr>
              <a:t>The Chemical Engineers' Resource,</a:t>
            </a:r>
            <a:r>
              <a:rPr sz="1050" spc="-4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2008).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>
              <a:lnSpc>
                <a:spcPct val="123200"/>
              </a:lnSpc>
              <a:spcBef>
                <a:spcPts val="5"/>
              </a:spcBef>
            </a:pPr>
            <a:r>
              <a:rPr sz="1050" dirty="0">
                <a:latin typeface="Century Gothic"/>
                <a:cs typeface="Century Gothic"/>
              </a:rPr>
              <a:t>Gold is leached </a:t>
            </a:r>
            <a:r>
              <a:rPr sz="1050" spc="-5" dirty="0">
                <a:latin typeface="Century Gothic"/>
                <a:cs typeface="Century Gothic"/>
              </a:rPr>
              <a:t>with </a:t>
            </a:r>
            <a:r>
              <a:rPr sz="1050" spc="-1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use of cyanide; </a:t>
            </a:r>
            <a:r>
              <a:rPr sz="1050" dirty="0">
                <a:latin typeface="Century Gothic"/>
                <a:cs typeface="Century Gothic"/>
              </a:rPr>
              <a:t>cyanide </a:t>
            </a:r>
            <a:r>
              <a:rPr sz="1050" spc="-5" dirty="0">
                <a:latin typeface="Century Gothic"/>
                <a:cs typeface="Century Gothic"/>
              </a:rPr>
              <a:t>refers to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group of compounds where  carbon and nitrogen </a:t>
            </a:r>
            <a:r>
              <a:rPr sz="1050" spc="-10" dirty="0">
                <a:latin typeface="Century Gothic"/>
                <a:cs typeface="Century Gothic"/>
              </a:rPr>
              <a:t>are </a:t>
            </a:r>
            <a:r>
              <a:rPr sz="1050" spc="-5" dirty="0">
                <a:latin typeface="Century Gothic"/>
                <a:cs typeface="Century Gothic"/>
              </a:rPr>
              <a:t>combined.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associated problems </a:t>
            </a:r>
            <a:r>
              <a:rPr sz="1050" dirty="0">
                <a:latin typeface="Century Gothic"/>
                <a:cs typeface="Century Gothic"/>
              </a:rPr>
              <a:t>with </a:t>
            </a:r>
            <a:r>
              <a:rPr sz="1050" spc="-5" dirty="0">
                <a:latin typeface="Century Gothic"/>
                <a:cs typeface="Century Gothic"/>
              </a:rPr>
              <a:t>cyanide are that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high  concentration </a:t>
            </a:r>
            <a:r>
              <a:rPr sz="1050" dirty="0">
                <a:latin typeface="Century Gothic"/>
                <a:cs typeface="Century Gothic"/>
              </a:rPr>
              <a:t>it </a:t>
            </a:r>
            <a:r>
              <a:rPr sz="1050" spc="-5" dirty="0">
                <a:latin typeface="Century Gothic"/>
                <a:cs typeface="Century Gothic"/>
              </a:rPr>
              <a:t>can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potentially </a:t>
            </a:r>
            <a:r>
              <a:rPr sz="1050" dirty="0">
                <a:latin typeface="Century Gothic"/>
                <a:cs typeface="Century Gothic"/>
              </a:rPr>
              <a:t>lethal. </a:t>
            </a:r>
            <a:r>
              <a:rPr sz="1050" spc="5" dirty="0">
                <a:latin typeface="Century Gothic"/>
                <a:cs typeface="Century Gothic"/>
              </a:rPr>
              <a:t>If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toxic </a:t>
            </a:r>
            <a:r>
              <a:rPr sz="1050" spc="-5" dirty="0">
                <a:latin typeface="Century Gothic"/>
                <a:cs typeface="Century Gothic"/>
              </a:rPr>
              <a:t>substance </a:t>
            </a:r>
            <a:r>
              <a:rPr sz="1050" dirty="0">
                <a:latin typeface="Century Gothic"/>
                <a:cs typeface="Century Gothic"/>
              </a:rPr>
              <a:t>is released </a:t>
            </a:r>
            <a:r>
              <a:rPr sz="1050" spc="-5" dirty="0">
                <a:latin typeface="Century Gothic"/>
                <a:cs typeface="Century Gothic"/>
              </a:rPr>
              <a:t>and sufficient  amounts are taken up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aquatic </a:t>
            </a:r>
            <a:r>
              <a:rPr sz="1050" dirty="0">
                <a:latin typeface="Century Gothic"/>
                <a:cs typeface="Century Gothic"/>
              </a:rPr>
              <a:t>life and animals, </a:t>
            </a:r>
            <a:r>
              <a:rPr sz="1050" spc="-5" dirty="0">
                <a:latin typeface="Century Gothic"/>
                <a:cs typeface="Century Gothic"/>
              </a:rPr>
              <a:t>cyanide poisoning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highly probable.  Interestingly, </a:t>
            </a:r>
            <a:r>
              <a:rPr sz="1050" dirty="0">
                <a:latin typeface="Century Gothic"/>
                <a:cs typeface="Century Gothic"/>
              </a:rPr>
              <a:t>cyanide </a:t>
            </a:r>
            <a:r>
              <a:rPr sz="1050" spc="-5" dirty="0">
                <a:latin typeface="Century Gothic"/>
                <a:cs typeface="Century Gothic"/>
              </a:rPr>
              <a:t>itself does not </a:t>
            </a:r>
            <a:r>
              <a:rPr sz="1050" dirty="0">
                <a:latin typeface="Century Gothic"/>
                <a:cs typeface="Century Gothic"/>
              </a:rPr>
              <a:t>present many </a:t>
            </a:r>
            <a:r>
              <a:rPr sz="1050" spc="-5" dirty="0">
                <a:latin typeface="Century Gothic"/>
                <a:cs typeface="Century Gothic"/>
              </a:rPr>
              <a:t>threats to </a:t>
            </a:r>
            <a:r>
              <a:rPr sz="1050" dirty="0">
                <a:latin typeface="Century Gothic"/>
                <a:cs typeface="Century Gothic"/>
              </a:rPr>
              <a:t>plant life. </a:t>
            </a:r>
            <a:r>
              <a:rPr sz="1050" spc="-5" dirty="0">
                <a:latin typeface="Century Gothic"/>
                <a:cs typeface="Century Gothic"/>
              </a:rPr>
              <a:t>Another issue associated  with the mining of gold </a:t>
            </a:r>
            <a:r>
              <a:rPr sz="1050" dirty="0">
                <a:latin typeface="Century Gothic"/>
                <a:cs typeface="Century Gothic"/>
              </a:rPr>
              <a:t>is dealing </a:t>
            </a:r>
            <a:r>
              <a:rPr sz="1050" spc="-5" dirty="0">
                <a:latin typeface="Century Gothic"/>
                <a:cs typeface="Century Gothic"/>
              </a:rPr>
              <a:t>with the </a:t>
            </a:r>
            <a:r>
              <a:rPr sz="1050" dirty="0">
                <a:latin typeface="Century Gothic"/>
                <a:cs typeface="Century Gothic"/>
              </a:rPr>
              <a:t>presence of </a:t>
            </a:r>
            <a:r>
              <a:rPr sz="1050" spc="-5" dirty="0">
                <a:latin typeface="Century Gothic"/>
                <a:cs typeface="Century Gothic"/>
              </a:rPr>
              <a:t>Pyrite (FeS2),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Pyrite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most  </a:t>
            </a:r>
            <a:r>
              <a:rPr sz="1050" spc="-5" dirty="0">
                <a:latin typeface="Century Gothic"/>
                <a:cs typeface="Century Gothic"/>
              </a:rPr>
              <a:t>abundant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sulphide </a:t>
            </a:r>
            <a:r>
              <a:rPr sz="1050" dirty="0">
                <a:latin typeface="Century Gothic"/>
                <a:cs typeface="Century Gothic"/>
              </a:rPr>
              <a:t>minerals. </a:t>
            </a:r>
            <a:r>
              <a:rPr sz="1050" spc="-5" dirty="0">
                <a:latin typeface="Century Gothic"/>
                <a:cs typeface="Century Gothic"/>
              </a:rPr>
              <a:t>When </a:t>
            </a:r>
            <a:r>
              <a:rPr sz="1050" dirty="0">
                <a:latin typeface="Century Gothic"/>
                <a:cs typeface="Century Gothic"/>
              </a:rPr>
              <a:t>gold and </a:t>
            </a:r>
            <a:r>
              <a:rPr sz="1050" spc="-5" dirty="0">
                <a:latin typeface="Century Gothic"/>
                <a:cs typeface="Century Gothic"/>
              </a:rPr>
              <a:t>pyrite are both present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the same ore the  efficiency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removing </a:t>
            </a:r>
            <a:r>
              <a:rPr sz="1050" dirty="0">
                <a:latin typeface="Century Gothic"/>
                <a:cs typeface="Century Gothic"/>
              </a:rPr>
              <a:t>gold via </a:t>
            </a:r>
            <a:r>
              <a:rPr sz="1050" spc="-5" dirty="0">
                <a:latin typeface="Century Gothic"/>
                <a:cs typeface="Century Gothic"/>
              </a:rPr>
              <a:t>leaching </a:t>
            </a:r>
            <a:r>
              <a:rPr sz="1050" dirty="0">
                <a:latin typeface="Century Gothic"/>
                <a:cs typeface="Century Gothic"/>
              </a:rPr>
              <a:t>is heavily </a:t>
            </a:r>
            <a:r>
              <a:rPr sz="1050" spc="-5" dirty="0">
                <a:latin typeface="Century Gothic"/>
                <a:cs typeface="Century Gothic"/>
              </a:rPr>
              <a:t>minimised. Two methods used to remove  </a:t>
            </a:r>
            <a:r>
              <a:rPr sz="1050" dirty="0">
                <a:latin typeface="Century Gothic"/>
                <a:cs typeface="Century Gothic"/>
              </a:rPr>
              <a:t>FeS2 </a:t>
            </a:r>
            <a:r>
              <a:rPr sz="1050" spc="-5" dirty="0">
                <a:latin typeface="Century Gothic"/>
                <a:cs typeface="Century Gothic"/>
              </a:rPr>
              <a:t>are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roasting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ores </a:t>
            </a:r>
            <a:r>
              <a:rPr sz="1050" spc="-5" dirty="0">
                <a:latin typeface="Century Gothic"/>
                <a:cs typeface="Century Gothic"/>
              </a:rPr>
              <a:t>and pressure oxidation. Roasting removes both </a:t>
            </a:r>
            <a:r>
              <a:rPr sz="1050" dirty="0">
                <a:latin typeface="Century Gothic"/>
                <a:cs typeface="Century Gothic"/>
              </a:rPr>
              <a:t>Fe and S </a:t>
            </a:r>
            <a:r>
              <a:rPr sz="1050" spc="-5" dirty="0">
                <a:latin typeface="Century Gothic"/>
                <a:cs typeface="Century Gothic"/>
              </a:rPr>
              <a:t>in the  form of </a:t>
            </a:r>
            <a:r>
              <a:rPr sz="1050" dirty="0">
                <a:latin typeface="Century Gothic"/>
                <a:cs typeface="Century Gothic"/>
              </a:rPr>
              <a:t>oxides. Oxidation is </a:t>
            </a:r>
            <a:r>
              <a:rPr sz="1050" spc="-5" dirty="0">
                <a:latin typeface="Century Gothic"/>
                <a:cs typeface="Century Gothic"/>
              </a:rPr>
              <a:t>carried out </a:t>
            </a:r>
            <a:r>
              <a:rPr sz="1050" dirty="0">
                <a:latin typeface="Century Gothic"/>
                <a:cs typeface="Century Gothic"/>
              </a:rPr>
              <a:t>at 200oC and </a:t>
            </a:r>
            <a:r>
              <a:rPr sz="1050" spc="-5" dirty="0">
                <a:latin typeface="Century Gothic"/>
                <a:cs typeface="Century Gothic"/>
              </a:rPr>
              <a:t>high pressure </a:t>
            </a:r>
            <a:r>
              <a:rPr sz="1050" dirty="0">
                <a:latin typeface="Century Gothic"/>
                <a:cs typeface="Century Gothic"/>
              </a:rPr>
              <a:t>and Fe is </a:t>
            </a:r>
            <a:r>
              <a:rPr sz="1050" spc="-5" dirty="0">
                <a:latin typeface="Century Gothic"/>
                <a:cs typeface="Century Gothic"/>
              </a:rPr>
              <a:t>also removed </a:t>
            </a:r>
            <a:r>
              <a:rPr sz="1050" spc="-10" dirty="0">
                <a:latin typeface="Century Gothic"/>
                <a:cs typeface="Century Gothic"/>
              </a:rPr>
              <a:t>in  </a:t>
            </a:r>
            <a:r>
              <a:rPr sz="1050" spc="-5" dirty="0">
                <a:latin typeface="Century Gothic"/>
                <a:cs typeface="Century Gothic"/>
              </a:rPr>
              <a:t>the form of </a:t>
            </a:r>
            <a:r>
              <a:rPr sz="1050" dirty="0">
                <a:latin typeface="Century Gothic"/>
                <a:cs typeface="Century Gothic"/>
              </a:rPr>
              <a:t>an oxide </a:t>
            </a:r>
            <a:r>
              <a:rPr sz="1050" spc="-5" dirty="0">
                <a:latin typeface="Century Gothic"/>
                <a:cs typeface="Century Gothic"/>
              </a:rPr>
              <a:t>but </a:t>
            </a:r>
            <a:r>
              <a:rPr sz="1050" dirty="0">
                <a:latin typeface="Century Gothic"/>
                <a:cs typeface="Century Gothic"/>
              </a:rPr>
              <a:t>it also </a:t>
            </a:r>
            <a:r>
              <a:rPr sz="1050" spc="-5" dirty="0">
                <a:latin typeface="Century Gothic"/>
                <a:cs typeface="Century Gothic"/>
              </a:rPr>
              <a:t>produces sulphuric </a:t>
            </a:r>
            <a:r>
              <a:rPr sz="1050" dirty="0">
                <a:latin typeface="Century Gothic"/>
                <a:cs typeface="Century Gothic"/>
              </a:rPr>
              <a:t>acid </a:t>
            </a:r>
            <a:r>
              <a:rPr sz="1050" spc="-5" dirty="0">
                <a:latin typeface="Century Gothic"/>
                <a:cs typeface="Century Gothic"/>
              </a:rPr>
              <a:t>(H2SO4) (Hughes, </a:t>
            </a:r>
            <a:r>
              <a:rPr sz="1050" dirty="0">
                <a:latin typeface="Century Gothic"/>
                <a:cs typeface="Century Gothic"/>
              </a:rPr>
              <a:t>J, 2010, gold </a:t>
            </a:r>
            <a:r>
              <a:rPr sz="1050" spc="-5" dirty="0">
                <a:latin typeface="Century Gothic"/>
                <a:cs typeface="Century Gothic"/>
              </a:rPr>
              <a:t>mining).  Uranium and copper </a:t>
            </a:r>
            <a:r>
              <a:rPr sz="1050" spc="-10" dirty="0">
                <a:latin typeface="Century Gothic"/>
                <a:cs typeface="Century Gothic"/>
              </a:rPr>
              <a:t>are </a:t>
            </a:r>
            <a:r>
              <a:rPr sz="1050" spc="-5" dirty="0">
                <a:latin typeface="Century Gothic"/>
                <a:cs typeface="Century Gothic"/>
              </a:rPr>
              <a:t>both </a:t>
            </a:r>
            <a:r>
              <a:rPr sz="1050" dirty="0">
                <a:latin typeface="Century Gothic"/>
                <a:cs typeface="Century Gothic"/>
              </a:rPr>
              <a:t>leached </a:t>
            </a:r>
            <a:r>
              <a:rPr sz="1050" spc="-5" dirty="0">
                <a:latin typeface="Century Gothic"/>
                <a:cs typeface="Century Gothic"/>
              </a:rPr>
              <a:t>using sulphuric acid </a:t>
            </a:r>
            <a:r>
              <a:rPr sz="1050" dirty="0">
                <a:latin typeface="Century Gothic"/>
                <a:cs typeface="Century Gothic"/>
              </a:rPr>
              <a:t>(H2SO4) as </a:t>
            </a:r>
            <a:r>
              <a:rPr sz="1050" spc="-5" dirty="0">
                <a:latin typeface="Century Gothic"/>
                <a:cs typeface="Century Gothic"/>
              </a:rPr>
              <a:t>well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hydrochloric  </a:t>
            </a:r>
            <a:r>
              <a:rPr sz="1050" dirty="0">
                <a:latin typeface="Century Gothic"/>
                <a:cs typeface="Century Gothic"/>
              </a:rPr>
              <a:t>acid </a:t>
            </a:r>
            <a:r>
              <a:rPr sz="1050" spc="-5" dirty="0">
                <a:latin typeface="Century Gothic"/>
                <a:cs typeface="Century Gothic"/>
              </a:rPr>
              <a:t>(HCl) for copper sometimes. As </a:t>
            </a:r>
            <a:r>
              <a:rPr sz="1050" dirty="0">
                <a:latin typeface="Century Gothic"/>
                <a:cs typeface="Century Gothic"/>
              </a:rPr>
              <a:t>would </a:t>
            </a:r>
            <a:r>
              <a:rPr sz="1050" spc="-5" dirty="0">
                <a:latin typeface="Century Gothic"/>
                <a:cs typeface="Century Gothic"/>
              </a:rPr>
              <a:t>be </a:t>
            </a:r>
            <a:r>
              <a:rPr sz="1050" dirty="0">
                <a:latin typeface="Century Gothic"/>
                <a:cs typeface="Century Gothic"/>
              </a:rPr>
              <a:t>expected, </a:t>
            </a:r>
            <a:r>
              <a:rPr sz="1050" spc="-5" dirty="0">
                <a:latin typeface="Century Gothic"/>
                <a:cs typeface="Century Gothic"/>
              </a:rPr>
              <a:t>the radioactive element Uranium  produces radioactive waste.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potential environmental problems with uranium mining are  excessive radioactivity level due to incorrect </a:t>
            </a:r>
            <a:r>
              <a:rPr sz="1050" dirty="0">
                <a:latin typeface="Century Gothic"/>
                <a:cs typeface="Century Gothic"/>
              </a:rPr>
              <a:t>covering of </a:t>
            </a:r>
            <a:r>
              <a:rPr sz="1050" spc="-5" dirty="0">
                <a:latin typeface="Century Gothic"/>
                <a:cs typeface="Century Gothic"/>
              </a:rPr>
              <a:t>tailings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exposure to erosion, failure 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tailing </a:t>
            </a:r>
            <a:r>
              <a:rPr sz="1050" dirty="0">
                <a:latin typeface="Century Gothic"/>
                <a:cs typeface="Century Gothic"/>
              </a:rPr>
              <a:t>damns leads </a:t>
            </a:r>
            <a:r>
              <a:rPr sz="1050" spc="-5" dirty="0">
                <a:latin typeface="Century Gothic"/>
                <a:cs typeface="Century Gothic"/>
              </a:rPr>
              <a:t>to soil and sediment contamination and the inappropriate use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tailings 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waste</a:t>
            </a:r>
            <a:r>
              <a:rPr sz="1050" spc="-2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rock.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3300"/>
              </a:lnSpc>
              <a:spcBef>
                <a:spcPts val="5"/>
              </a:spcBef>
            </a:pPr>
            <a:r>
              <a:rPr sz="1050" spc="-5" dirty="0">
                <a:latin typeface="Century Gothic"/>
                <a:cs typeface="Century Gothic"/>
              </a:rPr>
              <a:t>Historically, uranium waste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been incorporated </a:t>
            </a:r>
            <a:r>
              <a:rPr sz="1050" dirty="0">
                <a:latin typeface="Century Gothic"/>
                <a:cs typeface="Century Gothic"/>
              </a:rPr>
              <a:t>into </a:t>
            </a:r>
            <a:r>
              <a:rPr sz="1050" spc="-5" dirty="0">
                <a:latin typeface="Century Gothic"/>
                <a:cs typeface="Century Gothic"/>
              </a:rPr>
              <a:t>landscaping, gravel and cement which  are used </a:t>
            </a:r>
            <a:r>
              <a:rPr sz="1050" dirty="0">
                <a:latin typeface="Century Gothic"/>
                <a:cs typeface="Century Gothic"/>
              </a:rPr>
              <a:t>for a variety of </a:t>
            </a:r>
            <a:r>
              <a:rPr sz="1050" spc="-5" dirty="0">
                <a:latin typeface="Century Gothic"/>
                <a:cs typeface="Century Gothic"/>
              </a:rPr>
              <a:t>purposes; </a:t>
            </a:r>
            <a:r>
              <a:rPr sz="1050" dirty="0">
                <a:latin typeface="Century Gothic"/>
                <a:cs typeface="Century Gothic"/>
              </a:rPr>
              <a:t>as a consequence </a:t>
            </a:r>
            <a:r>
              <a:rPr sz="1050" spc="-5" dirty="0">
                <a:latin typeface="Century Gothic"/>
                <a:cs typeface="Century Gothic"/>
              </a:rPr>
              <a:t>elevated </a:t>
            </a:r>
            <a:r>
              <a:rPr sz="1050" dirty="0">
                <a:latin typeface="Century Gothic"/>
                <a:cs typeface="Century Gothic"/>
              </a:rPr>
              <a:t>levels of </a:t>
            </a:r>
            <a:r>
              <a:rPr sz="1050" spc="-5" dirty="0">
                <a:latin typeface="Century Gothic"/>
                <a:cs typeface="Century Gothic"/>
              </a:rPr>
              <a:t>radioactivity are  dispersed across </a:t>
            </a:r>
            <a:r>
              <a:rPr sz="1050" dirty="0">
                <a:latin typeface="Century Gothic"/>
                <a:cs typeface="Century Gothic"/>
              </a:rPr>
              <a:t>large </a:t>
            </a:r>
            <a:r>
              <a:rPr sz="1050" spc="-5" dirty="0">
                <a:latin typeface="Century Gothic"/>
                <a:cs typeface="Century Gothic"/>
              </a:rPr>
              <a:t>areas (Hughes, </a:t>
            </a:r>
            <a:r>
              <a:rPr sz="1050" dirty="0">
                <a:latin typeface="Century Gothic"/>
                <a:cs typeface="Century Gothic"/>
              </a:rPr>
              <a:t>J 2010, </a:t>
            </a:r>
            <a:r>
              <a:rPr sz="1050" spc="-5" dirty="0">
                <a:latin typeface="Century Gothic"/>
                <a:cs typeface="Century Gothic"/>
              </a:rPr>
              <a:t>Copper and Uranium</a:t>
            </a:r>
            <a:r>
              <a:rPr sz="1050" spc="-8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mining).</a:t>
            </a:r>
            <a:endParaRPr sz="1050">
              <a:latin typeface="Century Gothic"/>
              <a:cs typeface="Century Gothic"/>
            </a:endParaRPr>
          </a:p>
          <a:p>
            <a:pPr marL="12700" marR="7620" algn="just">
              <a:lnSpc>
                <a:spcPct val="122900"/>
              </a:lnSpc>
              <a:spcBef>
                <a:spcPts val="80"/>
              </a:spcBef>
            </a:pPr>
            <a:r>
              <a:rPr sz="1050" spc="-5" dirty="0">
                <a:latin typeface="Century Gothic"/>
                <a:cs typeface="Century Gothic"/>
              </a:rPr>
              <a:t>Copper,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10" dirty="0">
                <a:latin typeface="Century Gothic"/>
                <a:cs typeface="Century Gothic"/>
              </a:rPr>
              <a:t>just </a:t>
            </a:r>
            <a:r>
              <a:rPr sz="1050" dirty="0">
                <a:latin typeface="Century Gothic"/>
                <a:cs typeface="Century Gothic"/>
              </a:rPr>
              <a:t>mentioned, </a:t>
            </a:r>
            <a:r>
              <a:rPr sz="1050" spc="-5" dirty="0">
                <a:latin typeface="Century Gothic"/>
                <a:cs typeface="Century Gothic"/>
              </a:rPr>
              <a:t>uses both H2SO4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HCl for the leaching process. </a:t>
            </a:r>
            <a:r>
              <a:rPr sz="1050" spc="5" dirty="0">
                <a:latin typeface="Century Gothic"/>
                <a:cs typeface="Century Gothic"/>
              </a:rPr>
              <a:t>It </a:t>
            </a:r>
            <a:r>
              <a:rPr sz="1050" spc="-5" dirty="0">
                <a:latin typeface="Century Gothic"/>
                <a:cs typeface="Century Gothic"/>
              </a:rPr>
              <a:t>has many  similar environmental impacts to that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gold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most copper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found within sulphide ores. </a:t>
            </a:r>
            <a:r>
              <a:rPr sz="1050" dirty="0">
                <a:latin typeface="Century Gothic"/>
                <a:cs typeface="Century Gothic"/>
              </a:rPr>
              <a:t>So  </a:t>
            </a:r>
            <a:r>
              <a:rPr sz="1050" spc="-5" dirty="0">
                <a:latin typeface="Century Gothic"/>
                <a:cs typeface="Century Gothic"/>
              </a:rPr>
              <a:t>roasting </a:t>
            </a:r>
            <a:r>
              <a:rPr sz="1050" dirty="0">
                <a:latin typeface="Century Gothic"/>
                <a:cs typeface="Century Gothic"/>
              </a:rPr>
              <a:t>once </a:t>
            </a:r>
            <a:r>
              <a:rPr sz="1050" spc="-5" dirty="0">
                <a:latin typeface="Century Gothic"/>
                <a:cs typeface="Century Gothic"/>
              </a:rPr>
              <a:t>again </a:t>
            </a:r>
            <a:r>
              <a:rPr sz="1050" dirty="0">
                <a:latin typeface="Century Gothic"/>
                <a:cs typeface="Century Gothic"/>
              </a:rPr>
              <a:t>is a </a:t>
            </a:r>
            <a:r>
              <a:rPr sz="1050" spc="-5" dirty="0">
                <a:latin typeface="Century Gothic"/>
                <a:cs typeface="Century Gothic"/>
              </a:rPr>
              <a:t>common method </a:t>
            </a:r>
            <a:r>
              <a:rPr sz="1050" spc="-10" dirty="0">
                <a:latin typeface="Century Gothic"/>
                <a:cs typeface="Century Gothic"/>
              </a:rPr>
              <a:t>to </a:t>
            </a:r>
            <a:r>
              <a:rPr sz="1050" spc="-5" dirty="0">
                <a:latin typeface="Century Gothic"/>
                <a:cs typeface="Century Gothic"/>
              </a:rPr>
              <a:t>remove </a:t>
            </a:r>
            <a:r>
              <a:rPr sz="1050" spc="15" dirty="0">
                <a:latin typeface="Century Gothic"/>
                <a:cs typeface="Century Gothic"/>
              </a:rPr>
              <a:t>S, </a:t>
            </a:r>
            <a:r>
              <a:rPr sz="1050" spc="-5" dirty="0">
                <a:latin typeface="Century Gothic"/>
                <a:cs typeface="Century Gothic"/>
              </a:rPr>
              <a:t>however, the </a:t>
            </a:r>
            <a:r>
              <a:rPr sz="1050" dirty="0">
                <a:latin typeface="Century Gothic"/>
                <a:cs typeface="Century Gothic"/>
              </a:rPr>
              <a:t>toxic </a:t>
            </a:r>
            <a:r>
              <a:rPr sz="1050" spc="-5" dirty="0">
                <a:latin typeface="Century Gothic"/>
                <a:cs typeface="Century Gothic"/>
              </a:rPr>
              <a:t>substances arsenic  (As) </a:t>
            </a:r>
            <a:r>
              <a:rPr sz="1050" dirty="0">
                <a:latin typeface="Century Gothic"/>
                <a:cs typeface="Century Gothic"/>
              </a:rPr>
              <a:t>will </a:t>
            </a:r>
            <a:r>
              <a:rPr sz="1050" spc="-5" dirty="0">
                <a:latin typeface="Century Gothic"/>
                <a:cs typeface="Century Gothic"/>
              </a:rPr>
              <a:t>also be</a:t>
            </a:r>
            <a:r>
              <a:rPr sz="1050" spc="-1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released.</a:t>
            </a:r>
            <a:endParaRPr sz="105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1510030" y="10020530"/>
            <a:ext cx="4540885" cy="35009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lang="en-US" b="1" spc="-5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b="1" spc="-5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73100" y="439927"/>
            <a:ext cx="6217920" cy="923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 I N I N G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M P A C T S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O N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 H E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 N V I R O N M E N</a:t>
            </a:r>
            <a:r>
              <a:rPr sz="1100" b="1" u="sng" spc="-15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T`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2900"/>
              </a:lnSpc>
            </a:pPr>
            <a:r>
              <a:rPr sz="1050" spc="-5" dirty="0">
                <a:latin typeface="Century Gothic"/>
                <a:cs typeface="Century Gothic"/>
              </a:rPr>
              <a:t>Copper mining and processing produces </a:t>
            </a:r>
            <a:r>
              <a:rPr sz="1050" dirty="0">
                <a:latin typeface="Century Gothic"/>
                <a:cs typeface="Century Gothic"/>
              </a:rPr>
              <a:t>roughly </a:t>
            </a:r>
            <a:r>
              <a:rPr sz="1050" spc="-5" dirty="0">
                <a:latin typeface="Century Gothic"/>
                <a:cs typeface="Century Gothic"/>
              </a:rPr>
              <a:t>85% recovery </a:t>
            </a:r>
            <a:r>
              <a:rPr sz="1050" dirty="0">
                <a:latin typeface="Century Gothic"/>
                <a:cs typeface="Century Gothic"/>
              </a:rPr>
              <a:t>which leads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relatively high  concentration of </a:t>
            </a:r>
            <a:r>
              <a:rPr sz="1050" dirty="0">
                <a:latin typeface="Century Gothic"/>
                <a:cs typeface="Century Gothic"/>
              </a:rPr>
              <a:t>Cu </a:t>
            </a:r>
            <a:r>
              <a:rPr sz="1050" spc="-5" dirty="0">
                <a:latin typeface="Century Gothic"/>
                <a:cs typeface="Century Gothic"/>
              </a:rPr>
              <a:t>residual </a:t>
            </a:r>
            <a:r>
              <a:rPr sz="1050" dirty="0">
                <a:latin typeface="Century Gothic"/>
                <a:cs typeface="Century Gothic"/>
              </a:rPr>
              <a:t>left </a:t>
            </a:r>
            <a:r>
              <a:rPr sz="1050" spc="-5" dirty="0">
                <a:latin typeface="Century Gothic"/>
                <a:cs typeface="Century Gothic"/>
              </a:rPr>
              <a:t>in tailings which also contains traces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molybdenum that, </a:t>
            </a:r>
            <a:r>
              <a:rPr sz="1050" dirty="0">
                <a:latin typeface="Century Gothic"/>
                <a:cs typeface="Century Gothic"/>
              </a:rPr>
              <a:t>in  </a:t>
            </a:r>
            <a:r>
              <a:rPr sz="1050" spc="-5" dirty="0">
                <a:latin typeface="Century Gothic"/>
                <a:cs typeface="Century Gothic"/>
              </a:rPr>
              <a:t>high concentration,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pose threat to animals (Hughes, </a:t>
            </a:r>
            <a:r>
              <a:rPr sz="1050" dirty="0">
                <a:latin typeface="Century Gothic"/>
                <a:cs typeface="Century Gothic"/>
              </a:rPr>
              <a:t>J 2010, Copper and </a:t>
            </a:r>
            <a:r>
              <a:rPr sz="1050" spc="-5" dirty="0">
                <a:latin typeface="Century Gothic"/>
                <a:cs typeface="Century Gothic"/>
              </a:rPr>
              <a:t>Uranium</a:t>
            </a:r>
            <a:r>
              <a:rPr sz="1050" spc="2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mining).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3800"/>
              </a:lnSpc>
              <a:spcBef>
                <a:spcPts val="5"/>
              </a:spcBef>
            </a:pPr>
            <a:r>
              <a:rPr sz="1050" spc="-5" dirty="0">
                <a:latin typeface="Century Gothic"/>
                <a:cs typeface="Century Gothic"/>
              </a:rPr>
              <a:t>To counter </a:t>
            </a:r>
            <a:r>
              <a:rPr sz="1050" dirty="0">
                <a:latin typeface="Century Gothic"/>
                <a:cs typeface="Century Gothic"/>
              </a:rPr>
              <a:t>act </a:t>
            </a:r>
            <a:r>
              <a:rPr sz="1050" spc="-5" dirty="0">
                <a:latin typeface="Century Gothic"/>
                <a:cs typeface="Century Gothic"/>
              </a:rPr>
              <a:t>the damage </a:t>
            </a:r>
            <a:r>
              <a:rPr sz="1050" dirty="0">
                <a:latin typeface="Century Gothic"/>
                <a:cs typeface="Century Gothic"/>
              </a:rPr>
              <a:t>done by </a:t>
            </a:r>
            <a:r>
              <a:rPr sz="1050" spc="5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previous three types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mining there are effective  conventional </a:t>
            </a:r>
            <a:r>
              <a:rPr sz="1050" dirty="0">
                <a:latin typeface="Century Gothic"/>
                <a:cs typeface="Century Gothic"/>
              </a:rPr>
              <a:t>measures </a:t>
            </a:r>
            <a:r>
              <a:rPr sz="1050" spc="-5" dirty="0">
                <a:latin typeface="Century Gothic"/>
                <a:cs typeface="Century Gothic"/>
              </a:rPr>
              <a:t>used to remediate </a:t>
            </a:r>
            <a:r>
              <a:rPr sz="1050" dirty="0">
                <a:latin typeface="Century Gothic"/>
                <a:cs typeface="Century Gothic"/>
              </a:rPr>
              <a:t>mine</a:t>
            </a:r>
            <a:r>
              <a:rPr sz="1050" spc="-5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site.</a:t>
            </a:r>
            <a:endParaRPr sz="1050">
              <a:latin typeface="Century Gothic"/>
              <a:cs typeface="Century Gothic"/>
            </a:endParaRPr>
          </a:p>
          <a:p>
            <a:pPr marL="12700" marR="5080" algn="just">
              <a:lnSpc>
                <a:spcPct val="122800"/>
              </a:lnSpc>
              <a:spcBef>
                <a:spcPts val="85"/>
              </a:spcBef>
            </a:pPr>
            <a:r>
              <a:rPr sz="1050" spc="-5" dirty="0">
                <a:latin typeface="Century Gothic"/>
                <a:cs typeface="Century Gothic"/>
              </a:rPr>
              <a:t>With </a:t>
            </a:r>
            <a:r>
              <a:rPr sz="1050" dirty="0">
                <a:latin typeface="Century Gothic"/>
                <a:cs typeface="Century Gothic"/>
              </a:rPr>
              <a:t>gold,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main </a:t>
            </a:r>
            <a:r>
              <a:rPr sz="1050" spc="-5" dirty="0">
                <a:latin typeface="Century Gothic"/>
                <a:cs typeface="Century Gothic"/>
              </a:rPr>
              <a:t>issue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uses of cyanide. </a:t>
            </a:r>
            <a:r>
              <a:rPr sz="1050" dirty="0">
                <a:latin typeface="Century Gothic"/>
                <a:cs typeface="Century Gothic"/>
              </a:rPr>
              <a:t>A high </a:t>
            </a:r>
            <a:r>
              <a:rPr sz="1050" spc="-5" dirty="0">
                <a:latin typeface="Century Gothic"/>
                <a:cs typeface="Century Gothic"/>
              </a:rPr>
              <a:t>recovery exists with cyanide compared  to </a:t>
            </a:r>
            <a:r>
              <a:rPr sz="1050" spc="5" dirty="0">
                <a:latin typeface="Century Gothic"/>
                <a:cs typeface="Century Gothic"/>
              </a:rPr>
              <a:t>many </a:t>
            </a:r>
            <a:r>
              <a:rPr sz="1050" dirty="0">
                <a:latin typeface="Century Gothic"/>
                <a:cs typeface="Century Gothic"/>
              </a:rPr>
              <a:t>other </a:t>
            </a:r>
            <a:r>
              <a:rPr sz="1050" spc="-5" dirty="0">
                <a:latin typeface="Century Gothic"/>
                <a:cs typeface="Century Gothic"/>
              </a:rPr>
              <a:t>leaching substances used </a:t>
            </a:r>
            <a:r>
              <a:rPr sz="1050" dirty="0">
                <a:latin typeface="Century Gothic"/>
                <a:cs typeface="Century Gothic"/>
              </a:rPr>
              <a:t>so </a:t>
            </a:r>
            <a:r>
              <a:rPr sz="1050" spc="-5" dirty="0">
                <a:latin typeface="Century Gothic"/>
                <a:cs typeface="Century Gothic"/>
              </a:rPr>
              <a:t>little amounts are </a:t>
            </a:r>
            <a:r>
              <a:rPr sz="1050" dirty="0">
                <a:latin typeface="Century Gothic"/>
                <a:cs typeface="Century Gothic"/>
              </a:rPr>
              <a:t>released with </a:t>
            </a:r>
            <a:r>
              <a:rPr sz="1050" spc="-5" dirty="0">
                <a:latin typeface="Century Gothic"/>
                <a:cs typeface="Century Gothic"/>
              </a:rPr>
              <a:t>waste but </a:t>
            </a:r>
            <a:r>
              <a:rPr sz="1050" dirty="0">
                <a:latin typeface="Century Gothic"/>
                <a:cs typeface="Century Gothic"/>
              </a:rPr>
              <a:t>do </a:t>
            </a:r>
            <a:r>
              <a:rPr sz="1050" spc="-5" dirty="0">
                <a:latin typeface="Century Gothic"/>
                <a:cs typeface="Century Gothic"/>
              </a:rPr>
              <a:t>still  </a:t>
            </a:r>
            <a:r>
              <a:rPr sz="1050" dirty="0">
                <a:latin typeface="Century Gothic"/>
                <a:cs typeface="Century Gothic"/>
              </a:rPr>
              <a:t>pose a </a:t>
            </a:r>
            <a:r>
              <a:rPr sz="1050" spc="-5" dirty="0">
                <a:latin typeface="Century Gothic"/>
                <a:cs typeface="Century Gothic"/>
              </a:rPr>
              <a:t>threat. </a:t>
            </a:r>
            <a:r>
              <a:rPr sz="1050" dirty="0">
                <a:latin typeface="Century Gothic"/>
                <a:cs typeface="Century Gothic"/>
              </a:rPr>
              <a:t>Cyanide will </a:t>
            </a:r>
            <a:r>
              <a:rPr sz="1050" spc="-5" dirty="0">
                <a:latin typeface="Century Gothic"/>
                <a:cs typeface="Century Gothic"/>
              </a:rPr>
              <a:t>degrade natural overtime but certain methods can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utilised to  help speed up the </a:t>
            </a:r>
            <a:r>
              <a:rPr sz="1050" dirty="0">
                <a:latin typeface="Century Gothic"/>
                <a:cs typeface="Century Gothic"/>
              </a:rPr>
              <a:t>process </a:t>
            </a:r>
            <a:r>
              <a:rPr sz="1050" spc="-5" dirty="0">
                <a:latin typeface="Century Gothic"/>
                <a:cs typeface="Century Gothic"/>
              </a:rPr>
              <a:t>and reduce the potential toxicity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substance. Increased  exposure to UV radiation can help. This </a:t>
            </a:r>
            <a:r>
              <a:rPr sz="1050" dirty="0">
                <a:latin typeface="Century Gothic"/>
                <a:cs typeface="Century Gothic"/>
              </a:rPr>
              <a:t>simply </a:t>
            </a:r>
            <a:r>
              <a:rPr sz="1050" spc="-5" dirty="0">
                <a:latin typeface="Century Gothic"/>
                <a:cs typeface="Century Gothic"/>
              </a:rPr>
              <a:t>involves making the tailing dams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ponds have  </a:t>
            </a:r>
            <a:r>
              <a:rPr sz="1050" dirty="0">
                <a:latin typeface="Century Gothic"/>
                <a:cs typeface="Century Gothic"/>
              </a:rPr>
              <a:t>a larger </a:t>
            </a:r>
            <a:r>
              <a:rPr sz="1050" spc="-5" dirty="0">
                <a:latin typeface="Century Gothic"/>
                <a:cs typeface="Century Gothic"/>
              </a:rPr>
              <a:t>surface area allowing </a:t>
            </a:r>
            <a:r>
              <a:rPr sz="1050" dirty="0">
                <a:latin typeface="Century Gothic"/>
                <a:cs typeface="Century Gothic"/>
              </a:rPr>
              <a:t>more </a:t>
            </a:r>
            <a:r>
              <a:rPr sz="1050" spc="-5" dirty="0">
                <a:latin typeface="Century Gothic"/>
                <a:cs typeface="Century Gothic"/>
              </a:rPr>
              <a:t>substance to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treated.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better engineering approach is  </a:t>
            </a:r>
            <a:r>
              <a:rPr sz="1050" dirty="0">
                <a:latin typeface="Century Gothic"/>
                <a:cs typeface="Century Gothic"/>
              </a:rPr>
              <a:t>using </a:t>
            </a:r>
            <a:r>
              <a:rPr sz="1050" spc="-5" dirty="0">
                <a:latin typeface="Century Gothic"/>
                <a:cs typeface="Century Gothic"/>
              </a:rPr>
              <a:t>chemical </a:t>
            </a:r>
            <a:r>
              <a:rPr sz="1050" dirty="0">
                <a:latin typeface="Century Gothic"/>
                <a:cs typeface="Century Gothic"/>
              </a:rPr>
              <a:t>oxidation, adding </a:t>
            </a:r>
            <a:r>
              <a:rPr sz="1050" spc="-5" dirty="0">
                <a:latin typeface="Century Gothic"/>
                <a:cs typeface="Century Gothic"/>
              </a:rPr>
              <a:t>chlorine gas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sodium hypochlorite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strong oxidants  destroys </a:t>
            </a:r>
            <a:r>
              <a:rPr sz="1050" dirty="0">
                <a:latin typeface="Century Gothic"/>
                <a:cs typeface="Century Gothic"/>
              </a:rPr>
              <a:t>cyanide and makes it</a:t>
            </a:r>
            <a:r>
              <a:rPr sz="1050" spc="-5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harmless.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700"/>
              </a:lnSpc>
            </a:pPr>
            <a:r>
              <a:rPr sz="1050" dirty="0">
                <a:latin typeface="Century Gothic"/>
                <a:cs typeface="Century Gothic"/>
              </a:rPr>
              <a:t>For </a:t>
            </a:r>
            <a:r>
              <a:rPr sz="1050" spc="-5" dirty="0">
                <a:latin typeface="Century Gothic"/>
                <a:cs typeface="Century Gothic"/>
              </a:rPr>
              <a:t>uranium, treatment of radioactive waste water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biggest </a:t>
            </a:r>
            <a:r>
              <a:rPr sz="1050" spc="-5" dirty="0">
                <a:latin typeface="Century Gothic"/>
                <a:cs typeface="Century Gothic"/>
              </a:rPr>
              <a:t>issue; this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balanced by  neutralisation, </a:t>
            </a:r>
            <a:r>
              <a:rPr sz="1050" dirty="0">
                <a:latin typeface="Century Gothic"/>
                <a:cs typeface="Century Gothic"/>
              </a:rPr>
              <a:t>wetlands and </a:t>
            </a:r>
            <a:r>
              <a:rPr sz="1050" spc="-5" dirty="0">
                <a:latin typeface="Century Gothic"/>
                <a:cs typeface="Century Gothic"/>
              </a:rPr>
              <a:t>radium removal. Neutralisation refers to the AMD generated; AMD 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explained in greater detail later. Wetlands are used </a:t>
            </a:r>
            <a:r>
              <a:rPr sz="1050" dirty="0">
                <a:latin typeface="Century Gothic"/>
                <a:cs typeface="Century Gothic"/>
              </a:rPr>
              <a:t>for they have an </a:t>
            </a:r>
            <a:r>
              <a:rPr sz="1050" spc="-5" dirty="0">
                <a:latin typeface="Century Gothic"/>
                <a:cs typeface="Century Gothic"/>
              </a:rPr>
              <a:t>abundance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clay,  organic matter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micro-organisms all which are </a:t>
            </a:r>
            <a:r>
              <a:rPr sz="1050" dirty="0">
                <a:latin typeface="Century Gothic"/>
                <a:cs typeface="Century Gothic"/>
              </a:rPr>
              <a:t>very effective at dealing </a:t>
            </a:r>
            <a:r>
              <a:rPr sz="1050" spc="-5" dirty="0">
                <a:latin typeface="Century Gothic"/>
                <a:cs typeface="Century Gothic"/>
              </a:rPr>
              <a:t>with contaminates. 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Uranium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absorbed </a:t>
            </a:r>
            <a:r>
              <a:rPr sz="1050" dirty="0">
                <a:latin typeface="Century Gothic"/>
                <a:cs typeface="Century Gothic"/>
              </a:rPr>
              <a:t>onto </a:t>
            </a:r>
            <a:r>
              <a:rPr sz="1050" spc="-5" dirty="0">
                <a:latin typeface="Century Gothic"/>
                <a:cs typeface="Century Gothic"/>
              </a:rPr>
              <a:t>the organic-rich </a:t>
            </a:r>
            <a:r>
              <a:rPr sz="1050" dirty="0">
                <a:latin typeface="Century Gothic"/>
                <a:cs typeface="Century Gothic"/>
              </a:rPr>
              <a:t>wetland </a:t>
            </a:r>
            <a:r>
              <a:rPr sz="1050" spc="-5" dirty="0">
                <a:latin typeface="Century Gothic"/>
                <a:cs typeface="Century Gothic"/>
              </a:rPr>
              <a:t>sediment immobilising the </a:t>
            </a:r>
            <a:r>
              <a:rPr sz="1050" spc="5" dirty="0">
                <a:latin typeface="Century Gothic"/>
                <a:cs typeface="Century Gothic"/>
              </a:rPr>
              <a:t>ions </a:t>
            </a:r>
            <a:r>
              <a:rPr sz="1050" spc="-5" dirty="0">
                <a:latin typeface="Century Gothic"/>
                <a:cs typeface="Century Gothic"/>
              </a:rPr>
              <a:t>and  reducing there environmental impact (Lottermoser, </a:t>
            </a:r>
            <a:r>
              <a:rPr sz="1050" spc="5" dirty="0">
                <a:latin typeface="Century Gothic"/>
                <a:cs typeface="Century Gothic"/>
              </a:rPr>
              <a:t>B,</a:t>
            </a:r>
            <a:r>
              <a:rPr sz="1050" spc="-1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2007).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3800"/>
              </a:lnSpc>
            </a:pPr>
            <a:r>
              <a:rPr sz="1050" spc="-5" dirty="0">
                <a:latin typeface="Century Gothic"/>
                <a:cs typeface="Century Gothic"/>
              </a:rPr>
              <a:t>Final radium removal includes adding barium chloride to waste water where the </a:t>
            </a:r>
            <a:r>
              <a:rPr sz="1050" spc="-10" dirty="0">
                <a:latin typeface="Century Gothic"/>
                <a:cs typeface="Century Gothic"/>
              </a:rPr>
              <a:t>radium  </a:t>
            </a:r>
            <a:r>
              <a:rPr sz="1050" spc="-5" dirty="0">
                <a:latin typeface="Century Gothic"/>
                <a:cs typeface="Century Gothic"/>
              </a:rPr>
              <a:t>coprecipitates </a:t>
            </a:r>
            <a:r>
              <a:rPr sz="1050" dirty="0">
                <a:latin typeface="Century Gothic"/>
                <a:cs typeface="Century Gothic"/>
              </a:rPr>
              <a:t>with </a:t>
            </a:r>
            <a:r>
              <a:rPr sz="1050" spc="-5" dirty="0">
                <a:latin typeface="Century Gothic"/>
                <a:cs typeface="Century Gothic"/>
              </a:rPr>
              <a:t>barium sulphate which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later </a:t>
            </a:r>
            <a:r>
              <a:rPr sz="1050" dirty="0">
                <a:latin typeface="Century Gothic"/>
                <a:cs typeface="Century Gothic"/>
              </a:rPr>
              <a:t>collected via </a:t>
            </a:r>
            <a:r>
              <a:rPr sz="1050" spc="-5" dirty="0">
                <a:latin typeface="Century Gothic"/>
                <a:cs typeface="Century Gothic"/>
              </a:rPr>
              <a:t>settling </a:t>
            </a:r>
            <a:r>
              <a:rPr sz="1050" dirty="0">
                <a:latin typeface="Century Gothic"/>
                <a:cs typeface="Century Gothic"/>
              </a:rPr>
              <a:t>and</a:t>
            </a:r>
            <a:r>
              <a:rPr sz="1050" spc="-5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filtration.</a:t>
            </a:r>
            <a:endParaRPr sz="1050">
              <a:latin typeface="Century Gothic"/>
              <a:cs typeface="Century Gothic"/>
            </a:endParaRPr>
          </a:p>
          <a:p>
            <a:pPr marL="12700" algn="just">
              <a:lnSpc>
                <a:spcPct val="100000"/>
              </a:lnSpc>
              <a:spcBef>
                <a:spcPts val="385"/>
              </a:spcBef>
            </a:pPr>
            <a:r>
              <a:rPr sz="1050" dirty="0">
                <a:latin typeface="Century Gothic"/>
                <a:cs typeface="Century Gothic"/>
              </a:rPr>
              <a:t>The major </a:t>
            </a:r>
            <a:r>
              <a:rPr sz="1050" spc="-5" dirty="0">
                <a:latin typeface="Century Gothic"/>
                <a:cs typeface="Century Gothic"/>
              </a:rPr>
              <a:t>issue associated with mining of copper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the formation of AMD (Lottermoser, </a:t>
            </a:r>
            <a:r>
              <a:rPr sz="1050" spc="10" dirty="0">
                <a:latin typeface="Century Gothic"/>
                <a:cs typeface="Century Gothic"/>
              </a:rPr>
              <a:t>B,</a:t>
            </a:r>
            <a:r>
              <a:rPr sz="1050" spc="5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2007).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900"/>
              </a:lnSpc>
            </a:pPr>
            <a:r>
              <a:rPr sz="1050" spc="-5" dirty="0">
                <a:latin typeface="Century Gothic"/>
                <a:cs typeface="Century Gothic"/>
              </a:rPr>
              <a:t>As </a:t>
            </a:r>
            <a:r>
              <a:rPr sz="1050" dirty="0">
                <a:latin typeface="Century Gothic"/>
                <a:cs typeface="Century Gothic"/>
              </a:rPr>
              <a:t>previously </a:t>
            </a:r>
            <a:r>
              <a:rPr sz="1050" spc="-5" dirty="0">
                <a:latin typeface="Century Gothic"/>
                <a:cs typeface="Century Gothic"/>
              </a:rPr>
              <a:t>mentioned, Acid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drainage is the poorest form of </a:t>
            </a:r>
            <a:r>
              <a:rPr sz="1050" dirty="0">
                <a:latin typeface="Century Gothic"/>
                <a:cs typeface="Century Gothic"/>
              </a:rPr>
              <a:t>mine water and it </a:t>
            </a:r>
            <a:r>
              <a:rPr sz="1050" spc="-5" dirty="0">
                <a:latin typeface="Century Gothic"/>
                <a:cs typeface="Century Gothic"/>
              </a:rPr>
              <a:t>originates  from the oxidation of sulphide </a:t>
            </a:r>
            <a:r>
              <a:rPr sz="1050" dirty="0">
                <a:latin typeface="Century Gothic"/>
                <a:cs typeface="Century Gothic"/>
              </a:rPr>
              <a:t>minerals. </a:t>
            </a:r>
            <a:r>
              <a:rPr sz="1050" spc="-5" dirty="0">
                <a:latin typeface="Century Gothic"/>
                <a:cs typeface="Century Gothic"/>
              </a:rPr>
              <a:t>Sulphide oxidation </a:t>
            </a:r>
            <a:r>
              <a:rPr sz="1050" dirty="0">
                <a:latin typeface="Century Gothic"/>
                <a:cs typeface="Century Gothic"/>
              </a:rPr>
              <a:t>is an </a:t>
            </a:r>
            <a:r>
              <a:rPr sz="1050" spc="-5" dirty="0">
                <a:latin typeface="Century Gothic"/>
                <a:cs typeface="Century Gothic"/>
              </a:rPr>
              <a:t>autocatalytic reaction and  </a:t>
            </a:r>
            <a:r>
              <a:rPr sz="1050" dirty="0">
                <a:latin typeface="Century Gothic"/>
                <a:cs typeface="Century Gothic"/>
              </a:rPr>
              <a:t>therefore, once </a:t>
            </a:r>
            <a:r>
              <a:rPr sz="1050" spc="-5" dirty="0">
                <a:latin typeface="Century Gothic"/>
                <a:cs typeface="Century Gothic"/>
              </a:rPr>
              <a:t>AMD generation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begun the process </a:t>
            </a:r>
            <a:r>
              <a:rPr sz="1050" dirty="0">
                <a:latin typeface="Century Gothic"/>
                <a:cs typeface="Century Gothic"/>
              </a:rPr>
              <a:t>can be </a:t>
            </a:r>
            <a:r>
              <a:rPr sz="1050" spc="-5" dirty="0">
                <a:latin typeface="Century Gothic"/>
                <a:cs typeface="Century Gothic"/>
              </a:rPr>
              <a:t>very hard to halt. </a:t>
            </a:r>
            <a:r>
              <a:rPr sz="1050" spc="5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some  </a:t>
            </a:r>
            <a:r>
              <a:rPr sz="1050" dirty="0">
                <a:latin typeface="Century Gothic"/>
                <a:cs typeface="Century Gothic"/>
              </a:rPr>
              <a:t>extreme </a:t>
            </a:r>
            <a:r>
              <a:rPr sz="1050" spc="-5" dirty="0">
                <a:latin typeface="Century Gothic"/>
                <a:cs typeface="Century Gothic"/>
              </a:rPr>
              <a:t>cases, AMD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the potential to continue </a:t>
            </a:r>
            <a:r>
              <a:rPr sz="1050" dirty="0">
                <a:latin typeface="Century Gothic"/>
                <a:cs typeface="Century Gothic"/>
              </a:rPr>
              <a:t>on </a:t>
            </a:r>
            <a:r>
              <a:rPr sz="1050" spc="-5" dirty="0">
                <a:latin typeface="Century Gothic"/>
                <a:cs typeface="Century Gothic"/>
              </a:rPr>
              <a:t>for thousands of</a:t>
            </a:r>
            <a:r>
              <a:rPr sz="1050" spc="-2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years.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2700"/>
              </a:lnSpc>
            </a:pPr>
            <a:r>
              <a:rPr sz="1050" spc="-5" dirty="0">
                <a:latin typeface="Century Gothic"/>
                <a:cs typeface="Century Gothic"/>
              </a:rPr>
              <a:t>Mining of metal ore such </a:t>
            </a:r>
            <a:r>
              <a:rPr sz="1050" dirty="0">
                <a:latin typeface="Century Gothic"/>
                <a:cs typeface="Century Gothic"/>
              </a:rPr>
              <a:t>as Cu, </a:t>
            </a:r>
            <a:r>
              <a:rPr sz="1050" spc="-5" dirty="0">
                <a:latin typeface="Century Gothic"/>
                <a:cs typeface="Century Gothic"/>
              </a:rPr>
              <a:t>Au, </a:t>
            </a:r>
            <a:r>
              <a:rPr sz="1050" dirty="0">
                <a:latin typeface="Century Gothic"/>
                <a:cs typeface="Century Gothic"/>
              </a:rPr>
              <a:t>Zn &amp; Ni, </a:t>
            </a:r>
            <a:r>
              <a:rPr sz="1050" spc="-5" dirty="0">
                <a:latin typeface="Century Gothic"/>
                <a:cs typeface="Century Gothic"/>
              </a:rPr>
              <a:t>phosphate ores, coal and mineral </a:t>
            </a:r>
            <a:r>
              <a:rPr sz="1050" dirty="0">
                <a:latin typeface="Century Gothic"/>
                <a:cs typeface="Century Gothic"/>
              </a:rPr>
              <a:t>sands </a:t>
            </a:r>
            <a:r>
              <a:rPr sz="1050" spc="-5" dirty="0">
                <a:latin typeface="Century Gothic"/>
                <a:cs typeface="Century Gothic"/>
              </a:rPr>
              <a:t>all give the  </a:t>
            </a:r>
            <a:r>
              <a:rPr sz="1050" dirty="0">
                <a:latin typeface="Century Gothic"/>
                <a:cs typeface="Century Gothic"/>
              </a:rPr>
              <a:t>chance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expose </a:t>
            </a:r>
            <a:r>
              <a:rPr sz="1050" spc="-5" dirty="0">
                <a:latin typeface="Century Gothic"/>
                <a:cs typeface="Century Gothic"/>
              </a:rPr>
              <a:t>sulphide minerals to oxidation and AMD water formation. Tailing storage  facilities, waste rock heaps, underground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open pit </a:t>
            </a:r>
            <a:r>
              <a:rPr sz="1050" dirty="0">
                <a:latin typeface="Century Gothic"/>
                <a:cs typeface="Century Gothic"/>
              </a:rPr>
              <a:t>mines </a:t>
            </a:r>
            <a:r>
              <a:rPr sz="1050" spc="-5" dirty="0">
                <a:latin typeface="Century Gothic"/>
                <a:cs typeface="Century Gothic"/>
              </a:rPr>
              <a:t>all </a:t>
            </a:r>
            <a:r>
              <a:rPr sz="1050" dirty="0">
                <a:latin typeface="Century Gothic"/>
                <a:cs typeface="Century Gothic"/>
              </a:rPr>
              <a:t>have </a:t>
            </a:r>
            <a:r>
              <a:rPr sz="1050" spc="-5" dirty="0">
                <a:latin typeface="Century Gothic"/>
                <a:cs typeface="Century Gothic"/>
              </a:rPr>
              <a:t>the potential to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the  starting location of AMD generation. </a:t>
            </a:r>
            <a:r>
              <a:rPr sz="1050" spc="10" dirty="0">
                <a:latin typeface="Century Gothic"/>
                <a:cs typeface="Century Gothic"/>
              </a:rPr>
              <a:t>It </a:t>
            </a:r>
            <a:r>
              <a:rPr sz="1050" spc="-5" dirty="0">
                <a:latin typeface="Century Gothic"/>
                <a:cs typeface="Century Gothic"/>
              </a:rPr>
              <a:t>can form through numerous processes such </a:t>
            </a:r>
            <a:r>
              <a:rPr sz="1050" spc="5" dirty="0">
                <a:latin typeface="Century Gothic"/>
                <a:cs typeface="Century Gothic"/>
              </a:rPr>
              <a:t>as: </a:t>
            </a:r>
            <a:r>
              <a:rPr sz="1050" spc="30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groundwater </a:t>
            </a:r>
            <a:r>
              <a:rPr sz="1050" dirty="0">
                <a:latin typeface="Century Gothic"/>
                <a:cs typeface="Century Gothic"/>
              </a:rPr>
              <a:t>entering </a:t>
            </a:r>
            <a:r>
              <a:rPr sz="1050" spc="-5" dirty="0">
                <a:latin typeface="Century Gothic"/>
                <a:cs typeface="Century Gothic"/>
              </a:rPr>
              <a:t>undergrounds workings that exits </a:t>
            </a:r>
            <a:r>
              <a:rPr sz="1050" spc="5" dirty="0">
                <a:latin typeface="Century Gothic"/>
                <a:cs typeface="Century Gothic"/>
              </a:rPr>
              <a:t>via </a:t>
            </a:r>
            <a:r>
              <a:rPr sz="1050" spc="-5" dirty="0">
                <a:latin typeface="Century Gothic"/>
                <a:cs typeface="Century Gothic"/>
              </a:rPr>
              <a:t>the surface opening, runoff from  rainfalls that </a:t>
            </a:r>
            <a:r>
              <a:rPr sz="1050" dirty="0">
                <a:latin typeface="Century Gothic"/>
                <a:cs typeface="Century Gothic"/>
              </a:rPr>
              <a:t>comes </a:t>
            </a:r>
            <a:r>
              <a:rPr sz="1050" spc="-5" dirty="0">
                <a:latin typeface="Century Gothic"/>
                <a:cs typeface="Century Gothic"/>
              </a:rPr>
              <a:t>into </a:t>
            </a:r>
            <a:r>
              <a:rPr sz="1050" dirty="0">
                <a:latin typeface="Century Gothic"/>
                <a:cs typeface="Century Gothic"/>
              </a:rPr>
              <a:t>contact with mining, </a:t>
            </a:r>
            <a:r>
              <a:rPr sz="1050" spc="-5" dirty="0">
                <a:latin typeface="Century Gothic"/>
                <a:cs typeface="Century Gothic"/>
              </a:rPr>
              <a:t>mineral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extraction processing and uncontrolled  discharge of spent process waters from tailing dams, </a:t>
            </a:r>
            <a:r>
              <a:rPr sz="1050" dirty="0">
                <a:latin typeface="Century Gothic"/>
                <a:cs typeface="Century Gothic"/>
              </a:rPr>
              <a:t>ponds </a:t>
            </a:r>
            <a:r>
              <a:rPr sz="1050" spc="-5" dirty="0">
                <a:latin typeface="Century Gothic"/>
                <a:cs typeface="Century Gothic"/>
              </a:rPr>
              <a:t>and </a:t>
            </a:r>
            <a:r>
              <a:rPr sz="1050" dirty="0">
                <a:latin typeface="Century Gothic"/>
                <a:cs typeface="Century Gothic"/>
              </a:rPr>
              <a:t>heap </a:t>
            </a:r>
            <a:r>
              <a:rPr sz="1050" spc="5" dirty="0">
                <a:latin typeface="Century Gothic"/>
                <a:cs typeface="Century Gothic"/>
              </a:rPr>
              <a:t>leach</a:t>
            </a:r>
            <a:r>
              <a:rPr sz="1050" spc="-4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piles.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2900"/>
              </a:lnSpc>
            </a:pP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impacts that AMD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on the environment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best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analysed </a:t>
            </a:r>
            <a:r>
              <a:rPr sz="1050" dirty="0">
                <a:latin typeface="Century Gothic"/>
                <a:cs typeface="Century Gothic"/>
              </a:rPr>
              <a:t>by separating in </a:t>
            </a:r>
            <a:r>
              <a:rPr sz="1050" spc="-5" dirty="0">
                <a:latin typeface="Century Gothic"/>
                <a:cs typeface="Century Gothic"/>
              </a:rPr>
              <a:t>to four  components; surface/ </a:t>
            </a:r>
            <a:r>
              <a:rPr sz="1050" dirty="0">
                <a:latin typeface="Century Gothic"/>
                <a:cs typeface="Century Gothic"/>
              </a:rPr>
              <a:t>ground water </a:t>
            </a:r>
            <a:r>
              <a:rPr sz="1050" spc="-5" dirty="0">
                <a:latin typeface="Century Gothic"/>
                <a:cs typeface="Century Gothic"/>
              </a:rPr>
              <a:t>contamination, </a:t>
            </a:r>
            <a:r>
              <a:rPr sz="1050" dirty="0">
                <a:latin typeface="Century Gothic"/>
                <a:cs typeface="Century Gothic"/>
              </a:rPr>
              <a:t>impact on </a:t>
            </a:r>
            <a:r>
              <a:rPr sz="1050" spc="-5" dirty="0">
                <a:latin typeface="Century Gothic"/>
                <a:cs typeface="Century Gothic"/>
              </a:rPr>
              <a:t>aquatic life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sediment  contamination due to the high concentrations of salts and heavy </a:t>
            </a:r>
            <a:r>
              <a:rPr sz="1050" dirty="0">
                <a:latin typeface="Century Gothic"/>
                <a:cs typeface="Century Gothic"/>
              </a:rPr>
              <a:t>metals in </a:t>
            </a:r>
            <a:r>
              <a:rPr sz="1050" spc="-5" dirty="0">
                <a:latin typeface="Century Gothic"/>
                <a:cs typeface="Century Gothic"/>
              </a:rPr>
              <a:t>AMD waters.  Exposure to surface water such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streams and </a:t>
            </a:r>
            <a:r>
              <a:rPr sz="1050" dirty="0">
                <a:latin typeface="Century Gothic"/>
                <a:cs typeface="Century Gothic"/>
              </a:rPr>
              <a:t>rivers </a:t>
            </a:r>
            <a:r>
              <a:rPr sz="1050" spc="-5" dirty="0">
                <a:latin typeface="Century Gothic"/>
                <a:cs typeface="Century Gothic"/>
              </a:rPr>
              <a:t>can have adverse </a:t>
            </a:r>
            <a:r>
              <a:rPr sz="1050" dirty="0">
                <a:latin typeface="Century Gothic"/>
                <a:cs typeface="Century Gothic"/>
              </a:rPr>
              <a:t>effects on </a:t>
            </a:r>
            <a:r>
              <a:rPr sz="1050" spc="-5" dirty="0">
                <a:latin typeface="Century Gothic"/>
                <a:cs typeface="Century Gothic"/>
              </a:rPr>
              <a:t>downstream  water </a:t>
            </a:r>
            <a:r>
              <a:rPr sz="1050" dirty="0">
                <a:latin typeface="Century Gothic"/>
                <a:cs typeface="Century Gothic"/>
              </a:rPr>
              <a:t>bodies </a:t>
            </a:r>
            <a:r>
              <a:rPr sz="1050" spc="-5" dirty="0">
                <a:latin typeface="Century Gothic"/>
                <a:cs typeface="Century Gothic"/>
              </a:rPr>
              <a:t>which impacts </a:t>
            </a:r>
            <a:r>
              <a:rPr sz="1050" dirty="0">
                <a:latin typeface="Century Gothic"/>
                <a:cs typeface="Century Gothic"/>
              </a:rPr>
              <a:t>on </a:t>
            </a:r>
            <a:r>
              <a:rPr sz="1050" spc="-5" dirty="0">
                <a:latin typeface="Century Gothic"/>
                <a:cs typeface="Century Gothic"/>
              </a:rPr>
              <a:t>fishing, irrigation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stock</a:t>
            </a:r>
            <a:r>
              <a:rPr sz="1050" spc="-7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watering.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5" dirty="0"/>
              <a:t>SOURCE </a:t>
            </a:r>
            <a:r>
              <a:rPr dirty="0"/>
              <a:t>– </a:t>
            </a:r>
            <a:r>
              <a:rPr spc="-5" dirty="0"/>
              <a:t>ESSAY </a:t>
            </a:r>
            <a:r>
              <a:rPr dirty="0"/>
              <a:t>/ </a:t>
            </a:r>
            <a:r>
              <a:rPr spc="-5" dirty="0"/>
              <a:t>Chemical engineer </a:t>
            </a:r>
            <a:r>
              <a:rPr dirty="0"/>
              <a:t>– </a:t>
            </a:r>
            <a:r>
              <a:rPr b="1" spc="-5" dirty="0">
                <a:latin typeface="Arial"/>
                <a:cs typeface="Arial"/>
              </a:rPr>
              <a:t>MINING </a:t>
            </a:r>
            <a:r>
              <a:rPr b="1" dirty="0">
                <a:latin typeface="Arial"/>
                <a:cs typeface="Arial"/>
              </a:rPr>
              <a:t>&amp; THE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ENVIRONMENT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73100" y="439927"/>
            <a:ext cx="6217285" cy="904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 I N I N G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M P A C T S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O N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 H E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 N V I R O N M E N</a:t>
            </a:r>
            <a:r>
              <a:rPr sz="1100" b="1" u="sng" spc="-15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T`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900"/>
              </a:lnSpc>
            </a:pPr>
            <a:r>
              <a:rPr sz="1050" spc="-5" dirty="0">
                <a:latin typeface="Century Gothic"/>
                <a:cs typeface="Century Gothic"/>
              </a:rPr>
              <a:t>Simile if portable </a:t>
            </a:r>
            <a:r>
              <a:rPr sz="1050" dirty="0">
                <a:latin typeface="Century Gothic"/>
                <a:cs typeface="Century Gothic"/>
              </a:rPr>
              <a:t>water </a:t>
            </a:r>
            <a:r>
              <a:rPr sz="1050" spc="-5" dirty="0">
                <a:latin typeface="Century Gothic"/>
                <a:cs typeface="Century Gothic"/>
              </a:rPr>
              <a:t>supplies are affected drinking water </a:t>
            </a:r>
            <a:r>
              <a:rPr sz="1050" dirty="0">
                <a:latin typeface="Century Gothic"/>
                <a:cs typeface="Century Gothic"/>
              </a:rPr>
              <a:t>will be lost if </a:t>
            </a:r>
            <a:r>
              <a:rPr sz="1050" spc="-5" dirty="0">
                <a:latin typeface="Century Gothic"/>
                <a:cs typeface="Century Gothic"/>
              </a:rPr>
              <a:t>quality standards put </a:t>
            </a:r>
            <a:r>
              <a:rPr sz="1050" dirty="0">
                <a:latin typeface="Century Gothic"/>
                <a:cs typeface="Century Gothic"/>
              </a:rPr>
              <a:t>in  </a:t>
            </a:r>
            <a:r>
              <a:rPr sz="1050" spc="-5" dirty="0">
                <a:latin typeface="Century Gothic"/>
                <a:cs typeface="Century Gothic"/>
              </a:rPr>
              <a:t>place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authorities are </a:t>
            </a:r>
            <a:r>
              <a:rPr sz="1050" dirty="0">
                <a:latin typeface="Century Gothic"/>
                <a:cs typeface="Century Gothic"/>
              </a:rPr>
              <a:t>not met. </a:t>
            </a:r>
            <a:r>
              <a:rPr sz="1050" spc="5" dirty="0">
                <a:latin typeface="Century Gothic"/>
                <a:cs typeface="Century Gothic"/>
              </a:rPr>
              <a:t>Also, </a:t>
            </a:r>
            <a:r>
              <a:rPr sz="1050" dirty="0">
                <a:latin typeface="Century Gothic"/>
                <a:cs typeface="Century Gothic"/>
              </a:rPr>
              <a:t>bad </a:t>
            </a:r>
            <a:r>
              <a:rPr sz="1050" spc="-5" dirty="0">
                <a:latin typeface="Century Gothic"/>
                <a:cs typeface="Century Gothic"/>
              </a:rPr>
              <a:t>quality </a:t>
            </a:r>
            <a:r>
              <a:rPr sz="1050" dirty="0">
                <a:latin typeface="Century Gothic"/>
                <a:cs typeface="Century Gothic"/>
              </a:rPr>
              <a:t>water will limit </a:t>
            </a:r>
            <a:r>
              <a:rPr sz="1050" spc="-5" dirty="0">
                <a:latin typeface="Century Gothic"/>
                <a:cs typeface="Century Gothic"/>
              </a:rPr>
              <a:t>the ability </a:t>
            </a:r>
            <a:r>
              <a:rPr sz="1050" dirty="0">
                <a:latin typeface="Century Gothic"/>
                <a:cs typeface="Century Gothic"/>
              </a:rPr>
              <a:t>of process water to  be </a:t>
            </a:r>
            <a:r>
              <a:rPr sz="1050" spc="-5" dirty="0">
                <a:latin typeface="Century Gothic"/>
                <a:cs typeface="Century Gothic"/>
              </a:rPr>
              <a:t>reused </a:t>
            </a:r>
            <a:r>
              <a:rPr sz="1050" dirty="0">
                <a:latin typeface="Century Gothic"/>
                <a:cs typeface="Century Gothic"/>
              </a:rPr>
              <a:t>in mine </a:t>
            </a:r>
            <a:r>
              <a:rPr sz="1050" spc="-5" dirty="0">
                <a:latin typeface="Century Gothic"/>
                <a:cs typeface="Century Gothic"/>
              </a:rPr>
              <a:t>sites (Lottermoser, </a:t>
            </a:r>
            <a:r>
              <a:rPr sz="1050" spc="10" dirty="0">
                <a:latin typeface="Century Gothic"/>
                <a:cs typeface="Century Gothic"/>
              </a:rPr>
              <a:t>B,</a:t>
            </a:r>
            <a:r>
              <a:rPr sz="1050" spc="-7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2007).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2800"/>
              </a:lnSpc>
            </a:pPr>
            <a:r>
              <a:rPr sz="1050" spc="-5" dirty="0">
                <a:latin typeface="Century Gothic"/>
                <a:cs typeface="Century Gothic"/>
              </a:rPr>
              <a:t>AMD impacts are </a:t>
            </a:r>
            <a:r>
              <a:rPr sz="1050" dirty="0">
                <a:latin typeface="Century Gothic"/>
                <a:cs typeface="Century Gothic"/>
              </a:rPr>
              <a:t>much more </a:t>
            </a:r>
            <a:r>
              <a:rPr sz="1050" spc="-5" dirty="0">
                <a:latin typeface="Century Gothic"/>
                <a:cs typeface="Century Gothic"/>
              </a:rPr>
              <a:t>common in ground waters. Contamination usually originates from  water migrating from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workings and through waste repositories into aquifers (an  underground layer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water-bearing materials: </a:t>
            </a:r>
            <a:r>
              <a:rPr sz="1050" dirty="0">
                <a:latin typeface="Century Gothic"/>
                <a:cs typeface="Century Gothic"/>
              </a:rPr>
              <a:t>gravel, </a:t>
            </a:r>
            <a:r>
              <a:rPr sz="1050" spc="-5" dirty="0">
                <a:latin typeface="Century Gothic"/>
                <a:cs typeface="Century Gothic"/>
              </a:rPr>
              <a:t>sand, </a:t>
            </a:r>
            <a:r>
              <a:rPr sz="1050" dirty="0">
                <a:latin typeface="Century Gothic"/>
                <a:cs typeface="Century Gothic"/>
              </a:rPr>
              <a:t>silt, or clay). Sulphates, metal </a:t>
            </a:r>
            <a:r>
              <a:rPr sz="1050" spc="-5" dirty="0">
                <a:latin typeface="Century Gothic"/>
                <a:cs typeface="Century Gothic"/>
              </a:rPr>
              <a:t>and  </a:t>
            </a:r>
            <a:r>
              <a:rPr sz="1050" dirty="0">
                <a:latin typeface="Century Gothic"/>
                <a:cs typeface="Century Gothic"/>
              </a:rPr>
              <a:t>other </a:t>
            </a:r>
            <a:r>
              <a:rPr sz="1050" spc="-5" dirty="0">
                <a:latin typeface="Century Gothic"/>
                <a:cs typeface="Century Gothic"/>
              </a:rPr>
              <a:t>contaminates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all migrate through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workings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enter </a:t>
            </a:r>
            <a:r>
              <a:rPr sz="1050" dirty="0">
                <a:latin typeface="Century Gothic"/>
                <a:cs typeface="Century Gothic"/>
              </a:rPr>
              <a:t>ground water </a:t>
            </a:r>
            <a:r>
              <a:rPr sz="1050" spc="-5" dirty="0">
                <a:latin typeface="Century Gothic"/>
                <a:cs typeface="Century Gothic"/>
              </a:rPr>
              <a:t>plumes. </a:t>
            </a:r>
            <a:r>
              <a:rPr sz="1050" spc="5" dirty="0">
                <a:latin typeface="Century Gothic"/>
                <a:cs typeface="Century Gothic"/>
              </a:rPr>
              <a:t>If </a:t>
            </a:r>
            <a:r>
              <a:rPr sz="1050" spc="30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process is </a:t>
            </a:r>
            <a:r>
              <a:rPr sz="1050" spc="-5" dirty="0">
                <a:latin typeface="Century Gothic"/>
                <a:cs typeface="Century Gothic"/>
              </a:rPr>
              <a:t>not set </a:t>
            </a:r>
            <a:r>
              <a:rPr sz="1050" dirty="0">
                <a:latin typeface="Century Gothic"/>
                <a:cs typeface="Century Gothic"/>
              </a:rPr>
              <a:t>right, over time water will </a:t>
            </a:r>
            <a:r>
              <a:rPr sz="1050" spc="-5" dirty="0">
                <a:latin typeface="Century Gothic"/>
                <a:cs typeface="Century Gothic"/>
              </a:rPr>
              <a:t>travel underground, spreading </a:t>
            </a:r>
            <a:r>
              <a:rPr sz="1050" dirty="0">
                <a:latin typeface="Century Gothic"/>
                <a:cs typeface="Century Gothic"/>
              </a:rPr>
              <a:t>much </a:t>
            </a:r>
            <a:r>
              <a:rPr sz="1050" spc="-5" dirty="0">
                <a:latin typeface="Century Gothic"/>
                <a:cs typeface="Century Gothic"/>
              </a:rPr>
              <a:t>further than  the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site, surfacing </a:t>
            </a:r>
            <a:r>
              <a:rPr sz="1050" dirty="0">
                <a:latin typeface="Century Gothic"/>
                <a:cs typeface="Century Gothic"/>
              </a:rPr>
              <a:t>at seepage </a:t>
            </a:r>
            <a:r>
              <a:rPr sz="1050" spc="-5" dirty="0">
                <a:latin typeface="Century Gothic"/>
                <a:cs typeface="Century Gothic"/>
              </a:rPr>
              <a:t>points and </a:t>
            </a:r>
            <a:r>
              <a:rPr sz="1050" dirty="0">
                <a:latin typeface="Century Gothic"/>
                <a:cs typeface="Century Gothic"/>
              </a:rPr>
              <a:t>spoiling </a:t>
            </a:r>
            <a:r>
              <a:rPr sz="1050" spc="-5" dirty="0">
                <a:latin typeface="Century Gothic"/>
                <a:cs typeface="Century Gothic"/>
              </a:rPr>
              <a:t>surface waters.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distance spread and  the rate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speed are all dependent on the physical and chemical characteristics of the water  </a:t>
            </a:r>
            <a:r>
              <a:rPr sz="1050" dirty="0">
                <a:latin typeface="Century Gothic"/>
                <a:cs typeface="Century Gothic"/>
              </a:rPr>
              <a:t>as well as </a:t>
            </a:r>
            <a:r>
              <a:rPr sz="1050" spc="-5" dirty="0">
                <a:latin typeface="Century Gothic"/>
                <a:cs typeface="Century Gothic"/>
              </a:rPr>
              <a:t>geological and climate</a:t>
            </a:r>
            <a:r>
              <a:rPr sz="1050" spc="-2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conditions.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900"/>
              </a:lnSpc>
            </a:pPr>
            <a:r>
              <a:rPr sz="1050" spc="5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regards to aquatic </a:t>
            </a:r>
            <a:r>
              <a:rPr sz="1050" dirty="0">
                <a:latin typeface="Century Gothic"/>
                <a:cs typeface="Century Gothic"/>
              </a:rPr>
              <a:t>life, </a:t>
            </a:r>
            <a:r>
              <a:rPr sz="1050" spc="-5" dirty="0">
                <a:latin typeface="Century Gothic"/>
                <a:cs typeface="Century Gothic"/>
              </a:rPr>
              <a:t>AMD waters severely </a:t>
            </a:r>
            <a:r>
              <a:rPr sz="1050" dirty="0">
                <a:latin typeface="Century Gothic"/>
                <a:cs typeface="Century Gothic"/>
              </a:rPr>
              <a:t>affect </a:t>
            </a:r>
            <a:r>
              <a:rPr sz="1050" spc="-5" dirty="0">
                <a:latin typeface="Century Gothic"/>
                <a:cs typeface="Century Gothic"/>
              </a:rPr>
              <a:t>the bicarbonate </a:t>
            </a:r>
            <a:r>
              <a:rPr sz="1050" dirty="0">
                <a:latin typeface="Century Gothic"/>
                <a:cs typeface="Century Gothic"/>
              </a:rPr>
              <a:t>buffer </a:t>
            </a:r>
            <a:r>
              <a:rPr sz="1050" spc="-5" dirty="0">
                <a:latin typeface="Century Gothic"/>
                <a:cs typeface="Century Gothic"/>
              </a:rPr>
              <a:t>system which  helps </a:t>
            </a:r>
            <a:r>
              <a:rPr sz="1050" dirty="0">
                <a:latin typeface="Century Gothic"/>
                <a:cs typeface="Century Gothic"/>
              </a:rPr>
              <a:t>keep </a:t>
            </a:r>
            <a:r>
              <a:rPr sz="1050" spc="-5" dirty="0">
                <a:latin typeface="Century Gothic"/>
                <a:cs typeface="Century Gothic"/>
              </a:rPr>
              <a:t>natural water within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range of pH’s suitable for </a:t>
            </a: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majority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aquatic </a:t>
            </a:r>
            <a:r>
              <a:rPr sz="1050" dirty="0">
                <a:latin typeface="Century Gothic"/>
                <a:cs typeface="Century Gothic"/>
              </a:rPr>
              <a:t>life. </a:t>
            </a:r>
            <a:r>
              <a:rPr sz="1050" spc="-5" dirty="0">
                <a:latin typeface="Century Gothic"/>
                <a:cs typeface="Century Gothic"/>
              </a:rPr>
              <a:t>Once  the </a:t>
            </a:r>
            <a:r>
              <a:rPr sz="1050" dirty="0">
                <a:latin typeface="Century Gothic"/>
                <a:cs typeface="Century Gothic"/>
              </a:rPr>
              <a:t>buffer </a:t>
            </a:r>
            <a:r>
              <a:rPr sz="1050" spc="-5" dirty="0">
                <a:latin typeface="Century Gothic"/>
                <a:cs typeface="Century Gothic"/>
              </a:rPr>
              <a:t>system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been </a:t>
            </a:r>
            <a:r>
              <a:rPr sz="1050" dirty="0">
                <a:latin typeface="Century Gothic"/>
                <a:cs typeface="Century Gothic"/>
              </a:rPr>
              <a:t>wrecked by </a:t>
            </a:r>
            <a:r>
              <a:rPr sz="1050" spc="-5" dirty="0">
                <a:latin typeface="Century Gothic"/>
                <a:cs typeface="Century Gothic"/>
              </a:rPr>
              <a:t>extreme amounts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hydrogen </a:t>
            </a:r>
            <a:r>
              <a:rPr sz="1050" dirty="0">
                <a:latin typeface="Century Gothic"/>
                <a:cs typeface="Century Gothic"/>
              </a:rPr>
              <a:t>ions </a:t>
            </a:r>
            <a:r>
              <a:rPr sz="1050" spc="-5" dirty="0">
                <a:latin typeface="Century Gothic"/>
                <a:cs typeface="Century Gothic"/>
              </a:rPr>
              <a:t>the acidity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 water increases, </a:t>
            </a:r>
            <a:r>
              <a:rPr sz="1050" dirty="0">
                <a:latin typeface="Century Gothic"/>
                <a:cs typeface="Century Gothic"/>
              </a:rPr>
              <a:t>a pH </a:t>
            </a:r>
            <a:r>
              <a:rPr sz="1050" spc="-5" dirty="0">
                <a:latin typeface="Century Gothic"/>
                <a:cs typeface="Century Gothic"/>
              </a:rPr>
              <a:t>below 4.3 </a:t>
            </a:r>
            <a:r>
              <a:rPr sz="1050" dirty="0">
                <a:latin typeface="Century Gothic"/>
                <a:cs typeface="Century Gothic"/>
              </a:rPr>
              <a:t>will </a:t>
            </a:r>
            <a:r>
              <a:rPr sz="1050" spc="-5" dirty="0">
                <a:latin typeface="Century Gothic"/>
                <a:cs typeface="Century Gothic"/>
              </a:rPr>
              <a:t>virtually finish all micro-organisms that use bicarbonate for  photosynthesis. Elevated </a:t>
            </a:r>
            <a:r>
              <a:rPr sz="1050" dirty="0">
                <a:latin typeface="Century Gothic"/>
                <a:cs typeface="Century Gothic"/>
              </a:rPr>
              <a:t>levels </a:t>
            </a:r>
            <a:r>
              <a:rPr sz="1050" spc="-5" dirty="0">
                <a:latin typeface="Century Gothic"/>
                <a:cs typeface="Century Gothic"/>
              </a:rPr>
              <a:t>of </a:t>
            </a:r>
            <a:r>
              <a:rPr sz="1050" dirty="0">
                <a:latin typeface="Century Gothic"/>
                <a:cs typeface="Century Gothic"/>
              </a:rPr>
              <a:t>heavy </a:t>
            </a:r>
            <a:r>
              <a:rPr sz="1050" spc="-5" dirty="0">
                <a:latin typeface="Century Gothic"/>
                <a:cs typeface="Century Gothic"/>
              </a:rPr>
              <a:t>metals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metalloids can be </a:t>
            </a:r>
            <a:r>
              <a:rPr sz="1050" dirty="0">
                <a:latin typeface="Century Gothic"/>
                <a:cs typeface="Century Gothic"/>
              </a:rPr>
              <a:t>lethal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forms </a:t>
            </a:r>
            <a:r>
              <a:rPr sz="1050" dirty="0">
                <a:latin typeface="Century Gothic"/>
                <a:cs typeface="Century Gothic"/>
              </a:rPr>
              <a:t>of  </a:t>
            </a:r>
            <a:r>
              <a:rPr sz="1050" spc="-5" dirty="0">
                <a:latin typeface="Century Gothic"/>
                <a:cs typeface="Century Gothic"/>
              </a:rPr>
              <a:t>aquatic </a:t>
            </a:r>
            <a:r>
              <a:rPr sz="1050" dirty="0">
                <a:latin typeface="Century Gothic"/>
                <a:cs typeface="Century Gothic"/>
              </a:rPr>
              <a:t>life </a:t>
            </a:r>
            <a:r>
              <a:rPr sz="1050" spc="-5" dirty="0">
                <a:latin typeface="Century Gothic"/>
                <a:cs typeface="Century Gothic"/>
              </a:rPr>
              <a:t>and of concern to humans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animal</a:t>
            </a:r>
            <a:r>
              <a:rPr sz="1050" spc="-1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health.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2900"/>
              </a:lnSpc>
            </a:pPr>
            <a:r>
              <a:rPr sz="1050" spc="-5" dirty="0">
                <a:latin typeface="Century Gothic"/>
                <a:cs typeface="Century Gothic"/>
              </a:rPr>
              <a:t>Finally, </a:t>
            </a:r>
            <a:r>
              <a:rPr sz="1050" dirty="0">
                <a:latin typeface="Century Gothic"/>
                <a:cs typeface="Century Gothic"/>
              </a:rPr>
              <a:t>sediment </a:t>
            </a:r>
            <a:r>
              <a:rPr sz="1050" spc="-5" dirty="0">
                <a:latin typeface="Century Gothic"/>
                <a:cs typeface="Century Gothic"/>
              </a:rPr>
              <a:t>contamination </a:t>
            </a:r>
            <a:r>
              <a:rPr sz="1050" dirty="0">
                <a:latin typeface="Century Gothic"/>
                <a:cs typeface="Century Gothic"/>
              </a:rPr>
              <a:t>caused by </a:t>
            </a:r>
            <a:r>
              <a:rPr sz="1050" spc="-5" dirty="0">
                <a:latin typeface="Century Gothic"/>
                <a:cs typeface="Century Gothic"/>
              </a:rPr>
              <a:t>precipitation of dissolved constituents from mine  waters </a:t>
            </a:r>
            <a:r>
              <a:rPr sz="1050" dirty="0">
                <a:latin typeface="Century Gothic"/>
                <a:cs typeface="Century Gothic"/>
              </a:rPr>
              <a:t>being </a:t>
            </a:r>
            <a:r>
              <a:rPr sz="1050" spc="-5" dirty="0">
                <a:latin typeface="Century Gothic"/>
                <a:cs typeface="Century Gothic"/>
              </a:rPr>
              <a:t>released into the environment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from abundant colourful mineral coatings </a:t>
            </a:r>
            <a:r>
              <a:rPr sz="1050" dirty="0">
                <a:latin typeface="Century Gothic"/>
                <a:cs typeface="Century Gothic"/>
              </a:rPr>
              <a:t>of  large </a:t>
            </a:r>
            <a:r>
              <a:rPr sz="1050" spc="-5" dirty="0">
                <a:latin typeface="Century Gothic"/>
                <a:cs typeface="Century Gothic"/>
              </a:rPr>
              <a:t>areas. This can </a:t>
            </a:r>
            <a:r>
              <a:rPr sz="1050" dirty="0">
                <a:latin typeface="Century Gothic"/>
                <a:cs typeface="Century Gothic"/>
              </a:rPr>
              <a:t>lead </a:t>
            </a:r>
            <a:r>
              <a:rPr sz="1050" spc="-5" dirty="0">
                <a:latin typeface="Century Gothic"/>
                <a:cs typeface="Century Gothic"/>
              </a:rPr>
              <a:t>to soil and floodplain sediments </a:t>
            </a:r>
            <a:r>
              <a:rPr sz="1050" dirty="0">
                <a:latin typeface="Century Gothic"/>
                <a:cs typeface="Century Gothic"/>
              </a:rPr>
              <a:t>having </a:t>
            </a:r>
            <a:r>
              <a:rPr sz="1050" spc="-5" dirty="0">
                <a:latin typeface="Century Gothic"/>
                <a:cs typeface="Century Gothic"/>
              </a:rPr>
              <a:t>elevated concentrations of  metal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metalloids hindering the natural growth of vegetation and contaminating moving  water </a:t>
            </a:r>
            <a:r>
              <a:rPr sz="1050" dirty="0">
                <a:latin typeface="Century Gothic"/>
                <a:cs typeface="Century Gothic"/>
              </a:rPr>
              <a:t>bodies </a:t>
            </a:r>
            <a:r>
              <a:rPr sz="1050" spc="-5" dirty="0">
                <a:latin typeface="Century Gothic"/>
                <a:cs typeface="Century Gothic"/>
              </a:rPr>
              <a:t>that come </a:t>
            </a:r>
            <a:r>
              <a:rPr sz="1050" dirty="0">
                <a:latin typeface="Century Gothic"/>
                <a:cs typeface="Century Gothic"/>
              </a:rPr>
              <a:t>into </a:t>
            </a:r>
            <a:r>
              <a:rPr sz="1050" spc="-5" dirty="0">
                <a:latin typeface="Century Gothic"/>
                <a:cs typeface="Century Gothic"/>
              </a:rPr>
              <a:t>contact </a:t>
            </a:r>
            <a:r>
              <a:rPr sz="1050" dirty="0">
                <a:latin typeface="Century Gothic"/>
                <a:cs typeface="Century Gothic"/>
              </a:rPr>
              <a:t>with </a:t>
            </a:r>
            <a:r>
              <a:rPr sz="1050" spc="-5" dirty="0">
                <a:latin typeface="Century Gothic"/>
                <a:cs typeface="Century Gothic"/>
              </a:rPr>
              <a:t>the</a:t>
            </a:r>
            <a:r>
              <a:rPr sz="1050" spc="-6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area.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2900"/>
              </a:lnSpc>
            </a:pPr>
            <a:r>
              <a:rPr sz="1050" spc="-5" dirty="0">
                <a:latin typeface="Century Gothic"/>
                <a:cs typeface="Century Gothic"/>
              </a:rPr>
              <a:t>As devastating as the effects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AMD are, </a:t>
            </a:r>
            <a:r>
              <a:rPr sz="1050" dirty="0">
                <a:latin typeface="Century Gothic"/>
                <a:cs typeface="Century Gothic"/>
              </a:rPr>
              <a:t>many </a:t>
            </a:r>
            <a:r>
              <a:rPr sz="1050" spc="-5" dirty="0">
                <a:latin typeface="Century Gothic"/>
                <a:cs typeface="Century Gothic"/>
              </a:rPr>
              <a:t>strategies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treatment </a:t>
            </a:r>
            <a:r>
              <a:rPr sz="1050" dirty="0">
                <a:latin typeface="Century Gothic"/>
                <a:cs typeface="Century Gothic"/>
              </a:rPr>
              <a:t>methods </a:t>
            </a:r>
            <a:r>
              <a:rPr sz="1050" spc="-5" dirty="0">
                <a:latin typeface="Century Gothic"/>
                <a:cs typeface="Century Gothic"/>
              </a:rPr>
              <a:t>are currently  </a:t>
            </a:r>
            <a:r>
              <a:rPr sz="1050" dirty="0">
                <a:latin typeface="Century Gothic"/>
                <a:cs typeface="Century Gothic"/>
              </a:rPr>
              <a:t>in </a:t>
            </a:r>
            <a:r>
              <a:rPr sz="1050" spc="-5" dirty="0">
                <a:latin typeface="Century Gothic"/>
                <a:cs typeface="Century Gothic"/>
              </a:rPr>
              <a:t>use to </a:t>
            </a:r>
            <a:r>
              <a:rPr sz="1050" dirty="0">
                <a:latin typeface="Century Gothic"/>
                <a:cs typeface="Century Gothic"/>
              </a:rPr>
              <a:t>lessen </a:t>
            </a:r>
            <a:r>
              <a:rPr sz="1050" spc="-5" dirty="0">
                <a:latin typeface="Century Gothic"/>
                <a:cs typeface="Century Gothic"/>
              </a:rPr>
              <a:t>the impacts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reverse the</a:t>
            </a:r>
            <a:r>
              <a:rPr sz="1050" spc="-40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damage.</a:t>
            </a:r>
            <a:endParaRPr sz="1050">
              <a:latin typeface="Century Gothic"/>
              <a:cs typeface="Century Gothic"/>
            </a:endParaRPr>
          </a:p>
          <a:p>
            <a:pPr marL="12700" marR="5080" algn="just">
              <a:lnSpc>
                <a:spcPct val="122900"/>
              </a:lnSpc>
              <a:spcBef>
                <a:spcPts val="95"/>
              </a:spcBef>
            </a:pPr>
            <a:r>
              <a:rPr sz="1050" spc="-5" dirty="0">
                <a:latin typeface="Century Gothic"/>
                <a:cs typeface="Century Gothic"/>
              </a:rPr>
              <a:t>Strategy </a:t>
            </a:r>
            <a:r>
              <a:rPr sz="1050" dirty="0">
                <a:latin typeface="Century Gothic"/>
                <a:cs typeface="Century Gothic"/>
              </a:rPr>
              <a:t>wise,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biggest </a:t>
            </a:r>
            <a:r>
              <a:rPr sz="1050" spc="-5" dirty="0">
                <a:latin typeface="Century Gothic"/>
                <a:cs typeface="Century Gothic"/>
              </a:rPr>
              <a:t>issue to </a:t>
            </a:r>
            <a:r>
              <a:rPr sz="1050" dirty="0">
                <a:latin typeface="Century Gothic"/>
                <a:cs typeface="Century Gothic"/>
              </a:rPr>
              <a:t>tackle is </a:t>
            </a:r>
            <a:r>
              <a:rPr sz="1050" spc="-5" dirty="0">
                <a:latin typeface="Century Gothic"/>
                <a:cs typeface="Century Gothic"/>
              </a:rPr>
              <a:t>the amount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waste water </a:t>
            </a:r>
            <a:r>
              <a:rPr sz="1050" dirty="0">
                <a:latin typeface="Century Gothic"/>
                <a:cs typeface="Century Gothic"/>
              </a:rPr>
              <a:t>produced. </a:t>
            </a:r>
            <a:r>
              <a:rPr sz="1050" spc="-5" dirty="0">
                <a:latin typeface="Century Gothic"/>
                <a:cs typeface="Century Gothic"/>
              </a:rPr>
              <a:t>Greater  recycling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reuse, controlled </a:t>
            </a:r>
            <a:r>
              <a:rPr sz="1050" dirty="0">
                <a:latin typeface="Century Gothic"/>
                <a:cs typeface="Century Gothic"/>
              </a:rPr>
              <a:t>release </a:t>
            </a:r>
            <a:r>
              <a:rPr sz="1050" spc="-5" dirty="0">
                <a:latin typeface="Century Gothic"/>
                <a:cs typeface="Century Gothic"/>
              </a:rPr>
              <a:t>to </a:t>
            </a:r>
            <a:r>
              <a:rPr sz="1050" dirty="0">
                <a:latin typeface="Century Gothic"/>
                <a:cs typeface="Century Gothic"/>
              </a:rPr>
              <a:t>nearby </a:t>
            </a:r>
            <a:r>
              <a:rPr sz="1050" spc="-5" dirty="0">
                <a:latin typeface="Century Gothic"/>
                <a:cs typeface="Century Gothic"/>
              </a:rPr>
              <a:t>waters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evaporation ponds are all  </a:t>
            </a:r>
            <a:r>
              <a:rPr sz="1050" dirty="0">
                <a:latin typeface="Century Gothic"/>
                <a:cs typeface="Century Gothic"/>
              </a:rPr>
              <a:t>effective </a:t>
            </a:r>
            <a:r>
              <a:rPr sz="1050" spc="-5" dirty="0">
                <a:latin typeface="Century Gothic"/>
                <a:cs typeface="Century Gothic"/>
              </a:rPr>
              <a:t>measures employed to reduce the </a:t>
            </a:r>
            <a:r>
              <a:rPr sz="1050" dirty="0">
                <a:latin typeface="Century Gothic"/>
                <a:cs typeface="Century Gothic"/>
              </a:rPr>
              <a:t>volume of</a:t>
            </a:r>
            <a:r>
              <a:rPr sz="1050" spc="-7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waste.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050" spc="-5" dirty="0">
                <a:latin typeface="Century Gothic"/>
                <a:cs typeface="Century Gothic"/>
              </a:rPr>
              <a:t>Around coastal climate/areas, distributing </a:t>
            </a:r>
            <a:r>
              <a:rPr sz="1050" dirty="0">
                <a:latin typeface="Century Gothic"/>
                <a:cs typeface="Century Gothic"/>
              </a:rPr>
              <a:t>mine </a:t>
            </a:r>
            <a:r>
              <a:rPr sz="1050" spc="-5" dirty="0">
                <a:latin typeface="Century Gothic"/>
                <a:cs typeface="Century Gothic"/>
              </a:rPr>
              <a:t>waters to the </a:t>
            </a:r>
            <a:r>
              <a:rPr sz="1050" dirty="0">
                <a:latin typeface="Century Gothic"/>
                <a:cs typeface="Century Gothic"/>
              </a:rPr>
              <a:t>sea is highly </a:t>
            </a:r>
            <a:r>
              <a:rPr sz="1050" spc="-5" dirty="0">
                <a:latin typeface="Century Gothic"/>
                <a:cs typeface="Century Gothic"/>
              </a:rPr>
              <a:t>considered due its  strong </a:t>
            </a:r>
            <a:r>
              <a:rPr sz="1050" dirty="0">
                <a:latin typeface="Century Gothic"/>
                <a:cs typeface="Century Gothic"/>
              </a:rPr>
              <a:t>buffering </a:t>
            </a:r>
            <a:r>
              <a:rPr sz="1050" spc="-5" dirty="0">
                <a:latin typeface="Century Gothic"/>
                <a:cs typeface="Century Gothic"/>
              </a:rPr>
              <a:t>capacity because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the shear abundances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bicarbonates, </a:t>
            </a:r>
            <a:r>
              <a:rPr sz="1050" dirty="0">
                <a:latin typeface="Century Gothic"/>
                <a:cs typeface="Century Gothic"/>
              </a:rPr>
              <a:t>however, water  </a:t>
            </a:r>
            <a:r>
              <a:rPr sz="1050" spc="-5" dirty="0">
                <a:latin typeface="Century Gothic"/>
                <a:cs typeface="Century Gothic"/>
              </a:rPr>
              <a:t>quality </a:t>
            </a:r>
            <a:r>
              <a:rPr sz="1050" dirty="0">
                <a:latin typeface="Century Gothic"/>
                <a:cs typeface="Century Gothic"/>
              </a:rPr>
              <a:t>guidelines </a:t>
            </a:r>
            <a:r>
              <a:rPr sz="1050" spc="-5" dirty="0">
                <a:latin typeface="Century Gothic"/>
                <a:cs typeface="Century Gothic"/>
              </a:rPr>
              <a:t>usually </a:t>
            </a:r>
            <a:r>
              <a:rPr sz="1050" dirty="0">
                <a:latin typeface="Century Gothic"/>
                <a:cs typeface="Century Gothic"/>
              </a:rPr>
              <a:t>prevent direct release and </a:t>
            </a:r>
            <a:r>
              <a:rPr sz="1050" spc="-5" dirty="0">
                <a:latin typeface="Century Gothic"/>
                <a:cs typeface="Century Gothic"/>
              </a:rPr>
              <a:t>pre-treatment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required before discharge.  Water quality guidelines </a:t>
            </a:r>
            <a:r>
              <a:rPr sz="1050" dirty="0">
                <a:latin typeface="Century Gothic"/>
                <a:cs typeface="Century Gothic"/>
              </a:rPr>
              <a:t>and water </a:t>
            </a:r>
            <a:r>
              <a:rPr sz="1050" spc="-5" dirty="0">
                <a:latin typeface="Century Gothic"/>
                <a:cs typeface="Century Gothic"/>
              </a:rPr>
              <a:t>authority standards are </a:t>
            </a:r>
            <a:r>
              <a:rPr sz="1050" dirty="0">
                <a:latin typeface="Century Gothic"/>
                <a:cs typeface="Century Gothic"/>
              </a:rPr>
              <a:t>continually </a:t>
            </a:r>
            <a:r>
              <a:rPr sz="1050" spc="-5" dirty="0">
                <a:latin typeface="Century Gothic"/>
                <a:cs typeface="Century Gothic"/>
              </a:rPr>
              <a:t>being </a:t>
            </a:r>
            <a:r>
              <a:rPr sz="1050" dirty="0">
                <a:latin typeface="Century Gothic"/>
                <a:cs typeface="Century Gothic"/>
              </a:rPr>
              <a:t>altered </a:t>
            </a:r>
            <a:r>
              <a:rPr sz="1050" spc="-5" dirty="0">
                <a:latin typeface="Century Gothic"/>
                <a:cs typeface="Century Gothic"/>
              </a:rPr>
              <a:t>and  </a:t>
            </a:r>
            <a:r>
              <a:rPr sz="1050" dirty="0">
                <a:latin typeface="Century Gothic"/>
                <a:cs typeface="Century Gothic"/>
              </a:rPr>
              <a:t>reviewed </a:t>
            </a:r>
            <a:r>
              <a:rPr sz="1050" spc="-5" dirty="0">
                <a:latin typeface="Century Gothic"/>
                <a:cs typeface="Century Gothic"/>
              </a:rPr>
              <a:t>to ensure </a:t>
            </a:r>
            <a:r>
              <a:rPr sz="1050" dirty="0">
                <a:latin typeface="Century Gothic"/>
                <a:cs typeface="Century Gothic"/>
              </a:rPr>
              <a:t>mining </a:t>
            </a:r>
            <a:r>
              <a:rPr sz="1050" spc="-5" dirty="0">
                <a:latin typeface="Century Gothic"/>
                <a:cs typeface="Century Gothic"/>
              </a:rPr>
              <a:t>techniques stay current, </a:t>
            </a:r>
            <a:r>
              <a:rPr sz="1050" spc="5" dirty="0">
                <a:latin typeface="Century Gothic"/>
                <a:cs typeface="Century Gothic"/>
              </a:rPr>
              <a:t>clean </a:t>
            </a:r>
            <a:r>
              <a:rPr sz="1050" spc="-5" dirty="0">
                <a:latin typeface="Century Gothic"/>
                <a:cs typeface="Century Gothic"/>
              </a:rPr>
              <a:t>and aim to produce the </a:t>
            </a:r>
            <a:r>
              <a:rPr sz="1050" dirty="0">
                <a:latin typeface="Century Gothic"/>
                <a:cs typeface="Century Gothic"/>
              </a:rPr>
              <a:t>least </a:t>
            </a:r>
            <a:r>
              <a:rPr sz="1050" spc="-5" dirty="0">
                <a:latin typeface="Century Gothic"/>
                <a:cs typeface="Century Gothic"/>
              </a:rPr>
              <a:t>amount 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impact </a:t>
            </a:r>
            <a:r>
              <a:rPr sz="1050" dirty="0">
                <a:latin typeface="Century Gothic"/>
                <a:cs typeface="Century Gothic"/>
              </a:rPr>
              <a:t>as</a:t>
            </a:r>
            <a:r>
              <a:rPr sz="1050" spc="-25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possible.</a:t>
            </a:r>
            <a:endParaRPr sz="1050">
              <a:latin typeface="Century Gothic"/>
              <a:cs typeface="Century Gothic"/>
            </a:endParaRPr>
          </a:p>
          <a:p>
            <a:pPr marL="12700" marR="5715" algn="just">
              <a:lnSpc>
                <a:spcPct val="122700"/>
              </a:lnSpc>
              <a:spcBef>
                <a:spcPts val="85"/>
              </a:spcBef>
            </a:pPr>
            <a:r>
              <a:rPr sz="1050" spc="-5" dirty="0">
                <a:latin typeface="Century Gothic"/>
                <a:cs typeface="Century Gothic"/>
              </a:rPr>
              <a:t>Actually, </a:t>
            </a:r>
            <a:r>
              <a:rPr sz="1050" dirty="0">
                <a:latin typeface="Century Gothic"/>
                <a:cs typeface="Century Gothic"/>
              </a:rPr>
              <a:t>treatment </a:t>
            </a:r>
            <a:r>
              <a:rPr sz="1050" spc="-5" dirty="0">
                <a:latin typeface="Century Gothic"/>
                <a:cs typeface="Century Gothic"/>
              </a:rPr>
              <a:t>and control measures for dealing </a:t>
            </a:r>
            <a:r>
              <a:rPr sz="1050" dirty="0">
                <a:latin typeface="Century Gothic"/>
                <a:cs typeface="Century Gothic"/>
              </a:rPr>
              <a:t>with </a:t>
            </a:r>
            <a:r>
              <a:rPr sz="1050" spc="-5" dirty="0">
                <a:latin typeface="Century Gothic"/>
                <a:cs typeface="Century Gothic"/>
              </a:rPr>
              <a:t>AMD impacts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very site specific, and  </a:t>
            </a:r>
            <a:r>
              <a:rPr sz="1050" dirty="0">
                <a:latin typeface="Century Gothic"/>
                <a:cs typeface="Century Gothic"/>
              </a:rPr>
              <a:t>usually more </a:t>
            </a:r>
            <a:r>
              <a:rPr sz="1050" spc="-5" dirty="0">
                <a:latin typeface="Century Gothic"/>
                <a:cs typeface="Century Gothic"/>
              </a:rPr>
              <a:t>than </a:t>
            </a:r>
            <a:r>
              <a:rPr sz="1050" dirty="0">
                <a:latin typeface="Century Gothic"/>
                <a:cs typeface="Century Gothic"/>
              </a:rPr>
              <a:t>one </a:t>
            </a:r>
            <a:r>
              <a:rPr sz="1050" spc="-5" dirty="0">
                <a:latin typeface="Century Gothic"/>
                <a:cs typeface="Century Gothic"/>
              </a:rPr>
              <a:t>form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remediation method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needed for </a:t>
            </a:r>
            <a:r>
              <a:rPr sz="1050" dirty="0">
                <a:latin typeface="Century Gothic"/>
                <a:cs typeface="Century Gothic"/>
              </a:rPr>
              <a:t>effective </a:t>
            </a:r>
            <a:r>
              <a:rPr sz="1050" spc="-5" dirty="0">
                <a:latin typeface="Century Gothic"/>
                <a:cs typeface="Century Gothic"/>
              </a:rPr>
              <a:t>treatment. </a:t>
            </a:r>
            <a:r>
              <a:rPr sz="1050" spc="-10" dirty="0">
                <a:latin typeface="Century Gothic"/>
                <a:cs typeface="Century Gothic"/>
              </a:rPr>
              <a:t>Well  </a:t>
            </a:r>
            <a:r>
              <a:rPr sz="1050" spc="-5" dirty="0">
                <a:latin typeface="Century Gothic"/>
                <a:cs typeface="Century Gothic"/>
              </a:rPr>
              <a:t>established processes included are: evaporation, neutralization, construction of </a:t>
            </a:r>
            <a:r>
              <a:rPr sz="1050" dirty="0">
                <a:latin typeface="Century Gothic"/>
                <a:cs typeface="Century Gothic"/>
              </a:rPr>
              <a:t>wetlands </a:t>
            </a:r>
            <a:r>
              <a:rPr sz="1050" spc="-5" dirty="0">
                <a:latin typeface="Century Gothic"/>
                <a:cs typeface="Century Gothic"/>
              </a:rPr>
              <a:t>and  controlled release. Other </a:t>
            </a:r>
            <a:r>
              <a:rPr sz="1050" dirty="0">
                <a:latin typeface="Century Gothic"/>
                <a:cs typeface="Century Gothic"/>
              </a:rPr>
              <a:t>more </a:t>
            </a:r>
            <a:r>
              <a:rPr sz="1050" spc="-5" dirty="0">
                <a:latin typeface="Century Gothic"/>
                <a:cs typeface="Century Gothic"/>
              </a:rPr>
              <a:t>technologically </a:t>
            </a:r>
            <a:r>
              <a:rPr sz="1050" dirty="0">
                <a:latin typeface="Century Gothic"/>
                <a:cs typeface="Century Gothic"/>
              </a:rPr>
              <a:t>advanced </a:t>
            </a:r>
            <a:r>
              <a:rPr sz="1050" spc="-5" dirty="0">
                <a:latin typeface="Century Gothic"/>
                <a:cs typeface="Century Gothic"/>
              </a:rPr>
              <a:t>processes involve: osmosis, </a:t>
            </a:r>
            <a:r>
              <a:rPr sz="1050" dirty="0">
                <a:latin typeface="Century Gothic"/>
                <a:cs typeface="Century Gothic"/>
              </a:rPr>
              <a:t>ion  </a:t>
            </a:r>
            <a:r>
              <a:rPr sz="1050" spc="-5" dirty="0">
                <a:latin typeface="Century Gothic"/>
                <a:cs typeface="Century Gothic"/>
              </a:rPr>
              <a:t>exchange, biosorption (metal removal </a:t>
            </a:r>
            <a:r>
              <a:rPr sz="1050" dirty="0">
                <a:latin typeface="Century Gothic"/>
                <a:cs typeface="Century Gothic"/>
              </a:rPr>
              <a:t>by </a:t>
            </a:r>
            <a:r>
              <a:rPr sz="1050" spc="-5" dirty="0">
                <a:latin typeface="Century Gothic"/>
                <a:cs typeface="Century Gothic"/>
              </a:rPr>
              <a:t>biologically cell material), solvent extraction</a:t>
            </a:r>
            <a:r>
              <a:rPr sz="1050" spc="15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and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673100" y="439927"/>
            <a:ext cx="6217920" cy="4776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M I N I N G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I M P A C T S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O N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 H E</a:t>
            </a:r>
            <a:r>
              <a:rPr sz="1100" b="1" dirty="0"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E N V I R O N M E N</a:t>
            </a:r>
            <a:r>
              <a:rPr sz="1100" b="1" u="sng" spc="-150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 </a:t>
            </a:r>
            <a:r>
              <a:rPr sz="1100" b="1" u="sng" dirty="0">
                <a:uFill>
                  <a:solidFill>
                    <a:srgbClr val="000000"/>
                  </a:solidFill>
                </a:uFill>
                <a:latin typeface="Century Gothic"/>
                <a:cs typeface="Century Gothic"/>
              </a:rPr>
              <a:t>T`</a:t>
            </a:r>
            <a:endParaRPr sz="110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3800"/>
              </a:lnSpc>
            </a:pPr>
            <a:r>
              <a:rPr sz="1050" dirty="0">
                <a:latin typeface="Century Gothic"/>
                <a:cs typeface="Century Gothic"/>
              </a:rPr>
              <a:t>many more. The </a:t>
            </a:r>
            <a:r>
              <a:rPr sz="1050" spc="-5" dirty="0">
                <a:latin typeface="Century Gothic"/>
                <a:cs typeface="Century Gothic"/>
              </a:rPr>
              <a:t>majorities of innovative technologies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not standard practice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are still in  exploratory</a:t>
            </a:r>
            <a:r>
              <a:rPr sz="1050" spc="-2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phases.</a:t>
            </a:r>
          </a:p>
          <a:p>
            <a:pPr marL="12700" marR="5080" algn="just">
              <a:lnSpc>
                <a:spcPct val="122900"/>
              </a:lnSpc>
              <a:spcBef>
                <a:spcPts val="85"/>
              </a:spcBef>
            </a:pPr>
            <a:r>
              <a:rPr sz="1050" dirty="0">
                <a:latin typeface="Century Gothic"/>
                <a:cs typeface="Century Gothic"/>
              </a:rPr>
              <a:t>Both </a:t>
            </a:r>
            <a:r>
              <a:rPr sz="1050" spc="-5" dirty="0">
                <a:latin typeface="Century Gothic"/>
                <a:cs typeface="Century Gothic"/>
              </a:rPr>
              <a:t>established and innovative techniques </a:t>
            </a:r>
            <a:r>
              <a:rPr sz="1050" spc="-10" dirty="0">
                <a:latin typeface="Century Gothic"/>
                <a:cs typeface="Century Gothic"/>
              </a:rPr>
              <a:t>are </a:t>
            </a:r>
            <a:r>
              <a:rPr sz="1050" dirty="0">
                <a:latin typeface="Century Gothic"/>
                <a:cs typeface="Century Gothic"/>
              </a:rPr>
              <a:t>designed </a:t>
            </a:r>
            <a:r>
              <a:rPr sz="1050" spc="-5" dirty="0">
                <a:latin typeface="Century Gothic"/>
                <a:cs typeface="Century Gothic"/>
              </a:rPr>
              <a:t>to: reduce </a:t>
            </a:r>
            <a:r>
              <a:rPr sz="1050" dirty="0">
                <a:latin typeface="Century Gothic"/>
                <a:cs typeface="Century Gothic"/>
              </a:rPr>
              <a:t>volume, </a:t>
            </a:r>
            <a:r>
              <a:rPr sz="1050" spc="-5" dirty="0">
                <a:latin typeface="Century Gothic"/>
                <a:cs typeface="Century Gothic"/>
              </a:rPr>
              <a:t>raise pH, </a:t>
            </a:r>
            <a:r>
              <a:rPr sz="1050" dirty="0">
                <a:latin typeface="Century Gothic"/>
                <a:cs typeface="Century Gothic"/>
              </a:rPr>
              <a:t>lower  </a:t>
            </a:r>
            <a:r>
              <a:rPr sz="1050" spc="-5" dirty="0">
                <a:latin typeface="Century Gothic"/>
                <a:cs typeface="Century Gothic"/>
              </a:rPr>
              <a:t>dissolved metal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10" dirty="0">
                <a:latin typeface="Century Gothic"/>
                <a:cs typeface="Century Gothic"/>
              </a:rPr>
              <a:t>sulfate </a:t>
            </a:r>
            <a:r>
              <a:rPr sz="1050" spc="-5" dirty="0">
                <a:latin typeface="Century Gothic"/>
                <a:cs typeface="Century Gothic"/>
              </a:rPr>
              <a:t>concentration, to </a:t>
            </a:r>
            <a:r>
              <a:rPr sz="1050" dirty="0">
                <a:latin typeface="Century Gothic"/>
                <a:cs typeface="Century Gothic"/>
              </a:rPr>
              <a:t>reduce or </a:t>
            </a:r>
            <a:r>
              <a:rPr sz="1050" spc="-5" dirty="0">
                <a:latin typeface="Century Gothic"/>
                <a:cs typeface="Century Gothic"/>
              </a:rPr>
              <a:t>oxidize the solution and finally, collect,  dispose </a:t>
            </a:r>
            <a:r>
              <a:rPr sz="105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isolate </a:t>
            </a:r>
            <a:r>
              <a:rPr sz="1050" dirty="0">
                <a:latin typeface="Century Gothic"/>
                <a:cs typeface="Century Gothic"/>
              </a:rPr>
              <a:t>any mine </a:t>
            </a:r>
            <a:r>
              <a:rPr sz="1050" spc="-5" dirty="0">
                <a:latin typeface="Century Gothic"/>
                <a:cs typeface="Century Gothic"/>
              </a:rPr>
              <a:t>water </a:t>
            </a:r>
            <a:r>
              <a:rPr sz="1050" dirty="0">
                <a:latin typeface="Century Gothic"/>
                <a:cs typeface="Century Gothic"/>
              </a:rPr>
              <a:t>or any metal </a:t>
            </a:r>
            <a:r>
              <a:rPr sz="1050" spc="-5" dirty="0">
                <a:latin typeface="Century Gothic"/>
                <a:cs typeface="Century Gothic"/>
              </a:rPr>
              <a:t>rich sludge (Jeff Skousen,</a:t>
            </a:r>
            <a:r>
              <a:rPr sz="1050" spc="-65" dirty="0">
                <a:latin typeface="Century Gothic"/>
                <a:cs typeface="Century Gothic"/>
              </a:rPr>
              <a:t> </a:t>
            </a:r>
            <a:r>
              <a:rPr sz="1050" dirty="0">
                <a:latin typeface="Century Gothic"/>
                <a:cs typeface="Century Gothic"/>
              </a:rPr>
              <a:t>n.d).</a:t>
            </a: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2900"/>
              </a:lnSpc>
              <a:spcBef>
                <a:spcPts val="5"/>
              </a:spcBef>
            </a:pPr>
            <a:r>
              <a:rPr sz="105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form of treatment </a:t>
            </a:r>
            <a:r>
              <a:rPr sz="1050" dirty="0">
                <a:latin typeface="Century Gothic"/>
                <a:cs typeface="Century Gothic"/>
              </a:rPr>
              <a:t>can be </a:t>
            </a:r>
            <a:r>
              <a:rPr sz="1050" spc="-5" dirty="0">
                <a:latin typeface="Century Gothic"/>
                <a:cs typeface="Century Gothic"/>
              </a:rPr>
              <a:t>classified </a:t>
            </a:r>
            <a:r>
              <a:rPr sz="1050" dirty="0">
                <a:latin typeface="Century Gothic"/>
                <a:cs typeface="Century Gothic"/>
              </a:rPr>
              <a:t>as </a:t>
            </a:r>
            <a:r>
              <a:rPr sz="1050" spc="-5" dirty="0">
                <a:latin typeface="Century Gothic"/>
                <a:cs typeface="Century Gothic"/>
              </a:rPr>
              <a:t>either </a:t>
            </a:r>
            <a:r>
              <a:rPr sz="1050" dirty="0">
                <a:latin typeface="Century Gothic"/>
                <a:cs typeface="Century Gothic"/>
              </a:rPr>
              <a:t>active or </a:t>
            </a:r>
            <a:r>
              <a:rPr sz="1050" spc="-5" dirty="0">
                <a:latin typeface="Century Gothic"/>
                <a:cs typeface="Century Gothic"/>
              </a:rPr>
              <a:t>passive. </a:t>
            </a:r>
            <a:r>
              <a:rPr sz="1050" dirty="0">
                <a:latin typeface="Century Gothic"/>
                <a:cs typeface="Century Gothic"/>
              </a:rPr>
              <a:t>Active </a:t>
            </a:r>
            <a:r>
              <a:rPr sz="1050" spc="-5" dirty="0">
                <a:latin typeface="Century Gothic"/>
                <a:cs typeface="Century Gothic"/>
              </a:rPr>
              <a:t>requires constant  attention and continue </a:t>
            </a:r>
            <a:r>
              <a:rPr sz="1050" dirty="0">
                <a:latin typeface="Century Gothic"/>
                <a:cs typeface="Century Gothic"/>
              </a:rPr>
              <a:t>maintenance, like </a:t>
            </a:r>
            <a:r>
              <a:rPr sz="1050" spc="-5" dirty="0">
                <a:latin typeface="Century Gothic"/>
                <a:cs typeface="Century Gothic"/>
              </a:rPr>
              <a:t>the addition chemical reagents to neutralise </a:t>
            </a:r>
            <a:r>
              <a:rPr sz="1050" dirty="0">
                <a:latin typeface="Century Gothic"/>
                <a:cs typeface="Century Gothic"/>
              </a:rPr>
              <a:t>a  </a:t>
            </a:r>
            <a:r>
              <a:rPr sz="1050" spc="-5" dirty="0">
                <a:latin typeface="Century Gothic"/>
                <a:cs typeface="Century Gothic"/>
              </a:rPr>
              <a:t>solution. Passive requires </a:t>
            </a:r>
            <a:r>
              <a:rPr sz="1050" dirty="0">
                <a:latin typeface="Century Gothic"/>
                <a:cs typeface="Century Gothic"/>
              </a:rPr>
              <a:t>little or no </a:t>
            </a:r>
            <a:r>
              <a:rPr sz="1050" spc="-5" dirty="0">
                <a:latin typeface="Century Gothic"/>
                <a:cs typeface="Century Gothic"/>
              </a:rPr>
              <a:t>attention, maintenance </a:t>
            </a:r>
            <a:r>
              <a:rPr sz="1050" spc="20" dirty="0">
                <a:latin typeface="Century Gothic"/>
                <a:cs typeface="Century Gothic"/>
              </a:rPr>
              <a:t>or </a:t>
            </a:r>
            <a:r>
              <a:rPr sz="1050" spc="-5" dirty="0">
                <a:latin typeface="Century Gothic"/>
                <a:cs typeface="Century Gothic"/>
              </a:rPr>
              <a:t>addition of chemical </a:t>
            </a:r>
            <a:r>
              <a:rPr sz="1050" dirty="0">
                <a:latin typeface="Century Gothic"/>
                <a:cs typeface="Century Gothic"/>
              </a:rPr>
              <a:t>reagents,  </a:t>
            </a:r>
            <a:r>
              <a:rPr sz="1050" spc="-5" dirty="0">
                <a:latin typeface="Century Gothic"/>
                <a:cs typeface="Century Gothic"/>
              </a:rPr>
              <a:t>the use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biological process from the creation </a:t>
            </a:r>
            <a:r>
              <a:rPr sz="1050" dirty="0">
                <a:latin typeface="Century Gothic"/>
                <a:cs typeface="Century Gothic"/>
              </a:rPr>
              <a:t>of wetlands is a </a:t>
            </a:r>
            <a:r>
              <a:rPr sz="1050" spc="-5" dirty="0">
                <a:latin typeface="Century Gothic"/>
                <a:cs typeface="Century Gothic"/>
              </a:rPr>
              <a:t>good </a:t>
            </a:r>
            <a:r>
              <a:rPr sz="1050" dirty="0">
                <a:latin typeface="Century Gothic"/>
                <a:cs typeface="Century Gothic"/>
              </a:rPr>
              <a:t>example </a:t>
            </a:r>
            <a:r>
              <a:rPr sz="1050" spc="-5" dirty="0">
                <a:latin typeface="Century Gothic"/>
                <a:cs typeface="Century Gothic"/>
              </a:rPr>
              <a:t>of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passive  technique.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2700"/>
              </a:lnSpc>
            </a:pPr>
            <a:r>
              <a:rPr sz="1050" dirty="0">
                <a:latin typeface="Century Gothic"/>
                <a:cs typeface="Century Gothic"/>
              </a:rPr>
              <a:t>Since </a:t>
            </a:r>
            <a:r>
              <a:rPr sz="1050" spc="-5" dirty="0">
                <a:latin typeface="Century Gothic"/>
                <a:cs typeface="Century Gothic"/>
              </a:rPr>
              <a:t>the dawn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time, </a:t>
            </a:r>
            <a:r>
              <a:rPr sz="1050" spc="5" dirty="0">
                <a:latin typeface="Century Gothic"/>
                <a:cs typeface="Century Gothic"/>
              </a:rPr>
              <a:t>man </a:t>
            </a:r>
            <a:r>
              <a:rPr sz="1050" spc="-5" dirty="0">
                <a:latin typeface="Century Gothic"/>
                <a:cs typeface="Century Gothic"/>
              </a:rPr>
              <a:t>and environment </a:t>
            </a:r>
            <a:r>
              <a:rPr sz="1050" dirty="0">
                <a:latin typeface="Century Gothic"/>
                <a:cs typeface="Century Gothic"/>
              </a:rPr>
              <a:t>has </a:t>
            </a:r>
            <a:r>
              <a:rPr sz="1050" spc="-5" dirty="0">
                <a:latin typeface="Century Gothic"/>
                <a:cs typeface="Century Gothic"/>
              </a:rPr>
              <a:t>always clashed. With increasing  developments in modern technology, </a:t>
            </a:r>
            <a:r>
              <a:rPr sz="1050" dirty="0">
                <a:latin typeface="Century Gothic"/>
                <a:cs typeface="Century Gothic"/>
              </a:rPr>
              <a:t>human’s power </a:t>
            </a:r>
            <a:r>
              <a:rPr sz="1050" spc="-5" dirty="0">
                <a:latin typeface="Century Gothic"/>
                <a:cs typeface="Century Gothic"/>
              </a:rPr>
              <a:t>to utilise the </a:t>
            </a:r>
            <a:r>
              <a:rPr sz="1050" spc="-10" dirty="0">
                <a:latin typeface="Century Gothic"/>
                <a:cs typeface="Century Gothic"/>
              </a:rPr>
              <a:t>rich </a:t>
            </a:r>
            <a:r>
              <a:rPr sz="1050" spc="-5" dirty="0">
                <a:latin typeface="Century Gothic"/>
                <a:cs typeface="Century Gothic"/>
              </a:rPr>
              <a:t>resources the earth can  provide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constantly expanding. The impacts from mining have been </a:t>
            </a:r>
            <a:r>
              <a:rPr sz="1050" dirty="0">
                <a:latin typeface="Century Gothic"/>
                <a:cs typeface="Century Gothic"/>
              </a:rPr>
              <a:t>known for many years,  </a:t>
            </a:r>
            <a:r>
              <a:rPr sz="1050" spc="-5" dirty="0">
                <a:latin typeface="Century Gothic"/>
                <a:cs typeface="Century Gothic"/>
              </a:rPr>
              <a:t>but the </a:t>
            </a:r>
            <a:r>
              <a:rPr sz="1050" dirty="0">
                <a:latin typeface="Century Gothic"/>
                <a:cs typeface="Century Gothic"/>
              </a:rPr>
              <a:t>way in </a:t>
            </a:r>
            <a:r>
              <a:rPr sz="1050" spc="-5" dirty="0">
                <a:latin typeface="Century Gothic"/>
                <a:cs typeface="Century Gothic"/>
              </a:rPr>
              <a:t>which </a:t>
            </a:r>
            <a:r>
              <a:rPr sz="1050" spc="-10" dirty="0">
                <a:latin typeface="Century Gothic"/>
                <a:cs typeface="Century Gothic"/>
              </a:rPr>
              <a:t>the </a:t>
            </a:r>
            <a:r>
              <a:rPr sz="1050" spc="-5" dirty="0">
                <a:latin typeface="Century Gothic"/>
                <a:cs typeface="Century Gothic"/>
              </a:rPr>
              <a:t>effect can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treated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countered </a:t>
            </a:r>
            <a:r>
              <a:rPr sz="1050" dirty="0">
                <a:latin typeface="Century Gothic"/>
                <a:cs typeface="Century Gothic"/>
              </a:rPr>
              <a:t>is </a:t>
            </a:r>
            <a:r>
              <a:rPr sz="1050" spc="-5" dirty="0">
                <a:latin typeface="Century Gothic"/>
                <a:cs typeface="Century Gothic"/>
              </a:rPr>
              <a:t>still </a:t>
            </a:r>
            <a:r>
              <a:rPr sz="1050" dirty="0">
                <a:latin typeface="Century Gothic"/>
                <a:cs typeface="Century Gothic"/>
              </a:rPr>
              <a:t>a </a:t>
            </a:r>
            <a:r>
              <a:rPr sz="1050" spc="-5" dirty="0">
                <a:latin typeface="Century Gothic"/>
                <a:cs typeface="Century Gothic"/>
              </a:rPr>
              <a:t>growing field. Finding  the </a:t>
            </a:r>
            <a:r>
              <a:rPr sz="1050" dirty="0">
                <a:latin typeface="Century Gothic"/>
                <a:cs typeface="Century Gothic"/>
              </a:rPr>
              <a:t>correct balance </a:t>
            </a:r>
            <a:r>
              <a:rPr sz="1050" spc="-5" dirty="0">
                <a:latin typeface="Century Gothic"/>
                <a:cs typeface="Century Gothic"/>
              </a:rPr>
              <a:t>between nature </a:t>
            </a:r>
            <a:r>
              <a:rPr sz="1050" dirty="0">
                <a:latin typeface="Century Gothic"/>
                <a:cs typeface="Century Gothic"/>
              </a:rPr>
              <a:t>and mining will </a:t>
            </a:r>
            <a:r>
              <a:rPr sz="1050" spc="-5" dirty="0">
                <a:latin typeface="Century Gothic"/>
                <a:cs typeface="Century Gothic"/>
              </a:rPr>
              <a:t>create </a:t>
            </a:r>
            <a:r>
              <a:rPr sz="1050" dirty="0">
                <a:latin typeface="Century Gothic"/>
                <a:cs typeface="Century Gothic"/>
              </a:rPr>
              <a:t>technological, </a:t>
            </a:r>
            <a:r>
              <a:rPr sz="1050" spc="-5" dirty="0">
                <a:latin typeface="Century Gothic"/>
                <a:cs typeface="Century Gothic"/>
              </a:rPr>
              <a:t>environmental and  social problems. </a:t>
            </a:r>
            <a:r>
              <a:rPr sz="1050" dirty="0">
                <a:latin typeface="Century Gothic"/>
                <a:cs typeface="Century Gothic"/>
              </a:rPr>
              <a:t>But if </a:t>
            </a:r>
            <a:r>
              <a:rPr sz="1050" spc="-5" dirty="0">
                <a:latin typeface="Century Gothic"/>
                <a:cs typeface="Century Gothic"/>
              </a:rPr>
              <a:t>the </a:t>
            </a:r>
            <a:r>
              <a:rPr sz="1050" dirty="0">
                <a:latin typeface="Century Gothic"/>
                <a:cs typeface="Century Gothic"/>
              </a:rPr>
              <a:t>mining </a:t>
            </a:r>
            <a:r>
              <a:rPr sz="1050" spc="-5" dirty="0">
                <a:latin typeface="Century Gothic"/>
                <a:cs typeface="Century Gothic"/>
              </a:rPr>
              <a:t>industry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the community together </a:t>
            </a:r>
            <a:r>
              <a:rPr sz="1050" dirty="0">
                <a:latin typeface="Century Gothic"/>
                <a:cs typeface="Century Gothic"/>
              </a:rPr>
              <a:t>can </a:t>
            </a:r>
            <a:r>
              <a:rPr sz="1050" spc="-5" dirty="0">
                <a:latin typeface="Century Gothic"/>
                <a:cs typeface="Century Gothic"/>
              </a:rPr>
              <a:t>recognise and  share the goal </a:t>
            </a:r>
            <a:r>
              <a:rPr sz="1050" dirty="0">
                <a:latin typeface="Century Gothic"/>
                <a:cs typeface="Century Gothic"/>
              </a:rPr>
              <a:t>of </a:t>
            </a:r>
            <a:r>
              <a:rPr sz="1050" spc="-5" dirty="0">
                <a:latin typeface="Century Gothic"/>
                <a:cs typeface="Century Gothic"/>
              </a:rPr>
              <a:t>environment protection </a:t>
            </a:r>
            <a:r>
              <a:rPr sz="1050" dirty="0">
                <a:latin typeface="Century Gothic"/>
                <a:cs typeface="Century Gothic"/>
              </a:rPr>
              <a:t>and </a:t>
            </a:r>
            <a:r>
              <a:rPr sz="1050" spc="-5" dirty="0">
                <a:latin typeface="Century Gothic"/>
                <a:cs typeface="Century Gothic"/>
              </a:rPr>
              <a:t>conservation the needs of today can </a:t>
            </a:r>
            <a:r>
              <a:rPr sz="1050" dirty="0">
                <a:latin typeface="Century Gothic"/>
                <a:cs typeface="Century Gothic"/>
              </a:rPr>
              <a:t>be </a:t>
            </a:r>
            <a:r>
              <a:rPr sz="1050" spc="-5" dirty="0">
                <a:latin typeface="Century Gothic"/>
                <a:cs typeface="Century Gothic"/>
              </a:rPr>
              <a:t>meet  without spoiling </a:t>
            </a:r>
            <a:r>
              <a:rPr sz="1050" dirty="0">
                <a:latin typeface="Century Gothic"/>
                <a:cs typeface="Century Gothic"/>
              </a:rPr>
              <a:t>those of</a:t>
            </a:r>
            <a:r>
              <a:rPr sz="1050" spc="-50" dirty="0">
                <a:latin typeface="Century Gothic"/>
                <a:cs typeface="Century Gothic"/>
              </a:rPr>
              <a:t> </a:t>
            </a:r>
            <a:r>
              <a:rPr sz="1050" spc="-5" dirty="0">
                <a:latin typeface="Century Gothic"/>
                <a:cs typeface="Century Gothic"/>
              </a:rPr>
              <a:t>tomorrow.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xfrm>
            <a:off x="1510030" y="10020530"/>
            <a:ext cx="4540885" cy="17568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endParaRPr lang="en-US" b="1" spc="-5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2771</Words>
  <Application>Microsoft Office PowerPoint</Application>
  <PresentationFormat>Custom</PresentationFormat>
  <Paragraphs>68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is the first step in the commerical exploitation of a mineral or an energy resource</dc:title>
  <dc:creator>jessea</dc:creator>
  <cp:lastModifiedBy>saeed hassan</cp:lastModifiedBy>
  <cp:revision>2</cp:revision>
  <dcterms:created xsi:type="dcterms:W3CDTF">2020-04-29T20:36:11Z</dcterms:created>
  <dcterms:modified xsi:type="dcterms:W3CDTF">2020-04-29T20:39:00Z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2012-05-31T00:00:00Z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2020-04-29T00:00:00Z</vt:filetime>
  </property>
</Properties>
</file>