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2"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07357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38507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036201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8646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25769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386419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14490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35477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71890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32485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6/4/2020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02049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6/4/2020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76329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6/4/2020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10673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6/4/2020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64286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5351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45769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6/4/2020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88393082"/>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 id="2147483726" r:id="rId14"/>
    <p:sldLayoutId id="2147483727" r:id="rId15"/>
    <p:sldLayoutId id="214748372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22739" y="1635617"/>
            <a:ext cx="9362940" cy="3670479"/>
          </a:xfrm>
        </p:spPr>
        <p:txBody>
          <a:bodyPr>
            <a:normAutofit/>
          </a:bodyPr>
          <a:lstStyle/>
          <a:p>
            <a:pPr algn="ctr"/>
            <a:endParaRPr lang="en-US" sz="3200" b="1" dirty="0" smtClean="0">
              <a:solidFill>
                <a:schemeClr val="tx1">
                  <a:lumMod val="95000"/>
                </a:schemeClr>
              </a:solidFill>
            </a:endParaRPr>
          </a:p>
          <a:p>
            <a:pPr algn="ctr"/>
            <a:endParaRPr lang="en-US" sz="3200" b="1" dirty="0">
              <a:solidFill>
                <a:schemeClr val="tx1">
                  <a:lumMod val="95000"/>
                </a:schemeClr>
              </a:solidFill>
            </a:endParaRPr>
          </a:p>
          <a:p>
            <a:pPr algn="ctr"/>
            <a:endParaRPr lang="en-US" sz="3200" b="1" dirty="0" smtClean="0">
              <a:solidFill>
                <a:schemeClr val="tx1">
                  <a:lumMod val="95000"/>
                </a:schemeClr>
              </a:solidFill>
            </a:endParaRPr>
          </a:p>
          <a:p>
            <a:pPr algn="ctr"/>
            <a:r>
              <a:rPr lang="en-US" sz="3200" b="1" dirty="0" smtClean="0">
                <a:solidFill>
                  <a:schemeClr val="tx1">
                    <a:lumMod val="95000"/>
                  </a:schemeClr>
                </a:solidFill>
                <a:latin typeface="Arial Black" panose="020B0A04020102020204" pitchFamily="34" charset="0"/>
              </a:rPr>
              <a:t>Types </a:t>
            </a:r>
            <a:r>
              <a:rPr lang="en-US" sz="3200" b="1" dirty="0">
                <a:solidFill>
                  <a:schemeClr val="tx1">
                    <a:lumMod val="95000"/>
                  </a:schemeClr>
                </a:solidFill>
                <a:latin typeface="Arial Black" panose="020B0A04020102020204" pitchFamily="34" charset="0"/>
              </a:rPr>
              <a:t>of Portfolios</a:t>
            </a:r>
            <a:endParaRPr lang="en-US" sz="3200" b="1" dirty="0" smtClean="0">
              <a:solidFill>
                <a:schemeClr val="tx1">
                  <a:lumMod val="95000"/>
                </a:schemeClr>
              </a:solidFill>
              <a:latin typeface="Arial Black" panose="020B0A04020102020204" pitchFamily="34" charset="0"/>
            </a:endParaRPr>
          </a:p>
        </p:txBody>
      </p:sp>
    </p:spTree>
    <p:extLst>
      <p:ext uri="{BB962C8B-B14F-4D97-AF65-F5344CB8AC3E}">
        <p14:creationId xmlns:p14="http://schemas.microsoft.com/office/powerpoint/2010/main" val="3642359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84101" y="978794"/>
            <a:ext cx="9221274" cy="4881094"/>
          </a:xfrm>
        </p:spPr>
        <p:txBody>
          <a:bodyPr>
            <a:normAutofit/>
          </a:bodyPr>
          <a:lstStyle/>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latin typeface="Arial Black" panose="020B0A04020102020204" pitchFamily="34" charset="0"/>
              </a:rPr>
              <a:t>As </a:t>
            </a:r>
            <a:r>
              <a:rPr lang="en-US" dirty="0">
                <a:latin typeface="Arial Black" panose="020B0A04020102020204" pitchFamily="34" charset="0"/>
              </a:rPr>
              <a:t>more and more educators use portfolios, they increasingly recognize that the process has the power to transform instruction. Some teachers, however, are confused by the many types of portfolios, their different uses, and the practical issues surrounding storage, ownership, and the like.</a:t>
            </a:r>
          </a:p>
          <a:p>
            <a:pPr marL="285750" indent="-285750">
              <a:buFont typeface="Arial" panose="020B0604020202020204" pitchFamily="34" charset="0"/>
              <a:buChar char="•"/>
            </a:pPr>
            <a:endParaRPr lang="en-US" dirty="0" smtClean="0">
              <a:latin typeface="Arial Black" panose="020B0A04020102020204" pitchFamily="34" charset="0"/>
            </a:endParaRPr>
          </a:p>
          <a:p>
            <a:pPr marL="285750" indent="-285750">
              <a:buFont typeface="Arial" panose="020B0604020202020204" pitchFamily="34" charset="0"/>
              <a:buChar char="•"/>
            </a:pPr>
            <a:r>
              <a:rPr lang="en-US" dirty="0" smtClean="0">
                <a:latin typeface="Arial Black" panose="020B0A04020102020204" pitchFamily="34" charset="0"/>
              </a:rPr>
              <a:t>The </a:t>
            </a:r>
            <a:r>
              <a:rPr lang="en-US" dirty="0">
                <a:latin typeface="Arial Black" panose="020B0A04020102020204" pitchFamily="34" charset="0"/>
              </a:rPr>
              <a:t>three major types of portfolios are: working portfolios, display portfolios, and assessment portfolios. Although the types are distinct in theory, they tend to overlap in practice. Consequently, a district's program may include several different types of portfolios, serving several different purposes. As a result, it is important for educators to be clear about their goals, the reasons they are engaging in a portfolio project, and the intended audience for the portfolios.</a:t>
            </a:r>
          </a:p>
          <a:p>
            <a:pPr marL="285750" indent="-285750">
              <a:buFont typeface="Arial" panose="020B0604020202020204" pitchFamily="34" charset="0"/>
              <a:buChar char="•"/>
            </a:pPr>
            <a:endParaRPr lang="en-US" dirty="0">
              <a:latin typeface="Arial Black" panose="020B0A04020102020204" pitchFamily="34" charset="0"/>
            </a:endParaRPr>
          </a:p>
        </p:txBody>
      </p:sp>
    </p:spTree>
    <p:extLst>
      <p:ext uri="{BB962C8B-B14F-4D97-AF65-F5344CB8AC3E}">
        <p14:creationId xmlns:p14="http://schemas.microsoft.com/office/powerpoint/2010/main" val="3251968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93949" y="1056069"/>
            <a:ext cx="9749307" cy="4790940"/>
          </a:xfrm>
        </p:spPr>
        <p:txBody>
          <a:bodyPr/>
          <a:lstStyle/>
          <a:p>
            <a:pPr algn="ctr"/>
            <a:r>
              <a:rPr lang="en-US" b="1" dirty="0" smtClean="0">
                <a:latin typeface="Arial Black" panose="020B0A04020102020204" pitchFamily="34" charset="0"/>
              </a:rPr>
              <a:t>   </a:t>
            </a:r>
          </a:p>
          <a:p>
            <a:pPr algn="ctr"/>
            <a:r>
              <a:rPr lang="en-US" b="1" dirty="0" smtClean="0">
                <a:latin typeface="Arial Black" panose="020B0A04020102020204" pitchFamily="34" charset="0"/>
              </a:rPr>
              <a:t> Working </a:t>
            </a:r>
            <a:r>
              <a:rPr lang="en-US" b="1" dirty="0">
                <a:latin typeface="Arial Black" panose="020B0A04020102020204" pitchFamily="34" charset="0"/>
              </a:rPr>
              <a:t>Portfolios</a:t>
            </a:r>
          </a:p>
          <a:p>
            <a:pPr marL="285750" indent="-285750">
              <a:buFont typeface="Wingdings" panose="05000000000000000000" pitchFamily="2" charset="2"/>
              <a:buChar char="§"/>
            </a:pPr>
            <a:endParaRPr lang="en-US" dirty="0" smtClean="0">
              <a:latin typeface="Arial Black" panose="020B0A04020102020204" pitchFamily="34" charset="0"/>
            </a:endParaRPr>
          </a:p>
          <a:p>
            <a:pPr marL="285750" indent="-285750">
              <a:buFont typeface="Wingdings" panose="05000000000000000000" pitchFamily="2" charset="2"/>
              <a:buChar char="§"/>
            </a:pPr>
            <a:endParaRPr lang="en-US" dirty="0">
              <a:latin typeface="Arial Black" panose="020B0A04020102020204" pitchFamily="34" charset="0"/>
            </a:endParaRPr>
          </a:p>
          <a:p>
            <a:pPr marL="285750" indent="-285750">
              <a:buFont typeface="Wingdings" panose="05000000000000000000" pitchFamily="2" charset="2"/>
              <a:buChar char="§"/>
            </a:pPr>
            <a:r>
              <a:rPr lang="en-US" dirty="0" smtClean="0">
                <a:latin typeface="Arial Black" panose="020B0A04020102020204" pitchFamily="34" charset="0"/>
              </a:rPr>
              <a:t>A </a:t>
            </a:r>
            <a:r>
              <a:rPr lang="en-US" dirty="0">
                <a:latin typeface="Arial Black" panose="020B0A04020102020204" pitchFamily="34" charset="0"/>
              </a:rPr>
              <a:t>working portfolio is so named because it is a project “in the works,” containing work in progress as well as finished samples of work. It serves as a </a:t>
            </a:r>
            <a:r>
              <a:rPr lang="en-US" i="1" dirty="0">
                <a:latin typeface="Arial Black" panose="020B0A04020102020204" pitchFamily="34" charset="0"/>
              </a:rPr>
              <a:t>holding tank</a:t>
            </a:r>
            <a:r>
              <a:rPr lang="en-US" dirty="0">
                <a:latin typeface="Arial Black" panose="020B0A04020102020204" pitchFamily="34" charset="0"/>
              </a:rPr>
              <a:t> for work that may be selected later for a more permanent assessment or display portfolio.</a:t>
            </a:r>
          </a:p>
          <a:p>
            <a:pPr marL="285750" indent="-285750">
              <a:buFont typeface="Wingdings" panose="05000000000000000000" pitchFamily="2" charset="2"/>
              <a:buChar char="§"/>
            </a:pPr>
            <a:r>
              <a:rPr lang="en-US" dirty="0">
                <a:latin typeface="Arial Black" panose="020B0A04020102020204" pitchFamily="34" charset="0"/>
              </a:rPr>
              <a:t>A working portfolio is different from a </a:t>
            </a:r>
            <a:r>
              <a:rPr lang="en-US" i="1" dirty="0">
                <a:latin typeface="Arial Black" panose="020B0A04020102020204" pitchFamily="34" charset="0"/>
              </a:rPr>
              <a:t>work folder</a:t>
            </a:r>
            <a:r>
              <a:rPr lang="en-US" dirty="0">
                <a:latin typeface="Arial Black" panose="020B0A04020102020204" pitchFamily="34" charset="0"/>
              </a:rPr>
              <a:t>, which is simply a receptacle for all work, with no purpose to the collection. A working portfolio is an intentional collection of work guided by learning objectives.</a:t>
            </a:r>
          </a:p>
          <a:p>
            <a:pPr marL="285750" indent="-285750">
              <a:buFont typeface="Wingdings" panose="05000000000000000000" pitchFamily="2" charset="2"/>
              <a:buChar char="§"/>
            </a:pPr>
            <a:endParaRPr lang="en-US" dirty="0">
              <a:latin typeface="Arial Black" panose="020B0A04020102020204" pitchFamily="34" charset="0"/>
            </a:endParaRPr>
          </a:p>
        </p:txBody>
      </p:sp>
    </p:spTree>
    <p:extLst>
      <p:ext uri="{BB962C8B-B14F-4D97-AF65-F5344CB8AC3E}">
        <p14:creationId xmlns:p14="http://schemas.microsoft.com/office/powerpoint/2010/main" val="2066283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9860" y="1403796"/>
            <a:ext cx="9491728" cy="4778063"/>
          </a:xfrm>
        </p:spPr>
        <p:txBody>
          <a:bodyPr/>
          <a:lstStyle/>
          <a:p>
            <a:pPr algn="ctr"/>
            <a:r>
              <a:rPr lang="en-US" b="1" dirty="0">
                <a:latin typeface="Arial Black" panose="020B0A04020102020204" pitchFamily="34" charset="0"/>
              </a:rPr>
              <a:t>Display, Showcase, or Best Works Portfolios</a:t>
            </a:r>
          </a:p>
          <a:p>
            <a:endParaRPr lang="en-US" dirty="0" smtClean="0">
              <a:latin typeface="Arial Black" panose="020B0A04020102020204" pitchFamily="34" charset="0"/>
            </a:endParaRPr>
          </a:p>
          <a:p>
            <a:r>
              <a:rPr lang="en-US" dirty="0" smtClean="0">
                <a:latin typeface="Arial Black" panose="020B0A04020102020204" pitchFamily="34" charset="0"/>
              </a:rPr>
              <a:t>Probably </a:t>
            </a:r>
            <a:r>
              <a:rPr lang="en-US" dirty="0">
                <a:latin typeface="Arial Black" panose="020B0A04020102020204" pitchFamily="34" charset="0"/>
              </a:rPr>
              <a:t>the most rewarding use of student portfolios is the display of the students' best work, the work that makes them proud. Students, as well as their teachers, become most committed to the process when they experience the joy of exhibiting their best work and interpreting its meaning. Many educators who do not use portfolios for any other purpose engage their students in the creation of display portfolios. The pride and sense of accomplishment that students feel make the effort well worthwhile and contribute to a culture for learning in the classroom.</a:t>
            </a:r>
          </a:p>
          <a:p>
            <a:endParaRPr lang="en-US" dirty="0"/>
          </a:p>
        </p:txBody>
      </p:sp>
    </p:spTree>
    <p:extLst>
      <p:ext uri="{BB962C8B-B14F-4D97-AF65-F5344CB8AC3E}">
        <p14:creationId xmlns:p14="http://schemas.microsoft.com/office/powerpoint/2010/main" val="1255612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51527" y="1223493"/>
            <a:ext cx="9401577" cy="4584879"/>
          </a:xfrm>
        </p:spPr>
        <p:txBody>
          <a:bodyPr/>
          <a:lstStyle/>
          <a:p>
            <a:pPr algn="ctr"/>
            <a:r>
              <a:rPr lang="en-US" b="1" dirty="0">
                <a:latin typeface="Arial Black" panose="020B0A04020102020204" pitchFamily="34" charset="0"/>
              </a:rPr>
              <a:t>Assessment Portfolios</a:t>
            </a:r>
          </a:p>
          <a:p>
            <a:endParaRPr lang="en-US" dirty="0" smtClean="0">
              <a:latin typeface="Arial Black" panose="020B0A04020102020204" pitchFamily="34" charset="0"/>
            </a:endParaRPr>
          </a:p>
          <a:p>
            <a:r>
              <a:rPr lang="en-US" dirty="0" smtClean="0">
                <a:latin typeface="Arial Black" panose="020B0A04020102020204" pitchFamily="34" charset="0"/>
              </a:rPr>
              <a:t>The </a:t>
            </a:r>
            <a:r>
              <a:rPr lang="en-US" dirty="0">
                <a:latin typeface="Arial Black" panose="020B0A04020102020204" pitchFamily="34" charset="0"/>
              </a:rPr>
              <a:t>primary function of an assessment portfolio is to document what a student has learned. The content of the curriculum, then, will determine what students select for their portfolios. Their reflective comments will focus on the extent to which they believe the portfolio entries demonstrate their mastery of the curriculum objectives. For example, if the curriculum specifies persuasive, narrative, and descriptive writing, an assessment portfolio should include examples of each type of writing. Similarly, if the curriculum calls for mathematical problem solving and mathematical communication, then the display portfolio will include entries documenting both problem solving and communication, possibly in the same entry.</a:t>
            </a:r>
          </a:p>
          <a:p>
            <a:endParaRPr lang="en-US" dirty="0"/>
          </a:p>
        </p:txBody>
      </p:sp>
    </p:spTree>
    <p:extLst>
      <p:ext uri="{BB962C8B-B14F-4D97-AF65-F5344CB8AC3E}">
        <p14:creationId xmlns:p14="http://schemas.microsoft.com/office/powerpoint/2010/main" val="2896198817"/>
      </p:ext>
    </p:extLst>
  </p:cSld>
  <p:clrMapOvr>
    <a:masterClrMapping/>
  </p:clrMapOvr>
</p:sld>
</file>

<file path=ppt/theme/theme1.xml><?xml version="1.0" encoding="utf-8"?>
<a:theme xmlns:a="http://schemas.openxmlformats.org/drawingml/2006/main" name="Wisp">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36</TotalTime>
  <Words>403</Words>
  <Application>Microsoft Office PowerPoint</Application>
  <PresentationFormat>Widescreen</PresentationFormat>
  <Paragraphs>20</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Arial Black</vt:lpstr>
      <vt:lpstr>Century Gothic</vt:lpstr>
      <vt:lpstr>Wingdings</vt:lpstr>
      <vt:lpstr>Wingdings 3</vt:lpstr>
      <vt:lpstr>Wisp</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dc:creator>
  <cp:lastModifiedBy>h</cp:lastModifiedBy>
  <cp:revision>5</cp:revision>
  <dcterms:created xsi:type="dcterms:W3CDTF">2020-04-23T05:47:15Z</dcterms:created>
  <dcterms:modified xsi:type="dcterms:W3CDTF">2020-06-04T08:39:26Z</dcterms:modified>
</cp:coreProperties>
</file>