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9" r:id="rId3"/>
    <p:sldId id="257" r:id="rId4"/>
    <p:sldId id="258" r:id="rId5"/>
    <p:sldId id="260" r:id="rId6"/>
    <p:sldId id="261" r:id="rId7"/>
    <p:sldId id="262" r:id="rId8"/>
    <p:sldId id="263"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2808152-9CF0-4216-A06E-3647EBB9CE80}" type="datetimeFigureOut">
              <a:rPr lang="en-GB" smtClean="0"/>
              <a:pPr/>
              <a:t>03/05/2020</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C0CD047-6B16-49B2-BAB3-778C182917E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808152-9CF0-4216-A06E-3647EBB9CE80}" type="datetimeFigureOut">
              <a:rPr lang="en-GB" smtClean="0"/>
              <a:pPr/>
              <a:t>03/05/2020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AC0CD047-6B16-49B2-BAB3-778C182917E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808152-9CF0-4216-A06E-3647EBB9CE80}" type="datetimeFigureOut">
              <a:rPr lang="en-GB" smtClean="0"/>
              <a:pPr/>
              <a:t>03/05/2020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AC0CD047-6B16-49B2-BAB3-778C182917E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808152-9CF0-4216-A06E-3647EBB9CE80}" type="datetimeFigureOut">
              <a:rPr lang="en-GB" smtClean="0"/>
              <a:pPr/>
              <a:t>03/05/2020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AC0CD047-6B16-49B2-BAB3-778C182917EB}"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2808152-9CF0-4216-A06E-3647EBB9CE80}" type="datetimeFigureOut">
              <a:rPr lang="en-GB" smtClean="0"/>
              <a:pPr/>
              <a:t>03/05/2020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AC0CD047-6B16-49B2-BAB3-778C182917EB}" type="slidenum">
              <a:rPr lang="en-GB" smtClean="0"/>
              <a:pPr/>
              <a:t>‹#›</a:t>
            </a:fld>
            <a:endParaRPr lang="en-GB"/>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2808152-9CF0-4216-A06E-3647EBB9CE80}" type="datetimeFigureOut">
              <a:rPr lang="en-GB" smtClean="0"/>
              <a:pPr/>
              <a:t>03/05/2020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AC0CD047-6B16-49B2-BAB3-778C182917EB}"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2808152-9CF0-4216-A06E-3647EBB9CE80}" type="datetimeFigureOut">
              <a:rPr lang="en-GB" smtClean="0"/>
              <a:pPr/>
              <a:t>03/05/2020</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AC0CD047-6B16-49B2-BAB3-778C182917EB}"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2808152-9CF0-4216-A06E-3647EBB9CE80}" type="datetimeFigureOut">
              <a:rPr lang="en-GB" smtClean="0"/>
              <a:pPr/>
              <a:t>03/05/2020</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AC0CD047-6B16-49B2-BAB3-778C182917EB}"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808152-9CF0-4216-A06E-3647EBB9CE80}" type="datetimeFigureOut">
              <a:rPr lang="en-GB" smtClean="0"/>
              <a:pPr/>
              <a:t>03/05/2020</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AC0CD047-6B16-49B2-BAB3-778C182917E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72808152-9CF0-4216-A06E-3647EBB9CE80}" type="datetimeFigureOut">
              <a:rPr lang="en-GB" smtClean="0"/>
              <a:pPr/>
              <a:t>03/05/2020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AC0CD047-6B16-49B2-BAB3-778C182917EB}"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2808152-9CF0-4216-A06E-3647EBB9CE80}" type="datetimeFigureOut">
              <a:rPr lang="en-GB" smtClean="0"/>
              <a:pPr/>
              <a:t>03/05/2020</a:t>
            </a:fld>
            <a:endParaRPr lang="en-GB"/>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C0CD047-6B16-49B2-BAB3-778C182917EB}" type="slidenum">
              <a:rPr lang="en-GB" smtClean="0"/>
              <a:pPr/>
              <a:t>‹#›</a:t>
            </a:fld>
            <a:endParaRPr lang="en-GB"/>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72808152-9CF0-4216-A06E-3647EBB9CE80}" type="datetimeFigureOut">
              <a:rPr lang="en-GB" smtClean="0"/>
              <a:pPr/>
              <a:t>03/05/2020</a:t>
            </a:fld>
            <a:endParaRPr lang="en-GB"/>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AC0CD047-6B16-49B2-BAB3-778C182917E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E56277-66F1-4BB2-8C04-12834B8621DC}"/>
              </a:ext>
            </a:extLst>
          </p:cNvPr>
          <p:cNvSpPr>
            <a:spLocks noGrp="1"/>
          </p:cNvSpPr>
          <p:nvPr>
            <p:ph type="ctrTitle"/>
          </p:nvPr>
        </p:nvSpPr>
        <p:spPr/>
        <p:txBody>
          <a:bodyPr/>
          <a:lstStyle/>
          <a:p>
            <a:r>
              <a:rPr lang="en-US" dirty="0"/>
              <a:t>Intercultural dialogue</a:t>
            </a:r>
            <a:endParaRPr lang="en-GB" dirty="0"/>
          </a:p>
        </p:txBody>
      </p:sp>
      <p:sp>
        <p:nvSpPr>
          <p:cNvPr id="3" name="Subtitle 2">
            <a:extLst>
              <a:ext uri="{FF2B5EF4-FFF2-40B4-BE49-F238E27FC236}">
                <a16:creationId xmlns="" xmlns:a16="http://schemas.microsoft.com/office/drawing/2014/main" id="{E96C6DC8-9730-4905-BB1F-A231E74192B7}"/>
              </a:ext>
            </a:extLst>
          </p:cNvPr>
          <p:cNvSpPr>
            <a:spLocks noGrp="1"/>
          </p:cNvSpPr>
          <p:nvPr>
            <p:ph type="subTitle" idx="1"/>
          </p:nvPr>
        </p:nvSpPr>
        <p:spPr/>
        <p:txBody>
          <a:bodyPr>
            <a:normAutofit fontScale="85000" lnSpcReduction="10000"/>
          </a:bodyPr>
          <a:lstStyle/>
          <a:p>
            <a:pPr algn="just"/>
            <a:r>
              <a:rPr lang="en-US" dirty="0"/>
              <a:t>“Intercultural dialogue is an open and respectful exchange of views between individuals and groups belonging to different cultures that leads to a deeper understanding of the other’s global perception.”</a:t>
            </a:r>
          </a:p>
          <a:p>
            <a:pPr algn="just"/>
            <a:endParaRPr lang="en-GB" dirty="0"/>
          </a:p>
        </p:txBody>
      </p:sp>
    </p:spTree>
    <p:extLst>
      <p:ext uri="{BB962C8B-B14F-4D97-AF65-F5344CB8AC3E}">
        <p14:creationId xmlns="" xmlns:p14="http://schemas.microsoft.com/office/powerpoint/2010/main" val="362939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9CB4886-7D46-4D5D-B708-707829540668}"/>
              </a:ext>
            </a:extLst>
          </p:cNvPr>
          <p:cNvSpPr>
            <a:spLocks noGrp="1"/>
          </p:cNvSpPr>
          <p:nvPr>
            <p:ph idx="1"/>
          </p:nvPr>
        </p:nvSpPr>
        <p:spPr/>
        <p:txBody>
          <a:bodyPr/>
          <a:lstStyle/>
          <a:p>
            <a:r>
              <a:rPr lang="en-US" dirty="0"/>
              <a:t>Civil society is an emerging arena for social and political change in Pakistan. It includes a vast array of organizations and associations that represent the interests of the country’s population. </a:t>
            </a:r>
          </a:p>
          <a:p>
            <a:r>
              <a:rPr lang="en-US" dirty="0"/>
              <a:t>Some of them have a long history in Pakistan, such as trade unions, bar associations, teacher’s associations, peasant organizations, student groups, and charity organizations. </a:t>
            </a:r>
            <a:endParaRPr lang="en-GB" dirty="0"/>
          </a:p>
        </p:txBody>
      </p:sp>
      <p:sp>
        <p:nvSpPr>
          <p:cNvPr id="2" name="Title 1">
            <a:extLst>
              <a:ext uri="{FF2B5EF4-FFF2-40B4-BE49-F238E27FC236}">
                <a16:creationId xmlns="" xmlns:a16="http://schemas.microsoft.com/office/drawing/2014/main" id="{04CC25C3-86DC-4FC8-AE2C-0F789B27B2D4}"/>
              </a:ext>
            </a:extLst>
          </p:cNvPr>
          <p:cNvSpPr>
            <a:spLocks noGrp="1"/>
          </p:cNvSpPr>
          <p:nvPr>
            <p:ph type="title"/>
          </p:nvPr>
        </p:nvSpPr>
        <p:spPr/>
        <p:txBody>
          <a:bodyPr/>
          <a:lstStyle/>
          <a:p>
            <a:endParaRPr lang="en-GB"/>
          </a:p>
        </p:txBody>
      </p:sp>
    </p:spTree>
    <p:extLst>
      <p:ext uri="{BB962C8B-B14F-4D97-AF65-F5344CB8AC3E}">
        <p14:creationId xmlns="" xmlns:p14="http://schemas.microsoft.com/office/powerpoint/2010/main" val="691815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C701FBF-5902-4059-A233-4ACED84F0523}"/>
              </a:ext>
            </a:extLst>
          </p:cNvPr>
          <p:cNvSpPr>
            <a:spLocks noGrp="1"/>
          </p:cNvSpPr>
          <p:nvPr>
            <p:ph idx="1"/>
          </p:nvPr>
        </p:nvSpPr>
        <p:spPr/>
        <p:txBody>
          <a:bodyPr/>
          <a:lstStyle/>
          <a:p>
            <a:r>
              <a:rPr lang="en-US" dirty="0"/>
              <a:t>Dialogue is considered as a rational conversation between two or more persons. The word is derived from the Greek </a:t>
            </a:r>
            <a:r>
              <a:rPr lang="en-US" dirty="0" err="1"/>
              <a:t>dialogos</a:t>
            </a:r>
            <a:r>
              <a:rPr lang="en-US" dirty="0"/>
              <a:t>, which in turn comes from </a:t>
            </a:r>
            <a:r>
              <a:rPr lang="en-US" dirty="0" err="1"/>
              <a:t>dialegethai</a:t>
            </a:r>
            <a:r>
              <a:rPr lang="en-US" dirty="0"/>
              <a:t> (to converse). </a:t>
            </a:r>
            <a:r>
              <a:rPr lang="en-US" dirty="0" err="1"/>
              <a:t>Dialegethai</a:t>
            </a:r>
            <a:r>
              <a:rPr lang="en-US" dirty="0"/>
              <a:t> comes from </a:t>
            </a:r>
            <a:r>
              <a:rPr lang="en-US" dirty="0" err="1"/>
              <a:t>dia</a:t>
            </a:r>
            <a:r>
              <a:rPr lang="en-US" dirty="0"/>
              <a:t> (through, across) and </a:t>
            </a:r>
            <a:r>
              <a:rPr lang="en-US" dirty="0" err="1"/>
              <a:t>legein</a:t>
            </a:r>
            <a:r>
              <a:rPr lang="en-US" dirty="0"/>
              <a:t> (to speak).</a:t>
            </a:r>
          </a:p>
          <a:p>
            <a:endParaRPr lang="en-US" dirty="0"/>
          </a:p>
          <a:p>
            <a:r>
              <a:rPr lang="en-US" dirty="0"/>
              <a:t>Civil society is an essential part of the proper functioning of the state, helping to initiate, promote, and strengthen comprehensive and objective dialogue between governments and their people. </a:t>
            </a:r>
            <a:endParaRPr lang="en-GB" dirty="0"/>
          </a:p>
        </p:txBody>
      </p:sp>
      <p:sp>
        <p:nvSpPr>
          <p:cNvPr id="2" name="Title 1">
            <a:extLst>
              <a:ext uri="{FF2B5EF4-FFF2-40B4-BE49-F238E27FC236}">
                <a16:creationId xmlns="" xmlns:a16="http://schemas.microsoft.com/office/drawing/2014/main" id="{3151349F-4613-4075-B766-A38EBCFF9C83}"/>
              </a:ext>
            </a:extLst>
          </p:cNvPr>
          <p:cNvSpPr>
            <a:spLocks noGrp="1"/>
          </p:cNvSpPr>
          <p:nvPr>
            <p:ph type="title"/>
          </p:nvPr>
        </p:nvSpPr>
        <p:spPr/>
        <p:txBody>
          <a:bodyPr/>
          <a:lstStyle/>
          <a:p>
            <a:r>
              <a:rPr lang="en-US" dirty="0"/>
              <a:t>Continue…</a:t>
            </a:r>
            <a:endParaRPr lang="en-GB" dirty="0"/>
          </a:p>
        </p:txBody>
      </p:sp>
    </p:spTree>
    <p:extLst>
      <p:ext uri="{BB962C8B-B14F-4D97-AF65-F5344CB8AC3E}">
        <p14:creationId xmlns="" xmlns:p14="http://schemas.microsoft.com/office/powerpoint/2010/main" val="110297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FF04E03-A727-4B18-BD1C-9375EA222847}"/>
              </a:ext>
            </a:extLst>
          </p:cNvPr>
          <p:cNvSpPr>
            <a:spLocks noGrp="1"/>
          </p:cNvSpPr>
          <p:nvPr>
            <p:ph idx="1"/>
          </p:nvPr>
        </p:nvSpPr>
        <p:spPr/>
        <p:txBody>
          <a:bodyPr>
            <a:normAutofit fontScale="77500" lnSpcReduction="20000"/>
          </a:bodyPr>
          <a:lstStyle/>
          <a:p>
            <a:pPr marL="0" indent="0">
              <a:buNone/>
            </a:pPr>
            <a:r>
              <a:rPr lang="en-US" dirty="0"/>
              <a:t> The objective of intercultural dialogue is to learn to live together peacefully and constructively in a multicultural world and to develop a sense of community and belonging.</a:t>
            </a:r>
          </a:p>
          <a:p>
            <a:r>
              <a:rPr lang="en-US" dirty="0"/>
              <a:t>To share visions of the world, to understand and learn from those that do not see the world with the same perspective we do;</a:t>
            </a:r>
          </a:p>
          <a:p>
            <a:r>
              <a:rPr lang="en-US" dirty="0"/>
              <a:t>To identify similarities and differences between different cultural traditions and perceptions;</a:t>
            </a:r>
          </a:p>
          <a:p>
            <a:r>
              <a:rPr lang="en-US" dirty="0"/>
              <a:t>To achieve a consensus that disputes should not be resolved by violence;</a:t>
            </a:r>
          </a:p>
          <a:p>
            <a:r>
              <a:rPr lang="en-US" dirty="0"/>
              <a:t>To help manage cultural diversity in a democratic manner, by making the necessary adjustments to all types of existing social and political arrangements;</a:t>
            </a:r>
          </a:p>
          <a:p>
            <a:r>
              <a:rPr lang="en-US" dirty="0"/>
              <a:t>To bridge the divide between those who perceive diversity as a threat and those who view it as an enrichment;</a:t>
            </a:r>
          </a:p>
          <a:p>
            <a:r>
              <a:rPr lang="en-US" dirty="0"/>
              <a:t>To share best practices particularly in the areas of intercultural dialogue, the democratic management of social diversity and</a:t>
            </a:r>
          </a:p>
          <a:p>
            <a:endParaRPr lang="en-GB" dirty="0"/>
          </a:p>
        </p:txBody>
      </p:sp>
      <p:sp>
        <p:nvSpPr>
          <p:cNvPr id="2" name="Title 1">
            <a:extLst>
              <a:ext uri="{FF2B5EF4-FFF2-40B4-BE49-F238E27FC236}">
                <a16:creationId xmlns="" xmlns:a16="http://schemas.microsoft.com/office/drawing/2014/main" id="{2D6CD569-424F-42B5-ACBD-8A132E319361}"/>
              </a:ext>
            </a:extLst>
          </p:cNvPr>
          <p:cNvSpPr>
            <a:spLocks noGrp="1"/>
          </p:cNvSpPr>
          <p:nvPr>
            <p:ph type="title"/>
          </p:nvPr>
        </p:nvSpPr>
        <p:spPr/>
        <p:txBody>
          <a:bodyPr/>
          <a:lstStyle/>
          <a:p>
            <a:r>
              <a:rPr lang="en-GB" b="1" dirty="0"/>
              <a:t>Objectives</a:t>
            </a:r>
            <a:endParaRPr lang="en-GB" dirty="0"/>
          </a:p>
        </p:txBody>
      </p:sp>
    </p:spTree>
    <p:extLst>
      <p:ext uri="{BB962C8B-B14F-4D97-AF65-F5344CB8AC3E}">
        <p14:creationId xmlns="" xmlns:p14="http://schemas.microsoft.com/office/powerpoint/2010/main" val="393712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FFD3E1E-7E0B-4191-A49D-85BD834999F2}"/>
              </a:ext>
            </a:extLst>
          </p:cNvPr>
          <p:cNvSpPr>
            <a:spLocks noGrp="1"/>
          </p:cNvSpPr>
          <p:nvPr>
            <p:ph idx="1"/>
          </p:nvPr>
        </p:nvSpPr>
        <p:spPr/>
        <p:txBody>
          <a:bodyPr>
            <a:normAutofit fontScale="92500" lnSpcReduction="20000"/>
          </a:bodyPr>
          <a:lstStyle/>
          <a:p>
            <a:r>
              <a:rPr lang="en-US" b="1" dirty="0"/>
              <a:t>Cultural diversity</a:t>
            </a:r>
            <a:r>
              <a:rPr lang="en-US" dirty="0"/>
              <a:t> is </a:t>
            </a:r>
            <a:r>
              <a:rPr lang="en-US" b="1" dirty="0"/>
              <a:t>important</a:t>
            </a:r>
            <a:r>
              <a:rPr lang="en-US" dirty="0"/>
              <a:t> because our country, workplaces, and schools increasingly consist of various </a:t>
            </a:r>
            <a:r>
              <a:rPr lang="en-US" b="1" dirty="0"/>
              <a:t>cultural</a:t>
            </a:r>
            <a:r>
              <a:rPr lang="en-US" dirty="0"/>
              <a:t>, racial, and ethnic groups. We can learn from one another, but first we must have a level of understanding about each other in order to facilitate collaboration and cooperation.</a:t>
            </a:r>
          </a:p>
          <a:p>
            <a:r>
              <a:rPr lang="en-US" dirty="0"/>
              <a:t>Diversity can be defined as people coming together from different races, nationalities, religions and sexes to form a group, organization or community. </a:t>
            </a:r>
          </a:p>
          <a:p>
            <a:r>
              <a:rPr lang="en-US" dirty="0"/>
              <a:t>Most people view diversity as a good thing because it gives people the chance to experience different things outside of what they are normally accustomed to. Diversity in America is openly viewed as a beneficial bacterium, so many backgrounds and not knowing which ones are good and which ones are bad.</a:t>
            </a:r>
          </a:p>
          <a:p>
            <a:endParaRPr lang="en-GB" dirty="0"/>
          </a:p>
        </p:txBody>
      </p:sp>
      <p:sp>
        <p:nvSpPr>
          <p:cNvPr id="2" name="Title 1">
            <a:extLst>
              <a:ext uri="{FF2B5EF4-FFF2-40B4-BE49-F238E27FC236}">
                <a16:creationId xmlns="" xmlns:a16="http://schemas.microsoft.com/office/drawing/2014/main" id="{A59BCDFE-2C98-4D5D-AB24-825A926C168F}"/>
              </a:ext>
            </a:extLst>
          </p:cNvPr>
          <p:cNvSpPr>
            <a:spLocks noGrp="1"/>
          </p:cNvSpPr>
          <p:nvPr>
            <p:ph type="title"/>
          </p:nvPr>
        </p:nvSpPr>
        <p:spPr/>
        <p:txBody>
          <a:bodyPr/>
          <a:lstStyle/>
          <a:p>
            <a:r>
              <a:rPr lang="en-US" dirty="0"/>
              <a:t>Importance of Cultural Diversity </a:t>
            </a:r>
            <a:endParaRPr lang="en-GB" dirty="0"/>
          </a:p>
        </p:txBody>
      </p:sp>
    </p:spTree>
    <p:extLst>
      <p:ext uri="{BB962C8B-B14F-4D97-AF65-F5344CB8AC3E}">
        <p14:creationId xmlns="" xmlns:p14="http://schemas.microsoft.com/office/powerpoint/2010/main" val="1767421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141E433-D94E-4C31-9DAB-1DE7D4DAFEC3}"/>
              </a:ext>
            </a:extLst>
          </p:cNvPr>
          <p:cNvSpPr>
            <a:spLocks noGrp="1"/>
          </p:cNvSpPr>
          <p:nvPr>
            <p:ph idx="1"/>
          </p:nvPr>
        </p:nvSpPr>
        <p:spPr/>
        <p:txBody>
          <a:bodyPr>
            <a:normAutofit fontScale="70000" lnSpcReduction="20000"/>
          </a:bodyPr>
          <a:lstStyle/>
          <a:p>
            <a:r>
              <a:rPr lang="en-US" b="1" dirty="0"/>
              <a:t>1. Diversity creates richness in opinion</a:t>
            </a:r>
            <a:r>
              <a:rPr lang="en-US" dirty="0"/>
              <a:t>.</a:t>
            </a:r>
          </a:p>
          <a:p>
            <a:pPr marL="0" indent="0">
              <a:buNone/>
            </a:pPr>
            <a:r>
              <a:rPr lang="en-US" dirty="0"/>
              <a:t> Some problems cannot be solved by a homogenous group of people. The complexity of challenges facing the world today requires the input people from different cultural backgrounds if we are to succeed</a:t>
            </a:r>
          </a:p>
          <a:p>
            <a:r>
              <a:rPr lang="en-US" b="1" dirty="0"/>
              <a:t>2. Diversity makes us compassionate about others</a:t>
            </a:r>
          </a:p>
          <a:p>
            <a:pPr marL="0" indent="0">
              <a:buNone/>
            </a:pPr>
            <a:r>
              <a:rPr lang="en-US" dirty="0"/>
              <a:t>When we interact and try to understand others, we will not judge them. This instead makes us compassionate about others. We are then able to love and help one another. Compassion allows us to empathize with others and realize that all human beings are the same</a:t>
            </a:r>
            <a:endParaRPr lang="en-US" b="1" dirty="0"/>
          </a:p>
          <a:p>
            <a:r>
              <a:rPr lang="en-US" b="1" dirty="0"/>
              <a:t>3. Diversity is a growing trend</a:t>
            </a:r>
          </a:p>
          <a:p>
            <a:pPr marL="0" indent="0">
              <a:buNone/>
            </a:pPr>
            <a:r>
              <a:rPr lang="en-US" dirty="0"/>
              <a:t> Today there is no country in the world that has only natives living there. Each and every day, millions of people are moving from a part of the world to another. Most people are in such of better opportunities, education and lifestyle</a:t>
            </a:r>
            <a:endParaRPr lang="en-US" b="1" dirty="0"/>
          </a:p>
          <a:p>
            <a:r>
              <a:rPr lang="en-US" b="1" dirty="0"/>
              <a:t>4. Diversity opens up new market opportunities</a:t>
            </a:r>
          </a:p>
          <a:p>
            <a:pPr marL="0" indent="0">
              <a:buNone/>
            </a:pPr>
            <a:r>
              <a:rPr lang="en-US" dirty="0"/>
              <a:t>Through diversity, entrepreneurs have been able to reach new markets. Today we have multinationals setting up offices in different parts of the world of which it would not be possible without embracing diversity</a:t>
            </a:r>
            <a:endParaRPr lang="en-GB" b="1" dirty="0"/>
          </a:p>
        </p:txBody>
      </p:sp>
      <p:sp>
        <p:nvSpPr>
          <p:cNvPr id="2" name="Title 1">
            <a:extLst>
              <a:ext uri="{FF2B5EF4-FFF2-40B4-BE49-F238E27FC236}">
                <a16:creationId xmlns="" xmlns:a16="http://schemas.microsoft.com/office/drawing/2014/main" id="{310E658F-16C3-44C3-9769-2F00FF13400B}"/>
              </a:ext>
            </a:extLst>
          </p:cNvPr>
          <p:cNvSpPr>
            <a:spLocks noGrp="1"/>
          </p:cNvSpPr>
          <p:nvPr>
            <p:ph type="title"/>
          </p:nvPr>
        </p:nvSpPr>
        <p:spPr/>
        <p:txBody>
          <a:bodyPr/>
          <a:lstStyle/>
          <a:p>
            <a:r>
              <a:rPr lang="en-US" dirty="0"/>
              <a:t>Continue…..</a:t>
            </a:r>
            <a:endParaRPr lang="en-GB" dirty="0"/>
          </a:p>
        </p:txBody>
      </p:sp>
    </p:spTree>
    <p:extLst>
      <p:ext uri="{BB962C8B-B14F-4D97-AF65-F5344CB8AC3E}">
        <p14:creationId xmlns="" xmlns:p14="http://schemas.microsoft.com/office/powerpoint/2010/main" val="3292348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22BB64-907A-4462-B207-9471BF0DF9BD}"/>
              </a:ext>
            </a:extLst>
          </p:cNvPr>
          <p:cNvSpPr>
            <a:spLocks noGrp="1"/>
          </p:cNvSpPr>
          <p:nvPr>
            <p:ph idx="1"/>
          </p:nvPr>
        </p:nvSpPr>
        <p:spPr/>
        <p:txBody>
          <a:bodyPr>
            <a:normAutofit fontScale="92500" lnSpcReduction="20000"/>
          </a:bodyPr>
          <a:lstStyle/>
          <a:p>
            <a:r>
              <a:rPr lang="en-US" b="1" dirty="0"/>
              <a:t>Intercultural dialogue</a:t>
            </a:r>
            <a:r>
              <a:rPr lang="en-US" dirty="0"/>
              <a:t> was valuable in maintaining international peace and security, and for that reason, it was </a:t>
            </a:r>
            <a:r>
              <a:rPr lang="en-US" b="1" dirty="0"/>
              <a:t>essential</a:t>
            </a:r>
            <a:r>
              <a:rPr lang="en-US" dirty="0"/>
              <a:t> to treat all cultures and faiths with equal respect, strengthen </a:t>
            </a:r>
            <a:r>
              <a:rPr lang="en-US" b="1" dirty="0"/>
              <a:t>intercultural dialogue</a:t>
            </a:r>
            <a:r>
              <a:rPr lang="en-US" dirty="0"/>
              <a:t> in an inclusive spirit, and settle conflicts by peaceful means,</a:t>
            </a:r>
          </a:p>
          <a:p>
            <a:r>
              <a:rPr lang="en-GB" b="1" dirty="0"/>
              <a:t>Intercultural Dialogue Crucial in Preventing, Resolving Conflicts</a:t>
            </a:r>
          </a:p>
          <a:p>
            <a:r>
              <a:rPr lang="en-US" dirty="0"/>
              <a:t>Intercultural dialogue] could promote reconciliation in the aftermath of conflict and could also introduce moderate voices into polarized debates,”</a:t>
            </a:r>
          </a:p>
          <a:p>
            <a:r>
              <a:rPr lang="en-US" dirty="0"/>
              <a:t>intercultural dialogue is to learn to live together peacefully and constructively in a multicultural world and to develop a sense of community and belonging. Intercultural dialogue can also be a tool for the prevention and resolution of conflicts by enhancing the respect for human rights, democracy and the rule of law.</a:t>
            </a:r>
          </a:p>
          <a:p>
            <a:endParaRPr lang="en-GB" dirty="0"/>
          </a:p>
        </p:txBody>
      </p:sp>
      <p:sp>
        <p:nvSpPr>
          <p:cNvPr id="2" name="Title 1">
            <a:extLst>
              <a:ext uri="{FF2B5EF4-FFF2-40B4-BE49-F238E27FC236}">
                <a16:creationId xmlns="" xmlns:a16="http://schemas.microsoft.com/office/drawing/2014/main" id="{0A5E6378-9603-4D59-944F-851522A755D8}"/>
              </a:ext>
            </a:extLst>
          </p:cNvPr>
          <p:cNvSpPr>
            <a:spLocks noGrp="1"/>
          </p:cNvSpPr>
          <p:nvPr>
            <p:ph type="title"/>
          </p:nvPr>
        </p:nvSpPr>
        <p:spPr/>
        <p:txBody>
          <a:bodyPr>
            <a:normAutofit fontScale="90000"/>
          </a:bodyPr>
          <a:lstStyle/>
          <a:p>
            <a:r>
              <a:rPr lang="en-US" dirty="0"/>
              <a:t>Continue..</a:t>
            </a:r>
            <a:br>
              <a:rPr lang="en-US" dirty="0"/>
            </a:br>
            <a:endParaRPr lang="en-GB" dirty="0"/>
          </a:p>
        </p:txBody>
      </p:sp>
    </p:spTree>
    <p:extLst>
      <p:ext uri="{BB962C8B-B14F-4D97-AF65-F5344CB8AC3E}">
        <p14:creationId xmlns="" xmlns:p14="http://schemas.microsoft.com/office/powerpoint/2010/main" val="3258316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B2B3928-0DF1-4603-AC11-40EEB1F65BEA}"/>
              </a:ext>
            </a:extLst>
          </p:cNvPr>
          <p:cNvSpPr>
            <a:spLocks noGrp="1"/>
          </p:cNvSpPr>
          <p:nvPr>
            <p:ph idx="1"/>
          </p:nvPr>
        </p:nvSpPr>
        <p:spPr/>
        <p:txBody>
          <a:bodyPr/>
          <a:lstStyle/>
          <a:p>
            <a:r>
              <a:rPr lang="en-US" dirty="0"/>
              <a:t>Intercultural dialogue is, essentially, the exchange of views and opinions between different cultures.</a:t>
            </a:r>
          </a:p>
          <a:p>
            <a:r>
              <a:rPr lang="en-US" dirty="0"/>
              <a:t>Unlike multiculturalism, where the focus is on the preservation of separate cultures, intercultural dialogue seeks to establish linkages and common ground between different cultures, communities, and people, promoting understanding and interaction.</a:t>
            </a:r>
          </a:p>
          <a:p>
            <a:endParaRPr lang="en-GB" dirty="0"/>
          </a:p>
        </p:txBody>
      </p:sp>
      <p:sp>
        <p:nvSpPr>
          <p:cNvPr id="2" name="Title 1">
            <a:extLst>
              <a:ext uri="{FF2B5EF4-FFF2-40B4-BE49-F238E27FC236}">
                <a16:creationId xmlns="" xmlns:a16="http://schemas.microsoft.com/office/drawing/2014/main" id="{C872B912-AD34-4EC5-94F8-5EF565F83BDB}"/>
              </a:ext>
            </a:extLst>
          </p:cNvPr>
          <p:cNvSpPr>
            <a:spLocks noGrp="1"/>
          </p:cNvSpPr>
          <p:nvPr>
            <p:ph type="title"/>
          </p:nvPr>
        </p:nvSpPr>
        <p:spPr/>
        <p:txBody>
          <a:bodyPr/>
          <a:lstStyle/>
          <a:p>
            <a:r>
              <a:rPr lang="en-US" dirty="0"/>
              <a:t>Continue…</a:t>
            </a:r>
            <a:endParaRPr lang="en-GB" dirty="0"/>
          </a:p>
        </p:txBody>
      </p:sp>
    </p:spTree>
    <p:extLst>
      <p:ext uri="{BB962C8B-B14F-4D97-AF65-F5344CB8AC3E}">
        <p14:creationId xmlns="" xmlns:p14="http://schemas.microsoft.com/office/powerpoint/2010/main" val="333671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9A70881-EE65-48AF-BE86-21D9737ED09E}"/>
              </a:ext>
            </a:extLst>
          </p:cNvPr>
          <p:cNvSpPr>
            <a:spLocks noGrp="1"/>
          </p:cNvSpPr>
          <p:nvPr>
            <p:ph idx="1"/>
          </p:nvPr>
        </p:nvSpPr>
        <p:spPr/>
        <p:txBody>
          <a:bodyPr/>
          <a:lstStyle/>
          <a:p>
            <a:r>
              <a:rPr lang="en-US" dirty="0"/>
              <a:t>Civil society is an essential part of the proper functioning of the state, helping to initiate, promote, and strengthen comprehensive and objective dialogue between governments and their people. In this way, civil society fosters conflict resolution, advances human rights, and promotes better democratization processes. Because of its flexible, multidimensional, and non-rigid structure, civil society has the capability to adapt to rapid global changes.</a:t>
            </a:r>
          </a:p>
          <a:p>
            <a:r>
              <a:rPr lang="en-US" dirty="0"/>
              <a:t>Civil society considered as a community of citizens linked by common interests and collective activity.</a:t>
            </a:r>
          </a:p>
        </p:txBody>
      </p:sp>
      <p:sp>
        <p:nvSpPr>
          <p:cNvPr id="2" name="Title 1">
            <a:extLst>
              <a:ext uri="{FF2B5EF4-FFF2-40B4-BE49-F238E27FC236}">
                <a16:creationId xmlns="" xmlns:a16="http://schemas.microsoft.com/office/drawing/2014/main" id="{249B3137-AFA6-433F-B25E-B348C527E378}"/>
              </a:ext>
            </a:extLst>
          </p:cNvPr>
          <p:cNvSpPr>
            <a:spLocks noGrp="1"/>
          </p:cNvSpPr>
          <p:nvPr>
            <p:ph type="title"/>
          </p:nvPr>
        </p:nvSpPr>
        <p:spPr/>
        <p:txBody>
          <a:bodyPr>
            <a:normAutofit fontScale="90000"/>
          </a:bodyPr>
          <a:lstStyle/>
          <a:p>
            <a:r>
              <a:rPr lang="en-US" dirty="0"/>
              <a:t>Role of civil society in inter-cultural dialogue</a:t>
            </a:r>
            <a:endParaRPr lang="en-GB" dirty="0"/>
          </a:p>
        </p:txBody>
      </p:sp>
    </p:spTree>
    <p:extLst>
      <p:ext uri="{BB962C8B-B14F-4D97-AF65-F5344CB8AC3E}">
        <p14:creationId xmlns="" xmlns:p14="http://schemas.microsoft.com/office/powerpoint/2010/main" val="3857345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074E404-4BCF-416C-825D-C1BB248055EF}"/>
              </a:ext>
            </a:extLst>
          </p:cNvPr>
          <p:cNvSpPr>
            <a:spLocks noGrp="1"/>
          </p:cNvSpPr>
          <p:nvPr>
            <p:ph idx="1"/>
          </p:nvPr>
        </p:nvSpPr>
        <p:spPr/>
        <p:txBody>
          <a:bodyPr/>
          <a:lstStyle/>
          <a:p>
            <a:r>
              <a:rPr lang="en-US" dirty="0"/>
              <a:t>Human Social lives revolve around three component of society ,state economy and civil society. These three sectors are collaborative , cooperative and thus contribute in the smooth running of society.</a:t>
            </a:r>
          </a:p>
          <a:p>
            <a:r>
              <a:rPr lang="en-US" dirty="0"/>
              <a:t>Civil society play a constructive role in peacebuilding and to create a just society.</a:t>
            </a:r>
            <a:endParaRPr lang="en-GB" dirty="0"/>
          </a:p>
          <a:p>
            <a:r>
              <a:rPr lang="en-GB" dirty="0"/>
              <a:t>Role of civil society is always to provide solution of problems and guideline for creating harmony in society.</a:t>
            </a:r>
            <a:endParaRPr lang="en-US" dirty="0"/>
          </a:p>
        </p:txBody>
      </p:sp>
      <p:sp>
        <p:nvSpPr>
          <p:cNvPr id="2" name="Title 1">
            <a:extLst>
              <a:ext uri="{FF2B5EF4-FFF2-40B4-BE49-F238E27FC236}">
                <a16:creationId xmlns="" xmlns:a16="http://schemas.microsoft.com/office/drawing/2014/main" id="{FA912F7C-8439-4E7E-9C1A-FF991AAE0027}"/>
              </a:ext>
            </a:extLst>
          </p:cNvPr>
          <p:cNvSpPr>
            <a:spLocks noGrp="1"/>
          </p:cNvSpPr>
          <p:nvPr>
            <p:ph type="title"/>
          </p:nvPr>
        </p:nvSpPr>
        <p:spPr/>
        <p:txBody>
          <a:bodyPr/>
          <a:lstStyle/>
          <a:p>
            <a:r>
              <a:rPr lang="en-US" dirty="0"/>
              <a:t>Continue….</a:t>
            </a:r>
            <a:endParaRPr lang="en-GB" dirty="0"/>
          </a:p>
        </p:txBody>
      </p:sp>
    </p:spTree>
    <p:extLst>
      <p:ext uri="{BB962C8B-B14F-4D97-AF65-F5344CB8AC3E}">
        <p14:creationId xmlns="" xmlns:p14="http://schemas.microsoft.com/office/powerpoint/2010/main" val="16176317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4307</TotalTime>
  <Words>754</Words>
  <Application>Microsoft Office PowerPoint</Application>
  <PresentationFormat>Custom</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Intercultural dialogue</vt:lpstr>
      <vt:lpstr>Continue…</vt:lpstr>
      <vt:lpstr>Objectives</vt:lpstr>
      <vt:lpstr>Importance of Cultural Diversity </vt:lpstr>
      <vt:lpstr>Continue…..</vt:lpstr>
      <vt:lpstr>Continue.. </vt:lpstr>
      <vt:lpstr>Continue…</vt:lpstr>
      <vt:lpstr>Role of civil society in inter-cultural dialogue</vt:lpstr>
      <vt:lpstr>Continue….</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Intercultural dialogue</dc:title>
  <dc:creator>Windows User</dc:creator>
  <cp:lastModifiedBy>Sadia</cp:lastModifiedBy>
  <cp:revision>18</cp:revision>
  <dcterms:created xsi:type="dcterms:W3CDTF">2020-03-31T10:34:09Z</dcterms:created>
  <dcterms:modified xsi:type="dcterms:W3CDTF">2020-05-03T16:12:09Z</dcterms:modified>
</cp:coreProperties>
</file>