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notesMasterIdLst>
    <p:notesMasterId r:id="rId25"/>
  </p:notesMasterIdLst>
  <p:sldIdLst>
    <p:sldId id="256" r:id="rId2"/>
    <p:sldId id="257" r:id="rId3"/>
    <p:sldId id="267" r:id="rId4"/>
    <p:sldId id="258" r:id="rId5"/>
    <p:sldId id="259" r:id="rId6"/>
    <p:sldId id="260" r:id="rId7"/>
    <p:sldId id="261" r:id="rId8"/>
    <p:sldId id="262" r:id="rId9"/>
    <p:sldId id="263" r:id="rId10"/>
    <p:sldId id="264" r:id="rId11"/>
    <p:sldId id="265" r:id="rId12"/>
    <p:sldId id="266" r:id="rId13"/>
    <p:sldId id="278" r:id="rId14"/>
    <p:sldId id="276" r:id="rId15"/>
    <p:sldId id="268" r:id="rId16"/>
    <p:sldId id="269" r:id="rId17"/>
    <p:sldId id="270" r:id="rId18"/>
    <p:sldId id="271" r:id="rId19"/>
    <p:sldId id="272" r:id="rId20"/>
    <p:sldId id="277" r:id="rId21"/>
    <p:sldId id="273" r:id="rId22"/>
    <p:sldId id="274" r:id="rId23"/>
    <p:sldId id="275"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6207" autoAdjust="0"/>
  </p:normalViewPr>
  <p:slideViewPr>
    <p:cSldViewPr snapToGrid="0">
      <p:cViewPr varScale="1">
        <p:scale>
          <a:sx n="59" d="100"/>
          <a:sy n="59" d="100"/>
        </p:scale>
        <p:origin x="940" y="60"/>
      </p:cViewPr>
      <p:guideLst>
        <p:guide orient="horz" pos="2160"/>
        <p:guide pos="384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0AEB6C4-6B73-4BD2-AEBE-D41204A702E9}" type="datetimeFigureOut">
              <a:rPr lang="en-US" smtClean="0"/>
              <a:t>4/25/2020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752318D-99E1-4C00-89BF-F48941B41662}" type="slidenum">
              <a:rPr lang="en-US" smtClean="0"/>
              <a:t>‹#›</a:t>
            </a:fld>
            <a:endParaRPr lang="en-US"/>
          </a:p>
        </p:txBody>
      </p:sp>
    </p:spTree>
    <p:extLst>
      <p:ext uri="{BB962C8B-B14F-4D97-AF65-F5344CB8AC3E}">
        <p14:creationId xmlns:p14="http://schemas.microsoft.com/office/powerpoint/2010/main" val="13574716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docs.microsoft.com/en-us/dotnet/csharp/language-reference/keywords/public" TargetMode="External"/><Relationship Id="rId2" Type="http://schemas.openxmlformats.org/officeDocument/2006/relationships/slide" Target="../slides/slide2.xml"/><Relationship Id="rId1" Type="http://schemas.openxmlformats.org/officeDocument/2006/relationships/notesMaster" Target="../notesMasters/notesMaster1.xml"/><Relationship Id="rId6" Type="http://schemas.openxmlformats.org/officeDocument/2006/relationships/hyperlink" Target="https://docs.microsoft.com/en-us/dotnet/csharp/language-reference/keywords/internal" TargetMode="External"/><Relationship Id="rId5" Type="http://schemas.openxmlformats.org/officeDocument/2006/relationships/hyperlink" Target="https://docs.microsoft.com/en-us/dotnet/csharp/language-reference/keywords/protected" TargetMode="External"/><Relationship Id="rId4" Type="http://schemas.openxmlformats.org/officeDocument/2006/relationships/hyperlink" Target="https://docs.microsoft.com/en-us/dotnet/csharp/language-reference/keywords/private" TargetMode="Externa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docs.microsoft.com/en-us/dotnet/csharp/language-reference/keywords/internal"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dirty="0" smtClean="0">
                <a:solidFill>
                  <a:schemeClr val="tx1"/>
                </a:solidFill>
                <a:effectLst/>
                <a:latin typeface="+mn-lt"/>
                <a:ea typeface="+mn-ea"/>
                <a:cs typeface="+mn-cs"/>
                <a:hlinkClick r:id="rId3"/>
              </a:rPr>
              <a:t>Public</a:t>
            </a:r>
            <a:r>
              <a:rPr lang="en-US" sz="1200" b="0" i="0" u="none" strike="noStrike" kern="1200" dirty="0" smtClean="0">
                <a:solidFill>
                  <a:schemeClr val="tx1"/>
                </a:solidFill>
                <a:effectLst/>
                <a:latin typeface="+mn-lt"/>
                <a:ea typeface="+mn-ea"/>
                <a:cs typeface="+mn-cs"/>
              </a:rPr>
              <a:t>: </a:t>
            </a:r>
            <a:r>
              <a:rPr lang="en-US" sz="1200" b="0" i="0" kern="1200" dirty="0" smtClean="0">
                <a:solidFill>
                  <a:schemeClr val="tx1"/>
                </a:solidFill>
                <a:effectLst/>
                <a:latin typeface="+mn-lt"/>
                <a:ea typeface="+mn-ea"/>
                <a:cs typeface="+mn-cs"/>
              </a:rPr>
              <a:t>Can be accessed by any other code in the same assembly or another assembly that references it.</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dirty="0" smtClean="0">
                <a:solidFill>
                  <a:schemeClr val="tx1"/>
                </a:solidFill>
                <a:effectLst/>
                <a:latin typeface="+mn-lt"/>
                <a:ea typeface="+mn-ea"/>
                <a:cs typeface="+mn-cs"/>
                <a:hlinkClick r:id="rId4"/>
              </a:rPr>
              <a:t>Private</a:t>
            </a:r>
            <a:r>
              <a:rPr lang="en-US" sz="1200" b="0" i="0" u="none" strike="noStrike" kern="1200" dirty="0" smtClean="0">
                <a:solidFill>
                  <a:schemeClr val="tx1"/>
                </a:solidFill>
                <a:effectLst/>
                <a:latin typeface="+mn-lt"/>
                <a:ea typeface="+mn-ea"/>
                <a:cs typeface="+mn-cs"/>
              </a:rPr>
              <a:t>: </a:t>
            </a:r>
            <a:r>
              <a:rPr lang="en-US" sz="1200" b="0" i="0" kern="1200" dirty="0" smtClean="0">
                <a:solidFill>
                  <a:schemeClr val="tx1"/>
                </a:solidFill>
                <a:effectLst/>
                <a:latin typeface="+mn-lt"/>
                <a:ea typeface="+mn-ea"/>
                <a:cs typeface="+mn-cs"/>
              </a:rPr>
              <a:t>Can be accessed only by code in the same class.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dirty="0" smtClean="0">
                <a:solidFill>
                  <a:schemeClr val="tx1"/>
                </a:solidFill>
                <a:effectLst/>
                <a:latin typeface="+mn-lt"/>
                <a:ea typeface="+mn-ea"/>
                <a:cs typeface="+mn-cs"/>
                <a:hlinkClick r:id="rId5"/>
              </a:rPr>
              <a:t>Protected</a:t>
            </a:r>
            <a:r>
              <a:rPr lang="en-US" sz="1200" b="0" i="0" u="none" strike="noStrike" kern="1200" dirty="0" smtClean="0">
                <a:solidFill>
                  <a:schemeClr val="tx1"/>
                </a:solidFill>
                <a:effectLst/>
                <a:latin typeface="+mn-lt"/>
                <a:ea typeface="+mn-ea"/>
                <a:cs typeface="+mn-cs"/>
              </a:rPr>
              <a:t>: </a:t>
            </a:r>
            <a:r>
              <a:rPr lang="en-US" sz="1200" b="0" i="0" kern="1200" dirty="0" smtClean="0">
                <a:solidFill>
                  <a:schemeClr val="tx1"/>
                </a:solidFill>
                <a:effectLst/>
                <a:latin typeface="+mn-lt"/>
                <a:ea typeface="+mn-ea"/>
                <a:cs typeface="+mn-cs"/>
              </a:rPr>
              <a:t>Can be accessed only by code in the same class, or in a class that is derived from that class.</a:t>
            </a:r>
            <a:endParaRPr lang="en-US" sz="1200" b="0" i="0" u="none" strike="noStrike" kern="1200" dirty="0" smtClean="0">
              <a:solidFill>
                <a:schemeClr val="tx1"/>
              </a:solidFill>
              <a:effectLst/>
              <a:latin typeface="+mn-lt"/>
              <a:ea typeface="+mn-ea"/>
              <a:cs typeface="+mn-cs"/>
              <a:hlinkClick r:id="rId6"/>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dirty="0" smtClean="0">
                <a:solidFill>
                  <a:schemeClr val="tx1"/>
                </a:solidFill>
                <a:effectLst/>
                <a:latin typeface="+mn-lt"/>
                <a:ea typeface="+mn-ea"/>
                <a:cs typeface="+mn-cs"/>
                <a:hlinkClick r:id="rId6"/>
              </a:rPr>
              <a:t>Internal</a:t>
            </a:r>
            <a:r>
              <a:rPr lang="en-US" dirty="0" smtClean="0"/>
              <a:t>: Can be </a:t>
            </a:r>
            <a:r>
              <a:rPr lang="en-US" sz="1200" b="0" i="0" kern="1200" dirty="0" smtClean="0">
                <a:solidFill>
                  <a:schemeClr val="tx1"/>
                </a:solidFill>
                <a:effectLst/>
                <a:latin typeface="+mn-lt"/>
                <a:ea typeface="+mn-ea"/>
                <a:cs typeface="+mn-cs"/>
              </a:rPr>
              <a:t>accessed by any code in the same assembly, but not from another assembly.</a:t>
            </a:r>
            <a:endParaRPr lang="en-US" dirty="0" smtClean="0"/>
          </a:p>
          <a:p>
            <a:endParaRPr lang="en-US" dirty="0"/>
          </a:p>
        </p:txBody>
      </p:sp>
      <p:sp>
        <p:nvSpPr>
          <p:cNvPr id="4" name="Slide Number Placeholder 3"/>
          <p:cNvSpPr>
            <a:spLocks noGrp="1"/>
          </p:cNvSpPr>
          <p:nvPr>
            <p:ph type="sldNum" sz="quarter" idx="10"/>
          </p:nvPr>
        </p:nvSpPr>
        <p:spPr/>
        <p:txBody>
          <a:bodyPr/>
          <a:lstStyle/>
          <a:p>
            <a:fld id="{0752318D-99E1-4C00-89BF-F48941B41662}" type="slidenum">
              <a:rPr lang="en-US" smtClean="0"/>
              <a:t>2</a:t>
            </a:fld>
            <a:endParaRPr lang="en-US"/>
          </a:p>
        </p:txBody>
      </p:sp>
    </p:spTree>
    <p:extLst>
      <p:ext uri="{BB962C8B-B14F-4D97-AF65-F5344CB8AC3E}">
        <p14:creationId xmlns:p14="http://schemas.microsoft.com/office/powerpoint/2010/main" val="26392491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u="none" strike="noStrike" kern="1200" dirty="0" smtClean="0">
              <a:solidFill>
                <a:schemeClr val="tx1"/>
              </a:solidFill>
              <a:effectLst/>
              <a:latin typeface="+mn-lt"/>
              <a:ea typeface="+mn-ea"/>
              <a:cs typeface="+mn-cs"/>
              <a:hlinkClick r:id="rId3"/>
            </a:endParaRPr>
          </a:p>
        </p:txBody>
      </p:sp>
      <p:sp>
        <p:nvSpPr>
          <p:cNvPr id="4" name="Slide Number Placeholder 3"/>
          <p:cNvSpPr>
            <a:spLocks noGrp="1"/>
          </p:cNvSpPr>
          <p:nvPr>
            <p:ph type="sldNum" sz="quarter" idx="10"/>
          </p:nvPr>
        </p:nvSpPr>
        <p:spPr/>
        <p:txBody>
          <a:bodyPr/>
          <a:lstStyle/>
          <a:p>
            <a:fld id="{0752318D-99E1-4C00-89BF-F48941B41662}" type="slidenum">
              <a:rPr lang="en-US" smtClean="0"/>
              <a:t>3</a:t>
            </a:fld>
            <a:endParaRPr lang="en-US"/>
          </a:p>
        </p:txBody>
      </p:sp>
    </p:spTree>
    <p:extLst>
      <p:ext uri="{BB962C8B-B14F-4D97-AF65-F5344CB8AC3E}">
        <p14:creationId xmlns:p14="http://schemas.microsoft.com/office/powerpoint/2010/main" val="14351897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This layer is used for the design purpose where data is presented to the user or input is taken from the user. For example designing registration form which contains text box, label, button etc.</a:t>
            </a:r>
            <a:endParaRPr lang="en-US" dirty="0"/>
          </a:p>
        </p:txBody>
      </p:sp>
      <p:sp>
        <p:nvSpPr>
          <p:cNvPr id="4" name="Slide Number Placeholder 3"/>
          <p:cNvSpPr>
            <a:spLocks noGrp="1"/>
          </p:cNvSpPr>
          <p:nvPr>
            <p:ph type="sldNum" sz="quarter" idx="10"/>
          </p:nvPr>
        </p:nvSpPr>
        <p:spPr/>
        <p:txBody>
          <a:bodyPr/>
          <a:lstStyle/>
          <a:p>
            <a:fld id="{0752318D-99E1-4C00-89BF-F48941B41662}" type="slidenum">
              <a:rPr lang="en-US" smtClean="0"/>
              <a:t>5</a:t>
            </a:fld>
            <a:endParaRPr lang="en-US"/>
          </a:p>
        </p:txBody>
      </p:sp>
    </p:spTree>
    <p:extLst>
      <p:ext uri="{BB962C8B-B14F-4D97-AF65-F5344CB8AC3E}">
        <p14:creationId xmlns:p14="http://schemas.microsoft.com/office/powerpoint/2010/main" val="17172894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Render is </a:t>
            </a:r>
            <a:r>
              <a:rPr lang="en-US" sz="1200" b="0" i="0" kern="1200" dirty="0" smtClean="0">
                <a:solidFill>
                  <a:schemeClr val="tx1"/>
                </a:solidFill>
                <a:effectLst/>
                <a:latin typeface="+mn-lt"/>
                <a:ea typeface="+mn-ea"/>
                <a:cs typeface="+mn-cs"/>
              </a:rPr>
              <a:t>not an event</a:t>
            </a:r>
            <a:endParaRPr lang="en-US" dirty="0"/>
          </a:p>
        </p:txBody>
      </p:sp>
      <p:sp>
        <p:nvSpPr>
          <p:cNvPr id="4" name="Slide Number Placeholder 3"/>
          <p:cNvSpPr>
            <a:spLocks noGrp="1"/>
          </p:cNvSpPr>
          <p:nvPr>
            <p:ph type="sldNum" sz="quarter" idx="10"/>
          </p:nvPr>
        </p:nvSpPr>
        <p:spPr/>
        <p:txBody>
          <a:bodyPr/>
          <a:lstStyle/>
          <a:p>
            <a:fld id="{0752318D-99E1-4C00-89BF-F48941B41662}" type="slidenum">
              <a:rPr lang="en-US" smtClean="0"/>
              <a:t>12</a:t>
            </a:fld>
            <a:endParaRPr lang="en-US"/>
          </a:p>
        </p:txBody>
      </p:sp>
    </p:spTree>
    <p:extLst>
      <p:ext uri="{BB962C8B-B14F-4D97-AF65-F5344CB8AC3E}">
        <p14:creationId xmlns:p14="http://schemas.microsoft.com/office/powerpoint/2010/main" val="1331730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ASP.NET must first compile the code into one or more assemblies. Assemblies are files that have the file name extension .</a:t>
            </a:r>
            <a:r>
              <a:rPr lang="en-US" sz="1200" b="0" i="0" kern="1200" dirty="0" err="1" smtClean="0">
                <a:solidFill>
                  <a:schemeClr val="tx1"/>
                </a:solidFill>
                <a:effectLst/>
                <a:latin typeface="+mn-lt"/>
                <a:ea typeface="+mn-ea"/>
                <a:cs typeface="+mn-cs"/>
              </a:rPr>
              <a:t>dll</a:t>
            </a:r>
            <a:r>
              <a:rPr lang="en-US" sz="1200" b="0" i="0" kern="1200" dirty="0" smtClean="0">
                <a:solidFill>
                  <a:schemeClr val="tx1"/>
                </a:solidFill>
                <a:effectLst/>
                <a:latin typeface="+mn-lt"/>
                <a:ea typeface="+mn-ea"/>
                <a:cs typeface="+mn-cs"/>
              </a:rPr>
              <a:t> (Dynamic Link Library). You can write ASP.NET code in many different languages, such as Visual Basic and C#. When the code is compiled, it is translated into a language-independent and CPU-independent representation called Microsoft Intermediate Language (MSIL). At run time, MSIL runs in the context of the .NET Framework, which translates MSIL into CPU-specific instructions for the processor on the computer running the application.</a:t>
            </a:r>
          </a:p>
          <a:p>
            <a:r>
              <a:rPr lang="en-US" sz="1200" b="0" i="0" kern="1200" dirty="0" smtClean="0">
                <a:solidFill>
                  <a:schemeClr val="tx1"/>
                </a:solidFill>
                <a:effectLst/>
                <a:latin typeface="+mn-lt"/>
                <a:ea typeface="+mn-ea"/>
                <a:cs typeface="+mn-cs"/>
              </a:rPr>
              <a:t>Advantages: </a:t>
            </a:r>
            <a:r>
              <a:rPr lang="en-US" sz="1200" b="1" i="0" kern="1200" dirty="0" smtClean="0">
                <a:solidFill>
                  <a:schemeClr val="tx1"/>
                </a:solidFill>
                <a:effectLst/>
                <a:latin typeface="+mn-lt"/>
                <a:ea typeface="+mn-ea"/>
                <a:cs typeface="+mn-cs"/>
              </a:rPr>
              <a:t>Performance   , Security,  Stability, Interoperability</a:t>
            </a:r>
            <a:r>
              <a:rPr lang="en-US" sz="1200" b="0" i="0" kern="1200" dirty="0" smtClean="0">
                <a:solidFill>
                  <a:schemeClr val="tx1"/>
                </a:solidFill>
                <a:effectLst/>
                <a:latin typeface="+mn-lt"/>
                <a:ea typeface="+mn-ea"/>
                <a:cs typeface="+mn-cs"/>
              </a:rPr>
              <a:t>  </a:t>
            </a:r>
            <a:endParaRPr lang="en-US" dirty="0"/>
          </a:p>
        </p:txBody>
      </p:sp>
      <p:sp>
        <p:nvSpPr>
          <p:cNvPr id="4" name="Slide Number Placeholder 3"/>
          <p:cNvSpPr>
            <a:spLocks noGrp="1"/>
          </p:cNvSpPr>
          <p:nvPr>
            <p:ph type="sldNum" sz="quarter" idx="10"/>
          </p:nvPr>
        </p:nvSpPr>
        <p:spPr/>
        <p:txBody>
          <a:bodyPr/>
          <a:lstStyle/>
          <a:p>
            <a:fld id="{0752318D-99E1-4C00-89BF-F48941B41662}" type="slidenum">
              <a:rPr lang="en-US" smtClean="0"/>
              <a:t>15</a:t>
            </a:fld>
            <a:endParaRPr lang="en-US"/>
          </a:p>
        </p:txBody>
      </p:sp>
    </p:spTree>
    <p:extLst>
      <p:ext uri="{BB962C8B-B14F-4D97-AF65-F5344CB8AC3E}">
        <p14:creationId xmlns:p14="http://schemas.microsoft.com/office/powerpoint/2010/main" val="33299673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52318D-99E1-4C00-89BF-F48941B41662}" type="slidenum">
              <a:rPr lang="en-US" smtClean="0"/>
              <a:t>18</a:t>
            </a:fld>
            <a:endParaRPr lang="en-US"/>
          </a:p>
        </p:txBody>
      </p:sp>
    </p:spTree>
    <p:extLst>
      <p:ext uri="{BB962C8B-B14F-4D97-AF65-F5344CB8AC3E}">
        <p14:creationId xmlns:p14="http://schemas.microsoft.com/office/powerpoint/2010/main" val="10721528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XSD:</a:t>
            </a:r>
            <a:r>
              <a:rPr lang="en-US" baseline="0" dirty="0" smtClean="0"/>
              <a:t> XML schema file. A text based file format that defines validation rules for an XML file.</a:t>
            </a:r>
            <a:endParaRPr lang="en-US" dirty="0"/>
          </a:p>
        </p:txBody>
      </p:sp>
      <p:sp>
        <p:nvSpPr>
          <p:cNvPr id="4" name="Slide Number Placeholder 3"/>
          <p:cNvSpPr>
            <a:spLocks noGrp="1"/>
          </p:cNvSpPr>
          <p:nvPr>
            <p:ph type="sldNum" sz="quarter" idx="10"/>
          </p:nvPr>
        </p:nvSpPr>
        <p:spPr/>
        <p:txBody>
          <a:bodyPr/>
          <a:lstStyle/>
          <a:p>
            <a:fld id="{0752318D-99E1-4C00-89BF-F48941B41662}" type="slidenum">
              <a:rPr lang="en-US" smtClean="0"/>
              <a:t>19</a:t>
            </a:fld>
            <a:endParaRPr lang="en-US"/>
          </a:p>
        </p:txBody>
      </p:sp>
    </p:spTree>
    <p:extLst>
      <p:ext uri="{BB962C8B-B14F-4D97-AF65-F5344CB8AC3E}">
        <p14:creationId xmlns:p14="http://schemas.microsoft.com/office/powerpoint/2010/main" val="27253025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InProc</a:t>
            </a:r>
            <a:r>
              <a:rPr lang="en-US" b="1" baseline="0" dirty="0" smtClean="0"/>
              <a:t> mode:</a:t>
            </a:r>
            <a:r>
              <a:rPr lang="en-US" baseline="0" dirty="0" smtClean="0"/>
              <a:t> Stores session state in memory on the web server (Default mode).</a:t>
            </a:r>
          </a:p>
          <a:p>
            <a:r>
              <a:rPr lang="en-US" b="1" baseline="0" dirty="0" err="1" smtClean="0"/>
              <a:t>StateServer</a:t>
            </a:r>
            <a:r>
              <a:rPr lang="en-US" b="1" baseline="0" dirty="0" smtClean="0"/>
              <a:t> mode:</a:t>
            </a:r>
            <a:r>
              <a:rPr lang="en-US" baseline="0" dirty="0" smtClean="0"/>
              <a:t> Stores session state in a separate process called </a:t>
            </a:r>
            <a:r>
              <a:rPr lang="en-US" baseline="0" smtClean="0"/>
              <a:t>ASP.NET state </a:t>
            </a:r>
            <a:r>
              <a:rPr lang="en-US" baseline="0" dirty="0" smtClean="0"/>
              <a:t>service.</a:t>
            </a:r>
          </a:p>
          <a:p>
            <a:r>
              <a:rPr lang="en-US" b="1" baseline="0" dirty="0" err="1" smtClean="0"/>
              <a:t>SqlServer</a:t>
            </a:r>
            <a:r>
              <a:rPr lang="en-US" b="1" baseline="0" dirty="0" smtClean="0"/>
              <a:t> mode:</a:t>
            </a:r>
            <a:r>
              <a:rPr lang="en-US" baseline="0" dirty="0" smtClean="0"/>
              <a:t> Stores session state in SQL Server database.</a:t>
            </a:r>
          </a:p>
          <a:p>
            <a:r>
              <a:rPr lang="en-US" b="1" baseline="0" dirty="0" smtClean="0"/>
              <a:t>Custom mode:</a:t>
            </a:r>
            <a:r>
              <a:rPr lang="en-US" baseline="0" dirty="0" smtClean="0"/>
              <a:t> Enables you to specify custom storage provider.</a:t>
            </a:r>
          </a:p>
          <a:p>
            <a:r>
              <a:rPr lang="en-US" b="1" baseline="0" dirty="0" smtClean="0"/>
              <a:t>Off mode:</a:t>
            </a:r>
            <a:r>
              <a:rPr lang="en-US" baseline="0" dirty="0" smtClean="0"/>
              <a:t> Disables session state.</a:t>
            </a:r>
            <a:endParaRPr lang="en-US" dirty="0"/>
          </a:p>
        </p:txBody>
      </p:sp>
      <p:sp>
        <p:nvSpPr>
          <p:cNvPr id="4" name="Slide Number Placeholder 3"/>
          <p:cNvSpPr>
            <a:spLocks noGrp="1"/>
          </p:cNvSpPr>
          <p:nvPr>
            <p:ph type="sldNum" sz="quarter" idx="10"/>
          </p:nvPr>
        </p:nvSpPr>
        <p:spPr/>
        <p:txBody>
          <a:bodyPr/>
          <a:lstStyle/>
          <a:p>
            <a:fld id="{0752318D-99E1-4C00-89BF-F48941B41662}" type="slidenum">
              <a:rPr lang="en-US" smtClean="0"/>
              <a:t>23</a:t>
            </a:fld>
            <a:endParaRPr lang="en-US"/>
          </a:p>
        </p:txBody>
      </p:sp>
    </p:spTree>
    <p:extLst>
      <p:ext uri="{BB962C8B-B14F-4D97-AF65-F5344CB8AC3E}">
        <p14:creationId xmlns:p14="http://schemas.microsoft.com/office/powerpoint/2010/main" val="6970909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smtClean="0"/>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9FA2BA35-0259-4E18-9237-41B12F371366}" type="datetimeFigureOut">
              <a:rPr lang="en-US" smtClean="0"/>
              <a:t>4/25/2020</a:t>
            </a:fld>
            <a:endParaRPr lang="en-US"/>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A680E6BB-D008-446D-9A68-891AA291553C}" type="slidenum">
              <a:rPr lang="en-US" smtClean="0"/>
              <a:t>‹#›</a:t>
            </a:fld>
            <a:endParaRPr lang="en-US"/>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510864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FA2BA35-0259-4E18-9237-41B12F371366}" type="datetimeFigureOut">
              <a:rPr lang="en-US" smtClean="0"/>
              <a:t>4/25/2020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80E6BB-D008-446D-9A68-891AA291553C}" type="slidenum">
              <a:rPr lang="en-US" smtClean="0"/>
              <a:t>‹#›</a:t>
            </a:fld>
            <a:endParaRPr lang="en-US"/>
          </a:p>
        </p:txBody>
      </p:sp>
    </p:spTree>
    <p:extLst>
      <p:ext uri="{BB962C8B-B14F-4D97-AF65-F5344CB8AC3E}">
        <p14:creationId xmlns:p14="http://schemas.microsoft.com/office/powerpoint/2010/main" val="19521864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FA2BA35-0259-4E18-9237-41B12F371366}" type="datetimeFigureOut">
              <a:rPr lang="en-US" smtClean="0"/>
              <a:t>4/25/2020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80E6BB-D008-446D-9A68-891AA291553C}" type="slidenum">
              <a:rPr lang="en-US" smtClean="0"/>
              <a:t>‹#›</a:t>
            </a:fld>
            <a:endParaRPr lang="en-US"/>
          </a:p>
        </p:txBody>
      </p:sp>
    </p:spTree>
    <p:extLst>
      <p:ext uri="{BB962C8B-B14F-4D97-AF65-F5344CB8AC3E}">
        <p14:creationId xmlns:p14="http://schemas.microsoft.com/office/powerpoint/2010/main" val="1764265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FA2BA35-0259-4E18-9237-41B12F371366}" type="datetimeFigureOut">
              <a:rPr lang="en-US" smtClean="0"/>
              <a:t>4/25/2020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80E6BB-D008-446D-9A68-891AA291553C}" type="slidenum">
              <a:rPr lang="en-US" smtClean="0"/>
              <a:t>‹#›</a:t>
            </a:fld>
            <a:endParaRPr lang="en-US"/>
          </a:p>
        </p:txBody>
      </p:sp>
    </p:spTree>
    <p:extLst>
      <p:ext uri="{BB962C8B-B14F-4D97-AF65-F5344CB8AC3E}">
        <p14:creationId xmlns:p14="http://schemas.microsoft.com/office/powerpoint/2010/main" val="37003166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9FA2BA35-0259-4E18-9237-41B12F371366}" type="datetimeFigureOut">
              <a:rPr lang="en-US" smtClean="0"/>
              <a:t>4/25/2020</a:t>
            </a:fld>
            <a:endParaRPr lang="en-US"/>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A680E6BB-D008-446D-9A68-891AA291553C}" type="slidenum">
              <a:rPr lang="en-US" smtClean="0"/>
              <a:t>‹#›</a:t>
            </a:fld>
            <a:endParaRPr lang="en-US"/>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235665940"/>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FA2BA35-0259-4E18-9237-41B12F371366}" type="datetimeFigureOut">
              <a:rPr lang="en-US" smtClean="0"/>
              <a:t>4/25/2020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80E6BB-D008-446D-9A68-891AA291553C}" type="slidenum">
              <a:rPr lang="en-US" smtClean="0"/>
              <a:t>‹#›</a:t>
            </a:fld>
            <a:endParaRPr lang="en-US"/>
          </a:p>
        </p:txBody>
      </p:sp>
    </p:spTree>
    <p:extLst>
      <p:ext uri="{BB962C8B-B14F-4D97-AF65-F5344CB8AC3E}">
        <p14:creationId xmlns:p14="http://schemas.microsoft.com/office/powerpoint/2010/main" val="1624009508"/>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FA2BA35-0259-4E18-9237-41B12F371366}" type="datetimeFigureOut">
              <a:rPr lang="en-US" smtClean="0"/>
              <a:t>4/25/2020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680E6BB-D008-446D-9A68-891AA291553C}" type="slidenum">
              <a:rPr lang="en-US" smtClean="0"/>
              <a:t>‹#›</a:t>
            </a:fld>
            <a:endParaRPr lang="en-US"/>
          </a:p>
        </p:txBody>
      </p:sp>
    </p:spTree>
    <p:extLst>
      <p:ext uri="{BB962C8B-B14F-4D97-AF65-F5344CB8AC3E}">
        <p14:creationId xmlns:p14="http://schemas.microsoft.com/office/powerpoint/2010/main" val="2163989618"/>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FA2BA35-0259-4E18-9237-41B12F371366}" type="datetimeFigureOut">
              <a:rPr lang="en-US" smtClean="0"/>
              <a:t>4/25/2020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680E6BB-D008-446D-9A68-891AA291553C}" type="slidenum">
              <a:rPr lang="en-US" smtClean="0"/>
              <a:t>‹#›</a:t>
            </a:fld>
            <a:endParaRPr lang="en-US"/>
          </a:p>
        </p:txBody>
      </p:sp>
    </p:spTree>
    <p:extLst>
      <p:ext uri="{BB962C8B-B14F-4D97-AF65-F5344CB8AC3E}">
        <p14:creationId xmlns:p14="http://schemas.microsoft.com/office/powerpoint/2010/main" val="5746357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A2BA35-0259-4E18-9237-41B12F371366}" type="datetimeFigureOut">
              <a:rPr lang="en-US" smtClean="0"/>
              <a:t>4/25/2020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680E6BB-D008-446D-9A68-891AA291553C}" type="slidenum">
              <a:rPr lang="en-US" smtClean="0"/>
              <a:t>‹#›</a:t>
            </a:fld>
            <a:endParaRPr lang="en-US"/>
          </a:p>
        </p:txBody>
      </p:sp>
    </p:spTree>
    <p:extLst>
      <p:ext uri="{BB962C8B-B14F-4D97-AF65-F5344CB8AC3E}">
        <p14:creationId xmlns:p14="http://schemas.microsoft.com/office/powerpoint/2010/main" val="2016428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smtClean="0"/>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65051" y="6375679"/>
            <a:ext cx="1233355" cy="348462"/>
          </a:xfrm>
        </p:spPr>
        <p:txBody>
          <a:bodyPr/>
          <a:lstStyle/>
          <a:p>
            <a:fld id="{9FA2BA35-0259-4E18-9237-41B12F371366}" type="datetimeFigureOut">
              <a:rPr lang="en-US" smtClean="0"/>
              <a:t>4/25/2020</a:t>
            </a:fld>
            <a:endParaRPr lang="en-US"/>
          </a:p>
        </p:txBody>
      </p:sp>
      <p:sp>
        <p:nvSpPr>
          <p:cNvPr id="6" name="Footer Placeholder 5"/>
          <p:cNvSpPr>
            <a:spLocks noGrp="1"/>
          </p:cNvSpPr>
          <p:nvPr>
            <p:ph type="ftr" sz="quarter" idx="11"/>
          </p:nvPr>
        </p:nvSpPr>
        <p:spPr>
          <a:xfrm>
            <a:off x="2103620" y="6375679"/>
            <a:ext cx="3482179" cy="345796"/>
          </a:xfrm>
        </p:spPr>
        <p:txBody>
          <a:bodyPr/>
          <a:lstStyle/>
          <a:p>
            <a:endParaRPr lang="en-US"/>
          </a:p>
        </p:txBody>
      </p:sp>
      <p:sp>
        <p:nvSpPr>
          <p:cNvPr id="7" name="Slide Number Placeholder 6"/>
          <p:cNvSpPr>
            <a:spLocks noGrp="1"/>
          </p:cNvSpPr>
          <p:nvPr>
            <p:ph type="sldNum" sz="quarter" idx="12"/>
          </p:nvPr>
        </p:nvSpPr>
        <p:spPr>
          <a:xfrm>
            <a:off x="5691014" y="6375679"/>
            <a:ext cx="1232456" cy="345796"/>
          </a:xfrm>
        </p:spPr>
        <p:txBody>
          <a:bodyPr/>
          <a:lstStyle/>
          <a:p>
            <a:fld id="{A680E6BB-D008-446D-9A68-891AA291553C}" type="slidenum">
              <a:rPr lang="en-US" smtClean="0"/>
              <a:t>‹#›</a:t>
            </a:fld>
            <a:endParaRPr lang="en-US"/>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458488991"/>
      </p:ext>
    </p:extLst>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65950" y="6375679"/>
            <a:ext cx="1232456" cy="348462"/>
          </a:xfrm>
        </p:spPr>
        <p:txBody>
          <a:bodyPr/>
          <a:lstStyle/>
          <a:p>
            <a:fld id="{9FA2BA35-0259-4E18-9237-41B12F371366}" type="datetimeFigureOut">
              <a:rPr lang="en-US" smtClean="0"/>
              <a:t>4/25/2020</a:t>
            </a:fld>
            <a:endParaRPr lang="en-US"/>
          </a:p>
        </p:txBody>
      </p:sp>
      <p:sp>
        <p:nvSpPr>
          <p:cNvPr id="6" name="Footer Placeholder 5"/>
          <p:cNvSpPr>
            <a:spLocks noGrp="1"/>
          </p:cNvSpPr>
          <p:nvPr>
            <p:ph type="ftr" sz="quarter" idx="11"/>
          </p:nvPr>
        </p:nvSpPr>
        <p:spPr>
          <a:xfrm>
            <a:off x="2103621" y="6375679"/>
            <a:ext cx="3482178" cy="345796"/>
          </a:xfrm>
        </p:spPr>
        <p:txBody>
          <a:bodyPr/>
          <a:lstStyle/>
          <a:p>
            <a:endParaRPr lang="en-US"/>
          </a:p>
        </p:txBody>
      </p:sp>
      <p:sp>
        <p:nvSpPr>
          <p:cNvPr id="7" name="Slide Number Placeholder 6"/>
          <p:cNvSpPr>
            <a:spLocks noGrp="1"/>
          </p:cNvSpPr>
          <p:nvPr>
            <p:ph type="sldNum" sz="quarter" idx="12"/>
          </p:nvPr>
        </p:nvSpPr>
        <p:spPr>
          <a:xfrm>
            <a:off x="5687568" y="6375679"/>
            <a:ext cx="1234440" cy="345796"/>
          </a:xfrm>
        </p:spPr>
        <p:txBody>
          <a:bodyPr/>
          <a:lstStyle/>
          <a:p>
            <a:fld id="{A680E6BB-D008-446D-9A68-891AA291553C}" type="slidenum">
              <a:rPr lang="en-US" smtClean="0"/>
              <a:t>‹#›</a:t>
            </a:fld>
            <a:endParaRPr lang="en-US"/>
          </a:p>
        </p:txBody>
      </p:sp>
    </p:spTree>
    <p:extLst>
      <p:ext uri="{BB962C8B-B14F-4D97-AF65-F5344CB8AC3E}">
        <p14:creationId xmlns:p14="http://schemas.microsoft.com/office/powerpoint/2010/main" val="24306001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9FA2BA35-0259-4E18-9237-41B12F371366}" type="datetimeFigureOut">
              <a:rPr lang="en-US" smtClean="0"/>
              <a:t>4/25/2020</a:t>
            </a:fld>
            <a:endParaRPr lang="en-US"/>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A680E6BB-D008-446D-9A68-891AA291553C}" type="slidenum">
              <a:rPr lang="en-US" smtClean="0"/>
              <a:t>‹#›</a:t>
            </a:fld>
            <a:endParaRPr lang="en-US"/>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05110846"/>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800" dirty="0" smtClean="0"/>
              <a:t>Chapter</a:t>
            </a:r>
            <a:br>
              <a:rPr lang="en-US" sz="4800" dirty="0" smtClean="0"/>
            </a:br>
            <a:r>
              <a:rPr lang="en-US" sz="4800" dirty="0" smtClean="0"/>
              <a:t>1</a:t>
            </a:r>
            <a:endParaRPr lang="en-US" sz="4800" dirty="0"/>
          </a:p>
        </p:txBody>
      </p:sp>
    </p:spTree>
    <p:extLst>
      <p:ext uri="{BB962C8B-B14F-4D97-AF65-F5344CB8AC3E}">
        <p14:creationId xmlns:p14="http://schemas.microsoft.com/office/powerpoint/2010/main" val="30999346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178322" cy="771501"/>
          </a:xfrm>
        </p:spPr>
        <p:txBody>
          <a:bodyPr>
            <a:normAutofit/>
          </a:bodyPr>
          <a:lstStyle/>
          <a:p>
            <a:r>
              <a:rPr lang="en-US" sz="4800" dirty="0"/>
              <a:t>Page Events (Cont..)</a:t>
            </a:r>
          </a:p>
        </p:txBody>
      </p:sp>
      <p:sp>
        <p:nvSpPr>
          <p:cNvPr id="3" name="Content Placeholder 2"/>
          <p:cNvSpPr>
            <a:spLocks noGrp="1"/>
          </p:cNvSpPr>
          <p:nvPr>
            <p:ph idx="1"/>
          </p:nvPr>
        </p:nvSpPr>
        <p:spPr>
          <a:xfrm>
            <a:off x="849086" y="1230087"/>
            <a:ext cx="10580914" cy="4789713"/>
          </a:xfrm>
        </p:spPr>
        <p:txBody>
          <a:bodyPr>
            <a:normAutofit/>
          </a:bodyPr>
          <a:lstStyle/>
          <a:p>
            <a:pPr lvl="2">
              <a:spcBef>
                <a:spcPts val="600"/>
              </a:spcBef>
              <a:buFont typeface="Courier New" panose="02070309020205020404" pitchFamily="49" charset="0"/>
              <a:buChar char="o"/>
            </a:pPr>
            <a:r>
              <a:rPr lang="en-US" sz="2400" dirty="0"/>
              <a:t>We may also call Validate and check the value of </a:t>
            </a:r>
            <a:r>
              <a:rPr lang="en-US" sz="2400" dirty="0" err="1"/>
              <a:t>IsValid</a:t>
            </a:r>
            <a:r>
              <a:rPr lang="en-US" sz="2400" dirty="0"/>
              <a:t> in this method.</a:t>
            </a:r>
          </a:p>
          <a:p>
            <a:pPr lvl="2">
              <a:spcBef>
                <a:spcPts val="600"/>
              </a:spcBef>
              <a:buFont typeface="Courier New" panose="02070309020205020404" pitchFamily="49" charset="0"/>
              <a:buChar char="o"/>
            </a:pPr>
            <a:r>
              <a:rPr lang="en-US" sz="2400" dirty="0"/>
              <a:t> We can also create dynamic controls in this method.</a:t>
            </a:r>
          </a:p>
          <a:p>
            <a:pPr lvl="2">
              <a:spcBef>
                <a:spcPts val="600"/>
              </a:spcBef>
              <a:buFont typeface="Courier New" panose="02070309020205020404" pitchFamily="49" charset="0"/>
              <a:buChar char="o"/>
            </a:pPr>
            <a:r>
              <a:rPr lang="en-US" sz="2400" dirty="0"/>
              <a:t> Use the </a:t>
            </a:r>
            <a:r>
              <a:rPr lang="en-US" sz="2400" dirty="0" err="1"/>
              <a:t>OnLoad</a:t>
            </a:r>
            <a:r>
              <a:rPr lang="en-US" sz="2400" dirty="0"/>
              <a:t> event method to set properties in controls and establish database connections.</a:t>
            </a:r>
          </a:p>
          <a:p>
            <a:pPr lvl="1">
              <a:buFont typeface="Wingdings" panose="05000000000000000000" pitchFamily="2" charset="2"/>
              <a:buChar char="v"/>
            </a:pPr>
            <a:r>
              <a:rPr lang="en-US" sz="2400" b="1" dirty="0" smtClean="0"/>
              <a:t> </a:t>
            </a:r>
            <a:r>
              <a:rPr lang="en-US" sz="3000" b="1" dirty="0" smtClean="0"/>
              <a:t>Control Events</a:t>
            </a:r>
            <a:endParaRPr lang="en-US" sz="3000" b="1" dirty="0"/>
          </a:p>
          <a:p>
            <a:pPr lvl="2">
              <a:spcBef>
                <a:spcPts val="600"/>
              </a:spcBef>
              <a:buFont typeface="Courier New" panose="02070309020205020404" pitchFamily="49" charset="0"/>
              <a:buChar char="o"/>
            </a:pPr>
            <a:r>
              <a:rPr lang="en-US" sz="2400" dirty="0"/>
              <a:t>Calls any events on the page or its controls that caused the </a:t>
            </a:r>
            <a:r>
              <a:rPr lang="en-US" sz="2400" dirty="0" err="1"/>
              <a:t>PostBack</a:t>
            </a:r>
            <a:r>
              <a:rPr lang="en-US" sz="2400" dirty="0"/>
              <a:t> to occur, such as a Button control's Click event or a </a:t>
            </a:r>
            <a:r>
              <a:rPr lang="en-US" sz="2400" dirty="0" err="1"/>
              <a:t>TextBox</a:t>
            </a:r>
            <a:r>
              <a:rPr lang="en-US" sz="2400" dirty="0"/>
              <a:t> control's </a:t>
            </a:r>
            <a:r>
              <a:rPr lang="en-US" sz="2400" dirty="0" err="1"/>
              <a:t>TextChanged</a:t>
            </a:r>
            <a:r>
              <a:rPr lang="en-US" sz="2400" dirty="0"/>
              <a:t> event.</a:t>
            </a:r>
          </a:p>
        </p:txBody>
      </p:sp>
    </p:spTree>
    <p:extLst>
      <p:ext uri="{BB962C8B-B14F-4D97-AF65-F5344CB8AC3E}">
        <p14:creationId xmlns:p14="http://schemas.microsoft.com/office/powerpoint/2010/main" val="27159981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178322" cy="771501"/>
          </a:xfrm>
        </p:spPr>
        <p:txBody>
          <a:bodyPr>
            <a:normAutofit/>
          </a:bodyPr>
          <a:lstStyle/>
          <a:p>
            <a:r>
              <a:rPr lang="en-US" sz="4800" dirty="0"/>
              <a:t>Page Events (Cont..)</a:t>
            </a:r>
          </a:p>
        </p:txBody>
      </p:sp>
      <p:sp>
        <p:nvSpPr>
          <p:cNvPr id="3" name="Content Placeholder 2"/>
          <p:cNvSpPr>
            <a:spLocks noGrp="1"/>
          </p:cNvSpPr>
          <p:nvPr>
            <p:ph idx="1"/>
          </p:nvPr>
        </p:nvSpPr>
        <p:spPr>
          <a:xfrm>
            <a:off x="827314" y="1251858"/>
            <a:ext cx="10602686" cy="5290456"/>
          </a:xfrm>
        </p:spPr>
        <p:txBody>
          <a:bodyPr>
            <a:normAutofit/>
          </a:bodyPr>
          <a:lstStyle/>
          <a:p>
            <a:pPr lvl="1">
              <a:buFont typeface="Wingdings" panose="05000000000000000000" pitchFamily="2" charset="2"/>
              <a:buChar char="v"/>
            </a:pPr>
            <a:r>
              <a:rPr lang="en-US" sz="2800" b="1" dirty="0" err="1"/>
              <a:t>LoadComplete</a:t>
            </a:r>
            <a:endParaRPr lang="en-US" sz="2800" b="1" dirty="0"/>
          </a:p>
          <a:p>
            <a:pPr lvl="2">
              <a:spcBef>
                <a:spcPts val="600"/>
              </a:spcBef>
              <a:buFont typeface="Courier New" panose="02070309020205020404" pitchFamily="49" charset="0"/>
              <a:buChar char="o"/>
            </a:pPr>
            <a:r>
              <a:rPr lang="en-US" sz="2400" dirty="0"/>
              <a:t> Raised at the end of the event-handling stage. </a:t>
            </a:r>
          </a:p>
          <a:p>
            <a:pPr lvl="2">
              <a:spcBef>
                <a:spcPts val="600"/>
              </a:spcBef>
              <a:buFont typeface="Courier New" panose="02070309020205020404" pitchFamily="49" charset="0"/>
              <a:buChar char="o"/>
            </a:pPr>
            <a:r>
              <a:rPr lang="en-US" sz="2400" dirty="0"/>
              <a:t> Use this event for tasks that require that all other controls on the page be loaded</a:t>
            </a:r>
            <a:r>
              <a:rPr lang="en-US" sz="2400" dirty="0" smtClean="0"/>
              <a:t>.</a:t>
            </a:r>
            <a:endParaRPr lang="en-US" sz="2400" b="1" dirty="0" smtClean="0"/>
          </a:p>
          <a:p>
            <a:pPr lvl="1">
              <a:buFont typeface="Wingdings" panose="05000000000000000000" pitchFamily="2" charset="2"/>
              <a:buChar char="v"/>
            </a:pPr>
            <a:r>
              <a:rPr lang="en-US" sz="2800" b="1" dirty="0" err="1" smtClean="0"/>
              <a:t>PreRender</a:t>
            </a:r>
            <a:endParaRPr lang="en-US" sz="2800" b="1" dirty="0"/>
          </a:p>
          <a:p>
            <a:pPr lvl="2">
              <a:spcBef>
                <a:spcPts val="600"/>
              </a:spcBef>
              <a:buFont typeface="Courier New" panose="02070309020205020404" pitchFamily="49" charset="0"/>
              <a:buChar char="o"/>
            </a:pPr>
            <a:r>
              <a:rPr lang="en-US" sz="2400" dirty="0"/>
              <a:t> Allows </a:t>
            </a:r>
            <a:r>
              <a:rPr lang="en-US" sz="2400" dirty="0" smtClean="0"/>
              <a:t>final </a:t>
            </a:r>
            <a:r>
              <a:rPr lang="en-US" sz="2400" dirty="0"/>
              <a:t>changes to the page or its control</a:t>
            </a:r>
            <a:r>
              <a:rPr lang="en-US" sz="2400" dirty="0" smtClean="0"/>
              <a:t>.</a:t>
            </a:r>
          </a:p>
          <a:p>
            <a:pPr lvl="2">
              <a:spcBef>
                <a:spcPts val="600"/>
              </a:spcBef>
              <a:buFont typeface="Courier New" panose="02070309020205020404" pitchFamily="49" charset="0"/>
              <a:buChar char="o"/>
            </a:pPr>
            <a:r>
              <a:rPr lang="en-US" sz="2400" dirty="0" smtClean="0"/>
              <a:t> This </a:t>
            </a:r>
            <a:r>
              <a:rPr lang="en-US" sz="2400" dirty="0"/>
              <a:t>event takes place before saving </a:t>
            </a:r>
            <a:r>
              <a:rPr lang="en-US" sz="2400" dirty="0" err="1" smtClean="0"/>
              <a:t>ViewState</a:t>
            </a:r>
            <a:r>
              <a:rPr lang="en-US" sz="2400" dirty="0" smtClean="0"/>
              <a:t>.</a:t>
            </a:r>
          </a:p>
          <a:p>
            <a:pPr lvl="2">
              <a:spcBef>
                <a:spcPts val="600"/>
              </a:spcBef>
              <a:buFont typeface="Courier New" panose="02070309020205020404" pitchFamily="49" charset="0"/>
              <a:buChar char="o"/>
            </a:pPr>
            <a:r>
              <a:rPr lang="en-US" sz="2400" dirty="0" smtClean="0"/>
              <a:t> After </a:t>
            </a:r>
            <a:r>
              <a:rPr lang="en-US" sz="2400" dirty="0"/>
              <a:t>this event, </a:t>
            </a:r>
            <a:r>
              <a:rPr lang="en-US" sz="2400" dirty="0" smtClean="0"/>
              <a:t>we </a:t>
            </a:r>
            <a:r>
              <a:rPr lang="en-US" sz="2400" dirty="0"/>
              <a:t>cannot change any property of a button or change any </a:t>
            </a:r>
            <a:r>
              <a:rPr lang="en-US" sz="2400" dirty="0" err="1" smtClean="0"/>
              <a:t>viewstate</a:t>
            </a:r>
            <a:r>
              <a:rPr lang="en-US" sz="2400" dirty="0" smtClean="0"/>
              <a:t> value</a:t>
            </a:r>
          </a:p>
          <a:p>
            <a:pPr lvl="2">
              <a:spcBef>
                <a:spcPts val="600"/>
              </a:spcBef>
              <a:buFont typeface="Courier New" panose="02070309020205020404" pitchFamily="49" charset="0"/>
              <a:buChar char="o"/>
            </a:pPr>
            <a:r>
              <a:rPr lang="en-US" sz="2400" dirty="0" smtClean="0"/>
              <a:t> The </a:t>
            </a:r>
            <a:r>
              <a:rPr lang="en-US" sz="2400" dirty="0" err="1"/>
              <a:t>PreRender</a:t>
            </a:r>
            <a:r>
              <a:rPr lang="en-US" sz="2400" dirty="0"/>
              <a:t> event of individual controls occurs after the </a:t>
            </a:r>
            <a:r>
              <a:rPr lang="en-US" sz="2400" dirty="0" err="1"/>
              <a:t>PreRender</a:t>
            </a:r>
            <a:r>
              <a:rPr lang="en-US" sz="2400" dirty="0"/>
              <a:t> event of the page</a:t>
            </a:r>
            <a:r>
              <a:rPr lang="en-US" sz="2400" dirty="0" smtClean="0"/>
              <a:t>.</a:t>
            </a:r>
          </a:p>
        </p:txBody>
      </p:sp>
    </p:spTree>
    <p:extLst>
      <p:ext uri="{BB962C8B-B14F-4D97-AF65-F5344CB8AC3E}">
        <p14:creationId xmlns:p14="http://schemas.microsoft.com/office/powerpoint/2010/main" val="21875699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178322" cy="760615"/>
          </a:xfrm>
        </p:spPr>
        <p:txBody>
          <a:bodyPr>
            <a:normAutofit/>
          </a:bodyPr>
          <a:lstStyle/>
          <a:p>
            <a:r>
              <a:rPr lang="en-US" sz="4800" dirty="0"/>
              <a:t>Page Events (Cont..)</a:t>
            </a:r>
          </a:p>
        </p:txBody>
      </p:sp>
      <p:sp>
        <p:nvSpPr>
          <p:cNvPr id="3" name="Content Placeholder 2"/>
          <p:cNvSpPr>
            <a:spLocks noGrp="1"/>
          </p:cNvSpPr>
          <p:nvPr>
            <p:ph idx="1"/>
          </p:nvPr>
        </p:nvSpPr>
        <p:spPr>
          <a:xfrm>
            <a:off x="805543" y="1219201"/>
            <a:ext cx="10624457" cy="5061856"/>
          </a:xfrm>
        </p:spPr>
        <p:txBody>
          <a:bodyPr>
            <a:normAutofit/>
          </a:bodyPr>
          <a:lstStyle/>
          <a:p>
            <a:pPr lvl="1">
              <a:buFont typeface="Wingdings" panose="05000000000000000000" pitchFamily="2" charset="2"/>
              <a:buChar char="v"/>
            </a:pPr>
            <a:r>
              <a:rPr lang="en-US" sz="2800" b="1" dirty="0" smtClean="0"/>
              <a:t> </a:t>
            </a:r>
            <a:r>
              <a:rPr lang="en-US" sz="2800" b="1" dirty="0" err="1" smtClean="0"/>
              <a:t>SaveStateComplete</a:t>
            </a:r>
            <a:endParaRPr lang="en-US" sz="2800" b="1" dirty="0"/>
          </a:p>
          <a:p>
            <a:pPr lvl="2">
              <a:spcBef>
                <a:spcPts val="600"/>
              </a:spcBef>
              <a:buFont typeface="Courier New" panose="02070309020205020404" pitchFamily="49" charset="0"/>
              <a:buChar char="o"/>
            </a:pPr>
            <a:r>
              <a:rPr lang="en-US" sz="2400" dirty="0"/>
              <a:t> Use this event perform tasks that require the view state to be saved, but that do not make any changes to controls</a:t>
            </a:r>
            <a:r>
              <a:rPr lang="en-US" sz="2400" dirty="0" smtClean="0"/>
              <a:t>.</a:t>
            </a:r>
            <a:r>
              <a:rPr lang="en-US" sz="2400" b="1" dirty="0" smtClean="0"/>
              <a:t> </a:t>
            </a:r>
          </a:p>
          <a:p>
            <a:pPr lvl="1">
              <a:buFont typeface="Wingdings" panose="05000000000000000000" pitchFamily="2" charset="2"/>
              <a:buChar char="v"/>
            </a:pPr>
            <a:r>
              <a:rPr lang="en-US" sz="2800" b="1" dirty="0" smtClean="0"/>
              <a:t> Render</a:t>
            </a:r>
            <a:endParaRPr lang="en-US" sz="2800" b="1" dirty="0"/>
          </a:p>
          <a:p>
            <a:pPr lvl="2">
              <a:spcBef>
                <a:spcPts val="600"/>
              </a:spcBef>
              <a:buFont typeface="Courier New" panose="02070309020205020404" pitchFamily="49" charset="0"/>
              <a:buChar char="o"/>
            </a:pPr>
            <a:r>
              <a:rPr lang="en-US" sz="2400" dirty="0"/>
              <a:t> </a:t>
            </a:r>
            <a:r>
              <a:rPr lang="en-US" sz="2400" dirty="0" smtClean="0"/>
              <a:t>The </a:t>
            </a:r>
            <a:r>
              <a:rPr lang="en-US" sz="2400" dirty="0"/>
              <a:t>Render method generates the client-side HTML, Dynamic Hypertext Markup Language (DHTML), and script that are necessary to properly display a control at the browser</a:t>
            </a:r>
            <a:r>
              <a:rPr lang="en-US" sz="2400" dirty="0" smtClean="0"/>
              <a:t>.</a:t>
            </a:r>
          </a:p>
          <a:p>
            <a:pPr lvl="1">
              <a:buFont typeface="Wingdings" panose="05000000000000000000" pitchFamily="2" charset="2"/>
              <a:buChar char="v"/>
            </a:pPr>
            <a:r>
              <a:rPr lang="en-US" sz="2800" b="1" dirty="0" smtClean="0"/>
              <a:t> Unload</a:t>
            </a:r>
            <a:endParaRPr lang="en-US" sz="2800" b="1" dirty="0"/>
          </a:p>
          <a:p>
            <a:pPr lvl="2">
              <a:spcBef>
                <a:spcPts val="600"/>
              </a:spcBef>
              <a:buFont typeface="Courier New" panose="02070309020205020404" pitchFamily="49" charset="0"/>
              <a:buChar char="o"/>
            </a:pPr>
            <a:r>
              <a:rPr lang="en-US" sz="2400" dirty="0" smtClean="0"/>
              <a:t> This </a:t>
            </a:r>
            <a:r>
              <a:rPr lang="en-US" sz="2400" dirty="0"/>
              <a:t>event is used for cleanup code</a:t>
            </a:r>
            <a:r>
              <a:rPr lang="en-US" sz="2400" dirty="0" smtClean="0"/>
              <a:t>.</a:t>
            </a:r>
          </a:p>
          <a:p>
            <a:pPr lvl="2">
              <a:spcBef>
                <a:spcPts val="600"/>
              </a:spcBef>
              <a:buFont typeface="Courier New" panose="02070309020205020404" pitchFamily="49" charset="0"/>
              <a:buChar char="o"/>
            </a:pPr>
            <a:r>
              <a:rPr lang="en-US" sz="2400" dirty="0" smtClean="0"/>
              <a:t> This </a:t>
            </a:r>
            <a:r>
              <a:rPr lang="en-US" sz="2400" dirty="0"/>
              <a:t>event occurs for each control and then for the page.</a:t>
            </a:r>
          </a:p>
        </p:txBody>
      </p:sp>
    </p:spTree>
    <p:extLst>
      <p:ext uri="{BB962C8B-B14F-4D97-AF65-F5344CB8AC3E}">
        <p14:creationId xmlns:p14="http://schemas.microsoft.com/office/powerpoint/2010/main" val="26455019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178322" cy="760615"/>
          </a:xfrm>
        </p:spPr>
        <p:txBody>
          <a:bodyPr>
            <a:normAutofit/>
          </a:bodyPr>
          <a:lstStyle/>
          <a:p>
            <a:r>
              <a:rPr lang="en-US" sz="4800" dirty="0"/>
              <a:t>Dealing with </a:t>
            </a:r>
            <a:r>
              <a:rPr lang="en-US" sz="4800" dirty="0" err="1"/>
              <a:t>PostBacks</a:t>
            </a:r>
            <a:endParaRPr lang="en-US" sz="4800" dirty="0"/>
          </a:p>
        </p:txBody>
      </p:sp>
      <p:sp>
        <p:nvSpPr>
          <p:cNvPr id="3" name="Content Placeholder 2"/>
          <p:cNvSpPr>
            <a:spLocks noGrp="1"/>
          </p:cNvSpPr>
          <p:nvPr>
            <p:ph idx="1"/>
          </p:nvPr>
        </p:nvSpPr>
        <p:spPr>
          <a:xfrm>
            <a:off x="1251678" y="1143001"/>
            <a:ext cx="10178322" cy="5127170"/>
          </a:xfrm>
        </p:spPr>
        <p:txBody>
          <a:bodyPr>
            <a:normAutofit/>
          </a:bodyPr>
          <a:lstStyle/>
          <a:p>
            <a:pPr lvl="1">
              <a:buFont typeface="Courier New" panose="02070309020205020404" pitchFamily="49" charset="0"/>
              <a:buChar char="o"/>
            </a:pPr>
            <a:r>
              <a:rPr lang="en-US" sz="2400" dirty="0"/>
              <a:t> </a:t>
            </a:r>
            <a:r>
              <a:rPr lang="en-US" sz="2400" dirty="0" smtClean="0"/>
              <a:t>  </a:t>
            </a:r>
            <a:r>
              <a:rPr lang="en-US" sz="2800" dirty="0" smtClean="0"/>
              <a:t>if </a:t>
            </a:r>
            <a:r>
              <a:rPr lang="en-US" sz="2800" dirty="0"/>
              <a:t>(</a:t>
            </a:r>
            <a:r>
              <a:rPr lang="en-US" sz="2800" dirty="0" err="1"/>
              <a:t>Page.IsPostBack</a:t>
            </a:r>
            <a:r>
              <a:rPr lang="en-US" sz="2800" dirty="0"/>
              <a:t> == true</a:t>
            </a:r>
            <a:r>
              <a:rPr lang="en-US" sz="2800" dirty="0" smtClean="0"/>
              <a:t>) {</a:t>
            </a:r>
            <a:endParaRPr lang="en-US" sz="2800" dirty="0"/>
          </a:p>
          <a:p>
            <a:pPr marL="201168" lvl="1" indent="0">
              <a:buNone/>
            </a:pPr>
            <a:r>
              <a:rPr lang="en-US" sz="2800" dirty="0" smtClean="0"/>
              <a:t>  	//</a:t>
            </a:r>
            <a:r>
              <a:rPr lang="en-US" sz="2800" dirty="0"/>
              <a:t>Do something</a:t>
            </a:r>
          </a:p>
          <a:p>
            <a:pPr marL="201168" lvl="1" indent="0">
              <a:buNone/>
            </a:pPr>
            <a:r>
              <a:rPr lang="en-US" sz="2800" dirty="0" smtClean="0"/>
              <a:t>     }</a:t>
            </a:r>
          </a:p>
          <a:p>
            <a:pPr marL="201168" lvl="1" indent="0">
              <a:buNone/>
            </a:pPr>
            <a:endParaRPr lang="en-US" sz="2800" dirty="0" smtClean="0"/>
          </a:p>
          <a:p>
            <a:pPr marL="658368" lvl="1" indent="-457200">
              <a:lnSpc>
                <a:spcPct val="90000"/>
              </a:lnSpc>
              <a:spcBef>
                <a:spcPct val="0"/>
              </a:spcBef>
              <a:buFont typeface="Wingdings" panose="05000000000000000000" pitchFamily="2" charset="2"/>
              <a:buChar char="v"/>
            </a:pPr>
            <a:r>
              <a:rPr lang="en-US" sz="2800" cap="all" spc="200" dirty="0">
                <a:solidFill>
                  <a:schemeClr val="tx2"/>
                </a:solidFill>
                <a:latin typeface="+mj-lt"/>
                <a:ea typeface="+mj-ea"/>
                <a:cs typeface="+mj-cs"/>
              </a:rPr>
              <a:t>Cross-Page Posting</a:t>
            </a:r>
          </a:p>
          <a:p>
            <a:pPr lvl="1">
              <a:buFont typeface="Courier New" panose="02070309020205020404" pitchFamily="49" charset="0"/>
              <a:buChar char="o"/>
            </a:pPr>
            <a:r>
              <a:rPr lang="en-US" sz="2400" dirty="0"/>
              <a:t>Enables you to submit a form (Page1.aspx) and have this form and all the control values post themselves to another page (Page2.aspx).</a:t>
            </a:r>
          </a:p>
          <a:p>
            <a:pPr marL="201168" lvl="1" indent="0">
              <a:buNone/>
            </a:pPr>
            <a:endParaRPr lang="en-US" sz="4800" b="1" spc="-50" dirty="0">
              <a:latin typeface="+mj-lt"/>
              <a:ea typeface="+mj-ea"/>
              <a:cs typeface="+mj-cs"/>
            </a:endParaRPr>
          </a:p>
        </p:txBody>
      </p:sp>
    </p:spTree>
    <p:extLst>
      <p:ext uri="{BB962C8B-B14F-4D97-AF65-F5344CB8AC3E}">
        <p14:creationId xmlns:p14="http://schemas.microsoft.com/office/powerpoint/2010/main" val="14566447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178322" cy="902130"/>
          </a:xfrm>
        </p:spPr>
        <p:txBody>
          <a:bodyPr>
            <a:normAutofit/>
          </a:bodyPr>
          <a:lstStyle/>
          <a:p>
            <a:r>
              <a:rPr lang="en-US" sz="4800" dirty="0"/>
              <a:t>Page Directives</a:t>
            </a:r>
          </a:p>
        </p:txBody>
      </p:sp>
      <p:sp>
        <p:nvSpPr>
          <p:cNvPr id="3" name="Content Placeholder 2"/>
          <p:cNvSpPr>
            <a:spLocks noGrp="1"/>
          </p:cNvSpPr>
          <p:nvPr>
            <p:ph idx="1"/>
          </p:nvPr>
        </p:nvSpPr>
        <p:spPr>
          <a:xfrm>
            <a:off x="1251678" y="1284515"/>
            <a:ext cx="10178322" cy="5236028"/>
          </a:xfrm>
        </p:spPr>
        <p:txBody>
          <a:bodyPr>
            <a:normAutofit/>
          </a:bodyPr>
          <a:lstStyle/>
          <a:p>
            <a:pPr>
              <a:buFont typeface="Courier New" panose="02070309020205020404" pitchFamily="49" charset="0"/>
              <a:buChar char="o"/>
            </a:pPr>
            <a:r>
              <a:rPr lang="en-US" sz="2400" dirty="0" smtClean="0"/>
              <a:t>Page </a:t>
            </a:r>
            <a:r>
              <a:rPr lang="en-US" sz="2400" dirty="0"/>
              <a:t>Directives are commands. </a:t>
            </a:r>
          </a:p>
          <a:p>
            <a:pPr>
              <a:buFont typeface="Courier New" panose="02070309020205020404" pitchFamily="49" charset="0"/>
              <a:buChar char="o"/>
            </a:pPr>
            <a:r>
              <a:rPr lang="en-US" sz="2400" dirty="0" smtClean="0"/>
              <a:t>These </a:t>
            </a:r>
            <a:r>
              <a:rPr lang="en-US" sz="2400" dirty="0"/>
              <a:t>commands are used by the compiler when the page is compiled.</a:t>
            </a:r>
          </a:p>
          <a:p>
            <a:pPr>
              <a:buFont typeface="Courier New" panose="02070309020205020404" pitchFamily="49" charset="0"/>
              <a:buChar char="o"/>
            </a:pPr>
            <a:r>
              <a:rPr lang="en-US" sz="2400" dirty="0" smtClean="0"/>
              <a:t>Starts </a:t>
            </a:r>
            <a:r>
              <a:rPr lang="en-US" sz="2400" dirty="0"/>
              <a:t>with "&lt;%@" and ends with "%&gt;</a:t>
            </a:r>
          </a:p>
          <a:p>
            <a:pPr>
              <a:buFont typeface="Courier New" panose="02070309020205020404" pitchFamily="49" charset="0"/>
              <a:buChar char="o"/>
            </a:pPr>
            <a:r>
              <a:rPr lang="en-US" sz="2400" dirty="0" smtClean="0"/>
              <a:t>Format</a:t>
            </a:r>
            <a:r>
              <a:rPr lang="en-US" sz="2400" dirty="0"/>
              <a:t>: &lt;%@[Directive] [Attributes]%&gt;</a:t>
            </a:r>
          </a:p>
          <a:p>
            <a:pPr>
              <a:buFont typeface="Courier New" panose="02070309020205020404" pitchFamily="49" charset="0"/>
              <a:buChar char="o"/>
            </a:pPr>
            <a:r>
              <a:rPr lang="en-US" sz="2400" dirty="0" smtClean="0"/>
              <a:t>Directive </a:t>
            </a:r>
            <a:r>
              <a:rPr lang="en-US" sz="2400" dirty="0"/>
              <a:t>examples: </a:t>
            </a:r>
          </a:p>
          <a:p>
            <a:pPr lvl="1"/>
            <a:r>
              <a:rPr lang="en-US" sz="2200" dirty="0"/>
              <a:t>@Page</a:t>
            </a:r>
          </a:p>
          <a:p>
            <a:pPr lvl="1"/>
            <a:r>
              <a:rPr lang="en-US" sz="2200" dirty="0"/>
              <a:t>@Master</a:t>
            </a:r>
          </a:p>
          <a:p>
            <a:pPr lvl="1"/>
            <a:r>
              <a:rPr lang="en-US" sz="2200" dirty="0"/>
              <a:t>@Control</a:t>
            </a:r>
          </a:p>
          <a:p>
            <a:pPr lvl="1"/>
            <a:r>
              <a:rPr lang="en-US" sz="2200" dirty="0"/>
              <a:t>@Register</a:t>
            </a:r>
          </a:p>
          <a:p>
            <a:pPr lvl="1"/>
            <a:r>
              <a:rPr lang="en-US" sz="2200" dirty="0"/>
              <a:t>@Import</a:t>
            </a:r>
          </a:p>
          <a:p>
            <a:endParaRPr lang="en-US" dirty="0"/>
          </a:p>
        </p:txBody>
      </p:sp>
    </p:spTree>
    <p:extLst>
      <p:ext uri="{BB962C8B-B14F-4D97-AF65-F5344CB8AC3E}">
        <p14:creationId xmlns:p14="http://schemas.microsoft.com/office/powerpoint/2010/main" val="13798301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178322" cy="825929"/>
          </a:xfrm>
        </p:spPr>
        <p:txBody>
          <a:bodyPr>
            <a:normAutofit/>
          </a:bodyPr>
          <a:lstStyle/>
          <a:p>
            <a:r>
              <a:rPr lang="en-US" sz="4800" dirty="0"/>
              <a:t>Compilation</a:t>
            </a:r>
          </a:p>
        </p:txBody>
      </p:sp>
      <p:pic>
        <p:nvPicPr>
          <p:cNvPr id="1027" name="Picture 3"/>
          <p:cNvPicPr>
            <a:picLocks noGrp="1" noChangeAspect="1" noChangeArrowheads="1"/>
          </p:cNvPicPr>
          <p:nvPr>
            <p:ph idx="1"/>
          </p:nvPr>
        </p:nvPicPr>
        <p:blipFill>
          <a:blip r:embed="rId3">
            <a:extLst>
              <a:ext uri="{28A0092B-C50C-407E-A947-70E740481C1C}">
                <a14:useLocalDpi xmlns:a14="http://schemas.microsoft.com/office/drawing/2010/main" val="0"/>
              </a:ext>
            </a:extLst>
          </a:blip>
          <a:stretch>
            <a:fillRect/>
          </a:stretch>
        </p:blipFill>
        <p:spPr bwMode="auto">
          <a:xfrm>
            <a:off x="1382487" y="1190276"/>
            <a:ext cx="9927772" cy="5337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470486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178322" cy="804158"/>
          </a:xfrm>
        </p:spPr>
        <p:txBody>
          <a:bodyPr>
            <a:normAutofit/>
          </a:bodyPr>
          <a:lstStyle/>
          <a:p>
            <a:r>
              <a:rPr lang="en-US" sz="4800" dirty="0"/>
              <a:t>Compilation (Cont..)</a:t>
            </a:r>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1534886" y="1192246"/>
            <a:ext cx="9895114" cy="52713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12126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178322" cy="869472"/>
          </a:xfrm>
        </p:spPr>
        <p:txBody>
          <a:bodyPr>
            <a:normAutofit/>
          </a:bodyPr>
          <a:lstStyle/>
          <a:p>
            <a:r>
              <a:rPr lang="en-US" sz="4800" dirty="0"/>
              <a:t>Compilation (Cont..)</a:t>
            </a:r>
          </a:p>
        </p:txBody>
      </p:sp>
      <p:sp>
        <p:nvSpPr>
          <p:cNvPr id="3" name="Content Placeholder 2"/>
          <p:cNvSpPr>
            <a:spLocks noGrp="1"/>
          </p:cNvSpPr>
          <p:nvPr>
            <p:ph idx="1"/>
          </p:nvPr>
        </p:nvSpPr>
        <p:spPr>
          <a:xfrm>
            <a:off x="1251678" y="1251857"/>
            <a:ext cx="10254522" cy="5312229"/>
          </a:xfrm>
        </p:spPr>
        <p:txBody>
          <a:bodyPr>
            <a:normAutofit/>
          </a:bodyPr>
          <a:lstStyle/>
          <a:p>
            <a:pPr marL="457200" lvl="1" indent="-457200">
              <a:spcBef>
                <a:spcPts val="1200"/>
              </a:spcBef>
              <a:spcAft>
                <a:spcPts val="200"/>
              </a:spcAft>
              <a:buSzPct val="100000"/>
              <a:buFont typeface="Wingdings" panose="05000000000000000000" pitchFamily="2" charset="2"/>
              <a:buChar char="v"/>
            </a:pPr>
            <a:r>
              <a:rPr lang="en-US" sz="2800" b="1" dirty="0" smtClean="0"/>
              <a:t>In-place </a:t>
            </a:r>
            <a:r>
              <a:rPr lang="en-US" sz="2800" b="1" dirty="0" err="1"/>
              <a:t>precompilation</a:t>
            </a:r>
            <a:endParaRPr lang="en-US" sz="2800" b="1" dirty="0"/>
          </a:p>
          <a:p>
            <a:pPr lvl="1"/>
            <a:r>
              <a:rPr lang="en-US" sz="2400" dirty="0"/>
              <a:t>To precompile your entire ASP.NET application, you must use the aspnet_compiler.exe tool that comes with ASP.NET.</a:t>
            </a:r>
          </a:p>
          <a:p>
            <a:pPr lvl="2"/>
            <a:r>
              <a:rPr lang="en-US" sz="2200" dirty="0"/>
              <a:t>C:\</a:t>
            </a:r>
            <a:r>
              <a:rPr lang="en-US" sz="2200" dirty="0" smtClean="0"/>
              <a:t>Windows\Microsoft.NET\Framework</a:t>
            </a:r>
          </a:p>
          <a:p>
            <a:pPr lvl="1"/>
            <a:r>
              <a:rPr lang="en-US" sz="2400" dirty="0"/>
              <a:t>You can also get to this tool directly from the Visual Studio 2010 Command Prompt.</a:t>
            </a:r>
          </a:p>
          <a:p>
            <a:pPr lvl="1"/>
            <a:r>
              <a:rPr lang="en-US" sz="2400" dirty="0"/>
              <a:t>After you get the command prompt, you use the aspnet_compiler.exe tool to perform an in-place </a:t>
            </a:r>
            <a:r>
              <a:rPr lang="en-US" sz="2400" dirty="0" err="1"/>
              <a:t>precompilation</a:t>
            </a:r>
            <a:r>
              <a:rPr lang="en-US" sz="2400" dirty="0"/>
              <a:t> using the following command:</a:t>
            </a:r>
          </a:p>
          <a:p>
            <a:pPr lvl="2"/>
            <a:r>
              <a:rPr lang="it-IT" sz="2200" dirty="0"/>
              <a:t>aspnet_compiler -p "C:\Inetpub\wwwroot\WROX" -v </a:t>
            </a:r>
            <a:r>
              <a:rPr lang="it-IT" sz="2200" dirty="0" smtClean="0"/>
              <a:t>none</a:t>
            </a:r>
            <a:endParaRPr lang="en-US" sz="2200" i="1" dirty="0" smtClean="0"/>
          </a:p>
        </p:txBody>
      </p:sp>
    </p:spTree>
    <p:extLst>
      <p:ext uri="{BB962C8B-B14F-4D97-AF65-F5344CB8AC3E}">
        <p14:creationId xmlns:p14="http://schemas.microsoft.com/office/powerpoint/2010/main" val="388080965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178322" cy="825929"/>
          </a:xfrm>
        </p:spPr>
        <p:txBody>
          <a:bodyPr>
            <a:normAutofit/>
          </a:bodyPr>
          <a:lstStyle/>
          <a:p>
            <a:r>
              <a:rPr lang="en-US" sz="4800" dirty="0"/>
              <a:t>Compilation (Cont..)</a:t>
            </a:r>
          </a:p>
        </p:txBody>
      </p:sp>
      <p:sp>
        <p:nvSpPr>
          <p:cNvPr id="3" name="Content Placeholder 2"/>
          <p:cNvSpPr>
            <a:spLocks noGrp="1"/>
          </p:cNvSpPr>
          <p:nvPr>
            <p:ph idx="1"/>
          </p:nvPr>
        </p:nvSpPr>
        <p:spPr>
          <a:xfrm>
            <a:off x="1251678" y="1208314"/>
            <a:ext cx="10406922" cy="5355772"/>
          </a:xfrm>
        </p:spPr>
        <p:txBody>
          <a:bodyPr>
            <a:normAutofit lnSpcReduction="10000"/>
          </a:bodyPr>
          <a:lstStyle/>
          <a:p>
            <a:pPr marL="457200" lvl="1" indent="-457200">
              <a:lnSpc>
                <a:spcPct val="120000"/>
              </a:lnSpc>
              <a:spcBef>
                <a:spcPts val="1200"/>
              </a:spcBef>
              <a:spcAft>
                <a:spcPts val="200"/>
              </a:spcAft>
              <a:buSzPct val="100000"/>
              <a:buFont typeface="Wingdings" panose="05000000000000000000" pitchFamily="2" charset="2"/>
              <a:buChar char="v"/>
            </a:pPr>
            <a:r>
              <a:rPr lang="en-US" sz="3000" b="1" dirty="0" err="1"/>
              <a:t>Precompilation</a:t>
            </a:r>
            <a:r>
              <a:rPr lang="en-US" sz="3000" b="1" dirty="0"/>
              <a:t> for deployment</a:t>
            </a:r>
          </a:p>
          <a:p>
            <a:pPr lvl="1">
              <a:lnSpc>
                <a:spcPct val="110000"/>
              </a:lnSpc>
            </a:pPr>
            <a:r>
              <a:rPr lang="en-US" sz="2200" dirty="0"/>
              <a:t>Compile your application down to some DLLs, which can then be deployed to customers, partners, or elsewhere for your own use.</a:t>
            </a:r>
          </a:p>
          <a:p>
            <a:pPr lvl="1">
              <a:lnSpc>
                <a:spcPct val="110000"/>
              </a:lnSpc>
            </a:pPr>
            <a:r>
              <a:rPr lang="en-US" sz="2200" dirty="0"/>
              <a:t>This means that your Web site code is completely removed and placed in the DLL when </a:t>
            </a:r>
            <a:r>
              <a:rPr lang="en-US" sz="2200" dirty="0" smtClean="0"/>
              <a:t>deployed.</a:t>
            </a:r>
          </a:p>
          <a:p>
            <a:pPr lvl="1">
              <a:lnSpc>
                <a:spcPct val="110000"/>
              </a:lnSpc>
            </a:pPr>
            <a:r>
              <a:rPr lang="en-US" sz="2200" dirty="0"/>
              <a:t>Before you take these </a:t>
            </a:r>
            <a:r>
              <a:rPr lang="en-US" sz="2200" dirty="0" err="1"/>
              <a:t>precompilation</a:t>
            </a:r>
            <a:r>
              <a:rPr lang="en-US" sz="2200" dirty="0"/>
              <a:t> steps, create a folder in your root drive called, for example, </a:t>
            </a:r>
            <a:r>
              <a:rPr lang="en-US" sz="2200" dirty="0" smtClean="0"/>
              <a:t>Compiled. </a:t>
            </a:r>
            <a:r>
              <a:rPr lang="en-US" sz="2200" dirty="0"/>
              <a:t>This folder is the one to which you will direct the compiler output.</a:t>
            </a:r>
            <a:endParaRPr lang="it-IT" sz="2200" dirty="0"/>
          </a:p>
          <a:p>
            <a:pPr lvl="2">
              <a:lnSpc>
                <a:spcPct val="110000"/>
              </a:lnSpc>
            </a:pPr>
            <a:r>
              <a:rPr lang="en-US" sz="2000" dirty="0" err="1"/>
              <a:t>aspnet_compiler</a:t>
            </a:r>
            <a:r>
              <a:rPr lang="en-US" sz="2000" dirty="0"/>
              <a:t> -v [Application Name] -p [Physical Location] [Target</a:t>
            </a:r>
            <a:r>
              <a:rPr lang="en-US" sz="2000" dirty="0" smtClean="0"/>
              <a:t>]</a:t>
            </a:r>
          </a:p>
          <a:p>
            <a:pPr lvl="2">
              <a:lnSpc>
                <a:spcPct val="110000"/>
              </a:lnSpc>
            </a:pPr>
            <a:r>
              <a:rPr lang="en-US" sz="2000" dirty="0" err="1"/>
              <a:t>aspnet_compiler</a:t>
            </a:r>
            <a:r>
              <a:rPr lang="en-US" sz="2000" dirty="0"/>
              <a:t> -v </a:t>
            </a:r>
            <a:r>
              <a:rPr lang="en-US" sz="2000" dirty="0" smtClean="0"/>
              <a:t>/</a:t>
            </a:r>
            <a:r>
              <a:rPr lang="en-US" sz="2000" dirty="0" err="1" smtClean="0"/>
              <a:t>SampleWebsite</a:t>
            </a:r>
            <a:r>
              <a:rPr lang="en-US" sz="2000" dirty="0" smtClean="0"/>
              <a:t> </a:t>
            </a:r>
            <a:r>
              <a:rPr lang="en-US" sz="2000" dirty="0"/>
              <a:t>-p </a:t>
            </a:r>
            <a:r>
              <a:rPr lang="en-US" sz="2000" dirty="0" smtClean="0"/>
              <a:t>D:\SampleWebsite D:\SampleWebsite\Compiled</a:t>
            </a:r>
          </a:p>
          <a:p>
            <a:pPr lvl="3">
              <a:lnSpc>
                <a:spcPct val="110000"/>
              </a:lnSpc>
            </a:pPr>
            <a:r>
              <a:rPr lang="en-US" sz="2000" dirty="0"/>
              <a:t>-v is a command for the virtual path of the application</a:t>
            </a:r>
            <a:r>
              <a:rPr lang="en-US" sz="2000" dirty="0" smtClean="0"/>
              <a:t>,</a:t>
            </a:r>
          </a:p>
          <a:p>
            <a:pPr lvl="3">
              <a:lnSpc>
                <a:spcPct val="110000"/>
              </a:lnSpc>
            </a:pPr>
            <a:r>
              <a:rPr lang="en-US" sz="2000" dirty="0"/>
              <a:t>–p, which is pointing to the physical path of the application.</a:t>
            </a:r>
          </a:p>
        </p:txBody>
      </p:sp>
    </p:spTree>
    <p:extLst>
      <p:ext uri="{BB962C8B-B14F-4D97-AF65-F5344CB8AC3E}">
        <p14:creationId xmlns:p14="http://schemas.microsoft.com/office/powerpoint/2010/main" val="23419618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178322" cy="847701"/>
          </a:xfrm>
        </p:spPr>
        <p:txBody>
          <a:bodyPr>
            <a:normAutofit/>
          </a:bodyPr>
          <a:lstStyle/>
          <a:p>
            <a:r>
              <a:rPr lang="en-US" sz="4800" dirty="0"/>
              <a:t>Compilation (Cont..)</a:t>
            </a:r>
          </a:p>
        </p:txBody>
      </p:sp>
      <p:sp>
        <p:nvSpPr>
          <p:cNvPr id="3" name="Content Placeholder 2"/>
          <p:cNvSpPr>
            <a:spLocks noGrp="1"/>
          </p:cNvSpPr>
          <p:nvPr>
            <p:ph idx="1"/>
          </p:nvPr>
        </p:nvSpPr>
        <p:spPr>
          <a:xfrm>
            <a:off x="936171" y="1328057"/>
            <a:ext cx="10493829" cy="4551535"/>
          </a:xfrm>
        </p:spPr>
        <p:txBody>
          <a:bodyPr>
            <a:normAutofit/>
          </a:bodyPr>
          <a:lstStyle/>
          <a:p>
            <a:pPr lvl="1"/>
            <a:r>
              <a:rPr lang="en-US" sz="2800" dirty="0"/>
              <a:t>Note that this compilation process does not compile every type of Web file.</a:t>
            </a:r>
          </a:p>
          <a:p>
            <a:pPr lvl="2"/>
            <a:r>
              <a:rPr lang="en-US" sz="2400" dirty="0"/>
              <a:t>HTML files</a:t>
            </a:r>
          </a:p>
          <a:p>
            <a:pPr lvl="2"/>
            <a:r>
              <a:rPr lang="en-US" sz="2400" dirty="0"/>
              <a:t>XML files</a:t>
            </a:r>
          </a:p>
          <a:p>
            <a:pPr lvl="2"/>
            <a:r>
              <a:rPr lang="en-US" sz="2400" dirty="0"/>
              <a:t>XSD </a:t>
            </a:r>
            <a:r>
              <a:rPr lang="en-US" sz="2400" dirty="0" smtClean="0"/>
              <a:t>files</a:t>
            </a:r>
            <a:endParaRPr lang="en-US" sz="2400" dirty="0"/>
          </a:p>
          <a:p>
            <a:pPr lvl="2"/>
            <a:r>
              <a:rPr lang="en-US" sz="2400" dirty="0" err="1"/>
              <a:t>web.config</a:t>
            </a:r>
            <a:r>
              <a:rPr lang="en-US" sz="2400" dirty="0"/>
              <a:t> files</a:t>
            </a:r>
          </a:p>
          <a:p>
            <a:pPr lvl="2"/>
            <a:r>
              <a:rPr lang="en-US" sz="2400" dirty="0"/>
              <a:t>Text files</a:t>
            </a:r>
          </a:p>
        </p:txBody>
      </p:sp>
    </p:spTree>
    <p:extLst>
      <p:ext uri="{BB962C8B-B14F-4D97-AF65-F5344CB8AC3E}">
        <p14:creationId xmlns:p14="http://schemas.microsoft.com/office/powerpoint/2010/main" val="35623408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178322" cy="891244"/>
          </a:xfrm>
        </p:spPr>
        <p:txBody>
          <a:bodyPr>
            <a:noAutofit/>
          </a:bodyPr>
          <a:lstStyle/>
          <a:p>
            <a:r>
              <a:rPr lang="en-US" sz="4800" dirty="0"/>
              <a:t>Object Oriented </a:t>
            </a:r>
            <a:r>
              <a:rPr lang="en-US" sz="4800" dirty="0" smtClean="0"/>
              <a:t>Programming</a:t>
            </a:r>
            <a:endParaRPr lang="en-US" sz="4800" dirty="0"/>
          </a:p>
        </p:txBody>
      </p:sp>
      <p:sp>
        <p:nvSpPr>
          <p:cNvPr id="3" name="Content Placeholder 2"/>
          <p:cNvSpPr>
            <a:spLocks noGrp="1"/>
          </p:cNvSpPr>
          <p:nvPr>
            <p:ph idx="1"/>
          </p:nvPr>
        </p:nvSpPr>
        <p:spPr>
          <a:xfrm>
            <a:off x="1293228" y="1375564"/>
            <a:ext cx="10277302" cy="4938153"/>
          </a:xfrm>
        </p:spPr>
        <p:txBody>
          <a:bodyPr>
            <a:normAutofit fontScale="55000" lnSpcReduction="20000"/>
          </a:bodyPr>
          <a:lstStyle/>
          <a:p>
            <a:r>
              <a:rPr lang="en-US" sz="5100" dirty="0" smtClean="0"/>
              <a:t>Classes</a:t>
            </a:r>
          </a:p>
          <a:p>
            <a:pPr lvl="1"/>
            <a:r>
              <a:rPr lang="en-US" sz="4000" dirty="0" smtClean="0"/>
              <a:t>Characteristics (Name, Attributes, Methods)</a:t>
            </a:r>
          </a:p>
          <a:p>
            <a:r>
              <a:rPr lang="en-US" sz="5100" dirty="0"/>
              <a:t>Objects</a:t>
            </a:r>
          </a:p>
          <a:p>
            <a:pPr lvl="1"/>
            <a:r>
              <a:rPr lang="en-US" sz="4000" dirty="0"/>
              <a:t>An instance of a </a:t>
            </a:r>
            <a:r>
              <a:rPr lang="en-US" sz="4000" dirty="0" smtClean="0"/>
              <a:t>class</a:t>
            </a:r>
            <a:endParaRPr lang="en-US" sz="4000" dirty="0"/>
          </a:p>
          <a:p>
            <a:r>
              <a:rPr lang="en-US" sz="5100" dirty="0"/>
              <a:t>Inheritance</a:t>
            </a:r>
          </a:p>
          <a:p>
            <a:pPr lvl="1"/>
            <a:r>
              <a:rPr lang="en-US" sz="4000" dirty="0"/>
              <a:t>Base Class and Derived Class</a:t>
            </a:r>
          </a:p>
          <a:p>
            <a:r>
              <a:rPr lang="en-US" sz="5100" dirty="0"/>
              <a:t>Encapsulation</a:t>
            </a:r>
          </a:p>
          <a:p>
            <a:pPr lvl="1"/>
            <a:r>
              <a:rPr lang="en-US" sz="4000" dirty="0"/>
              <a:t>Data can be encapsulated such that it is invisible to the “outside world”.</a:t>
            </a:r>
          </a:p>
          <a:p>
            <a:pPr lvl="1"/>
            <a:r>
              <a:rPr lang="en-US" sz="4000" dirty="0"/>
              <a:t>Data can only be accessed via </a:t>
            </a:r>
            <a:r>
              <a:rPr lang="en-US" sz="4000" dirty="0" smtClean="0"/>
              <a:t>methods</a:t>
            </a:r>
          </a:p>
          <a:p>
            <a:pPr marL="228600" lvl="1">
              <a:spcAft>
                <a:spcPts val="200"/>
              </a:spcAft>
              <a:buSzPct val="100000"/>
              <a:buFont typeface="Arial" panose="020B0604020202020204" pitchFamily="34" charset="0"/>
              <a:buChar char="•"/>
            </a:pPr>
            <a:r>
              <a:rPr lang="en-US" sz="5100" dirty="0"/>
              <a:t>Polymorphism</a:t>
            </a:r>
          </a:p>
          <a:p>
            <a:pPr lvl="1"/>
            <a:endParaRPr lang="en-US" sz="4000" dirty="0"/>
          </a:p>
          <a:p>
            <a:endParaRPr lang="en-US" dirty="0" smtClean="0"/>
          </a:p>
          <a:p>
            <a:endParaRPr lang="en-US" dirty="0" smtClean="0"/>
          </a:p>
          <a:p>
            <a:endParaRPr lang="en-US" dirty="0"/>
          </a:p>
        </p:txBody>
      </p:sp>
    </p:spTree>
    <p:extLst>
      <p:ext uri="{BB962C8B-B14F-4D97-AF65-F5344CB8AC3E}">
        <p14:creationId xmlns:p14="http://schemas.microsoft.com/office/powerpoint/2010/main" val="23367695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178322" cy="847701"/>
          </a:xfrm>
        </p:spPr>
        <p:txBody>
          <a:bodyPr>
            <a:normAutofit/>
          </a:bodyPr>
          <a:lstStyle/>
          <a:p>
            <a:r>
              <a:rPr lang="en-US" sz="4800" dirty="0"/>
              <a:t>Build Providers</a:t>
            </a:r>
          </a:p>
        </p:txBody>
      </p:sp>
      <p:sp>
        <p:nvSpPr>
          <p:cNvPr id="3" name="Content Placeholder 2"/>
          <p:cNvSpPr>
            <a:spLocks noGrp="1"/>
          </p:cNvSpPr>
          <p:nvPr>
            <p:ph idx="1"/>
          </p:nvPr>
        </p:nvSpPr>
        <p:spPr>
          <a:xfrm>
            <a:off x="783771" y="1230087"/>
            <a:ext cx="11016343" cy="5366656"/>
          </a:xfrm>
        </p:spPr>
        <p:txBody>
          <a:bodyPr>
            <a:normAutofit/>
          </a:bodyPr>
          <a:lstStyle/>
          <a:p>
            <a:pPr lvl="1"/>
            <a:r>
              <a:rPr lang="en-US" sz="2000" dirty="0"/>
              <a:t>The </a:t>
            </a:r>
            <a:r>
              <a:rPr lang="en-US" sz="2000" dirty="0" err="1"/>
              <a:t>App_Code</a:t>
            </a:r>
            <a:r>
              <a:rPr lang="en-US" sz="2000" dirty="0"/>
              <a:t> is a special folder in the application which will build the items inside it.</a:t>
            </a:r>
          </a:p>
          <a:p>
            <a:pPr lvl="1"/>
            <a:r>
              <a:rPr lang="en-US" sz="2000" dirty="0"/>
              <a:t>A build provider is a code generator that places the results of the build into memory so that it is accessible by the runtime</a:t>
            </a:r>
          </a:p>
          <a:p>
            <a:pPr lvl="1"/>
            <a:r>
              <a:rPr lang="en-US" sz="2000" dirty="0"/>
              <a:t>Build providers are preconfigured for all of the common file types such as .</a:t>
            </a:r>
            <a:r>
              <a:rPr lang="en-US" sz="2000" dirty="0" err="1"/>
              <a:t>aspx</a:t>
            </a:r>
            <a:r>
              <a:rPr lang="en-US" sz="2000" dirty="0"/>
              <a:t>, .</a:t>
            </a:r>
            <a:r>
              <a:rPr lang="en-US" sz="2000" dirty="0" err="1"/>
              <a:t>ascx</a:t>
            </a:r>
            <a:r>
              <a:rPr lang="en-US" sz="2000" dirty="0"/>
              <a:t>, .</a:t>
            </a:r>
            <a:r>
              <a:rPr lang="en-US" sz="2000" dirty="0" err="1"/>
              <a:t>asmx</a:t>
            </a:r>
            <a:r>
              <a:rPr lang="en-US" sz="2000" dirty="0"/>
              <a:t>, and several others. </a:t>
            </a:r>
          </a:p>
          <a:p>
            <a:pPr lvl="1"/>
            <a:r>
              <a:rPr lang="en-US" sz="2000" dirty="0" err="1"/>
              <a:t>System.Web.Compilation.PageBuildProvider</a:t>
            </a:r>
            <a:r>
              <a:rPr lang="en-US" sz="2000" dirty="0"/>
              <a:t> is a default providers used by the ASP.NET to compile and build .</a:t>
            </a:r>
            <a:r>
              <a:rPr lang="en-US" sz="2000" dirty="0" err="1"/>
              <a:t>aspx</a:t>
            </a:r>
            <a:r>
              <a:rPr lang="en-US" sz="2000" dirty="0"/>
              <a:t> extension pages. </a:t>
            </a:r>
          </a:p>
          <a:p>
            <a:pPr lvl="1"/>
            <a:r>
              <a:rPr lang="en-US" sz="2000" dirty="0"/>
              <a:t>There are many other providers used by ASP.NET when building the application. Each provider is registered using an extension and the type. </a:t>
            </a:r>
          </a:p>
          <a:p>
            <a:pPr lvl="2"/>
            <a:r>
              <a:rPr lang="en-US" sz="1800" dirty="0" smtClean="0"/>
              <a:t>&lt;</a:t>
            </a:r>
            <a:r>
              <a:rPr lang="en-US" sz="1800" dirty="0"/>
              <a:t>add extension=".</a:t>
            </a:r>
            <a:r>
              <a:rPr lang="en-US" sz="1800" dirty="0" err="1"/>
              <a:t>aspx</a:t>
            </a:r>
            <a:r>
              <a:rPr lang="en-US" sz="1800" dirty="0"/>
              <a:t>" type="</a:t>
            </a:r>
            <a:r>
              <a:rPr lang="en-US" sz="1800" dirty="0" err="1"/>
              <a:t>System.Web.Compilation.PageBuildProvider</a:t>
            </a:r>
            <a:r>
              <a:rPr lang="en-US" sz="1800" dirty="0"/>
              <a:t>" /&gt; </a:t>
            </a:r>
            <a:endParaRPr lang="en-US" sz="1800" dirty="0" smtClean="0"/>
          </a:p>
          <a:p>
            <a:pPr lvl="2"/>
            <a:r>
              <a:rPr lang="en-US" sz="1800" dirty="0" smtClean="0"/>
              <a:t>&lt;</a:t>
            </a:r>
            <a:r>
              <a:rPr lang="en-US" sz="1800" dirty="0"/>
              <a:t>add extension=".</a:t>
            </a:r>
            <a:r>
              <a:rPr lang="en-US" sz="1800" dirty="0" err="1"/>
              <a:t>ascx</a:t>
            </a:r>
            <a:r>
              <a:rPr lang="en-US" sz="1800" dirty="0"/>
              <a:t>" type="</a:t>
            </a:r>
            <a:r>
              <a:rPr lang="en-US" sz="1800" dirty="0" err="1"/>
              <a:t>System.Web.Compilation.UserControlBuildProvider</a:t>
            </a:r>
            <a:r>
              <a:rPr lang="en-US" sz="1800" dirty="0"/>
              <a:t>" /&gt; </a:t>
            </a:r>
            <a:endParaRPr lang="en-US" sz="1800" dirty="0" smtClean="0"/>
          </a:p>
          <a:p>
            <a:pPr lvl="2"/>
            <a:r>
              <a:rPr lang="en-US" sz="1800" dirty="0" smtClean="0"/>
              <a:t>&lt;</a:t>
            </a:r>
            <a:r>
              <a:rPr lang="en-US" sz="1800" dirty="0"/>
              <a:t>add extension=".master" type="</a:t>
            </a:r>
            <a:r>
              <a:rPr lang="en-US" sz="1800" dirty="0" err="1"/>
              <a:t>System.Web.Compilation.MasterPageBuildProvider</a:t>
            </a:r>
            <a:r>
              <a:rPr lang="en-US" sz="1800" dirty="0"/>
              <a:t>" /&gt; </a:t>
            </a:r>
            <a:endParaRPr lang="en-US" sz="1800" dirty="0" smtClean="0"/>
          </a:p>
          <a:p>
            <a:pPr lvl="2"/>
            <a:r>
              <a:rPr lang="en-US" sz="1800" dirty="0" smtClean="0"/>
              <a:t>&lt;</a:t>
            </a:r>
            <a:r>
              <a:rPr lang="en-US" sz="1800" dirty="0"/>
              <a:t>add extension=".</a:t>
            </a:r>
            <a:r>
              <a:rPr lang="en-US" sz="1800" dirty="0" err="1"/>
              <a:t>asmx</a:t>
            </a:r>
            <a:r>
              <a:rPr lang="en-US" sz="1800" dirty="0"/>
              <a:t>" type="</a:t>
            </a:r>
            <a:r>
              <a:rPr lang="en-US" sz="1800" dirty="0" err="1"/>
              <a:t>System.Web.Compilation.WebServiceBuildProvider</a:t>
            </a:r>
            <a:r>
              <a:rPr lang="en-US" sz="1800" dirty="0"/>
              <a:t>" /&gt;</a:t>
            </a:r>
          </a:p>
        </p:txBody>
      </p:sp>
    </p:spTree>
    <p:extLst>
      <p:ext uri="{BB962C8B-B14F-4D97-AF65-F5344CB8AC3E}">
        <p14:creationId xmlns:p14="http://schemas.microsoft.com/office/powerpoint/2010/main" val="420648147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178322" cy="836815"/>
          </a:xfrm>
        </p:spPr>
        <p:txBody>
          <a:bodyPr>
            <a:normAutofit/>
          </a:bodyPr>
          <a:lstStyle/>
          <a:p>
            <a:r>
              <a:rPr lang="en-US" sz="4800" dirty="0" err="1"/>
              <a:t>Global.asax</a:t>
            </a:r>
            <a:endParaRPr lang="en-US" sz="4800" dirty="0"/>
          </a:p>
        </p:txBody>
      </p:sp>
      <p:sp>
        <p:nvSpPr>
          <p:cNvPr id="3" name="Content Placeholder 2"/>
          <p:cNvSpPr>
            <a:spLocks noGrp="1"/>
          </p:cNvSpPr>
          <p:nvPr>
            <p:ph idx="1"/>
          </p:nvPr>
        </p:nvSpPr>
        <p:spPr>
          <a:xfrm>
            <a:off x="1077686" y="1295402"/>
            <a:ext cx="10722428" cy="5323113"/>
          </a:xfrm>
        </p:spPr>
        <p:txBody>
          <a:bodyPr>
            <a:normAutofit/>
          </a:bodyPr>
          <a:lstStyle/>
          <a:p>
            <a:pPr lvl="1"/>
            <a:r>
              <a:rPr lang="en-US" sz="2000" dirty="0"/>
              <a:t>Used by the application to hold application-level events, objects, and </a:t>
            </a:r>
            <a:r>
              <a:rPr lang="en-US" sz="2000" dirty="0" smtClean="0"/>
              <a:t>variables</a:t>
            </a:r>
          </a:p>
          <a:p>
            <a:pPr lvl="1"/>
            <a:r>
              <a:rPr lang="en-US" sz="2000" dirty="0"/>
              <a:t>ASP.NET </a:t>
            </a:r>
            <a:r>
              <a:rPr lang="en-US" sz="2000" dirty="0" smtClean="0"/>
              <a:t>applications </a:t>
            </a:r>
            <a:r>
              <a:rPr lang="en-US" sz="2000" dirty="0"/>
              <a:t>can have only a single </a:t>
            </a:r>
            <a:r>
              <a:rPr lang="en-US" sz="2000" dirty="0" err="1"/>
              <a:t>Global.asax</a:t>
            </a:r>
            <a:r>
              <a:rPr lang="en-US" sz="2000" dirty="0"/>
              <a:t> file</a:t>
            </a:r>
            <a:r>
              <a:rPr lang="en-US" sz="2000" dirty="0" smtClean="0"/>
              <a:t>.</a:t>
            </a:r>
          </a:p>
          <a:p>
            <a:pPr marL="201168" lvl="1" indent="0">
              <a:buNone/>
            </a:pPr>
            <a:r>
              <a:rPr lang="en-US" sz="2800" b="1" dirty="0" smtClean="0"/>
              <a:t>Events</a:t>
            </a:r>
            <a:endParaRPr lang="en-US" sz="2000" dirty="0" smtClean="0"/>
          </a:p>
          <a:p>
            <a:pPr lvl="1"/>
            <a:r>
              <a:rPr lang="en-US" sz="2400" dirty="0" err="1" smtClean="0"/>
              <a:t>Application_Start</a:t>
            </a:r>
            <a:r>
              <a:rPr lang="en-US" dirty="0" smtClean="0"/>
              <a:t> </a:t>
            </a:r>
          </a:p>
          <a:p>
            <a:pPr lvl="2"/>
            <a:r>
              <a:rPr lang="en-US" sz="2000" dirty="0" smtClean="0"/>
              <a:t>Called </a:t>
            </a:r>
            <a:r>
              <a:rPr lang="en-US" sz="2000" dirty="0"/>
              <a:t>when the application receives its very first </a:t>
            </a:r>
            <a:r>
              <a:rPr lang="en-US" sz="2000" dirty="0" smtClean="0"/>
              <a:t>request. </a:t>
            </a:r>
          </a:p>
          <a:p>
            <a:pPr lvl="2"/>
            <a:r>
              <a:rPr lang="en-US" sz="2000" dirty="0" smtClean="0"/>
              <a:t>Assign any application-level variables or state that must be maintained across all users.</a:t>
            </a:r>
          </a:p>
          <a:p>
            <a:pPr lvl="1"/>
            <a:r>
              <a:rPr lang="en-US" sz="2400" dirty="0" err="1" smtClean="0"/>
              <a:t>Session_Start</a:t>
            </a:r>
            <a:endParaRPr lang="en-US" dirty="0" smtClean="0"/>
          </a:p>
          <a:p>
            <a:pPr lvl="2"/>
            <a:r>
              <a:rPr lang="en-US" sz="2000" dirty="0" smtClean="0"/>
              <a:t>Fired </a:t>
            </a:r>
            <a:r>
              <a:rPr lang="en-US" sz="2000" dirty="0"/>
              <a:t>when an individual user accesses the application for the first time. </a:t>
            </a:r>
          </a:p>
          <a:p>
            <a:pPr lvl="2"/>
            <a:r>
              <a:rPr lang="en-US" sz="2000" dirty="0"/>
              <a:t>The </a:t>
            </a:r>
            <a:r>
              <a:rPr lang="en-US" sz="2000" dirty="0" err="1"/>
              <a:t>Application_Start</a:t>
            </a:r>
            <a:r>
              <a:rPr lang="en-US" sz="2000" dirty="0"/>
              <a:t> event fires once when the first request comes in, which gets the application going, but the </a:t>
            </a:r>
            <a:r>
              <a:rPr lang="en-US" sz="2000" dirty="0" err="1"/>
              <a:t>Session_Start</a:t>
            </a:r>
            <a:r>
              <a:rPr lang="en-US" sz="2000" dirty="0"/>
              <a:t> is invoked for each end user who requests something from the application for the first time.</a:t>
            </a:r>
          </a:p>
        </p:txBody>
      </p:sp>
    </p:spTree>
    <p:extLst>
      <p:ext uri="{BB962C8B-B14F-4D97-AF65-F5344CB8AC3E}">
        <p14:creationId xmlns:p14="http://schemas.microsoft.com/office/powerpoint/2010/main" val="26305245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6"/>
            <a:ext cx="10178322" cy="858586"/>
          </a:xfrm>
        </p:spPr>
        <p:txBody>
          <a:bodyPr>
            <a:normAutofit/>
          </a:bodyPr>
          <a:lstStyle/>
          <a:p>
            <a:r>
              <a:rPr lang="en-US" sz="4800" dirty="0" err="1"/>
              <a:t>Global.asax</a:t>
            </a:r>
            <a:r>
              <a:rPr lang="en-US" sz="4800" dirty="0"/>
              <a:t> (Cont..)</a:t>
            </a:r>
          </a:p>
        </p:txBody>
      </p:sp>
      <p:sp>
        <p:nvSpPr>
          <p:cNvPr id="3" name="Content Placeholder 2"/>
          <p:cNvSpPr>
            <a:spLocks noGrp="1"/>
          </p:cNvSpPr>
          <p:nvPr>
            <p:ph idx="1"/>
          </p:nvPr>
        </p:nvSpPr>
        <p:spPr>
          <a:xfrm>
            <a:off x="892629" y="1295401"/>
            <a:ext cx="10635342" cy="5312229"/>
          </a:xfrm>
        </p:spPr>
        <p:txBody>
          <a:bodyPr>
            <a:normAutofit/>
          </a:bodyPr>
          <a:lstStyle/>
          <a:p>
            <a:pPr lvl="1"/>
            <a:r>
              <a:rPr lang="en-US" sz="2400" dirty="0" err="1" smtClean="0"/>
              <a:t>Application_BeginRequest</a:t>
            </a:r>
            <a:endParaRPr lang="en-US" dirty="0"/>
          </a:p>
          <a:p>
            <a:pPr lvl="2"/>
            <a:r>
              <a:rPr lang="en-US" sz="2000" dirty="0"/>
              <a:t>Triggered before each and every request that comes its way.</a:t>
            </a:r>
          </a:p>
          <a:p>
            <a:pPr lvl="2"/>
            <a:r>
              <a:rPr lang="en-US" sz="2000" dirty="0"/>
              <a:t>Before request is processed, the </a:t>
            </a:r>
            <a:r>
              <a:rPr lang="en-US" sz="2000" dirty="0" err="1"/>
              <a:t>Application_BeginRequest</a:t>
            </a:r>
            <a:r>
              <a:rPr lang="en-US" sz="2000" dirty="0"/>
              <a:t> is triggered and dealt with before any processing of the request occurs</a:t>
            </a:r>
            <a:r>
              <a:rPr lang="en-US" sz="2000" dirty="0" smtClean="0"/>
              <a:t>.</a:t>
            </a:r>
          </a:p>
          <a:p>
            <a:pPr lvl="1"/>
            <a:r>
              <a:rPr lang="en-US" sz="2400" dirty="0"/>
              <a:t>Application</a:t>
            </a:r>
            <a:r>
              <a:rPr lang="en-US" sz="2400" dirty="0" smtClean="0"/>
              <a:t>_</a:t>
            </a:r>
            <a:r>
              <a:rPr lang="en-US" sz="2400" dirty="0"/>
              <a:t> </a:t>
            </a:r>
            <a:r>
              <a:rPr lang="en-US" sz="2400" dirty="0" err="1" smtClean="0"/>
              <a:t>AuthenticateRequest</a:t>
            </a:r>
            <a:endParaRPr lang="en-US" sz="2400" dirty="0" smtClean="0"/>
          </a:p>
          <a:p>
            <a:pPr lvl="2"/>
            <a:r>
              <a:rPr lang="en-US" sz="2000" dirty="0"/>
              <a:t>Triggered for each request and enables you to set up custom authentications for a request. </a:t>
            </a:r>
            <a:endParaRPr lang="en-US" sz="2000" dirty="0" smtClean="0"/>
          </a:p>
          <a:p>
            <a:pPr lvl="1"/>
            <a:r>
              <a:rPr lang="en-US" sz="2400" dirty="0"/>
              <a:t>Application_ </a:t>
            </a:r>
            <a:r>
              <a:rPr lang="en-US" sz="2400" dirty="0" smtClean="0"/>
              <a:t>Error</a:t>
            </a:r>
          </a:p>
          <a:p>
            <a:pPr lvl="2"/>
            <a:r>
              <a:rPr lang="en-US" sz="2000" dirty="0"/>
              <a:t>Triggered when an error is thrown anywhere in the application by any user of the application.</a:t>
            </a:r>
          </a:p>
          <a:p>
            <a:pPr lvl="2"/>
            <a:r>
              <a:rPr lang="en-US" sz="2000" dirty="0"/>
              <a:t>This is an ideal spot to provide application-wide error handling or an event recording the errors to the server’s event logs</a:t>
            </a:r>
          </a:p>
        </p:txBody>
      </p:sp>
    </p:spTree>
    <p:extLst>
      <p:ext uri="{BB962C8B-B14F-4D97-AF65-F5344CB8AC3E}">
        <p14:creationId xmlns:p14="http://schemas.microsoft.com/office/powerpoint/2010/main" val="103493888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178322" cy="858586"/>
          </a:xfrm>
        </p:spPr>
        <p:txBody>
          <a:bodyPr>
            <a:normAutofit/>
          </a:bodyPr>
          <a:lstStyle/>
          <a:p>
            <a:r>
              <a:rPr lang="en-US" sz="4800" dirty="0" err="1"/>
              <a:t>Global.asax</a:t>
            </a:r>
            <a:r>
              <a:rPr lang="en-US" sz="4800" dirty="0"/>
              <a:t> (Cont..)</a:t>
            </a:r>
          </a:p>
        </p:txBody>
      </p:sp>
      <p:sp>
        <p:nvSpPr>
          <p:cNvPr id="3" name="Content Placeholder 2"/>
          <p:cNvSpPr>
            <a:spLocks noGrp="1"/>
          </p:cNvSpPr>
          <p:nvPr>
            <p:ph idx="1"/>
          </p:nvPr>
        </p:nvSpPr>
        <p:spPr>
          <a:xfrm>
            <a:off x="925286" y="1338943"/>
            <a:ext cx="10504714" cy="4953000"/>
          </a:xfrm>
        </p:spPr>
        <p:txBody>
          <a:bodyPr/>
          <a:lstStyle/>
          <a:p>
            <a:pPr lvl="1"/>
            <a:r>
              <a:rPr lang="en-US" sz="2400" dirty="0" err="1"/>
              <a:t>Session_End</a:t>
            </a:r>
            <a:endParaRPr lang="en-US" sz="2400" dirty="0"/>
          </a:p>
          <a:p>
            <a:pPr lvl="2"/>
            <a:r>
              <a:rPr lang="en-US" sz="2000" dirty="0"/>
              <a:t>Code that runs when a session ends. </a:t>
            </a:r>
          </a:p>
          <a:p>
            <a:pPr lvl="2"/>
            <a:r>
              <a:rPr lang="en-US" sz="2000" dirty="0" smtClean="0"/>
              <a:t>The </a:t>
            </a:r>
            <a:r>
              <a:rPr lang="en-US" sz="2000" dirty="0" err="1"/>
              <a:t>Session_End</a:t>
            </a:r>
            <a:r>
              <a:rPr lang="en-US" sz="2000" dirty="0"/>
              <a:t> event is raised only when the </a:t>
            </a:r>
            <a:r>
              <a:rPr lang="en-US" sz="2000" dirty="0" err="1"/>
              <a:t>sessionstate</a:t>
            </a:r>
            <a:r>
              <a:rPr lang="en-US" sz="2000" dirty="0"/>
              <a:t> mode is set to </a:t>
            </a:r>
            <a:r>
              <a:rPr lang="en-US" sz="2000" dirty="0" err="1"/>
              <a:t>InProc</a:t>
            </a:r>
            <a:r>
              <a:rPr lang="en-US" sz="2000" dirty="0"/>
              <a:t> in the </a:t>
            </a:r>
            <a:r>
              <a:rPr lang="en-US" sz="2000" dirty="0" err="1"/>
              <a:t>Web.config</a:t>
            </a:r>
            <a:r>
              <a:rPr lang="en-US" sz="2000" dirty="0"/>
              <a:t> file. </a:t>
            </a:r>
            <a:endParaRPr lang="en-US" sz="2000" dirty="0" smtClean="0"/>
          </a:p>
          <a:p>
            <a:pPr lvl="2"/>
            <a:r>
              <a:rPr lang="en-US" sz="2000" dirty="0" smtClean="0"/>
              <a:t>If </a:t>
            </a:r>
            <a:r>
              <a:rPr lang="en-US" sz="2000" dirty="0"/>
              <a:t>session mode is set to </a:t>
            </a:r>
            <a:r>
              <a:rPr lang="en-US" sz="2000" dirty="0" err="1" smtClean="0"/>
              <a:t>StateServer</a:t>
            </a:r>
            <a:r>
              <a:rPr lang="en-US" sz="2000" dirty="0" smtClean="0"/>
              <a:t> </a:t>
            </a:r>
            <a:r>
              <a:rPr lang="en-US" sz="2000" dirty="0"/>
              <a:t>or </a:t>
            </a:r>
            <a:r>
              <a:rPr lang="en-US" sz="2000" dirty="0" err="1"/>
              <a:t>SQLServer</a:t>
            </a:r>
            <a:r>
              <a:rPr lang="en-US" sz="2000" dirty="0"/>
              <a:t>, the event is not raised</a:t>
            </a:r>
            <a:r>
              <a:rPr lang="en-US" sz="2000" dirty="0" smtClean="0"/>
              <a:t>.</a:t>
            </a:r>
          </a:p>
          <a:p>
            <a:pPr lvl="1"/>
            <a:r>
              <a:rPr lang="en-US" sz="2400" dirty="0" err="1"/>
              <a:t>Application_End</a:t>
            </a:r>
            <a:endParaRPr lang="en-US" sz="2400" dirty="0"/>
          </a:p>
          <a:p>
            <a:pPr lvl="2"/>
            <a:r>
              <a:rPr lang="en-US" sz="2000" dirty="0"/>
              <a:t>Triggered when the application comes to an end.</a:t>
            </a:r>
          </a:p>
        </p:txBody>
      </p:sp>
    </p:spTree>
    <p:extLst>
      <p:ext uri="{BB962C8B-B14F-4D97-AF65-F5344CB8AC3E}">
        <p14:creationId xmlns:p14="http://schemas.microsoft.com/office/powerpoint/2010/main" val="6395893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t>Software Architectures Overview</a:t>
            </a:r>
          </a:p>
        </p:txBody>
      </p:sp>
      <p:sp>
        <p:nvSpPr>
          <p:cNvPr id="3" name="Content Placeholder 2"/>
          <p:cNvSpPr>
            <a:spLocks noGrp="1"/>
          </p:cNvSpPr>
          <p:nvPr>
            <p:ph idx="1"/>
          </p:nvPr>
        </p:nvSpPr>
        <p:spPr>
          <a:xfrm>
            <a:off x="1254764" y="1257909"/>
            <a:ext cx="10058400" cy="5229977"/>
          </a:xfrm>
        </p:spPr>
        <p:txBody>
          <a:bodyPr>
            <a:normAutofit/>
          </a:bodyPr>
          <a:lstStyle/>
          <a:p>
            <a:r>
              <a:rPr lang="en-US" sz="2800" b="1" dirty="0"/>
              <a:t>File Server</a:t>
            </a:r>
          </a:p>
          <a:p>
            <a:pPr lvl="1"/>
            <a:r>
              <a:rPr lang="en-US" sz="2200" dirty="0"/>
              <a:t>In a file </a:t>
            </a:r>
            <a:r>
              <a:rPr lang="en-US" sz="2200" dirty="0" smtClean="0"/>
              <a:t>server </a:t>
            </a:r>
            <a:r>
              <a:rPr lang="en-US" sz="2200" dirty="0"/>
              <a:t>a computer attached to a network that provides a location for shared disk access.</a:t>
            </a:r>
          </a:p>
          <a:p>
            <a:pPr lvl="2"/>
            <a:r>
              <a:rPr lang="en-US" sz="2200" dirty="0" smtClean="0"/>
              <a:t>Such </a:t>
            </a:r>
            <a:r>
              <a:rPr lang="en-US" sz="2200" dirty="0"/>
              <a:t>as documents, sound files, photographs, movies, images, databases, etc.</a:t>
            </a:r>
          </a:p>
          <a:p>
            <a:pPr lvl="1"/>
            <a:r>
              <a:rPr lang="en-US" sz="2200" dirty="0"/>
              <a:t>Can be accessed by the workstations that are able to reach the computer that shares the access through a computer network.</a:t>
            </a:r>
          </a:p>
          <a:p>
            <a:pPr lvl="1"/>
            <a:r>
              <a:rPr lang="en-US" sz="2200" dirty="0"/>
              <a:t>The term server highlights the role of the machine in the client–server scheme, where the clients are the workstations using the storage.</a:t>
            </a:r>
          </a:p>
          <a:p>
            <a:pPr lvl="1"/>
            <a:r>
              <a:rPr lang="en-US" sz="2200" dirty="0"/>
              <a:t> A file server does not perform computational tasks, and does not run programs on behalf of its clients.</a:t>
            </a:r>
          </a:p>
        </p:txBody>
      </p:sp>
    </p:spTree>
    <p:extLst>
      <p:ext uri="{BB962C8B-B14F-4D97-AF65-F5344CB8AC3E}">
        <p14:creationId xmlns:p14="http://schemas.microsoft.com/office/powerpoint/2010/main" val="41669621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178322" cy="883611"/>
          </a:xfrm>
        </p:spPr>
        <p:txBody>
          <a:bodyPr>
            <a:normAutofit/>
          </a:bodyPr>
          <a:lstStyle/>
          <a:p>
            <a:r>
              <a:rPr lang="en-US" sz="4800" dirty="0"/>
              <a:t>Software Architectures Overview </a:t>
            </a:r>
          </a:p>
        </p:txBody>
      </p:sp>
      <p:sp>
        <p:nvSpPr>
          <p:cNvPr id="3" name="Content Placeholder 2"/>
          <p:cNvSpPr>
            <a:spLocks noGrp="1"/>
          </p:cNvSpPr>
          <p:nvPr>
            <p:ph idx="1"/>
          </p:nvPr>
        </p:nvSpPr>
        <p:spPr>
          <a:xfrm>
            <a:off x="1238795" y="1600195"/>
            <a:ext cx="5969648" cy="3200641"/>
          </a:xfrm>
        </p:spPr>
        <p:txBody>
          <a:bodyPr/>
          <a:lstStyle/>
          <a:p>
            <a:pPr>
              <a:lnSpc>
                <a:spcPct val="70000"/>
              </a:lnSpc>
              <a:spcBef>
                <a:spcPts val="1800"/>
              </a:spcBef>
              <a:spcAft>
                <a:spcPts val="1200"/>
              </a:spcAft>
            </a:pPr>
            <a:r>
              <a:rPr lang="en-US" sz="2800" b="1" dirty="0"/>
              <a:t>Two-Tier </a:t>
            </a:r>
            <a:r>
              <a:rPr lang="en-US" sz="2800" b="1" dirty="0" smtClean="0"/>
              <a:t>Architecture</a:t>
            </a:r>
          </a:p>
          <a:p>
            <a:pPr lvl="1">
              <a:lnSpc>
                <a:spcPct val="100000"/>
              </a:lnSpc>
            </a:pPr>
            <a:r>
              <a:rPr lang="en-US" sz="2200" dirty="0"/>
              <a:t>Client Server architecture (Client Tier, Data Tier)</a:t>
            </a:r>
          </a:p>
          <a:p>
            <a:pPr lvl="1">
              <a:lnSpc>
                <a:spcPct val="100000"/>
              </a:lnSpc>
            </a:pPr>
            <a:r>
              <a:rPr lang="en-US" sz="2200" dirty="0"/>
              <a:t>Direct communication</a:t>
            </a:r>
          </a:p>
          <a:p>
            <a:pPr lvl="1">
              <a:lnSpc>
                <a:spcPct val="100000"/>
              </a:lnSpc>
            </a:pPr>
            <a:r>
              <a:rPr lang="en-US" sz="2200" dirty="0"/>
              <a:t>No intermediate between client and server.</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39072" y="1615794"/>
            <a:ext cx="3904762" cy="3076190"/>
          </a:xfrm>
          <a:prstGeom prst="rect">
            <a:avLst/>
          </a:prstGeom>
        </p:spPr>
      </p:pic>
    </p:spTree>
    <p:extLst>
      <p:ext uri="{BB962C8B-B14F-4D97-AF65-F5344CB8AC3E}">
        <p14:creationId xmlns:p14="http://schemas.microsoft.com/office/powerpoint/2010/main" val="1052309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79" y="394978"/>
            <a:ext cx="10158549" cy="867765"/>
          </a:xfrm>
        </p:spPr>
        <p:txBody>
          <a:bodyPr>
            <a:noAutofit/>
          </a:bodyPr>
          <a:lstStyle/>
          <a:p>
            <a:r>
              <a:rPr lang="en-US" sz="4800" dirty="0"/>
              <a:t>Software Architectures Overview </a:t>
            </a:r>
          </a:p>
        </p:txBody>
      </p:sp>
      <p:sp>
        <p:nvSpPr>
          <p:cNvPr id="3" name="Content Placeholder 2"/>
          <p:cNvSpPr>
            <a:spLocks noGrp="1"/>
          </p:cNvSpPr>
          <p:nvPr>
            <p:ph idx="1"/>
          </p:nvPr>
        </p:nvSpPr>
        <p:spPr>
          <a:xfrm>
            <a:off x="1097280" y="1344993"/>
            <a:ext cx="10058400" cy="5273524"/>
          </a:xfrm>
        </p:spPr>
        <p:txBody>
          <a:bodyPr>
            <a:normAutofit/>
          </a:bodyPr>
          <a:lstStyle/>
          <a:p>
            <a:r>
              <a:rPr lang="en-US" sz="2800" b="1" dirty="0"/>
              <a:t>Three Tier </a:t>
            </a:r>
            <a:r>
              <a:rPr lang="en-US" sz="2800" b="1" dirty="0" smtClean="0"/>
              <a:t>Architecture</a:t>
            </a:r>
          </a:p>
          <a:p>
            <a:pPr lvl="1"/>
            <a:r>
              <a:rPr lang="en-US" sz="2200" dirty="0" smtClean="0"/>
              <a:t>Client layer, Business layer, and Data layer</a:t>
            </a:r>
            <a:endParaRPr lang="en-US" sz="2200" dirty="0"/>
          </a:p>
          <a:p>
            <a:pPr marL="201168" lvl="1" indent="0">
              <a:lnSpc>
                <a:spcPct val="90000"/>
              </a:lnSpc>
              <a:spcBef>
                <a:spcPts val="1200"/>
              </a:spcBef>
              <a:spcAft>
                <a:spcPts val="400"/>
              </a:spcAft>
              <a:buClr>
                <a:schemeClr val="accent1"/>
              </a:buClr>
              <a:buNone/>
            </a:pPr>
            <a:r>
              <a:rPr lang="en-US" sz="2800" b="1" dirty="0">
                <a:solidFill>
                  <a:schemeClr val="tx1">
                    <a:lumMod val="75000"/>
                    <a:lumOff val="25000"/>
                  </a:schemeClr>
                </a:solidFill>
              </a:rPr>
              <a:t>Client Layer:</a:t>
            </a:r>
          </a:p>
          <a:p>
            <a:pPr lvl="2">
              <a:spcBef>
                <a:spcPts val="1200"/>
              </a:spcBef>
              <a:buFont typeface="Wingdings" panose="05000000000000000000" pitchFamily="2" charset="2"/>
              <a:buChar char="§"/>
            </a:pPr>
            <a:r>
              <a:rPr lang="en-US" sz="2200" dirty="0"/>
              <a:t>A</a:t>
            </a:r>
            <a:r>
              <a:rPr lang="en-US" sz="2200" dirty="0" smtClean="0"/>
              <a:t>lso </a:t>
            </a:r>
            <a:r>
              <a:rPr lang="en-US" sz="2200" dirty="0"/>
              <a:t>called as Presentation layer, contains UI part of our application.</a:t>
            </a:r>
          </a:p>
          <a:p>
            <a:pPr marL="201168" lvl="1" indent="0">
              <a:lnSpc>
                <a:spcPct val="90000"/>
              </a:lnSpc>
              <a:spcBef>
                <a:spcPts val="1200"/>
              </a:spcBef>
              <a:spcAft>
                <a:spcPts val="400"/>
              </a:spcAft>
              <a:buClr>
                <a:schemeClr val="accent1"/>
              </a:buClr>
              <a:buNone/>
            </a:pPr>
            <a:r>
              <a:rPr lang="en-US" sz="2800" b="1" dirty="0">
                <a:solidFill>
                  <a:schemeClr val="tx1">
                    <a:lumMod val="75000"/>
                    <a:lumOff val="25000"/>
                  </a:schemeClr>
                </a:solidFill>
              </a:rPr>
              <a:t>Business Layer:</a:t>
            </a:r>
          </a:p>
          <a:p>
            <a:pPr lvl="2">
              <a:spcBef>
                <a:spcPts val="1200"/>
              </a:spcBef>
              <a:buFont typeface="Wingdings" panose="05000000000000000000" pitchFamily="2" charset="2"/>
              <a:buChar char="§"/>
            </a:pPr>
            <a:r>
              <a:rPr lang="en-US" sz="2200" dirty="0"/>
              <a:t>Interface between Client layer and Data Access Layer </a:t>
            </a:r>
            <a:r>
              <a:rPr lang="en-US" sz="2200" dirty="0" smtClean="0"/>
              <a:t>(Intermediary </a:t>
            </a:r>
            <a:r>
              <a:rPr lang="en-US" sz="2200" dirty="0"/>
              <a:t>layer).</a:t>
            </a:r>
          </a:p>
          <a:p>
            <a:pPr lvl="2">
              <a:spcBef>
                <a:spcPts val="1200"/>
              </a:spcBef>
              <a:buFont typeface="Wingdings" panose="05000000000000000000" pitchFamily="2" charset="2"/>
              <a:buChar char="§"/>
            </a:pPr>
            <a:r>
              <a:rPr lang="en-US" sz="2200" dirty="0" smtClean="0"/>
              <a:t>Includes business logics (validation of data, calculations, data insertion)</a:t>
            </a:r>
          </a:p>
        </p:txBody>
      </p:sp>
    </p:spTree>
    <p:extLst>
      <p:ext uri="{BB962C8B-B14F-4D97-AF65-F5344CB8AC3E}">
        <p14:creationId xmlns:p14="http://schemas.microsoft.com/office/powerpoint/2010/main" val="1230710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178322" cy="880358"/>
          </a:xfrm>
        </p:spPr>
        <p:txBody>
          <a:bodyPr>
            <a:normAutofit/>
          </a:bodyPr>
          <a:lstStyle/>
          <a:p>
            <a:r>
              <a:rPr lang="en-US" sz="4800" dirty="0"/>
              <a:t>Software Architectures </a:t>
            </a:r>
            <a:r>
              <a:rPr lang="en-US" sz="4800" dirty="0" smtClean="0"/>
              <a:t>Overview</a:t>
            </a:r>
            <a:endParaRPr lang="en-US" sz="4800"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833288" y="1685978"/>
            <a:ext cx="4790476" cy="3076190"/>
          </a:xfrm>
        </p:spPr>
      </p:pic>
      <p:sp>
        <p:nvSpPr>
          <p:cNvPr id="6" name="Content Placeholder 2"/>
          <p:cNvSpPr txBox="1">
            <a:spLocks/>
          </p:cNvSpPr>
          <p:nvPr/>
        </p:nvSpPr>
        <p:spPr>
          <a:xfrm>
            <a:off x="1251678" y="1660671"/>
            <a:ext cx="5497465" cy="3101497"/>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201168" lvl="1" indent="0">
              <a:spcBef>
                <a:spcPts val="1200"/>
              </a:spcBef>
              <a:buFont typeface="Calibri" pitchFamily="34" charset="0"/>
              <a:buNone/>
            </a:pPr>
            <a:r>
              <a:rPr lang="en-US" sz="2800" b="1" dirty="0" smtClean="0"/>
              <a:t>Data Layer:</a:t>
            </a:r>
          </a:p>
          <a:p>
            <a:pPr lvl="2">
              <a:spcBef>
                <a:spcPts val="1200"/>
              </a:spcBef>
              <a:buFont typeface="Wingdings" panose="05000000000000000000" pitchFamily="2" charset="2"/>
              <a:buChar char="§"/>
            </a:pPr>
            <a:r>
              <a:rPr lang="en-US" sz="2200" dirty="0" smtClean="0"/>
              <a:t>Actual Database</a:t>
            </a:r>
          </a:p>
          <a:p>
            <a:pPr lvl="2">
              <a:spcBef>
                <a:spcPts val="1200"/>
              </a:spcBef>
              <a:buFont typeface="Wingdings" panose="05000000000000000000" pitchFamily="2" charset="2"/>
              <a:buChar char="§"/>
            </a:pPr>
            <a:r>
              <a:rPr lang="en-US" sz="2200" dirty="0"/>
              <a:t>M</a:t>
            </a:r>
            <a:r>
              <a:rPr lang="en-US" sz="2200" dirty="0" smtClean="0"/>
              <a:t>ethods </a:t>
            </a:r>
            <a:r>
              <a:rPr lang="en-US" sz="2200" dirty="0"/>
              <a:t>to connect with </a:t>
            </a:r>
            <a:r>
              <a:rPr lang="en-US" sz="2200" dirty="0" smtClean="0"/>
              <a:t>database</a:t>
            </a:r>
          </a:p>
          <a:p>
            <a:pPr lvl="2">
              <a:spcBef>
                <a:spcPts val="1200"/>
              </a:spcBef>
              <a:buFont typeface="Wingdings" panose="05000000000000000000" pitchFamily="2" charset="2"/>
              <a:buChar char="§"/>
            </a:pPr>
            <a:r>
              <a:rPr lang="en-US" sz="2200" dirty="0" smtClean="0"/>
              <a:t>Perform </a:t>
            </a:r>
            <a:r>
              <a:rPr lang="en-US" sz="2200" dirty="0"/>
              <a:t>insert, update, delete, get data from database based on our input data.</a:t>
            </a:r>
            <a:endParaRPr lang="en-US" sz="2200" dirty="0" smtClean="0"/>
          </a:p>
        </p:txBody>
      </p:sp>
    </p:spTree>
    <p:extLst>
      <p:ext uri="{BB962C8B-B14F-4D97-AF65-F5344CB8AC3E}">
        <p14:creationId xmlns:p14="http://schemas.microsoft.com/office/powerpoint/2010/main" val="7910492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t>Page Framework Overview</a:t>
            </a:r>
          </a:p>
        </p:txBody>
      </p:sp>
      <p:sp>
        <p:nvSpPr>
          <p:cNvPr id="3" name="Content Placeholder 2"/>
          <p:cNvSpPr>
            <a:spLocks noGrp="1"/>
          </p:cNvSpPr>
          <p:nvPr>
            <p:ph idx="1"/>
          </p:nvPr>
        </p:nvSpPr>
        <p:spPr>
          <a:xfrm>
            <a:off x="1251678" y="1480457"/>
            <a:ext cx="10178322" cy="4399135"/>
          </a:xfrm>
        </p:spPr>
        <p:txBody>
          <a:bodyPr>
            <a:normAutofit/>
          </a:bodyPr>
          <a:lstStyle/>
          <a:p>
            <a:pPr>
              <a:spcAft>
                <a:spcPts val="1200"/>
              </a:spcAft>
              <a:buFont typeface="Wingdings" panose="05000000000000000000" pitchFamily="2" charset="2"/>
              <a:buChar char="Ø"/>
            </a:pPr>
            <a:r>
              <a:rPr lang="en-US" sz="2400" dirty="0" smtClean="0"/>
              <a:t>Page Life Cycle and Page Events</a:t>
            </a:r>
          </a:p>
          <a:p>
            <a:pPr lvl="1">
              <a:buFont typeface="Wingdings" panose="05000000000000000000" pitchFamily="2" charset="2"/>
              <a:buChar char="v"/>
            </a:pPr>
            <a:r>
              <a:rPr lang="en-US" sz="2400" b="1" dirty="0" smtClean="0"/>
              <a:t> </a:t>
            </a:r>
            <a:r>
              <a:rPr lang="en-US" sz="2800" b="1" dirty="0" err="1"/>
              <a:t>PreInit</a:t>
            </a:r>
            <a:endParaRPr lang="en-US" sz="2800" b="1" dirty="0"/>
          </a:p>
          <a:p>
            <a:pPr lvl="2">
              <a:spcBef>
                <a:spcPts val="600"/>
              </a:spcBef>
              <a:buFont typeface="Courier New" panose="02070309020205020404" pitchFamily="49" charset="0"/>
              <a:buChar char="o"/>
            </a:pPr>
            <a:r>
              <a:rPr lang="en-US" sz="2400" dirty="0" smtClean="0"/>
              <a:t> </a:t>
            </a:r>
            <a:r>
              <a:rPr lang="en-US" sz="2400" dirty="0"/>
              <a:t>Check the </a:t>
            </a:r>
            <a:r>
              <a:rPr lang="en-US" sz="2400" dirty="0" err="1"/>
              <a:t>IsPostBack</a:t>
            </a:r>
            <a:r>
              <a:rPr lang="en-US" sz="2400" dirty="0"/>
              <a:t> property</a:t>
            </a:r>
          </a:p>
          <a:p>
            <a:pPr lvl="2">
              <a:spcBef>
                <a:spcPts val="600"/>
              </a:spcBef>
              <a:buFont typeface="Courier New" panose="02070309020205020404" pitchFamily="49" charset="0"/>
              <a:buChar char="o"/>
            </a:pPr>
            <a:r>
              <a:rPr lang="en-US" sz="2400" dirty="0"/>
              <a:t> Create or re-create dynamic controls.</a:t>
            </a:r>
          </a:p>
          <a:p>
            <a:pPr lvl="2">
              <a:spcBef>
                <a:spcPts val="600"/>
              </a:spcBef>
              <a:buFont typeface="Courier New" panose="02070309020205020404" pitchFamily="49" charset="0"/>
              <a:buChar char="o"/>
            </a:pPr>
            <a:r>
              <a:rPr lang="en-US" sz="2400" dirty="0"/>
              <a:t> Set a master page dynamically.</a:t>
            </a:r>
          </a:p>
          <a:p>
            <a:pPr lvl="2">
              <a:spcBef>
                <a:spcPts val="600"/>
              </a:spcBef>
              <a:buFont typeface="Courier New" panose="02070309020205020404" pitchFamily="49" charset="0"/>
              <a:buChar char="o"/>
            </a:pPr>
            <a:r>
              <a:rPr lang="en-US" sz="2400" dirty="0"/>
              <a:t> Set the Theme property dynamically. </a:t>
            </a:r>
          </a:p>
          <a:p>
            <a:pPr marL="384048" lvl="2" indent="0">
              <a:buNone/>
            </a:pPr>
            <a:endParaRPr lang="en-US" sz="2400" dirty="0" smtClean="0"/>
          </a:p>
          <a:p>
            <a:pPr marL="384048" lvl="2" indent="0">
              <a:buNone/>
            </a:pPr>
            <a:endParaRPr lang="en-US" sz="2400" dirty="0" smtClean="0"/>
          </a:p>
          <a:p>
            <a:pPr marL="0" indent="0">
              <a:buNone/>
            </a:pPr>
            <a:endParaRPr lang="en-US" b="1" dirty="0" smtClean="0"/>
          </a:p>
          <a:p>
            <a:endParaRPr lang="en-US" sz="2800" dirty="0" smtClean="0"/>
          </a:p>
          <a:p>
            <a:endParaRPr lang="en-US" sz="2800" dirty="0"/>
          </a:p>
        </p:txBody>
      </p:sp>
    </p:spTree>
    <p:extLst>
      <p:ext uri="{BB962C8B-B14F-4D97-AF65-F5344CB8AC3E}">
        <p14:creationId xmlns:p14="http://schemas.microsoft.com/office/powerpoint/2010/main" val="1461807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178322" cy="847701"/>
          </a:xfrm>
        </p:spPr>
        <p:txBody>
          <a:bodyPr>
            <a:normAutofit/>
          </a:bodyPr>
          <a:lstStyle/>
          <a:p>
            <a:r>
              <a:rPr lang="en-US" sz="4800" dirty="0"/>
              <a:t>Page Events (Cont..)</a:t>
            </a:r>
          </a:p>
        </p:txBody>
      </p:sp>
      <p:sp>
        <p:nvSpPr>
          <p:cNvPr id="3" name="Content Placeholder 2"/>
          <p:cNvSpPr>
            <a:spLocks noGrp="1"/>
          </p:cNvSpPr>
          <p:nvPr>
            <p:ph idx="1"/>
          </p:nvPr>
        </p:nvSpPr>
        <p:spPr>
          <a:xfrm>
            <a:off x="814244" y="1323213"/>
            <a:ext cx="10281920" cy="5197330"/>
          </a:xfrm>
        </p:spPr>
        <p:txBody>
          <a:bodyPr>
            <a:normAutofit lnSpcReduction="10000"/>
          </a:bodyPr>
          <a:lstStyle/>
          <a:p>
            <a:pPr lvl="1">
              <a:lnSpc>
                <a:spcPct val="100000"/>
              </a:lnSpc>
              <a:buFont typeface="Wingdings" panose="05000000000000000000" pitchFamily="2" charset="2"/>
              <a:buChar char="v"/>
            </a:pPr>
            <a:r>
              <a:rPr lang="en-US" sz="2800" b="1" dirty="0"/>
              <a:t> </a:t>
            </a:r>
            <a:r>
              <a:rPr lang="en-US" sz="2800" b="1" dirty="0" err="1"/>
              <a:t>Init</a:t>
            </a:r>
            <a:endParaRPr lang="en-US" sz="2800" b="1" dirty="0"/>
          </a:p>
          <a:p>
            <a:pPr lvl="2">
              <a:spcBef>
                <a:spcPts val="600"/>
              </a:spcBef>
              <a:buFont typeface="Courier New" panose="02070309020205020404" pitchFamily="49" charset="0"/>
              <a:buChar char="o"/>
            </a:pPr>
            <a:r>
              <a:rPr lang="en-US" sz="2400" dirty="0" smtClean="0"/>
              <a:t> Raised </a:t>
            </a:r>
            <a:r>
              <a:rPr lang="en-US" sz="2400" dirty="0"/>
              <a:t>after all controls have been </a:t>
            </a:r>
            <a:r>
              <a:rPr lang="en-US" sz="2400" dirty="0" smtClean="0"/>
              <a:t>initialized </a:t>
            </a:r>
          </a:p>
          <a:p>
            <a:pPr lvl="2">
              <a:spcBef>
                <a:spcPts val="600"/>
              </a:spcBef>
              <a:buFont typeface="Courier New" panose="02070309020205020404" pitchFamily="49" charset="0"/>
              <a:buChar char="o"/>
            </a:pPr>
            <a:r>
              <a:rPr lang="en-US" sz="2400" dirty="0" smtClean="0"/>
              <a:t> Each control's </a:t>
            </a:r>
            <a:r>
              <a:rPr lang="en-US" sz="2400" dirty="0" err="1" smtClean="0"/>
              <a:t>UniqueID</a:t>
            </a:r>
            <a:r>
              <a:rPr lang="en-US" sz="2400" dirty="0" smtClean="0"/>
              <a:t> is set and any skin settings have been applied. </a:t>
            </a:r>
          </a:p>
          <a:p>
            <a:pPr lvl="2">
              <a:spcBef>
                <a:spcPts val="600"/>
              </a:spcBef>
              <a:buFont typeface="Courier New" panose="02070309020205020404" pitchFamily="49" charset="0"/>
              <a:buChar char="o"/>
            </a:pPr>
            <a:r>
              <a:rPr lang="en-US" sz="2400" dirty="0" smtClean="0"/>
              <a:t> The </a:t>
            </a:r>
            <a:r>
              <a:rPr lang="en-US" sz="2400" dirty="0" err="1" smtClean="0"/>
              <a:t>Init</a:t>
            </a:r>
            <a:r>
              <a:rPr lang="en-US" sz="2400" dirty="0" smtClean="0"/>
              <a:t> </a:t>
            </a:r>
            <a:r>
              <a:rPr lang="en-US" sz="2400" dirty="0"/>
              <a:t>event of individual controls occurs before the </a:t>
            </a:r>
            <a:r>
              <a:rPr lang="en-US" sz="2400" dirty="0" err="1"/>
              <a:t>Init</a:t>
            </a:r>
            <a:r>
              <a:rPr lang="en-US" sz="2400" dirty="0"/>
              <a:t> event of the page. </a:t>
            </a:r>
            <a:endParaRPr lang="en-US" sz="2400" dirty="0" smtClean="0"/>
          </a:p>
          <a:p>
            <a:pPr lvl="2">
              <a:spcBef>
                <a:spcPts val="600"/>
              </a:spcBef>
              <a:buFont typeface="Courier New" panose="02070309020205020404" pitchFamily="49" charset="0"/>
              <a:buChar char="o"/>
            </a:pPr>
            <a:r>
              <a:rPr lang="en-US" sz="2400" dirty="0" smtClean="0"/>
              <a:t> Use </a:t>
            </a:r>
            <a:r>
              <a:rPr lang="en-US" sz="2400" dirty="0"/>
              <a:t>this event to read or initialize control properties</a:t>
            </a:r>
            <a:r>
              <a:rPr lang="en-US" sz="2400" dirty="0" smtClean="0"/>
              <a:t>.</a:t>
            </a:r>
          </a:p>
          <a:p>
            <a:pPr lvl="1">
              <a:lnSpc>
                <a:spcPct val="100000"/>
              </a:lnSpc>
              <a:buFont typeface="Wingdings" panose="05000000000000000000" pitchFamily="2" charset="2"/>
              <a:buChar char="v"/>
            </a:pPr>
            <a:r>
              <a:rPr lang="en-US" sz="2400" b="1" dirty="0" smtClean="0"/>
              <a:t> </a:t>
            </a:r>
            <a:r>
              <a:rPr lang="en-US" sz="2800" b="1" dirty="0" err="1"/>
              <a:t>InitComplete</a:t>
            </a:r>
            <a:endParaRPr lang="en-US" sz="2800" b="1" dirty="0"/>
          </a:p>
          <a:p>
            <a:pPr lvl="2">
              <a:spcBef>
                <a:spcPts val="600"/>
              </a:spcBef>
              <a:buFont typeface="Courier New" panose="02070309020205020404" pitchFamily="49" charset="0"/>
              <a:buChar char="o"/>
            </a:pPr>
            <a:r>
              <a:rPr lang="en-US" sz="2400" dirty="0" smtClean="0"/>
              <a:t> Raised </a:t>
            </a:r>
            <a:r>
              <a:rPr lang="en-US" sz="2400" dirty="0"/>
              <a:t>once all initializations of the page and its controls have been completed</a:t>
            </a:r>
            <a:r>
              <a:rPr lang="en-US" sz="2400" dirty="0" smtClean="0"/>
              <a:t>.</a:t>
            </a:r>
          </a:p>
          <a:p>
            <a:pPr lvl="2">
              <a:spcBef>
                <a:spcPts val="600"/>
              </a:spcBef>
              <a:buFont typeface="Courier New" panose="02070309020205020404" pitchFamily="49" charset="0"/>
              <a:buChar char="o"/>
            </a:pPr>
            <a:r>
              <a:rPr lang="en-US" sz="2400" dirty="0" smtClean="0"/>
              <a:t> Till </a:t>
            </a:r>
            <a:r>
              <a:rPr lang="en-US" sz="2400" dirty="0"/>
              <a:t>now the </a:t>
            </a:r>
            <a:r>
              <a:rPr lang="en-US" sz="2400" dirty="0" err="1"/>
              <a:t>viewstate</a:t>
            </a:r>
            <a:r>
              <a:rPr lang="en-US" sz="2400" dirty="0"/>
              <a:t> values are not yet loaded, </a:t>
            </a:r>
            <a:r>
              <a:rPr lang="en-US" sz="2400" dirty="0" smtClean="0"/>
              <a:t>we can </a:t>
            </a:r>
            <a:r>
              <a:rPr lang="en-US" sz="2400" dirty="0"/>
              <a:t>use this event to make changes to view </a:t>
            </a:r>
            <a:r>
              <a:rPr lang="en-US" sz="2400" dirty="0" smtClean="0"/>
              <a:t>state.</a:t>
            </a:r>
            <a:endParaRPr lang="en-US" sz="2400" dirty="0"/>
          </a:p>
          <a:p>
            <a:pPr marL="384048" lvl="2" indent="0">
              <a:spcBef>
                <a:spcPts val="600"/>
              </a:spcBef>
              <a:buNone/>
            </a:pPr>
            <a:endParaRPr lang="en-US" sz="2400" dirty="0" smtClean="0"/>
          </a:p>
          <a:p>
            <a:endParaRPr lang="en-US" dirty="0"/>
          </a:p>
        </p:txBody>
      </p:sp>
    </p:spTree>
    <p:extLst>
      <p:ext uri="{BB962C8B-B14F-4D97-AF65-F5344CB8AC3E}">
        <p14:creationId xmlns:p14="http://schemas.microsoft.com/office/powerpoint/2010/main" val="28500042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178322" cy="782386"/>
          </a:xfrm>
        </p:spPr>
        <p:txBody>
          <a:bodyPr>
            <a:normAutofit/>
          </a:bodyPr>
          <a:lstStyle/>
          <a:p>
            <a:r>
              <a:rPr lang="en-US" sz="4800" dirty="0"/>
              <a:t>Page Events (Cont..)</a:t>
            </a:r>
          </a:p>
        </p:txBody>
      </p:sp>
      <p:sp>
        <p:nvSpPr>
          <p:cNvPr id="3" name="Content Placeholder 2"/>
          <p:cNvSpPr>
            <a:spLocks noGrp="1"/>
          </p:cNvSpPr>
          <p:nvPr>
            <p:ph idx="1"/>
          </p:nvPr>
        </p:nvSpPr>
        <p:spPr>
          <a:xfrm>
            <a:off x="805544" y="1360713"/>
            <a:ext cx="10624456" cy="5148944"/>
          </a:xfrm>
        </p:spPr>
        <p:txBody>
          <a:bodyPr>
            <a:normAutofit fontScale="92500" lnSpcReduction="20000"/>
          </a:bodyPr>
          <a:lstStyle/>
          <a:p>
            <a:pPr lvl="1">
              <a:buFont typeface="Wingdings" panose="05000000000000000000" pitchFamily="2" charset="2"/>
              <a:buChar char="v"/>
            </a:pPr>
            <a:r>
              <a:rPr lang="en-US" sz="3000" b="1" dirty="0" smtClean="0"/>
              <a:t> </a:t>
            </a:r>
            <a:r>
              <a:rPr lang="en-US" sz="3000" b="1" dirty="0" err="1" smtClean="0"/>
              <a:t>PreLoad</a:t>
            </a:r>
            <a:endParaRPr lang="en-US" sz="3000" b="1" dirty="0"/>
          </a:p>
          <a:p>
            <a:pPr lvl="2">
              <a:spcBef>
                <a:spcPts val="600"/>
              </a:spcBef>
              <a:buFont typeface="Courier New" panose="02070309020205020404" pitchFamily="49" charset="0"/>
              <a:buChar char="o"/>
            </a:pPr>
            <a:r>
              <a:rPr lang="en-US" sz="2400" dirty="0"/>
              <a:t> </a:t>
            </a:r>
            <a:r>
              <a:rPr lang="en-US" sz="2600" dirty="0"/>
              <a:t>Raised after the page loads view state for itself and all controls</a:t>
            </a:r>
          </a:p>
          <a:p>
            <a:pPr lvl="1">
              <a:buFont typeface="Wingdings" panose="05000000000000000000" pitchFamily="2" charset="2"/>
              <a:buChar char="v"/>
            </a:pPr>
            <a:r>
              <a:rPr lang="en-US" sz="2400" b="1" dirty="0" smtClean="0"/>
              <a:t> </a:t>
            </a:r>
            <a:r>
              <a:rPr lang="en-US" sz="3000" b="1" dirty="0"/>
              <a:t>Load</a:t>
            </a:r>
          </a:p>
          <a:p>
            <a:pPr lvl="2">
              <a:spcBef>
                <a:spcPts val="600"/>
              </a:spcBef>
              <a:buFont typeface="Courier New" panose="02070309020205020404" pitchFamily="49" charset="0"/>
              <a:buChar char="o"/>
            </a:pPr>
            <a:r>
              <a:rPr lang="en-US" sz="2600" dirty="0"/>
              <a:t> The Page object calls the </a:t>
            </a:r>
            <a:r>
              <a:rPr lang="en-US" sz="2600" dirty="0" err="1"/>
              <a:t>OnLoad</a:t>
            </a:r>
            <a:r>
              <a:rPr lang="en-US" sz="2600" dirty="0"/>
              <a:t> method on the Page object, and then recursively does the same for each child control until the page and all controls are loaded. The Load event of individual controls occurs after the Load event of the page.</a:t>
            </a:r>
          </a:p>
          <a:p>
            <a:pPr lvl="2">
              <a:spcBef>
                <a:spcPts val="600"/>
              </a:spcBef>
              <a:buFont typeface="Courier New" panose="02070309020205020404" pitchFamily="49" charset="0"/>
              <a:buChar char="o"/>
            </a:pPr>
            <a:r>
              <a:rPr lang="en-US" sz="2600" dirty="0"/>
              <a:t> This is the first place in the page lifecycle that all values are restored.</a:t>
            </a:r>
          </a:p>
          <a:p>
            <a:pPr lvl="2">
              <a:spcBef>
                <a:spcPts val="600"/>
              </a:spcBef>
              <a:buFont typeface="Courier New" panose="02070309020205020404" pitchFamily="49" charset="0"/>
              <a:buChar char="o"/>
            </a:pPr>
            <a:r>
              <a:rPr lang="en-US" sz="2600" dirty="0"/>
              <a:t> Most code checks the value of </a:t>
            </a:r>
            <a:r>
              <a:rPr lang="en-US" sz="2600" dirty="0" err="1"/>
              <a:t>IsPostBack</a:t>
            </a:r>
            <a:r>
              <a:rPr lang="en-US" sz="2600" dirty="0"/>
              <a:t> to avoid unnecessarily resetting state.</a:t>
            </a:r>
          </a:p>
        </p:txBody>
      </p:sp>
    </p:spTree>
    <p:extLst>
      <p:ext uri="{BB962C8B-B14F-4D97-AF65-F5344CB8AC3E}">
        <p14:creationId xmlns:p14="http://schemas.microsoft.com/office/powerpoint/2010/main" val="3639421822"/>
      </p:ext>
    </p:extLst>
  </p:cSld>
  <p:clrMapOvr>
    <a:masterClrMapping/>
  </p:clrMapOvr>
  <p:timing>
    <p:tnLst>
      <p:par>
        <p:cTn id="1" dur="indefinite" restart="never" nodeType="tmRoot"/>
      </p:par>
    </p:tnLst>
  </p:timing>
</p:sld>
</file>

<file path=ppt/theme/theme1.xml><?xml version="1.0" encoding="utf-8"?>
<a:theme xmlns:a="http://schemas.openxmlformats.org/drawingml/2006/main" name="Badge">
  <a:themeElements>
    <a:clrScheme name="Badge">
      <a:dk1>
        <a:sysClr val="windowText" lastClr="000000"/>
      </a:dk1>
      <a:lt1>
        <a:sysClr val="window" lastClr="FFFFFF"/>
      </a:lt1>
      <a:dk2>
        <a:srgbClr val="0B082E"/>
      </a:dk2>
      <a:lt2>
        <a:srgbClr val="F3F3F2"/>
      </a:lt2>
      <a:accent1>
        <a:srgbClr val="62B4C6"/>
      </a:accent1>
      <a:accent2>
        <a:srgbClr val="1B376E"/>
      </a:accent2>
      <a:accent3>
        <a:srgbClr val="9EBE55"/>
      </a:accent3>
      <a:accent4>
        <a:srgbClr val="C65E5E"/>
      </a:accent4>
      <a:accent5>
        <a:srgbClr val="D3BA55"/>
      </a:accent5>
      <a:accent6>
        <a:srgbClr val="96648A"/>
      </a:accent6>
      <a:hlink>
        <a:srgbClr val="62B4C6"/>
      </a:hlink>
      <a:folHlink>
        <a:srgbClr val="96648A"/>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D71F8F05-6246-47AF-9E68-E57F6C93F79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Badge</Template>
  <TotalTime>1882</TotalTime>
  <Words>1553</Words>
  <Application>Microsoft Office PowerPoint</Application>
  <PresentationFormat>Widescreen</PresentationFormat>
  <Paragraphs>189</Paragraphs>
  <Slides>23</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Arial</vt:lpstr>
      <vt:lpstr>Calibri</vt:lpstr>
      <vt:lpstr>Courier New</vt:lpstr>
      <vt:lpstr>Gill Sans MT</vt:lpstr>
      <vt:lpstr>Impact</vt:lpstr>
      <vt:lpstr>Wingdings</vt:lpstr>
      <vt:lpstr>Badge</vt:lpstr>
      <vt:lpstr>Chapter 1</vt:lpstr>
      <vt:lpstr>Object Oriented Programming</vt:lpstr>
      <vt:lpstr>Software Architectures Overview</vt:lpstr>
      <vt:lpstr>Software Architectures Overview </vt:lpstr>
      <vt:lpstr>Software Architectures Overview </vt:lpstr>
      <vt:lpstr>Software Architectures Overview</vt:lpstr>
      <vt:lpstr>Page Framework Overview</vt:lpstr>
      <vt:lpstr>Page Events (Cont..)</vt:lpstr>
      <vt:lpstr>Page Events (Cont..)</vt:lpstr>
      <vt:lpstr>Page Events (Cont..)</vt:lpstr>
      <vt:lpstr>Page Events (Cont..)</vt:lpstr>
      <vt:lpstr>Page Events (Cont..)</vt:lpstr>
      <vt:lpstr>Dealing with PostBacks</vt:lpstr>
      <vt:lpstr>Page Directives</vt:lpstr>
      <vt:lpstr>Compilation</vt:lpstr>
      <vt:lpstr>Compilation (Cont..)</vt:lpstr>
      <vt:lpstr>Compilation (Cont..)</vt:lpstr>
      <vt:lpstr>Compilation (Cont..)</vt:lpstr>
      <vt:lpstr>Compilation (Cont..)</vt:lpstr>
      <vt:lpstr>Build Providers</vt:lpstr>
      <vt:lpstr>Global.asax</vt:lpstr>
      <vt:lpstr>Global.asax (Cont..)</vt:lpstr>
      <vt:lpstr>Global.asax (Cont..)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Faisal</dc:creator>
  <cp:lastModifiedBy>HP</cp:lastModifiedBy>
  <cp:revision>89</cp:revision>
  <dcterms:created xsi:type="dcterms:W3CDTF">2017-08-30T15:48:49Z</dcterms:created>
  <dcterms:modified xsi:type="dcterms:W3CDTF">2020-04-25T11:37:21Z</dcterms:modified>
</cp:coreProperties>
</file>