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71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C787-7954-4811-B48D-E74D1592506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A9E74-36C4-4EB4-BDE2-72D60124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E493F-48AB-46AA-B1AF-1D7D76518CBF}" type="slidenum">
              <a:rPr lang="en-US"/>
              <a:pPr/>
              <a:t>5</a:t>
            </a:fld>
            <a:endParaRPr lang="en-US"/>
          </a:p>
        </p:txBody>
      </p:sp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A74985-96C5-4C39-8210-A1045C11973B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latin typeface="Geneva"/>
              </a:rPr>
              <a:t>Figure: 5.11</a:t>
            </a:r>
          </a:p>
          <a:p>
            <a:pPr eaLnBrk="1" hangingPunct="1"/>
            <a:endParaRPr lang="en-US" smtClean="0">
              <a:solidFill>
                <a:srgbClr val="000000"/>
              </a:solidFill>
              <a:latin typeface="Geneva"/>
            </a:endParaRPr>
          </a:p>
          <a:p>
            <a:pPr eaLnBrk="1" hangingPunct="1"/>
            <a:r>
              <a:rPr lang="en-US" smtClean="0">
                <a:solidFill>
                  <a:srgbClr val="000000"/>
                </a:solidFill>
                <a:latin typeface="Geneva"/>
              </a:rPr>
              <a:t>Title: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latin typeface="Geneva"/>
              </a:rPr>
              <a:t>Sexual Morphology in </a:t>
            </a:r>
            <a:r>
              <a:rPr lang="en-US" i="1" smtClean="0">
                <a:solidFill>
                  <a:srgbClr val="000000"/>
                </a:solidFill>
                <a:latin typeface="Geneva"/>
              </a:rPr>
              <a:t>Drosophila melanogaster</a:t>
            </a:r>
            <a:endParaRPr lang="en-US" smtClean="0">
              <a:solidFill>
                <a:srgbClr val="000000"/>
              </a:solidFill>
              <a:latin typeface="Geneva"/>
            </a:endParaRPr>
          </a:p>
          <a:p>
            <a:pPr eaLnBrk="1" hangingPunct="1"/>
            <a:endParaRPr lang="en-US" smtClean="0">
              <a:solidFill>
                <a:srgbClr val="000000"/>
              </a:solidFill>
              <a:latin typeface="Geneva"/>
            </a:endParaRPr>
          </a:p>
          <a:p>
            <a:pPr eaLnBrk="1" hangingPunct="1"/>
            <a:r>
              <a:rPr lang="en-US" smtClean="0">
                <a:solidFill>
                  <a:srgbClr val="000000"/>
                </a:solidFill>
                <a:latin typeface="Geneva"/>
              </a:rPr>
              <a:t>Caption: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latin typeface="Geneva"/>
              </a:rPr>
              <a:t>Chromosome compositions, the ratios of X chromosomes to sets of autosomes, and the resultant sexual morphology in </a:t>
            </a:r>
            <a:r>
              <a:rPr lang="en-US" i="1" smtClean="0">
                <a:solidFill>
                  <a:srgbClr val="000000"/>
                </a:solidFill>
                <a:latin typeface="Geneva"/>
              </a:rPr>
              <a:t>Drosophila melanogaster</a:t>
            </a:r>
            <a:r>
              <a:rPr lang="en-US" smtClean="0">
                <a:solidFill>
                  <a:srgbClr val="000000"/>
                </a:solidFill>
                <a:latin typeface="Geneva"/>
              </a:rPr>
              <a:t>. The normal diploid male chromosome composition is shown as a reference on the left (XY/2A).</a:t>
            </a:r>
          </a:p>
          <a:p>
            <a:pPr eaLnBrk="1" hangingPunct="1"/>
            <a:endParaRPr lang="en-US" smtClean="0">
              <a:solidFill>
                <a:srgbClr val="000000"/>
              </a:solidFill>
              <a:latin typeface="Geneva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FAE8FC0-BA3C-4A13-95AD-548BD15A8750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0F2780C-5EE2-4093-994D-EF39F87C2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/>
          <a:lstStyle/>
          <a:p>
            <a:r>
              <a:rPr lang="en-GB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GENIC BALANCE THEORY</a:t>
            </a:r>
            <a:endParaRPr lang="en-GB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GENDER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Definition of "Gender"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i="1" dirty="0" smtClean="0"/>
              <a:t>"Gender refers to the cultural, socially-constructed differences between the two sexes. It refers to the way a society encourages and teaches the two sexes to behave in different ways through socialisation." 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Genic</a:t>
            </a:r>
            <a:r>
              <a:rPr lang="en-GB" dirty="0" smtClean="0"/>
              <a:t> balance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>
                <a:latin typeface="Arial Rounded MT Bold" pitchFamily="34" charset="0"/>
              </a:rPr>
              <a:t>The theory of </a:t>
            </a:r>
            <a:r>
              <a:rPr lang="en-GB" dirty="0" err="1">
                <a:latin typeface="Arial Rounded MT Bold" pitchFamily="34" charset="0"/>
              </a:rPr>
              <a:t>genic</a:t>
            </a:r>
            <a:r>
              <a:rPr lang="en-GB" dirty="0">
                <a:latin typeface="Arial Rounded MT Bold" pitchFamily="34" charset="0"/>
              </a:rPr>
              <a:t> balance given by Calvin Bridges (1926) states that instead of XY chromo­somes, sex is determined by the </a:t>
            </a:r>
            <a:r>
              <a:rPr lang="en-GB" dirty="0" err="1">
                <a:latin typeface="Arial Rounded MT Bold" pitchFamily="34" charset="0"/>
              </a:rPr>
              <a:t>genic</a:t>
            </a:r>
            <a:r>
              <a:rPr lang="en-GB" dirty="0">
                <a:latin typeface="Arial Rounded MT Bold" pitchFamily="34" charset="0"/>
              </a:rPr>
              <a:t> balance or ratio between X-chromosomes and </a:t>
            </a:r>
            <a:r>
              <a:rPr lang="en-GB" dirty="0" err="1">
                <a:latin typeface="Arial Rounded MT Bold" pitchFamily="34" charset="0"/>
              </a:rPr>
              <a:t>autosome</a:t>
            </a:r>
            <a:r>
              <a:rPr lang="en-GB" dirty="0">
                <a:latin typeface="Arial Rounded MT Bold" pitchFamily="34" charset="0"/>
              </a:rPr>
              <a:t> genomes.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Contd...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 Rounded MT Bold" pitchFamily="34" charset="0"/>
              </a:rPr>
              <a:t>According to this theory, sex is determined by the </a:t>
            </a:r>
            <a:r>
              <a:rPr lang="en-US" sz="2800" dirty="0" err="1" smtClean="0">
                <a:latin typeface="Arial Rounded MT Bold" pitchFamily="34" charset="0"/>
              </a:rPr>
              <a:t>autosomes</a:t>
            </a:r>
            <a:r>
              <a:rPr lang="en-US" sz="2800" dirty="0" smtClean="0">
                <a:latin typeface="Arial Rounded MT Bold" pitchFamily="34" charset="0"/>
              </a:rPr>
              <a:t> as well as by the X chromosomes, the ratio of </a:t>
            </a:r>
            <a:r>
              <a:rPr lang="en-US" sz="2800" dirty="0" err="1" smtClean="0">
                <a:latin typeface="Arial Rounded MT Bold" pitchFamily="34" charset="0"/>
              </a:rPr>
              <a:t>autosomes</a:t>
            </a:r>
            <a:r>
              <a:rPr lang="en-US" sz="2800" dirty="0" smtClean="0">
                <a:latin typeface="Arial Rounded MT Bold" pitchFamily="34" charset="0"/>
              </a:rPr>
              <a:t> to X's being the significant relation.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endParaRPr lang="en-US" sz="2800" dirty="0" smtClean="0">
              <a:latin typeface="Arial Rounded MT Bold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 Rounded MT Bold" pitchFamily="34" charset="0"/>
              </a:rPr>
              <a:t>In Drosophila the X chromosome carries more genes for femaleness while the </a:t>
            </a:r>
            <a:r>
              <a:rPr lang="en-US" sz="2800" dirty="0" err="1" smtClean="0">
                <a:latin typeface="Arial Rounded MT Bold" pitchFamily="34" charset="0"/>
              </a:rPr>
              <a:t>autosomes</a:t>
            </a:r>
            <a:r>
              <a:rPr lang="en-US" sz="2800" dirty="0" smtClean="0">
                <a:latin typeface="Arial Rounded MT Bold" pitchFamily="34" charset="0"/>
              </a:rPr>
              <a:t> carry more genes for maleness.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latin typeface="Arial Rounded MT Bold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Contd....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 Rounded MT Bold" pitchFamily="34" charset="0"/>
              </a:rPr>
              <a:t>Which sex actually develops is decided by the balance between the two sets of  genes.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10600" cy="685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2FB0DC"/>
                </a:solidFill>
              </a:rPr>
              <a:t>Sex Determination in </a:t>
            </a:r>
            <a:r>
              <a:rPr lang="en-US" sz="2800" i="1" dirty="0">
                <a:solidFill>
                  <a:srgbClr val="2FB0DC"/>
                </a:solidFill>
              </a:rPr>
              <a:t>Drosophila </a:t>
            </a:r>
            <a:r>
              <a:rPr lang="en-US" sz="2800" i="1" dirty="0" err="1">
                <a:solidFill>
                  <a:srgbClr val="2FB0DC"/>
                </a:solidFill>
              </a:rPr>
              <a:t>melanogaster</a:t>
            </a:r>
            <a:endParaRPr lang="en-US" sz="2800" i="1" dirty="0"/>
          </a:p>
        </p:txBody>
      </p:sp>
      <p:sp>
        <p:nvSpPr>
          <p:cNvPr id="12472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852392"/>
          </a:xfrm>
        </p:spPr>
        <p:txBody>
          <a:bodyPr/>
          <a:lstStyle/>
          <a:p>
            <a:pPr marL="457200" indent="-457200"/>
            <a:r>
              <a:rPr lang="en-US" sz="2400" dirty="0" smtClean="0"/>
              <a:t>D</a:t>
            </a:r>
            <a:r>
              <a:rPr lang="en-US" sz="2400" dirty="0"/>
              <a:t>. </a:t>
            </a:r>
            <a:r>
              <a:rPr lang="en-US" sz="2400" dirty="0" err="1"/>
              <a:t>melanogaster</a:t>
            </a:r>
            <a:r>
              <a:rPr lang="en-US" sz="2400" dirty="0"/>
              <a:t> has 8 chromosomes:</a:t>
            </a:r>
            <a:br>
              <a:rPr lang="en-US" sz="2400" dirty="0"/>
            </a:br>
            <a:r>
              <a:rPr lang="en-US" sz="2400" dirty="0"/>
              <a:t>	3 pairs of </a:t>
            </a:r>
            <a:r>
              <a:rPr lang="en-US" sz="2400" dirty="0" err="1"/>
              <a:t>autosomes</a:t>
            </a:r>
            <a:r>
              <a:rPr lang="en-US" sz="2400" dirty="0"/>
              <a:t> + 1 </a:t>
            </a:r>
            <a:r>
              <a:rPr lang="en-US" sz="2400" dirty="0" smtClean="0"/>
              <a:t>pair </a:t>
            </a:r>
            <a:r>
              <a:rPr lang="en-US" sz="2400" dirty="0"/>
              <a:t>of sex chromosomes</a:t>
            </a:r>
            <a:br>
              <a:rPr lang="en-US" sz="2400" dirty="0"/>
            </a:br>
            <a:endParaRPr lang="en-US" sz="2400" dirty="0"/>
          </a:p>
          <a:p>
            <a:pPr marL="457200" indent="-457200">
              <a:buFont typeface="Times" pitchFamily="1" charset="0"/>
              <a:buChar char="•"/>
            </a:pPr>
            <a:r>
              <a:rPr lang="en-US" sz="2400" b="1" dirty="0" err="1"/>
              <a:t>Genic</a:t>
            </a:r>
            <a:r>
              <a:rPr lang="en-US" sz="2400" b="1" dirty="0"/>
              <a:t> balance system</a:t>
            </a:r>
            <a:r>
              <a:rPr lang="en-US" sz="2400" dirty="0"/>
              <a:t>: </a:t>
            </a:r>
            <a:r>
              <a:rPr lang="en-US" sz="2200" dirty="0"/>
              <a:t>in </a:t>
            </a:r>
            <a:r>
              <a:rPr lang="en-US" sz="2200" i="1" dirty="0"/>
              <a:t>D. </a:t>
            </a:r>
            <a:r>
              <a:rPr lang="en-US" sz="2200" i="1" dirty="0" err="1"/>
              <a:t>melanogaster</a:t>
            </a:r>
            <a:r>
              <a:rPr lang="en-US" sz="2200" dirty="0"/>
              <a:t>, the dosage of X chromosomes determines sex. </a:t>
            </a:r>
          </a:p>
          <a:p>
            <a:pPr marL="457200" indent="-457200">
              <a:buFont typeface="Times" pitchFamily="1" charset="0"/>
              <a:buNone/>
            </a:pPr>
            <a:endParaRPr lang="en-US" sz="2200" dirty="0"/>
          </a:p>
          <a:p>
            <a:pPr marL="457200" indent="-457200">
              <a:buFont typeface="Times" pitchFamily="1" charset="0"/>
              <a:buNone/>
            </a:pPr>
            <a:r>
              <a:rPr lang="en-US" sz="2200" dirty="0"/>
              <a:t>	For example, both XY and XO flies are </a:t>
            </a:r>
            <a:r>
              <a:rPr lang="en-US" sz="2200" dirty="0" err="1"/>
              <a:t>phenotypically</a:t>
            </a:r>
            <a:r>
              <a:rPr lang="en-US" sz="2200" dirty="0"/>
              <a:t> male. In contrast, both XX and XXY flies are </a:t>
            </a:r>
            <a:r>
              <a:rPr lang="en-US" sz="2200" dirty="0" err="1"/>
              <a:t>phenotypically</a:t>
            </a:r>
            <a:r>
              <a:rPr lang="en-US" sz="2200" dirty="0"/>
              <a:t> female.</a:t>
            </a:r>
            <a:r>
              <a:rPr lang="en-US" dirty="0"/>
              <a:t> </a:t>
            </a:r>
            <a:endParaRPr lang="en-US" sz="2400" dirty="0"/>
          </a:p>
          <a:p>
            <a:pPr marL="457200" indent="-457200">
              <a:buFont typeface="Times" pitchFamily="1" charset="0"/>
              <a:buChar char="•"/>
            </a:pPr>
            <a:endParaRPr lang="en-US" sz="2400" dirty="0" smtClean="0"/>
          </a:p>
          <a:p>
            <a:pPr marL="457200" indent="-457200">
              <a:buFont typeface="Times" pitchFamily="1" charset="0"/>
              <a:buChar char="•"/>
            </a:pPr>
            <a:r>
              <a:rPr lang="en-US" sz="2400" dirty="0" smtClean="0"/>
              <a:t>X </a:t>
            </a:r>
            <a:r>
              <a:rPr lang="en-US" sz="2400" dirty="0"/>
              <a:t>: A ratio (X, number of X chromosomes;</a:t>
            </a:r>
          </a:p>
          <a:p>
            <a:pPr marL="457200" indent="-457200">
              <a:buFont typeface="Times" pitchFamily="1" charset="0"/>
              <a:buNone/>
            </a:pPr>
            <a:r>
              <a:rPr lang="en-US" sz="2400" dirty="0"/>
              <a:t> 	A, number of haploid sets of </a:t>
            </a:r>
            <a:r>
              <a:rPr lang="en-US" sz="2400" dirty="0" err="1"/>
              <a:t>autosomes</a:t>
            </a:r>
            <a:r>
              <a:rPr lang="en-US" sz="2400" dirty="0"/>
              <a:t>)</a:t>
            </a:r>
          </a:p>
          <a:p>
            <a:pPr marL="457200" indent="-457200">
              <a:buFont typeface="Times" pitchFamily="1" charset="0"/>
              <a:buNone/>
            </a:pPr>
            <a:endParaRPr lang="en-US" sz="2400" dirty="0"/>
          </a:p>
          <a:p>
            <a:pPr marL="457200" indent="-457200">
              <a:buFont typeface="Times" pitchFamily="1" charset="0"/>
              <a:buNone/>
            </a:pPr>
            <a:endParaRPr lang="en-US" dirty="0"/>
          </a:p>
        </p:txBody>
      </p:sp>
      <p:sp>
        <p:nvSpPr>
          <p:cNvPr id="1247236" name="Line 4"/>
          <p:cNvSpPr>
            <a:spLocks noChangeShapeType="1"/>
          </p:cNvSpPr>
          <p:nvPr/>
        </p:nvSpPr>
        <p:spPr bwMode="auto">
          <a:xfrm>
            <a:off x="609600" y="914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 05_11.jpg                                                      001400A8 WORKAS101                      B90827C4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"/>
            <a:ext cx="7596336" cy="6885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187021" y="204398"/>
            <a:ext cx="3426323" cy="119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69" tIns="41134" rIns="82269" bIns="41134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eneva"/>
              </a:rPr>
              <a:t>The ratios of X chromosomes to sets of autosomes, and the resultant sexual morphology in </a:t>
            </a:r>
            <a:r>
              <a:rPr lang="en-US" i="1">
                <a:solidFill>
                  <a:srgbClr val="000000"/>
                </a:solidFill>
                <a:latin typeface="Geneva"/>
              </a:rPr>
              <a:t>Drosophila melanogaster</a:t>
            </a:r>
            <a:r>
              <a:rPr lang="en-US">
                <a:solidFill>
                  <a:srgbClr val="000000"/>
                </a:solidFill>
                <a:latin typeface="Geneva"/>
              </a:rPr>
              <a:t>.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1127" y="4869781"/>
            <a:ext cx="3015164" cy="119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69" tIns="41134" rIns="82269" bIns="41134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eneva"/>
              </a:rPr>
              <a:t>The normal diploid male chromosome composition is shown as a reference on the left (XY/2A).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SEX and GENDER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terms ‘sex' and ‘gender' are closely linked, yet they are not synonyms. Robert </a:t>
            </a:r>
            <a:r>
              <a:rPr lang="en-GB" dirty="0" err="1" smtClean="0"/>
              <a:t>Stoller</a:t>
            </a:r>
            <a:r>
              <a:rPr lang="en-GB" dirty="0" smtClean="0"/>
              <a:t>, in the 1960s, has drawn the distinction between them.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Contd...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 suggested that the word ‘sex' be used to refer to the physical differences between men and women,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while </a:t>
            </a:r>
            <a:r>
              <a:rPr lang="en-GB" dirty="0" smtClean="0"/>
              <a:t>the term ‘gender' be used in connection to the behaviour and cultural practices of men and women.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Definition of "Sex"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term ‘sex' is easy to understand. It simply refers to the natural biological differences between men and women, for example, the differences in the organs related to reproduction.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</TotalTime>
  <Words>302</Words>
  <Application>Microsoft Office PowerPoint</Application>
  <PresentationFormat>On-screen Show (4:3)</PresentationFormat>
  <Paragraphs>38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GENIC BALANCE THEORY</vt:lpstr>
      <vt:lpstr>Genic balance theory</vt:lpstr>
      <vt:lpstr>Contd...</vt:lpstr>
      <vt:lpstr>Contd....</vt:lpstr>
      <vt:lpstr>Sex Determination in Drosophila melanogaster</vt:lpstr>
      <vt:lpstr>Slide 6</vt:lpstr>
      <vt:lpstr>SEX and GENDER</vt:lpstr>
      <vt:lpstr>Contd...</vt:lpstr>
      <vt:lpstr>SEX</vt:lpstr>
      <vt:lpstr>GENDER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GENIC BALANCE THEORY</dc:title>
  <dc:creator>SABA</dc:creator>
  <cp:lastModifiedBy>SABA</cp:lastModifiedBy>
  <cp:revision>9</cp:revision>
  <dcterms:created xsi:type="dcterms:W3CDTF">2014-12-09T05:30:25Z</dcterms:created>
  <dcterms:modified xsi:type="dcterms:W3CDTF">2014-12-09T07:04:35Z</dcterms:modified>
</cp:coreProperties>
</file>