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636" r:id="rId2"/>
    <p:sldId id="637" r:id="rId3"/>
    <p:sldId id="638" r:id="rId4"/>
    <p:sldId id="639" r:id="rId5"/>
    <p:sldId id="640" r:id="rId6"/>
    <p:sldId id="641" r:id="rId7"/>
    <p:sldId id="642" r:id="rId8"/>
    <p:sldId id="643" r:id="rId9"/>
    <p:sldId id="644" r:id="rId10"/>
    <p:sldId id="646" r:id="rId11"/>
    <p:sldId id="647" r:id="rId12"/>
    <p:sldId id="648" r:id="rId13"/>
    <p:sldId id="649" r:id="rId14"/>
    <p:sldId id="650" r:id="rId15"/>
    <p:sldId id="651" r:id="rId16"/>
    <p:sldId id="652" r:id="rId17"/>
    <p:sldId id="65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3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14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96713-B476-42EF-B1F3-3476467C6E11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715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048716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17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18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B32D9-EB1B-418E-A221-8BCB63FFC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99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582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583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4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  <p:sp>
        <p:nvSpPr>
          <p:cNvPr id="1048585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0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0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70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68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6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6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60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60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60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67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676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6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6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68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>
            <a:normAutofit fontScale="95833" lnSpcReduction="20000"/>
          </a:bodyPr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682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>
            <a:normAutofit fontScale="95833" lnSpcReduction="20000"/>
          </a:bodyPr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683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684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68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68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8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63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63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69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7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708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709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7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697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698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69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70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577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48578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C45188F-CB48-43EB-B5C9-018CEADA5A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57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048679"/>
          <p:cNvSpPr>
            <a:spLocks noGrp="1"/>
          </p:cNvSpPr>
          <p:nvPr>
            <p:ph type="ctrTitle"/>
          </p:nvPr>
        </p:nvSpPr>
        <p:spPr>
          <a:xfrm>
            <a:off x="1593350" y="3026126"/>
            <a:ext cx="8229600" cy="1828800"/>
          </a:xfrm>
        </p:spPr>
        <p:txBody>
          <a:bodyPr>
            <a:normAutofit/>
          </a:bodyPr>
          <a:lstStyle/>
          <a:p>
            <a:pPr algn="l"/>
            <a:r>
              <a:rPr lang="en-US" altLang="en-GB" sz="4000" dirty="0">
                <a:latin typeface="Times New Roman" pitchFamily="18" charset="0"/>
                <a:cs typeface="Times New Roman" pitchFamily="18" charset="0"/>
              </a:rPr>
              <a:t>A BRIEF OUR VIEW OF THE HISTORY OF TEACHER EDUCATION IN PAKISTAN.</a:t>
            </a:r>
            <a:endParaRPr lang="en-GB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87" name="Subtitle 1048680"/>
          <p:cNvSpPr>
            <a:spLocks noGrp="1"/>
          </p:cNvSpPr>
          <p:nvPr>
            <p:ph type="subTitle" idx="1"/>
          </p:nvPr>
        </p:nvSpPr>
        <p:spPr>
          <a:xfrm>
            <a:off x="872836" y="1246404"/>
            <a:ext cx="8271164" cy="4316195"/>
          </a:xfrm>
        </p:spPr>
        <p:txBody>
          <a:bodyPr/>
          <a:lstStyle/>
          <a:p>
            <a:pPr algn="l"/>
            <a:endParaRPr lang="en-GB" i="1" dirty="0"/>
          </a:p>
          <a:p>
            <a:pPr algn="l"/>
            <a:endParaRPr lang="en-GB" dirty="0"/>
          </a:p>
        </p:txBody>
      </p: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0486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en-GB" sz="4400" dirty="0" smtClean="0">
                <a:latin typeface="Times New Roman" pitchFamily="18" charset="0"/>
                <a:cs typeface="Times New Roman" pitchFamily="18" charset="0"/>
              </a:rPr>
              <a:t>PRIMARY  </a:t>
            </a:r>
            <a:r>
              <a:rPr lang="en-US" altLang="en-GB" sz="4400" dirty="0">
                <a:latin typeface="Times New Roman" pitchFamily="18" charset="0"/>
                <a:cs typeface="Times New Roman" pitchFamily="18" charset="0"/>
              </a:rPr>
              <a:t>TEACHER  EDUCATION: </a:t>
            </a:r>
            <a:endParaRPr lang="en-GB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2" name="Content Placeholder 1048611"/>
          <p:cNvSpPr>
            <a:spLocks noGrp="1"/>
          </p:cNvSpPr>
          <p:nvPr>
            <p:ph idx="1"/>
          </p:nvPr>
        </p:nvSpPr>
        <p:spPr>
          <a:xfrm>
            <a:off x="457200" y="1725109"/>
            <a:ext cx="7762009" cy="4871545"/>
          </a:xfrm>
          <a:noFill/>
        </p:spPr>
        <p:txBody>
          <a:bodyPr/>
          <a:lstStyle/>
          <a:p>
            <a:pPr algn="just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There has been a large scale expansion of such training schools during five-Year plans , he </a:t>
            </a:r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general, the 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course lasts for two years and the minimum qualification for entrance is matriculation.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The present trend is to prescribe higher secondary as the minimum qualification for entrance.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Previously for training primary school teacher' s</a:t>
            </a:r>
            <a:r>
              <a:rPr lang="en-US" altLang="en-GB" dirty="0">
                <a:solidFill>
                  <a:srgbClr val="F46D4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dirty="0">
              <a:solidFill>
                <a:srgbClr val="F46D4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b="1" i="1" dirty="0">
              <a:solidFill>
                <a:srgbClr val="F46D43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0486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ADVERTISEMENTS</a:t>
            </a:r>
            <a:r>
              <a:rPr lang="en-US" altLang="en-GB" i="1" dirty="0"/>
              <a:t>:</a:t>
            </a:r>
            <a:r>
              <a:rPr lang="en-US" altLang="en-GB" dirty="0"/>
              <a:t> </a:t>
            </a:r>
            <a:endParaRPr lang="en-GB" dirty="0"/>
          </a:p>
        </p:txBody>
      </p:sp>
      <p:sp>
        <p:nvSpPr>
          <p:cNvPr id="1048614" name="Content Placeholder 10486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Elementary  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Training (E.T)schools were providing pre-service training.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Secondary Training (S.T)schools are meant for imparting pre-service teachers of primary/ M.E.schools.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The  basic qualification required for admission in to the course is HSC Examination pass and duration is of two years.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04861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en-GB" sz="4000" dirty="0" smtClean="0">
                <a:latin typeface="Times New Roman" pitchFamily="18" charset="0"/>
                <a:cs typeface="Times New Roman" pitchFamily="18" charset="0"/>
              </a:rPr>
              <a:t>SECONDARY </a:t>
            </a:r>
            <a:r>
              <a:rPr lang="en-US" altLang="en-GB" sz="4000" dirty="0">
                <a:latin typeface="Times New Roman" pitchFamily="18" charset="0"/>
                <a:cs typeface="Times New Roman" pitchFamily="18" charset="0"/>
              </a:rPr>
              <a:t>TEACHER  EDUCATION :</a:t>
            </a:r>
            <a:endParaRPr lang="en-GB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6" name="Content Placeholder 1048615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8160"/>
          </a:xfrm>
        </p:spPr>
        <p:txBody>
          <a:bodyPr/>
          <a:lstStyle/>
          <a:p>
            <a:pPr algn="just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Training Colleges prepare graduate teachers for secondary or Higher Secondary classes.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altLang="en-GB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is normally one year course with an emphasis on principles and Methodology of Teacher leading to </a:t>
            </a:r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B.Ed., degree. The 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minimum qualification for entrance is graduation.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0486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HIGHER 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altLang="en-GB" i="1" dirty="0"/>
              <a:t>:</a:t>
            </a:r>
            <a:r>
              <a:rPr lang="en-US" altLang="en-GB" dirty="0"/>
              <a:t> </a:t>
            </a:r>
            <a:endParaRPr lang="en-GB" dirty="0"/>
          </a:p>
        </p:txBody>
      </p:sp>
      <p:sp>
        <p:nvSpPr>
          <p:cNvPr id="1048618" name="Content Placeholder 1048617"/>
          <p:cNvSpPr>
            <a:spLocks noGrp="1"/>
          </p:cNvSpPr>
          <p:nvPr>
            <p:ph idx="1"/>
          </p:nvPr>
        </p:nvSpPr>
        <p:spPr>
          <a:xfrm>
            <a:off x="457199" y="1143000"/>
            <a:ext cx="8229600" cy="5486533"/>
          </a:xfrm>
          <a:noFill/>
        </p:spPr>
        <p:txBody>
          <a:bodyPr>
            <a:normAutofit fontScale="96429"/>
          </a:bodyPr>
          <a:lstStyle/>
          <a:p>
            <a:endParaRPr lang="en-GB" dirty="0"/>
          </a:p>
          <a:p>
            <a:pPr algn="just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ADVERTISEMENTS: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Higher education </a:t>
            </a:r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courses 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in education are of four types: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651510" indent="-514350" algn="just">
              <a:buFont typeface="+mj-lt"/>
              <a:buAutoNum type="alphaLcPeriod"/>
            </a:pP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One- Year M. Ed.Course.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651510" indent="-514350" algn="just">
              <a:buFont typeface="+mj-lt"/>
              <a:buAutoNum type="alphaLcPeriod"/>
            </a:pP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Two- Year M. A in  Education.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651510" indent="-514350" algn="just">
              <a:buFont typeface="+mj-lt"/>
              <a:buAutoNum type="alphaLcPeriod"/>
            </a:pP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Two- Year </a:t>
            </a:r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Ph.D  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.course after M.Ed./M.A.(Education)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651510" indent="-514350" algn="just">
              <a:buFont typeface="+mj-lt"/>
              <a:buAutoNum type="alphaLcPeriod"/>
            </a:pP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Post-graduate Diploma in some aspects of Education after B.Ed.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13716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04861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en-GB" sz="4000" b="1" dirty="0">
                <a:latin typeface="Times New Roman" pitchFamily="18" charset="0"/>
                <a:cs typeface="Times New Roman" pitchFamily="18" charset="0"/>
              </a:rPr>
              <a:t>One Year M. Ed. Course:</a:t>
            </a:r>
            <a:endParaRPr lang="en-GB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0" name="Content Placeholder 104861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This course is open to those who have passed </a:t>
            </a:r>
            <a:r>
              <a:rPr lang="en-US" altLang="en-GB" dirty="0" err="1">
                <a:latin typeface="Times New Roman" pitchFamily="18" charset="0"/>
                <a:cs typeface="Times New Roman" pitchFamily="18" charset="0"/>
              </a:rPr>
              <a:t>B.Ed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, examination creditably.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altLang="en-GB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Candidates 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having Master's degree in Arts or Science with </a:t>
            </a:r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M.Ed. 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Qualification are considered eligible for the appointment of lecturer in training schools and colleges as well as for various </a:t>
            </a:r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administrative 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posts in SCERT's NIE's and NCERT.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0486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Two-Year M.A in Education</a:t>
            </a:r>
            <a:r>
              <a:rPr lang="en-US" altLang="en-GB" i="1" dirty="0"/>
              <a:t>:</a:t>
            </a:r>
            <a:endParaRPr lang="en-GB" i="1" dirty="0"/>
          </a:p>
        </p:txBody>
      </p:sp>
      <p:sp>
        <p:nvSpPr>
          <p:cNvPr id="1048622" name="Content Placeholder 104862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04360"/>
          </a:xfrm>
        </p:spPr>
        <p:txBody>
          <a:bodyPr>
            <a:normAutofit fontScale="88929" lnSpcReduction="10000"/>
          </a:bodyPr>
          <a:lstStyle/>
          <a:p>
            <a:pPr algn="just"/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ADVERTISEMENTS</a:t>
            </a:r>
            <a:r>
              <a:rPr lang="en-US" altLang="en-GB" sz="2900" dirty="0">
                <a:solidFill>
                  <a:srgbClr val="B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sz="2900" dirty="0">
              <a:solidFill>
                <a:srgbClr val="B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sz="29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This course is open to graduates and is considered equivalent to M.Ed,in many respects. </a:t>
            </a:r>
            <a:endParaRPr lang="en-GB" sz="2900" dirty="0">
              <a:solidFill>
                <a:srgbClr val="B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sz="29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It is recognition of the fact that now 'Education has been developed as a discipline of knowledge like Economics or History.</a:t>
            </a:r>
            <a:endParaRPr lang="en-GB" sz="2900" dirty="0">
              <a:solidFill>
                <a:srgbClr val="B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sz="29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M.ED considered to be applied side of education, while M.A (Education) is being taken as basic or pure side of the education</a:t>
            </a:r>
            <a:r>
              <a:rPr lang="en-US" altLang="en-GB" b="1" i="1" dirty="0">
                <a:solidFill>
                  <a:srgbClr val="FFFFFF"/>
                </a:solidFill>
              </a:rPr>
              <a:t>.  </a:t>
            </a:r>
            <a:endParaRPr lang="en-GB" b="1" i="1" dirty="0">
              <a:solidFill>
                <a:srgbClr val="BF0000"/>
              </a:solidFill>
            </a:endParaRPr>
          </a:p>
          <a:p>
            <a:endParaRPr lang="en-GB" dirty="0">
              <a:solidFill>
                <a:srgbClr val="BF0000"/>
              </a:solidFill>
            </a:endParaRPr>
          </a:p>
          <a:p>
            <a:pPr marL="137160" indent="0">
              <a:buNone/>
            </a:pPr>
            <a:r>
              <a:rPr lang="en-US" altLang="en-GB" dirty="0">
                <a:solidFill>
                  <a:srgbClr val="FFFFFF"/>
                </a:solidFill>
              </a:rPr>
              <a:t> </a:t>
            </a:r>
            <a:endParaRPr lang="en-GB" dirty="0">
              <a:solidFill>
                <a:srgbClr val="B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04862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en-GB" sz="4000" dirty="0">
                <a:latin typeface="Times New Roman" pitchFamily="18" charset="0"/>
                <a:cs typeface="Times New Roman" pitchFamily="18" charset="0"/>
              </a:rPr>
              <a:t>Two-Year </a:t>
            </a:r>
            <a:r>
              <a:rPr lang="en-US" altLang="en-GB" sz="4000" dirty="0" err="1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altLang="en-GB" sz="4000" dirty="0">
                <a:latin typeface="Times New Roman" pitchFamily="18" charset="0"/>
                <a:cs typeface="Times New Roman" pitchFamily="18" charset="0"/>
              </a:rPr>
              <a:t>-D </a:t>
            </a:r>
            <a:r>
              <a:rPr lang="en-US" altLang="en-GB" sz="4000" dirty="0" err="1">
                <a:latin typeface="Times New Roman" pitchFamily="18" charset="0"/>
                <a:cs typeface="Times New Roman" pitchFamily="18" charset="0"/>
              </a:rPr>
              <a:t>courseafter</a:t>
            </a:r>
            <a:r>
              <a:rPr lang="en-US" altLang="en-GB" sz="4000" dirty="0">
                <a:latin typeface="Times New Roman" pitchFamily="18" charset="0"/>
                <a:cs typeface="Times New Roman" pitchFamily="18" charset="0"/>
              </a:rPr>
              <a:t> M.ED/</a:t>
            </a:r>
            <a:r>
              <a:rPr lang="en-US" altLang="en-GB" sz="4000" dirty="0" err="1">
                <a:latin typeface="Times New Roman" pitchFamily="18" charset="0"/>
                <a:cs typeface="Times New Roman" pitchFamily="18" charset="0"/>
              </a:rPr>
              <a:t>M.AEducation</a:t>
            </a:r>
            <a:r>
              <a:rPr lang="en-US" altLang="en-GB" sz="4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GB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4" name="Content Placeholder 1048623"/>
          <p:cNvSpPr>
            <a:spLocks noGrp="1"/>
          </p:cNvSpPr>
          <p:nvPr>
            <p:ph idx="1"/>
          </p:nvPr>
        </p:nvSpPr>
        <p:spPr/>
        <p:txBody>
          <a:bodyPr>
            <a:normAutofit fontScale="96429"/>
          </a:bodyPr>
          <a:lstStyle/>
          <a:p>
            <a:pPr algn="just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A number of Universities in India have arrangements for Ph. D in education which is open to those who have passed M. Ed., or M.A. in Education in </a:t>
            </a:r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second division.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The M.S . University ,Boroda is pioneer maximum </a:t>
            </a:r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number of Ph.D.'s in Education 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through their center of Advanced studies in .Education.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Besides this two - year </a:t>
            </a:r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Ph.D. Course 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leading to </a:t>
            </a:r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M.Phil., 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have been provided in the general colleges or Universities.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048624"/>
          <p:cNvSpPr>
            <a:spLocks noGrp="1"/>
          </p:cNvSpPr>
          <p:nvPr>
            <p:ph type="title"/>
          </p:nvPr>
        </p:nvSpPr>
        <p:spPr>
          <a:xfrm>
            <a:off x="0" y="31355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altLang="en-GB" sz="4000" dirty="0" smtClean="0">
                <a:latin typeface="Times New Roman" pitchFamily="18" charset="0"/>
                <a:cs typeface="Times New Roman" pitchFamily="18" charset="0"/>
              </a:rPr>
              <a:t>VOCATIONAL </a:t>
            </a:r>
            <a:r>
              <a:rPr lang="en-US" altLang="en-GB" sz="4000" dirty="0">
                <a:latin typeface="Times New Roman" pitchFamily="18" charset="0"/>
                <a:cs typeface="Times New Roman" pitchFamily="18" charset="0"/>
              </a:rPr>
              <a:t>TEACHERS/ TRAINING:</a:t>
            </a:r>
            <a:endParaRPr lang="en-GB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6" name="Content Placeholder 104862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Specific Training Courses are </a:t>
            </a:r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organized  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for training teacher in  technical subjects.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There are various courses and institutions to prepare specialized teachers.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ADVERTISEMENTS: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These are as follows: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594360" indent="-457200" algn="just">
              <a:buFont typeface="Wingdings" charset="2"/>
              <a:buChar char="ü"/>
            </a:pP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One -Year  Diploma in physical Education(DPE).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594360" indent="-457200" algn="just">
              <a:buFont typeface="Wingdings" charset="2"/>
              <a:buChar char="ü"/>
            </a:pP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Training courses </a:t>
            </a:r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to prepare 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teachers of Music, Dancing, painting  and Fine Arts</a:t>
            </a:r>
            <a:r>
              <a:rPr lang="en-US" altLang="en-GB" b="1" i="1" dirty="0"/>
              <a:t>.</a:t>
            </a:r>
            <a:endParaRPr lang="en-GB" b="1" i="1" dirty="0"/>
          </a:p>
          <a:p>
            <a:pPr marL="651510" indent="-514350">
              <a:buFont typeface="+mj-lt"/>
              <a:buAutoNum type="alphaLcPeriod"/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04868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en-GB" sz="4000" u="none" dirty="0">
                <a:latin typeface="Times New Roman" pitchFamily="18" charset="0"/>
                <a:cs typeface="Times New Roman" pitchFamily="18" charset="0"/>
              </a:rPr>
              <a:t>EDUCATION  INTRODUCTION</a:t>
            </a:r>
            <a:r>
              <a:rPr lang="en-US" altLang="en-GB" sz="4000" i="1" u="none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en-GB" sz="4000" u="none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4000" u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4" name="Content Placeholder 1048684"/>
          <p:cNvSpPr>
            <a:spLocks noGrp="1"/>
          </p:cNvSpPr>
          <p:nvPr>
            <p:ph idx="1"/>
          </p:nvPr>
        </p:nvSpPr>
        <p:spPr>
          <a:xfrm>
            <a:off x="0" y="1611536"/>
            <a:ext cx="9272976" cy="4709160"/>
          </a:xfrm>
        </p:spPr>
        <p:txBody>
          <a:bodyPr>
            <a:normAutofit/>
          </a:bodyPr>
          <a:lstStyle/>
          <a:p>
            <a:pPr marL="594360" indent="-457200" algn="just">
              <a:buFont typeface="Arial"/>
              <a:buChar char="•"/>
            </a:pP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Education is a source of transmission  of knowledge from one generation to another generation.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594360" indent="-457200" algn="just">
              <a:buFont typeface="Arial"/>
              <a:buChar char="•"/>
            </a:pP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It is basic  tool which enables learners to modify and  groom their  personalities as well as enhances their cognitive, affective &amp; psychomotor skills.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594360" indent="-457200" algn="just">
              <a:buFont typeface="Arial"/>
              <a:buChar char="•"/>
            </a:pP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"Standards based education, in general &amp; teacher education particular ,is part of global movement of quality assurance".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048594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416493"/>
          </a:xfrm>
        </p:spPr>
        <p:txBody>
          <a:bodyPr>
            <a:normAutofit/>
          </a:bodyPr>
          <a:lstStyle/>
          <a:p>
            <a:pPr algn="l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BRIEF HISTORY OF TEACHER EDUCATION: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6" name="Content Placeholder 1048595"/>
          <p:cNvSpPr>
            <a:spLocks noGrp="1"/>
          </p:cNvSpPr>
          <p:nvPr>
            <p:ph idx="1"/>
          </p:nvPr>
        </p:nvSpPr>
        <p:spPr>
          <a:xfrm>
            <a:off x="457199" y="2057400"/>
            <a:ext cx="8229600" cy="5041053"/>
          </a:xfrm>
        </p:spPr>
        <p:txBody>
          <a:bodyPr/>
          <a:lstStyle/>
          <a:p>
            <a:pPr algn="just"/>
            <a:r>
              <a:rPr lang="en-US" altLang="en-GB" i="1" dirty="0"/>
              <a:t>"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Teacher plays his pivotal role in achieving goals and objectives in class room.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The teacher is real history maker ".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Trained </a:t>
            </a:r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&amp;competent 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teacher  is the key person guide the ideas and interest of learners with his good leadership because he is the </a:t>
            </a:r>
            <a:r>
              <a:rPr lang="en-US" altLang="en-GB" dirty="0" err="1">
                <a:latin typeface="Times New Roman" pitchFamily="18" charset="0"/>
                <a:cs typeface="Times New Roman" pitchFamily="18" charset="0"/>
              </a:rPr>
              <a:t>resourseful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 person to convey all administrative instruction and objectives for institution which prepare learners as best citizen.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Content Placeholder 1048596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42560"/>
          </a:xfrm>
        </p:spPr>
        <p:txBody>
          <a:bodyPr>
            <a:normAutofit/>
          </a:bodyPr>
          <a:lstStyle/>
          <a:p>
            <a:pPr algn="just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It is world wide reality that the investment in education is more beneficial &amp; long term.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altLang="en-GB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this purpose, all over the world, there is expending a large amount in public &amp;private sector.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altLang="en-GB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According 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to World Bank,  UNESCO,FBS,Ministry of education  (2010),Pakistan is spending 2.1% GDP </a:t>
            </a:r>
            <a:r>
              <a:rPr lang="en-US" altLang="en-GB" dirty="0" smtClean="0">
                <a:latin typeface="Times New Roman" pitchFamily="18" charset="0"/>
                <a:cs typeface="Times New Roman" pitchFamily="18" charset="0"/>
              </a:rPr>
              <a:t>in public 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sector and literacy rate is 57%in 2009-10.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GB" dirty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Content Placeholder 1048597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18760"/>
          </a:xfrm>
        </p:spPr>
        <p:txBody>
          <a:bodyPr>
            <a:normAutofit fontScale="96429"/>
          </a:bodyPr>
          <a:lstStyle/>
          <a:p>
            <a:pPr algn="just"/>
            <a:r>
              <a:rPr lang="en-US" altLang="en-GB" b="1" i="1" dirty="0"/>
              <a:t>"</a:t>
            </a:r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Pakistan assured in achieving target of universal primary education by 2015 under Education for all with minimization of drop- out  rate "(National Education policy ,2019).</a:t>
            </a:r>
            <a:endParaRPr lang="en-GB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altLang="en-GB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sz="29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Government of Pakistan is trying to </a:t>
            </a:r>
            <a:r>
              <a:rPr lang="en-US" altLang="en-GB" sz="2900" dirty="0" smtClean="0">
                <a:latin typeface="Times New Roman" pitchFamily="18" charset="0"/>
                <a:cs typeface="Times New Roman" pitchFamily="18" charset="0"/>
              </a:rPr>
              <a:t>improve </a:t>
            </a:r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the education system in Pakistan through sweep changes in content, teaching methodologies, quality of teachers ,learning environment, training of pre-service and in service teachers, </a:t>
            </a:r>
            <a:r>
              <a:rPr lang="en-US" altLang="en-GB" sz="2900" dirty="0" smtClean="0">
                <a:latin typeface="Times New Roman" pitchFamily="18" charset="0"/>
                <a:cs typeface="Times New Roman" pitchFamily="18" charset="0"/>
              </a:rPr>
              <a:t>administrative </a:t>
            </a:r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and managerial staff</a:t>
            </a:r>
            <a:r>
              <a:rPr lang="en-US" altLang="en-GB" b="1" i="1" dirty="0"/>
              <a:t>.</a:t>
            </a:r>
            <a:endParaRPr lang="en-GB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Content Placeholder 1048598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5562600"/>
          </a:xfrm>
        </p:spPr>
        <p:txBody>
          <a:bodyPr>
            <a:normAutofit fontScale="96429" lnSpcReduction="10000"/>
          </a:bodyPr>
          <a:lstStyle/>
          <a:p>
            <a:pPr algn="just"/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National Education policy(2009) envisages that the one of the reason of high drop- out rate and low quality of outcomes in </a:t>
            </a:r>
            <a:r>
              <a:rPr lang="en-US" altLang="en-GB" sz="2900" dirty="0" smtClean="0">
                <a:latin typeface="Times New Roman" pitchFamily="18" charset="0"/>
                <a:cs typeface="Times New Roman" pitchFamily="18" charset="0"/>
              </a:rPr>
              <a:t>Pakistan, </a:t>
            </a:r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poor structure of education system where our policy </a:t>
            </a:r>
            <a:endParaRPr lang="en-GB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altLang="en-GB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en-GB" sz="2900" dirty="0" smtClean="0">
                <a:latin typeface="Times New Roman" pitchFamily="18" charset="0"/>
                <a:cs typeface="Times New Roman" pitchFamily="18" charset="0"/>
              </a:rPr>
              <a:t>akers </a:t>
            </a:r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unable to understand professional and global standards of education and untrained  Head teachers, </a:t>
            </a:r>
            <a:endParaRPr lang="en-GB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altLang="en-GB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sz="2900" dirty="0" smtClean="0">
                <a:latin typeface="Times New Roman" pitchFamily="18" charset="0"/>
                <a:cs typeface="Times New Roman" pitchFamily="18" charset="0"/>
              </a:rPr>
              <a:t>Direct </a:t>
            </a:r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Education officers  (DEOs),Executive District officers  (EDOs)&amp;Directors  public Instructions (DPIs)are working for implementation of policy</a:t>
            </a:r>
            <a:r>
              <a:rPr lang="en-US" altLang="en-GB" i="1" dirty="0"/>
              <a:t>.</a:t>
            </a:r>
            <a:endParaRPr lang="en-GB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048685"/>
          <p:cNvSpPr>
            <a:spLocks noGrp="1"/>
          </p:cNvSpPr>
          <p:nvPr>
            <p:ph type="title"/>
          </p:nvPr>
        </p:nvSpPr>
        <p:spPr>
          <a:xfrm>
            <a:off x="457200" y="212179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TEACHER EDUCATION PROGRAMMES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1" name="Content Placeholder 1048686"/>
          <p:cNvSpPr>
            <a:spLocks noGrp="1"/>
          </p:cNvSpPr>
          <p:nvPr>
            <p:ph idx="1"/>
          </p:nvPr>
        </p:nvSpPr>
        <p:spPr/>
        <p:txBody>
          <a:bodyPr>
            <a:normAutofit fontScale="96429" lnSpcReduction="10000"/>
          </a:bodyPr>
          <a:lstStyle/>
          <a:p>
            <a:pPr algn="just"/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Teacher education is level- specific.</a:t>
            </a:r>
            <a:endParaRPr lang="en-GB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It means programmes on teacher education varies according to the needs of pre-primary, primary secondary, higher education and vocational education. </a:t>
            </a:r>
            <a:endParaRPr lang="en-GB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There are specific methods &amp; strategies for classroom transaction at different levels. </a:t>
            </a:r>
            <a:endParaRPr lang="en-GB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There is no uniformity in the country in the teacher education programmes. </a:t>
            </a:r>
            <a:endParaRPr lang="en-GB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The programmes widely vary in content &amp; process form one state to another state</a:t>
            </a:r>
            <a:r>
              <a:rPr lang="en-US" altLang="en-GB" b="1" i="1" dirty="0"/>
              <a:t>.</a:t>
            </a:r>
            <a:endParaRPr lang="en-GB" b="1" i="1" dirty="0"/>
          </a:p>
        </p:txBody>
      </p:sp>
    </p:spTree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extBox 2"/>
          <p:cNvSpPr txBox="1"/>
          <p:nvPr/>
        </p:nvSpPr>
        <p:spPr>
          <a:xfrm flipH="1">
            <a:off x="2457788" y="3428999"/>
            <a:ext cx="436264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en-GB" sz="4000" b="1" dirty="0">
                <a:solidFill>
                  <a:srgbClr val="FFCC99"/>
                </a:solidFill>
                <a:latin typeface="Times New Roman" pitchFamily="18" charset="0"/>
                <a:cs typeface="Times New Roman" pitchFamily="18" charset="0"/>
              </a:rPr>
              <a:t>TYPES OF  TEACHER- EDUCATION  PROGRAMMES</a:t>
            </a:r>
            <a:r>
              <a:rPr lang="en-US" altLang="en-GB" b="1" i="1" dirty="0">
                <a:solidFill>
                  <a:srgbClr val="FFCC99"/>
                </a:solidFill>
              </a:rPr>
              <a:t>.  </a:t>
            </a:r>
            <a:endParaRPr lang="zh-CN" altLang="en-US" b="1" i="1" dirty="0">
              <a:solidFill>
                <a:srgbClr val="FFCC99"/>
              </a:solidFill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04860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763" indent="0" algn="l">
              <a:buNone/>
            </a:pPr>
            <a:r>
              <a:rPr lang="en-US" altLang="en-GB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GB" sz="4400" dirty="0">
                <a:latin typeface="Times New Roman" pitchFamily="18" charset="0"/>
                <a:cs typeface="Times New Roman" pitchFamily="18" charset="0"/>
              </a:rPr>
              <a:t>PRE-PRIMARY TEACHER EDUCATION</a:t>
            </a:r>
            <a:r>
              <a:rPr lang="en-US" altLang="en-GB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9" name="Content Placeholder 1048608"/>
          <p:cNvSpPr>
            <a:spLocks noGrp="1"/>
          </p:cNvSpPr>
          <p:nvPr>
            <p:ph idx="1"/>
          </p:nvPr>
        </p:nvSpPr>
        <p:spPr/>
        <p:txBody>
          <a:bodyPr>
            <a:normAutofit fontScale="96429" lnSpcReduction="10000"/>
          </a:bodyPr>
          <a:lstStyle/>
          <a:p>
            <a:pPr algn="just"/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Pre-primary teacher </a:t>
            </a:r>
            <a:r>
              <a:rPr lang="en-US" altLang="en-GB" sz="2900" dirty="0" smtClean="0">
                <a:latin typeface="Times New Roman" pitchFamily="18" charset="0"/>
                <a:cs typeface="Times New Roman" pitchFamily="18" charset="0"/>
              </a:rPr>
              <a:t>training courses </a:t>
            </a:r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are of various typesi.e,Montessori, kindergarten, </a:t>
            </a:r>
            <a:r>
              <a:rPr lang="en-US" altLang="en-GB" sz="2900" dirty="0" err="1" smtClean="0">
                <a:latin typeface="Times New Roman" pitchFamily="18" charset="0"/>
                <a:cs typeface="Times New Roman" pitchFamily="18" charset="0"/>
              </a:rPr>
              <a:t>Nursury</a:t>
            </a:r>
            <a:r>
              <a:rPr lang="en-US" altLang="en-GB" sz="2900" dirty="0" smtClean="0">
                <a:latin typeface="Times New Roman" pitchFamily="18" charset="0"/>
                <a:cs typeface="Times New Roman" pitchFamily="18" charset="0"/>
              </a:rPr>
              <a:t>, pre-basic </a:t>
            </a:r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etc.</a:t>
            </a:r>
            <a:endParaRPr lang="en-GB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sz="2900" dirty="0" smtClean="0">
                <a:latin typeface="Times New Roman" pitchFamily="18" charset="0"/>
                <a:cs typeface="Times New Roman" pitchFamily="18" charset="0"/>
              </a:rPr>
              <a:t>Minimum </a:t>
            </a:r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qualification for admission to this course is higher secondary and the duration of the course is one year. </a:t>
            </a:r>
            <a:endParaRPr lang="en-GB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Many institutes impart training for two years. </a:t>
            </a:r>
            <a:endParaRPr lang="en-GB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This  training is a certificate or diploma course conducted normally by state government. </a:t>
            </a:r>
            <a:endParaRPr lang="en-GB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GB" sz="2900" dirty="0">
                <a:latin typeface="Times New Roman" pitchFamily="18" charset="0"/>
                <a:cs typeface="Times New Roman" pitchFamily="18" charset="0"/>
              </a:rPr>
              <a:t>Conducted one year course titled as "Certificate course in pre-primary &amp;  Nursery Education </a:t>
            </a:r>
            <a:r>
              <a:rPr lang="en-US" altLang="en-GB" b="1" i="1" dirty="0"/>
              <a:t>"</a:t>
            </a:r>
            <a:endParaRPr lang="en-GB" b="1" i="1" dirty="0"/>
          </a:p>
        </p:txBody>
      </p:sp>
    </p:spTree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991</Words>
  <Application>Microsoft Office PowerPoint</Application>
  <PresentationFormat>On-screen Show (4:3)</PresentationFormat>
  <Paragraphs>78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Apex</vt:lpstr>
      <vt:lpstr>A BRIEF OUR VIEW OF THE HISTORY OF TEACHER EDUCATION IN PAKISTAN.</vt:lpstr>
      <vt:lpstr>EDUCATION  INTRODUCTION. </vt:lpstr>
      <vt:lpstr>BRIEF HISTORY OF TEACHER EDUCATION: </vt:lpstr>
      <vt:lpstr>PowerPoint Presentation</vt:lpstr>
      <vt:lpstr>PowerPoint Presentation</vt:lpstr>
      <vt:lpstr>PowerPoint Presentation</vt:lpstr>
      <vt:lpstr>TEACHER EDUCATION PROGRAMMES </vt:lpstr>
      <vt:lpstr>PowerPoint Presentation</vt:lpstr>
      <vt:lpstr> PRE-PRIMARY TEACHER EDUCATION. </vt:lpstr>
      <vt:lpstr>PRIMARY  TEACHER  EDUCATION: </vt:lpstr>
      <vt:lpstr>ADVERTISEMENTS: </vt:lpstr>
      <vt:lpstr>SECONDARY TEACHER  EDUCATION :</vt:lpstr>
      <vt:lpstr>HIGHER EDUCATION: </vt:lpstr>
      <vt:lpstr>One Year M. Ed. Course:</vt:lpstr>
      <vt:lpstr>Two-Year M.A in Education:</vt:lpstr>
      <vt:lpstr>Two-Year ph-D courseafter M.ED/M.AEducation:</vt:lpstr>
      <vt:lpstr>VOCATIONAL TEACHERS/ TRAINING: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PHILOSOPHICAL FOUNDATION</dc:title>
  <dc:creator>computer fix</dc:creator>
  <cp:lastModifiedBy>computer fix</cp:lastModifiedBy>
  <cp:revision>2</cp:revision>
  <dcterms:created xsi:type="dcterms:W3CDTF">2020-10-23T19:11:11Z</dcterms:created>
  <dcterms:modified xsi:type="dcterms:W3CDTF">2021-01-07T06:57:50Z</dcterms:modified>
</cp:coreProperties>
</file>