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87" r:id="rId3"/>
    <p:sldId id="276" r:id="rId4"/>
    <p:sldId id="280" r:id="rId5"/>
    <p:sldId id="284" r:id="rId6"/>
    <p:sldId id="277" r:id="rId7"/>
    <p:sldId id="281" r:id="rId8"/>
    <p:sldId id="286" r:id="rId9"/>
    <p:sldId id="283" r:id="rId10"/>
    <p:sldId id="278" r:id="rId11"/>
    <p:sldId id="279"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329" autoAdjust="0"/>
  </p:normalViewPr>
  <p:slideViewPr>
    <p:cSldViewPr snapToGrid="0">
      <p:cViewPr>
        <p:scale>
          <a:sx n="69" d="100"/>
          <a:sy n="69" d="100"/>
        </p:scale>
        <p:origin x="69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3E150-1A82-4051-B0EF-6F60E4EC875A}"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67CA2-1C37-4084-9D09-8916F9369AAF}" type="slidenum">
              <a:rPr lang="en-US" smtClean="0"/>
              <a:t>‹#›</a:t>
            </a:fld>
            <a:endParaRPr lang="en-US"/>
          </a:p>
        </p:txBody>
      </p:sp>
    </p:spTree>
    <p:extLst>
      <p:ext uri="{BB962C8B-B14F-4D97-AF65-F5344CB8AC3E}">
        <p14:creationId xmlns:p14="http://schemas.microsoft.com/office/powerpoint/2010/main" val="243784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micsonline.org/open-access/nifedipine-induced-gingival-hyperplasia-an-overlooked-adverse-effect-2165-7920.1000225.php?aid=10527#1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Multifactorial</a:t>
            </a:r>
            <a:r>
              <a:rPr lang="en-US" baseline="0" dirty="0" smtClean="0"/>
              <a:t> and heterogeneous disorder</a:t>
            </a:r>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1</a:t>
            </a:fld>
            <a:endParaRPr lang="en-US"/>
          </a:p>
        </p:txBody>
      </p:sp>
    </p:spTree>
    <p:extLst>
      <p:ext uri="{BB962C8B-B14F-4D97-AF65-F5344CB8AC3E}">
        <p14:creationId xmlns:p14="http://schemas.microsoft.com/office/powerpoint/2010/main" val="57565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Discovery and Development of Calcium Channel Blockers    </a:t>
            </a:r>
            <a:r>
              <a:rPr lang="en-US" dirty="0" err="1" smtClean="0"/>
              <a:t>doi</a:t>
            </a:r>
            <a:r>
              <a:rPr lang="en-US" dirty="0" smtClean="0"/>
              <a:t>: 10.3389/fphar.2017.00286</a:t>
            </a:r>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3</a:t>
            </a:fld>
            <a:endParaRPr lang="en-US"/>
          </a:p>
        </p:txBody>
      </p:sp>
    </p:spTree>
    <p:extLst>
      <p:ext uri="{BB962C8B-B14F-4D97-AF65-F5344CB8AC3E}">
        <p14:creationId xmlns:p14="http://schemas.microsoft.com/office/powerpoint/2010/main" val="369119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first-generation </a:t>
            </a:r>
            <a:r>
              <a:rPr lang="en-US" dirty="0" err="1" smtClean="0"/>
              <a:t>nicardipine</a:t>
            </a:r>
            <a:r>
              <a:rPr lang="en-US" dirty="0" smtClean="0"/>
              <a:t> and nifedipine have proven efficacy against hypertension. However, because of their short duration and rapid onset of vasodilator action, these drugs were more likely to be associated with adverse effects</a:t>
            </a:r>
          </a:p>
          <a:p>
            <a:r>
              <a:rPr lang="en-US" dirty="0" smtClean="0"/>
              <a:t>Nifedipine has a rapid onset of action (buccal, 10-15 minutes; oral, 30-45 minutes) and peak effect (buccal, 30 minutes, oral, 60 minutes). The duration of effects is four to six hours regardless of the route of administration, with a mean arterial pressure reduction of 21.6% (248/134 mm Hg to 165/87 mm Hg).</a:t>
            </a:r>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4</a:t>
            </a:fld>
            <a:endParaRPr lang="en-US"/>
          </a:p>
        </p:txBody>
      </p:sp>
    </p:spTree>
    <p:extLst>
      <p:ext uri="{BB962C8B-B14F-4D97-AF65-F5344CB8AC3E}">
        <p14:creationId xmlns:p14="http://schemas.microsoft.com/office/powerpoint/2010/main" val="153720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6</a:t>
            </a:fld>
            <a:endParaRPr lang="en-US"/>
          </a:p>
        </p:txBody>
      </p:sp>
    </p:spTree>
    <p:extLst>
      <p:ext uri="{BB962C8B-B14F-4D97-AF65-F5344CB8AC3E}">
        <p14:creationId xmlns:p14="http://schemas.microsoft.com/office/powerpoint/2010/main" val="73929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67CA2-1C37-4084-9D09-8916F9369AAF}" type="slidenum">
              <a:rPr lang="en-US" smtClean="0"/>
              <a:t>10</a:t>
            </a:fld>
            <a:endParaRPr lang="en-US"/>
          </a:p>
        </p:txBody>
      </p:sp>
    </p:spTree>
    <p:extLst>
      <p:ext uri="{BB962C8B-B14F-4D97-AF65-F5344CB8AC3E}">
        <p14:creationId xmlns:p14="http://schemas.microsoft.com/office/powerpoint/2010/main" val="274258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11</a:t>
            </a:fld>
            <a:endParaRPr lang="en-US"/>
          </a:p>
        </p:txBody>
      </p:sp>
    </p:spTree>
    <p:extLst>
      <p:ext uri="{BB962C8B-B14F-4D97-AF65-F5344CB8AC3E}">
        <p14:creationId xmlns:p14="http://schemas.microsoft.com/office/powerpoint/2010/main" val="428542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noto sans"/>
                <a:ea typeface="+mn-ea"/>
                <a:cs typeface="+mn-cs"/>
              </a:rPr>
              <a:t>Calcium antagonists like nifedipine block the input of calcium ions, thereby affecting homeostasis of collagen. The synthesis and degradation of the collagen being altered lead to the abnormal growth [</a:t>
            </a:r>
            <a:r>
              <a:rPr kumimoji="0" lang="en-US" sz="1200" b="0" i="0" u="sng" strike="noStrike" kern="1200" cap="none" spc="0" normalizeH="0" baseline="0" noProof="0" dirty="0" smtClean="0">
                <a:ln>
                  <a:noFill/>
                </a:ln>
                <a:solidFill>
                  <a:srgbClr val="A8420B"/>
                </a:solidFill>
                <a:effectLst/>
                <a:uLnTx/>
                <a:uFillTx/>
                <a:latin typeface="noto sans"/>
                <a:ea typeface="+mn-ea"/>
                <a:cs typeface="+mn-cs"/>
                <a:hlinkClick r:id="rId3"/>
              </a:rPr>
              <a:t>10</a:t>
            </a:r>
            <a:r>
              <a:rPr kumimoji="0" lang="en-US" sz="1200" b="0" i="0" u="none" strike="noStrike" kern="1200" cap="none" spc="0" normalizeH="0" baseline="0" noProof="0" dirty="0" smtClean="0">
                <a:ln>
                  <a:noFill/>
                </a:ln>
                <a:solidFill>
                  <a:srgbClr val="000000"/>
                </a:solidFill>
                <a:effectLst/>
                <a:uLnTx/>
                <a:uFillTx/>
                <a:latin typeface="noto sans"/>
                <a:ea typeface="+mn-ea"/>
                <a:cs typeface="+mn-cs"/>
              </a:rPr>
              <a:t>]. Factors like age, genetic predisposition, pharmacological actions, dose, plaque, and oral hygiene have been attributed for gingival enlargement in nifedipine-induced gingival hyperplasia. The age is indirectly proportional to the severity of the enlargement. Younger age people show more enlargements because they have greater fibroblastic metabolism and hormonal change than the elderly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Gingival enlargement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is an increase in the size of the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gingiva</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gums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3E67CA2-1C37-4084-9D09-8916F9369AAF}" type="slidenum">
              <a:rPr lang="en-US" smtClean="0"/>
              <a:t>12</a:t>
            </a:fld>
            <a:endParaRPr lang="en-US"/>
          </a:p>
        </p:txBody>
      </p:sp>
    </p:spTree>
    <p:extLst>
      <p:ext uri="{BB962C8B-B14F-4D97-AF65-F5344CB8AC3E}">
        <p14:creationId xmlns:p14="http://schemas.microsoft.com/office/powerpoint/2010/main" val="280542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50A0D7-FF5A-445C-8BDA-739DBAD5E54A}"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183464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E9EAA-9DE2-42DF-B1F3-AE371C6376EC}"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170288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16414-65B5-4F3B-9022-9EAB6F76E8F2}"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12A0C8-FC38-4624-838E-A8541677BBA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0331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21A1A0C-A1EF-40C0-8A58-8C568A3E039F}"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336911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7B4897D-DED3-46FA-A196-6873D043AECA}"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12A0C8-FC38-4624-838E-A8541677BBA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5312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047FCAD-BF60-4248-B989-391102D29B26}"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2004491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149F47-C1BF-47A5-B5D3-6CDEFB6D1EE0}"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335562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99D6F8-5C91-4348-93DA-97F00AB8BFB4}"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27508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4394C4-24BE-404F-85A1-4A9A9F49BD7A}"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39556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C86657-8CAB-4A82-9323-9ED57752808E}"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121483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87536C-3358-43B3-A46E-1EFA8BBBD369}"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822074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67E65A-DAFE-4F4D-80F5-59474E5DD305}" type="datetime1">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47041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4EAFD0-61DD-42BA-B592-C89A8A7E9859}" type="datetime1">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288478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D7213-A31A-47E7-9886-0E05F5BCBA15}" type="datetime1">
              <a:rPr lang="en-US" smtClean="0"/>
              <a:t>5/7/2020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374908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2A87A-DCB4-4374-A670-CFBCB5CA6782}"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29945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AA900-E8DF-4BEC-9D0A-CFE728CC5753}"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12A0C8-FC38-4624-838E-A8541677BBA2}" type="slidenum">
              <a:rPr lang="en-US" smtClean="0"/>
              <a:t>‹#›</a:t>
            </a:fld>
            <a:endParaRPr lang="en-US"/>
          </a:p>
        </p:txBody>
      </p:sp>
    </p:spTree>
    <p:extLst>
      <p:ext uri="{BB962C8B-B14F-4D97-AF65-F5344CB8AC3E}">
        <p14:creationId xmlns:p14="http://schemas.microsoft.com/office/powerpoint/2010/main" val="81995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D2B8CC2-D4F7-4125-AFF7-C548D4CBB4D7}" type="datetime1">
              <a:rPr lang="en-US" smtClean="0"/>
              <a:t>5/7/2020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F12A0C8-FC38-4624-838E-A8541677BBA2}" type="slidenum">
              <a:rPr lang="en-US" smtClean="0"/>
              <a:t>‹#›</a:t>
            </a:fld>
            <a:endParaRPr lang="en-US"/>
          </a:p>
        </p:txBody>
      </p:sp>
    </p:spTree>
    <p:extLst>
      <p:ext uri="{BB962C8B-B14F-4D97-AF65-F5344CB8AC3E}">
        <p14:creationId xmlns:p14="http://schemas.microsoft.com/office/powerpoint/2010/main" val="3668620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0571" y="164806"/>
            <a:ext cx="8915399" cy="882535"/>
          </a:xfrm>
        </p:spPr>
        <p:txBody>
          <a:bodyPr>
            <a:normAutofit/>
          </a:bodyPr>
          <a:lstStyle/>
          <a:p>
            <a:r>
              <a:rPr lang="en-US" sz="3600" b="1" dirty="0" smtClean="0"/>
              <a:t>ANTI-HYPERTENSIVE DRUGS</a:t>
            </a:r>
            <a:endParaRPr lang="en-US" sz="3600" b="1" dirty="0"/>
          </a:p>
        </p:txBody>
      </p:sp>
      <p:sp>
        <p:nvSpPr>
          <p:cNvPr id="5" name="Slide Number Placeholder 4"/>
          <p:cNvSpPr>
            <a:spLocks noGrp="1"/>
          </p:cNvSpPr>
          <p:nvPr>
            <p:ph type="sldNum" sz="quarter" idx="12"/>
          </p:nvPr>
        </p:nvSpPr>
        <p:spPr/>
        <p:txBody>
          <a:bodyPr/>
          <a:lstStyle/>
          <a:p>
            <a:fld id="{0F12A0C8-FC38-4624-838E-A8541677BBA2}" type="slidenum">
              <a:rPr lang="en-US" smtClean="0"/>
              <a:t>1</a:t>
            </a:fld>
            <a:endParaRPr lang="en-US"/>
          </a:p>
        </p:txBody>
      </p:sp>
      <p:pic>
        <p:nvPicPr>
          <p:cNvPr id="7" name="Picture 6"/>
          <p:cNvPicPr>
            <a:picLocks noChangeAspect="1"/>
          </p:cNvPicPr>
          <p:nvPr/>
        </p:nvPicPr>
        <p:blipFill>
          <a:blip r:embed="rId5"/>
          <a:stretch>
            <a:fillRect/>
          </a:stretch>
        </p:blipFill>
        <p:spPr>
          <a:xfrm>
            <a:off x="2390571" y="1570561"/>
            <a:ext cx="7302583" cy="5152378"/>
          </a:xfrm>
          <a:prstGeom prst="rect">
            <a:avLst/>
          </a:prstGeom>
        </p:spPr>
      </p:pic>
      <p:sp>
        <p:nvSpPr>
          <p:cNvPr id="8" name="Rectangle 7"/>
          <p:cNvSpPr/>
          <p:nvPr/>
        </p:nvSpPr>
        <p:spPr>
          <a:xfrm>
            <a:off x="2865545" y="1047341"/>
            <a:ext cx="4887877" cy="523220"/>
          </a:xfrm>
          <a:prstGeom prst="rect">
            <a:avLst/>
          </a:prstGeom>
        </p:spPr>
        <p:txBody>
          <a:bodyPr wrap="none">
            <a:spAutoFit/>
          </a:bodyPr>
          <a:lstStyle/>
          <a:p>
            <a:r>
              <a:rPr lang="en-US" sz="2800" b="1" dirty="0"/>
              <a:t>calcium channels blockers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94354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111240"/>
            <a:ext cx="10378440" cy="4832092"/>
          </a:xfrm>
          <a:prstGeom prst="rect">
            <a:avLst/>
          </a:prstGeom>
        </p:spPr>
        <p:txBody>
          <a:bodyPr wrap="square">
            <a:spAutoFit/>
          </a:bodyPr>
          <a:lstStyle/>
          <a:p>
            <a:r>
              <a:rPr lang="en-US" b="1" dirty="0" smtClean="0"/>
              <a:t>      </a:t>
            </a:r>
            <a:r>
              <a:rPr lang="en-US" sz="2800" b="1" dirty="0"/>
              <a:t>Therapeutic uses</a:t>
            </a:r>
          </a:p>
          <a:p>
            <a:pPr marL="457200" indent="-457200">
              <a:buFont typeface="Arial" panose="020B0604020202020204" pitchFamily="34" charset="0"/>
              <a:buChar char="•"/>
            </a:pPr>
            <a:r>
              <a:rPr lang="en-US" sz="2800" dirty="0">
                <a:latin typeface="Segoe UI Semibold" panose="020B0702040204020203" pitchFamily="34" charset="0"/>
                <a:cs typeface="Segoe UI Semibold" panose="020B0702040204020203" pitchFamily="34" charset="0"/>
              </a:rPr>
              <a:t>In the management of hypertension, CCBs may be used as an initial therapy or as add-on therapy. </a:t>
            </a:r>
            <a:endParaRPr lang="en-US" sz="2800" dirty="0" smtClean="0">
              <a:latin typeface="Segoe UI Semibold" panose="020B0702040204020203" pitchFamily="34" charset="0"/>
              <a:cs typeface="Segoe UI Semibold" panose="020B0702040204020203" pitchFamily="34" charset="0"/>
            </a:endParaRPr>
          </a:p>
          <a:p>
            <a:pPr marL="457200" indent="-457200">
              <a:buFont typeface="Arial" panose="020B0604020202020204" pitchFamily="34" charset="0"/>
              <a:buChar char="•"/>
            </a:pPr>
            <a:r>
              <a:rPr lang="en-US" sz="2800" dirty="0">
                <a:latin typeface="Segoe UI Semibold" panose="020B0702040204020203" pitchFamily="34" charset="0"/>
                <a:cs typeface="Segoe UI Semibold" panose="020B0702040204020203" pitchFamily="34" charset="0"/>
              </a:rPr>
              <a:t>I</a:t>
            </a:r>
            <a:r>
              <a:rPr lang="en-US" sz="2800" dirty="0" smtClean="0">
                <a:latin typeface="Segoe UI Semibold" panose="020B0702040204020203" pitchFamily="34" charset="0"/>
                <a:cs typeface="Segoe UI Semibold" panose="020B0702040204020203" pitchFamily="34" charset="0"/>
              </a:rPr>
              <a:t>n </a:t>
            </a:r>
            <a:r>
              <a:rPr lang="en-US" sz="2800" dirty="0">
                <a:latin typeface="Segoe UI Semibold" panose="020B0702040204020203" pitchFamily="34" charset="0"/>
                <a:cs typeface="Segoe UI Semibold" panose="020B0702040204020203" pitchFamily="34" charset="0"/>
              </a:rPr>
              <a:t>the treatment </a:t>
            </a:r>
            <a:r>
              <a:rPr lang="en-US" sz="2800" dirty="0" smtClean="0">
                <a:latin typeface="Segoe UI Semibold" panose="020B0702040204020203" pitchFamily="34" charset="0"/>
                <a:cs typeface="Segoe UI Semibold" panose="020B0702040204020203" pitchFamily="34" charset="0"/>
              </a:rPr>
              <a:t>of hypertensive </a:t>
            </a:r>
            <a:r>
              <a:rPr lang="en-US" sz="2800" dirty="0">
                <a:latin typeface="Segoe UI Semibold" panose="020B0702040204020203" pitchFamily="34" charset="0"/>
                <a:cs typeface="Segoe UI Semibold" panose="020B0702040204020203" pitchFamily="34" charset="0"/>
              </a:rPr>
              <a:t>patients who also have asthma, diabetes, and/or peripheral vascular disease, </a:t>
            </a:r>
            <a:r>
              <a:rPr lang="en-US" sz="2800" b="1" u="sng" dirty="0" smtClean="0">
                <a:latin typeface="Segoe UI Semibold" panose="020B0702040204020203" pitchFamily="34" charset="0"/>
                <a:cs typeface="Segoe UI Semibold" panose="020B0702040204020203" pitchFamily="34" charset="0"/>
              </a:rPr>
              <a:t>Advantage: </a:t>
            </a:r>
          </a:p>
          <a:p>
            <a:pPr marL="457200" indent="-457200">
              <a:buFont typeface="Arial" panose="020B0604020202020204" pitchFamily="34" charset="0"/>
              <a:buChar char="•"/>
            </a:pPr>
            <a:r>
              <a:rPr lang="en-US" sz="2800" dirty="0" smtClean="0">
                <a:latin typeface="Segoe UI Semibold" panose="020B0702040204020203" pitchFamily="34" charset="0"/>
                <a:cs typeface="Segoe UI Semibold" panose="020B0702040204020203" pitchFamily="34" charset="0"/>
              </a:rPr>
              <a:t>unlike </a:t>
            </a:r>
            <a:r>
              <a:rPr lang="en-US" sz="2800" dirty="0">
                <a:latin typeface="Segoe UI Semibold" panose="020B0702040204020203" pitchFamily="34" charset="0"/>
                <a:cs typeface="Segoe UI Semibold" panose="020B0702040204020203" pitchFamily="34" charset="0"/>
              </a:rPr>
              <a:t>β-blockers, they do not </a:t>
            </a:r>
            <a:r>
              <a:rPr lang="en-US" sz="2800" dirty="0" smtClean="0">
                <a:latin typeface="Segoe UI Semibold" panose="020B0702040204020203" pitchFamily="34" charset="0"/>
                <a:cs typeface="Segoe UI Semibold" panose="020B0702040204020203" pitchFamily="34" charset="0"/>
              </a:rPr>
              <a:t>have the </a:t>
            </a:r>
            <a:r>
              <a:rPr lang="en-US" sz="2800" dirty="0">
                <a:latin typeface="Segoe UI Semibold" panose="020B0702040204020203" pitchFamily="34" charset="0"/>
                <a:cs typeface="Segoe UI Semibold" panose="020B0702040204020203" pitchFamily="34" charset="0"/>
              </a:rPr>
              <a:t>potential to adversely affect these conditions. </a:t>
            </a:r>
            <a:endParaRPr lang="en-US" sz="2800" dirty="0" smtClean="0">
              <a:latin typeface="Segoe UI Semibold" panose="020B0702040204020203" pitchFamily="34" charset="0"/>
              <a:cs typeface="Segoe UI Semibold" panose="020B0702040204020203" pitchFamily="34" charset="0"/>
            </a:endParaRPr>
          </a:p>
          <a:p>
            <a:pPr marL="457200" indent="-457200">
              <a:buFont typeface="Arial" panose="020B0604020202020204" pitchFamily="34" charset="0"/>
              <a:buChar char="•"/>
            </a:pPr>
            <a:r>
              <a:rPr lang="en-US" sz="2800" dirty="0" smtClean="0">
                <a:latin typeface="Segoe UI Semibold" panose="020B0702040204020203" pitchFamily="34" charset="0"/>
                <a:cs typeface="Segoe UI Semibold" panose="020B0702040204020203" pitchFamily="34" charset="0"/>
              </a:rPr>
              <a:t>All </a:t>
            </a:r>
            <a:r>
              <a:rPr lang="en-US" sz="2800" dirty="0">
                <a:latin typeface="Segoe UI Semibold" panose="020B0702040204020203" pitchFamily="34" charset="0"/>
                <a:cs typeface="Segoe UI Semibold" panose="020B0702040204020203" pitchFamily="34" charset="0"/>
              </a:rPr>
              <a:t>CCBs are </a:t>
            </a:r>
            <a:r>
              <a:rPr lang="en-US" sz="2800" dirty="0" smtClean="0">
                <a:latin typeface="Segoe UI Semibold" panose="020B0702040204020203" pitchFamily="34" charset="0"/>
                <a:cs typeface="Segoe UI Semibold" panose="020B0702040204020203" pitchFamily="34" charset="0"/>
              </a:rPr>
              <a:t>useful in </a:t>
            </a:r>
            <a:r>
              <a:rPr lang="en-US" sz="2800" dirty="0">
                <a:latin typeface="Segoe UI Semibold" panose="020B0702040204020203" pitchFamily="34" charset="0"/>
                <a:cs typeface="Segoe UI Semibold" panose="020B0702040204020203" pitchFamily="34" charset="0"/>
              </a:rPr>
              <a:t>the treatment of angina. </a:t>
            </a:r>
            <a:endParaRPr lang="en-US" sz="2800" dirty="0" smtClean="0">
              <a:latin typeface="Segoe UI Semibold" panose="020B0702040204020203" pitchFamily="34" charset="0"/>
              <a:cs typeface="Segoe UI Semibold" panose="020B0702040204020203" pitchFamily="34" charset="0"/>
            </a:endParaRPr>
          </a:p>
          <a:p>
            <a:pPr marL="457200" indent="-457200">
              <a:buFont typeface="Arial" panose="020B0604020202020204" pitchFamily="34" charset="0"/>
              <a:buChar char="•"/>
            </a:pPr>
            <a:r>
              <a:rPr lang="en-US" sz="2800" dirty="0" smtClean="0">
                <a:latin typeface="Segoe UI Semibold" panose="020B0702040204020203" pitchFamily="34" charset="0"/>
                <a:cs typeface="Segoe UI Semibold" panose="020B0702040204020203" pitchFamily="34" charset="0"/>
              </a:rPr>
              <a:t>In </a:t>
            </a:r>
            <a:r>
              <a:rPr lang="en-US" sz="2800" dirty="0">
                <a:latin typeface="Segoe UI Semibold" panose="020B0702040204020203" pitchFamily="34" charset="0"/>
                <a:cs typeface="Segoe UI Semibold" panose="020B0702040204020203" pitchFamily="34" charset="0"/>
              </a:rPr>
              <a:t>addition, diltiazem and verapamil </a:t>
            </a:r>
            <a:r>
              <a:rPr lang="en-US" sz="2800" dirty="0" smtClean="0">
                <a:latin typeface="Segoe UI Semibold" panose="020B0702040204020203" pitchFamily="34" charset="0"/>
                <a:cs typeface="Segoe UI Semibold" panose="020B0702040204020203" pitchFamily="34" charset="0"/>
              </a:rPr>
              <a:t>are used </a:t>
            </a:r>
            <a:r>
              <a:rPr lang="en-US" sz="2800" dirty="0">
                <a:latin typeface="Segoe UI Semibold" panose="020B0702040204020203" pitchFamily="34" charset="0"/>
                <a:cs typeface="Segoe UI Semibold" panose="020B0702040204020203" pitchFamily="34" charset="0"/>
              </a:rPr>
              <a:t>in the treatment of atrial fibrillation.</a:t>
            </a:r>
          </a:p>
        </p:txBody>
      </p:sp>
      <p:sp>
        <p:nvSpPr>
          <p:cNvPr id="3" name="Slide Number Placeholder 2"/>
          <p:cNvSpPr>
            <a:spLocks noGrp="1"/>
          </p:cNvSpPr>
          <p:nvPr>
            <p:ph type="sldNum" sz="quarter" idx="12"/>
          </p:nvPr>
        </p:nvSpPr>
        <p:spPr/>
        <p:txBody>
          <a:bodyPr/>
          <a:lstStyle/>
          <a:p>
            <a:fld id="{0F12A0C8-FC38-4624-838E-A8541677BBA2}" type="slidenum">
              <a:rPr lang="en-US" smtClean="0"/>
              <a:t>10</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70569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489007" y="280987"/>
            <a:ext cx="3993833" cy="6492428"/>
          </a:xfrm>
          <a:prstGeom prst="rect">
            <a:avLst/>
          </a:prstGeom>
        </p:spPr>
      </p:pic>
      <p:sp>
        <p:nvSpPr>
          <p:cNvPr id="3" name="Rectangle 2"/>
          <p:cNvSpPr/>
          <p:nvPr/>
        </p:nvSpPr>
        <p:spPr>
          <a:xfrm>
            <a:off x="8027785" y="1343308"/>
            <a:ext cx="4288353" cy="369332"/>
          </a:xfrm>
          <a:prstGeom prst="rect">
            <a:avLst/>
          </a:prstGeom>
        </p:spPr>
        <p:txBody>
          <a:bodyPr wrap="none">
            <a:spAutoFit/>
          </a:bodyPr>
          <a:lstStyle/>
          <a:p>
            <a:r>
              <a:rPr lang="en-US" dirty="0" err="1">
                <a:solidFill>
                  <a:srgbClr val="185FA1"/>
                </a:solidFill>
                <a:latin typeface="noto sans"/>
              </a:rPr>
              <a:t>Nifedipine</a:t>
            </a:r>
            <a:r>
              <a:rPr lang="en-US" dirty="0">
                <a:solidFill>
                  <a:srgbClr val="185FA1"/>
                </a:solidFill>
                <a:latin typeface="noto sans"/>
              </a:rPr>
              <a:t>-Induced Gingival Hyperplasia</a:t>
            </a:r>
            <a:endParaRPr lang="en-US" b="0" i="0" dirty="0">
              <a:solidFill>
                <a:srgbClr val="185FA1"/>
              </a:solidFill>
              <a:effectLst/>
              <a:latin typeface="noto sans"/>
            </a:endParaRPr>
          </a:p>
        </p:txBody>
      </p:sp>
      <p:sp>
        <p:nvSpPr>
          <p:cNvPr id="4" name="Slide Number Placeholder 3"/>
          <p:cNvSpPr>
            <a:spLocks noGrp="1"/>
          </p:cNvSpPr>
          <p:nvPr>
            <p:ph type="sldNum" sz="quarter" idx="12"/>
          </p:nvPr>
        </p:nvSpPr>
        <p:spPr/>
        <p:txBody>
          <a:bodyPr/>
          <a:lstStyle/>
          <a:p>
            <a:fld id="{0F12A0C8-FC38-4624-838E-A8541677BBA2}" type="slidenum">
              <a:rPr lang="en-US" smtClean="0"/>
              <a:t>11</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872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12A0C8-FC38-4624-838E-A8541677BBA2}" type="slidenum">
              <a:rPr lang="en-US" smtClean="0"/>
              <a:t>12</a:t>
            </a:fld>
            <a:endParaRPr lang="en-US"/>
          </a:p>
        </p:txBody>
      </p:sp>
      <p:pic>
        <p:nvPicPr>
          <p:cNvPr id="3" name="Picture 2"/>
          <p:cNvPicPr>
            <a:picLocks noChangeAspect="1"/>
          </p:cNvPicPr>
          <p:nvPr/>
        </p:nvPicPr>
        <p:blipFill>
          <a:blip r:embed="rId3"/>
          <a:stretch>
            <a:fillRect/>
          </a:stretch>
        </p:blipFill>
        <p:spPr>
          <a:xfrm>
            <a:off x="2128157" y="142875"/>
            <a:ext cx="8953500" cy="6715125"/>
          </a:xfrm>
          <a:prstGeom prst="rect">
            <a:avLst/>
          </a:prstGeom>
        </p:spPr>
      </p:pic>
    </p:spTree>
    <p:extLst>
      <p:ext uri="{BB962C8B-B14F-4D97-AF65-F5344CB8AC3E}">
        <p14:creationId xmlns:p14="http://schemas.microsoft.com/office/powerpoint/2010/main" val="189577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12A0C8-FC38-4624-838E-A8541677BBA2}" type="slidenum">
              <a:rPr lang="en-US" smtClean="0"/>
              <a:t>2</a:t>
            </a:fld>
            <a:endParaRPr lang="en-US"/>
          </a:p>
        </p:txBody>
      </p:sp>
      <p:sp>
        <p:nvSpPr>
          <p:cNvPr id="3" name="Rectangle 2"/>
          <p:cNvSpPr/>
          <p:nvPr/>
        </p:nvSpPr>
        <p:spPr>
          <a:xfrm>
            <a:off x="2200713" y="1718489"/>
            <a:ext cx="8669114" cy="3000821"/>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t>Voltage-sensitive Ca</a:t>
            </a:r>
            <a:r>
              <a:rPr lang="en-US" baseline="26000" dirty="0"/>
              <a:t>2+ </a:t>
            </a:r>
            <a:r>
              <a:rPr lang="en-US" dirty="0"/>
              <a:t>channels (L-type or slow </a:t>
            </a:r>
            <a:r>
              <a:rPr lang="en-US" dirty="0" smtClean="0"/>
              <a:t>channels) mediate </a:t>
            </a:r>
            <a:r>
              <a:rPr lang="en-US" dirty="0"/>
              <a:t>the entry of extracellular Ca</a:t>
            </a:r>
            <a:r>
              <a:rPr lang="en-US" baseline="22000" dirty="0"/>
              <a:t>2+ </a:t>
            </a:r>
            <a:r>
              <a:rPr lang="en-US" dirty="0" smtClean="0"/>
              <a:t>into smooth </a:t>
            </a:r>
            <a:r>
              <a:rPr lang="en-US" dirty="0"/>
              <a:t>muscle and cardiac myocytes and </a:t>
            </a:r>
            <a:r>
              <a:rPr lang="en-US" dirty="0" smtClean="0"/>
              <a:t>sinoatrial (SA</a:t>
            </a:r>
            <a:r>
              <a:rPr lang="en-US" dirty="0"/>
              <a:t>) and atrioventricular (AV) nodal cells in response</a:t>
            </a:r>
          </a:p>
          <a:p>
            <a:pPr>
              <a:lnSpc>
                <a:spcPct val="150000"/>
              </a:lnSpc>
            </a:pPr>
            <a:r>
              <a:rPr lang="en-US" dirty="0" smtClean="0"/>
              <a:t>     to </a:t>
            </a:r>
            <a:r>
              <a:rPr lang="en-US" dirty="0"/>
              <a:t>electrical depolarization. </a:t>
            </a:r>
            <a:endParaRPr lang="en-US" dirty="0" smtClean="0"/>
          </a:p>
          <a:p>
            <a:pPr marL="285750" indent="-285750">
              <a:lnSpc>
                <a:spcPct val="150000"/>
              </a:lnSpc>
              <a:buFont typeface="Wingdings" panose="05000000000000000000" pitchFamily="2" charset="2"/>
              <a:buChar char="Ø"/>
            </a:pPr>
            <a:r>
              <a:rPr lang="en-US" dirty="0" smtClean="0"/>
              <a:t>In </a:t>
            </a:r>
            <a:r>
              <a:rPr lang="en-US" dirty="0"/>
              <a:t>both smooth muscle </a:t>
            </a:r>
            <a:r>
              <a:rPr lang="en-US" dirty="0" smtClean="0"/>
              <a:t>and cardiac </a:t>
            </a:r>
            <a:r>
              <a:rPr lang="en-US" dirty="0"/>
              <a:t>myocytes, </a:t>
            </a:r>
            <a:r>
              <a:rPr lang="en-US" dirty="0">
                <a:solidFill>
                  <a:prstClr val="black"/>
                </a:solidFill>
              </a:rPr>
              <a:t>Ca</a:t>
            </a:r>
            <a:r>
              <a:rPr lang="en-US" baseline="20000" dirty="0">
                <a:solidFill>
                  <a:prstClr val="black"/>
                </a:solidFill>
              </a:rPr>
              <a:t>2+ </a:t>
            </a:r>
            <a:r>
              <a:rPr lang="en-US" dirty="0" smtClean="0"/>
              <a:t>is </a:t>
            </a:r>
            <a:r>
              <a:rPr lang="en-US" dirty="0"/>
              <a:t>a trigger for </a:t>
            </a:r>
            <a:r>
              <a:rPr lang="en-US" dirty="0" smtClean="0"/>
              <a:t>contraction</a:t>
            </a:r>
            <a:r>
              <a:rPr lang="en-US" dirty="0"/>
              <a:t>, </a:t>
            </a:r>
            <a:r>
              <a:rPr lang="en-US" dirty="0" smtClean="0"/>
              <a:t>albeit (</a:t>
            </a:r>
            <a:r>
              <a:rPr lang="en-US" dirty="0" err="1" smtClean="0"/>
              <a:t>awl·bee·uht</a:t>
            </a:r>
            <a:r>
              <a:rPr lang="en-US" dirty="0" smtClean="0"/>
              <a:t>) </a:t>
            </a:r>
            <a:r>
              <a:rPr lang="en-US" dirty="0"/>
              <a:t>by different mechanisms. Ca</a:t>
            </a:r>
            <a:r>
              <a:rPr lang="en-US" baseline="20000" dirty="0"/>
              <a:t>2+ </a:t>
            </a:r>
            <a:r>
              <a:rPr lang="en-US" dirty="0"/>
              <a:t>channel </a:t>
            </a:r>
            <a:r>
              <a:rPr lang="en-US" dirty="0" smtClean="0"/>
              <a:t>antagonists, also </a:t>
            </a:r>
            <a:r>
              <a:rPr lang="en-US" dirty="0"/>
              <a:t>called </a:t>
            </a:r>
            <a:r>
              <a:rPr lang="en-US" b="1" dirty="0">
                <a:solidFill>
                  <a:prstClr val="black"/>
                </a:solidFill>
              </a:rPr>
              <a:t>Ca</a:t>
            </a:r>
            <a:r>
              <a:rPr lang="en-US" b="1" baseline="20000" dirty="0">
                <a:solidFill>
                  <a:prstClr val="black"/>
                </a:solidFill>
              </a:rPr>
              <a:t>2+ </a:t>
            </a:r>
            <a:r>
              <a:rPr lang="en-US" b="1" dirty="0" smtClean="0"/>
              <a:t>entry </a:t>
            </a:r>
            <a:r>
              <a:rPr lang="en-US" b="1" dirty="0"/>
              <a:t>blockers</a:t>
            </a:r>
            <a:r>
              <a:rPr lang="en-US" dirty="0"/>
              <a:t>, inhibit </a:t>
            </a:r>
            <a:r>
              <a:rPr lang="en-US" dirty="0">
                <a:solidFill>
                  <a:prstClr val="black"/>
                </a:solidFill>
              </a:rPr>
              <a:t>Ca</a:t>
            </a:r>
            <a:r>
              <a:rPr lang="en-US" baseline="20000" dirty="0">
                <a:solidFill>
                  <a:prstClr val="black"/>
                </a:solidFill>
              </a:rPr>
              <a:t>2+ </a:t>
            </a:r>
            <a:r>
              <a:rPr lang="en-US" dirty="0" smtClean="0"/>
              <a:t>channel function</a:t>
            </a:r>
            <a:r>
              <a:rPr lang="en-US" dirty="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2891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4960" y="242054"/>
            <a:ext cx="10485120" cy="6309420"/>
          </a:xfrm>
          <a:prstGeom prst="rect">
            <a:avLst/>
          </a:prstGeom>
        </p:spPr>
        <p:txBody>
          <a:bodyPr wrap="square">
            <a:spAutoFit/>
          </a:bodyPr>
          <a:lstStyle/>
          <a:p>
            <a:r>
              <a:rPr lang="en-US" sz="2400" b="1" dirty="0"/>
              <a:t>C</a:t>
            </a:r>
            <a:r>
              <a:rPr lang="en-US" sz="2800" b="1" dirty="0"/>
              <a:t>lasses of calcium channel </a:t>
            </a:r>
            <a:r>
              <a:rPr lang="en-US" sz="2800" b="1" dirty="0" smtClean="0"/>
              <a:t>blockers</a:t>
            </a:r>
            <a:endParaRPr lang="en-US" sz="2800" b="1" dirty="0" smtClean="0"/>
          </a:p>
          <a:p>
            <a:endParaRPr lang="en-US" sz="2400" b="1" dirty="0" smtClean="0"/>
          </a:p>
          <a:p>
            <a:pPr marL="342900" indent="-342900">
              <a:buFont typeface="Arial" panose="020B0604020202020204" pitchFamily="34" charset="0"/>
              <a:buChar char="•"/>
            </a:pPr>
            <a:r>
              <a:rPr lang="en-US" sz="2400" b="1" dirty="0" err="1" smtClean="0">
                <a:solidFill>
                  <a:srgbClr val="231F20"/>
                </a:solidFill>
                <a:latin typeface="Helvetica-Bold"/>
              </a:rPr>
              <a:t>Diphenylalkylamines</a:t>
            </a:r>
            <a:r>
              <a:rPr lang="en-US" sz="2400" b="1" dirty="0">
                <a:solidFill>
                  <a:srgbClr val="231F20"/>
                </a:solidFill>
                <a:latin typeface="Helvetica-Bold"/>
              </a:rPr>
              <a:t>: </a:t>
            </a:r>
            <a:r>
              <a:rPr lang="en-US" sz="2400" i="1" dirty="0" smtClean="0">
                <a:solidFill>
                  <a:srgbClr val="231F20"/>
                </a:solidFill>
                <a:latin typeface="Helvetica-Oblique"/>
              </a:rPr>
              <a:t>Verapamil</a:t>
            </a:r>
            <a:r>
              <a:rPr lang="en-US" sz="2400" dirty="0">
                <a:solidFill>
                  <a:srgbClr val="231F20"/>
                </a:solidFill>
                <a:latin typeface="Helvetica-Oblique"/>
              </a:rPr>
              <a:t/>
            </a:r>
            <a:br>
              <a:rPr lang="en-US" sz="2400" dirty="0">
                <a:solidFill>
                  <a:srgbClr val="231F20"/>
                </a:solidFill>
                <a:latin typeface="Helvetica-Oblique"/>
              </a:rPr>
            </a:br>
            <a:endParaRPr lang="en-US" sz="2400" b="1" dirty="0"/>
          </a:p>
          <a:p>
            <a:pPr marL="342900" indent="-342900">
              <a:buFont typeface="Arial" panose="020B0604020202020204" pitchFamily="34" charset="0"/>
              <a:buChar char="•"/>
            </a:pPr>
            <a:r>
              <a:rPr lang="en-US" sz="2400" dirty="0" smtClean="0">
                <a:solidFill>
                  <a:srgbClr val="231F20"/>
                </a:solidFill>
                <a:latin typeface="Helvetica" panose="020B0604020202020204" pitchFamily="34" charset="0"/>
              </a:rPr>
              <a:t>Significant </a:t>
            </a:r>
            <a:r>
              <a:rPr lang="en-US" sz="2400" dirty="0">
                <a:solidFill>
                  <a:srgbClr val="231F20"/>
                </a:solidFill>
                <a:latin typeface="Helvetica" panose="020B0604020202020204" pitchFamily="34" charset="0"/>
              </a:rPr>
              <a:t>effects on both cardiac and vascular smooth muscle </a:t>
            </a:r>
            <a:r>
              <a:rPr lang="en-US" sz="2400" dirty="0" smtClean="0">
                <a:solidFill>
                  <a:srgbClr val="231F20"/>
                </a:solidFill>
                <a:latin typeface="Helvetica" panose="020B0604020202020204" pitchFamily="34" charset="0"/>
              </a:rPr>
              <a:t>cells</a:t>
            </a:r>
            <a:r>
              <a:rPr lang="en-US" sz="2400" dirty="0">
                <a:solidFill>
                  <a:srgbClr val="231F20"/>
                </a:solidFill>
                <a:latin typeface="Helvetica" panose="020B0604020202020204" pitchFamily="34" charset="0"/>
              </a:rPr>
              <a:t/>
            </a:r>
            <a:br>
              <a:rPr lang="en-US" sz="2400" dirty="0">
                <a:solidFill>
                  <a:srgbClr val="231F20"/>
                </a:solidFill>
                <a:latin typeface="Helvetica" panose="020B0604020202020204" pitchFamily="34" charset="0"/>
              </a:rPr>
            </a:br>
            <a:endParaRPr lang="en-US" sz="2400" dirty="0" smtClean="0">
              <a:solidFill>
                <a:srgbClr val="231F20"/>
              </a:solidFill>
              <a:latin typeface="Helvetica" panose="020B0604020202020204" pitchFamily="34" charset="0"/>
            </a:endParaRPr>
          </a:p>
          <a:p>
            <a:pPr marL="342900" indent="-342900">
              <a:buFont typeface="Arial" panose="020B0604020202020204" pitchFamily="34" charset="0"/>
              <a:buChar char="•"/>
            </a:pPr>
            <a:r>
              <a:rPr lang="en-US" sz="2400" b="1" dirty="0" err="1" smtClean="0">
                <a:solidFill>
                  <a:srgbClr val="231F20"/>
                </a:solidFill>
                <a:latin typeface="Helvetica-Bold"/>
              </a:rPr>
              <a:t>Benzothiazepines</a:t>
            </a:r>
            <a:r>
              <a:rPr lang="en-US" sz="2400" b="1" dirty="0">
                <a:solidFill>
                  <a:srgbClr val="231F20"/>
                </a:solidFill>
                <a:latin typeface="Helvetica-Bold"/>
              </a:rPr>
              <a:t>: </a:t>
            </a:r>
            <a:r>
              <a:rPr lang="en-US" sz="2400" i="1" dirty="0">
                <a:solidFill>
                  <a:srgbClr val="231F20"/>
                </a:solidFill>
                <a:latin typeface="Helvetica-Oblique"/>
              </a:rPr>
              <a:t>Diltiazem</a:t>
            </a:r>
            <a:r>
              <a:rPr lang="en-US" sz="2400" dirty="0">
                <a:solidFill>
                  <a:srgbClr val="231F20"/>
                </a:solidFill>
                <a:latin typeface="Helvetica-Oblique"/>
              </a:rPr>
              <a:t/>
            </a:r>
            <a:br>
              <a:rPr lang="en-US" sz="2400" dirty="0">
                <a:solidFill>
                  <a:srgbClr val="231F20"/>
                </a:solidFill>
                <a:latin typeface="Helvetica-Oblique"/>
              </a:rPr>
            </a:br>
            <a:endParaRPr lang="en-US" sz="2400" b="1" dirty="0" smtClean="0"/>
          </a:p>
          <a:p>
            <a:pPr marL="342900" indent="-342900">
              <a:buFont typeface="Arial" panose="020B0604020202020204" pitchFamily="34" charset="0"/>
              <a:buChar char="•"/>
            </a:pPr>
            <a:r>
              <a:rPr lang="en-US" sz="2400" b="1" dirty="0" smtClean="0"/>
              <a:t>Diltiazem </a:t>
            </a:r>
            <a:r>
              <a:rPr lang="en-US" sz="2400" b="1" dirty="0"/>
              <a:t>affects both cardiac and vascular </a:t>
            </a:r>
            <a:r>
              <a:rPr lang="en-US" sz="2400" b="1" dirty="0" smtClean="0"/>
              <a:t>smooth muscle </a:t>
            </a:r>
            <a:r>
              <a:rPr lang="en-US" sz="2400" b="1" dirty="0"/>
              <a:t>cells, but it has a less pronounced negative inotropic </a:t>
            </a:r>
            <a:r>
              <a:rPr lang="en-US" sz="2400" b="1" dirty="0" smtClean="0"/>
              <a:t>effect on </a:t>
            </a:r>
            <a:r>
              <a:rPr lang="en-US" sz="2400" b="1" dirty="0"/>
              <a:t>the heart compared to that of verapamil</a:t>
            </a:r>
          </a:p>
          <a:p>
            <a:endParaRPr lang="en-US" sz="2400" b="1" dirty="0" smtClean="0"/>
          </a:p>
          <a:p>
            <a:pPr marL="342900" indent="-342900">
              <a:buFont typeface="Arial" panose="020B0604020202020204" pitchFamily="34" charset="0"/>
              <a:buChar char="•"/>
            </a:pPr>
            <a:r>
              <a:rPr lang="en-US" sz="2400" b="1" dirty="0" err="1">
                <a:solidFill>
                  <a:srgbClr val="231F20"/>
                </a:solidFill>
                <a:latin typeface="Helvetica-Bold"/>
              </a:rPr>
              <a:t>Dihydropyridines</a:t>
            </a:r>
            <a:r>
              <a:rPr lang="en-US" sz="2400" b="1" dirty="0">
                <a:solidFill>
                  <a:srgbClr val="231F20"/>
                </a:solidFill>
                <a:latin typeface="Helvetica-Bold"/>
              </a:rPr>
              <a:t>: </a:t>
            </a:r>
            <a:r>
              <a:rPr lang="en-US" sz="2400" dirty="0">
                <a:solidFill>
                  <a:srgbClr val="231F20"/>
                </a:solidFill>
                <a:latin typeface="Helvetica" panose="020B0604020202020204" pitchFamily="34" charset="0"/>
              </a:rPr>
              <a:t>This class of calcium channel </a:t>
            </a:r>
            <a:r>
              <a:rPr lang="en-US" sz="2400" dirty="0" smtClean="0">
                <a:solidFill>
                  <a:srgbClr val="231F20"/>
                </a:solidFill>
                <a:latin typeface="Helvetica" panose="020B0604020202020204" pitchFamily="34" charset="0"/>
              </a:rPr>
              <a:t>blockers includes </a:t>
            </a:r>
            <a:r>
              <a:rPr lang="en-US" sz="2400" i="1" dirty="0" err="1" smtClean="0">
                <a:solidFill>
                  <a:srgbClr val="231F20"/>
                </a:solidFill>
                <a:latin typeface="Helvetica-Oblique"/>
              </a:rPr>
              <a:t>nifedipine</a:t>
            </a:r>
            <a:r>
              <a:rPr lang="en-US" sz="2400" i="1" dirty="0" smtClean="0">
                <a:solidFill>
                  <a:srgbClr val="231F20"/>
                </a:solidFill>
                <a:latin typeface="Helvetica-Oblique"/>
              </a:rPr>
              <a:t>,</a:t>
            </a:r>
            <a:r>
              <a:rPr lang="en-US" sz="2400" dirty="0" smtClean="0">
                <a:solidFill>
                  <a:srgbClr val="231F20"/>
                </a:solidFill>
                <a:latin typeface="Helvetica" panose="020B0604020202020204" pitchFamily="34" charset="0"/>
              </a:rPr>
              <a:t> </a:t>
            </a:r>
            <a:r>
              <a:rPr lang="en-US" sz="2400" dirty="0">
                <a:solidFill>
                  <a:srgbClr val="231F20"/>
                </a:solidFill>
                <a:latin typeface="Helvetica" panose="020B0604020202020204" pitchFamily="34" charset="0"/>
              </a:rPr>
              <a:t>(the prototype), </a:t>
            </a:r>
            <a:r>
              <a:rPr lang="en-US" sz="2400" i="1" dirty="0" smtClean="0">
                <a:solidFill>
                  <a:srgbClr val="231F20"/>
                </a:solidFill>
                <a:latin typeface="Helvetica-Oblique"/>
              </a:rPr>
              <a:t>amlodipine</a:t>
            </a:r>
            <a:r>
              <a:rPr lang="en-US" sz="2400" dirty="0" smtClean="0">
                <a:solidFill>
                  <a:srgbClr val="231F20"/>
                </a:solidFill>
                <a:latin typeface="Helvetica" panose="020B0604020202020204" pitchFamily="34" charset="0"/>
              </a:rPr>
              <a:t>, </a:t>
            </a:r>
            <a:r>
              <a:rPr lang="en-US" sz="2400" i="1" dirty="0" err="1" smtClean="0">
                <a:solidFill>
                  <a:srgbClr val="231F20"/>
                </a:solidFill>
                <a:latin typeface="Helvetica-Oblique"/>
              </a:rPr>
              <a:t>felodipine</a:t>
            </a:r>
            <a:r>
              <a:rPr lang="en-US" sz="2400" dirty="0" smtClean="0">
                <a:solidFill>
                  <a:srgbClr val="231F20"/>
                </a:solidFill>
                <a:latin typeface="Helvetica" panose="020B0604020202020204" pitchFamily="34" charset="0"/>
              </a:rPr>
              <a:t>, </a:t>
            </a:r>
            <a:r>
              <a:rPr lang="en-US" sz="2400" i="1" dirty="0" err="1" smtClean="0">
                <a:solidFill>
                  <a:srgbClr val="231F20"/>
                </a:solidFill>
                <a:latin typeface="Helvetica-Oblique"/>
              </a:rPr>
              <a:t>isradipine</a:t>
            </a:r>
            <a:r>
              <a:rPr lang="en-US" sz="2400" dirty="0" smtClean="0">
                <a:solidFill>
                  <a:srgbClr val="231F20"/>
                </a:solidFill>
                <a:latin typeface="Helvetica" panose="020B0604020202020204" pitchFamily="34" charset="0"/>
              </a:rPr>
              <a:t>, </a:t>
            </a:r>
            <a:r>
              <a:rPr lang="en-US" sz="2400" i="1" dirty="0" err="1" smtClean="0">
                <a:solidFill>
                  <a:srgbClr val="231F20"/>
                </a:solidFill>
                <a:latin typeface="Helvetica-Oblique"/>
              </a:rPr>
              <a:t>nicardipine</a:t>
            </a:r>
            <a:r>
              <a:rPr lang="en-US" sz="2400" dirty="0" smtClean="0">
                <a:solidFill>
                  <a:srgbClr val="231F20"/>
                </a:solidFill>
                <a:latin typeface="Helvetica" panose="020B0604020202020204" pitchFamily="34" charset="0"/>
              </a:rPr>
              <a:t>, </a:t>
            </a:r>
            <a:r>
              <a:rPr lang="en-US" sz="2400" dirty="0">
                <a:solidFill>
                  <a:srgbClr val="231F20"/>
                </a:solidFill>
                <a:latin typeface="Helvetica" panose="020B0604020202020204" pitchFamily="34" charset="0"/>
              </a:rPr>
              <a:t>and </a:t>
            </a:r>
            <a:r>
              <a:rPr lang="en-US" sz="2400" i="1" dirty="0" err="1">
                <a:solidFill>
                  <a:srgbClr val="231F20"/>
                </a:solidFill>
                <a:latin typeface="Helvetica-Oblique"/>
              </a:rPr>
              <a:t>nisoldipine</a:t>
            </a:r>
            <a:r>
              <a:rPr lang="en-US" sz="2400" i="1" dirty="0">
                <a:solidFill>
                  <a:srgbClr val="231F20"/>
                </a:solidFill>
                <a:latin typeface="Helvetica-Oblique"/>
              </a:rPr>
              <a:t> </a:t>
            </a:r>
            <a:endParaRPr lang="en-US" sz="2000" b="1" dirty="0" smtClean="0"/>
          </a:p>
          <a:p>
            <a:pPr marL="342900" indent="-342900">
              <a:buFont typeface="Arial" panose="020B0604020202020204" pitchFamily="34" charset="0"/>
              <a:buChar char="•"/>
            </a:pPr>
            <a:r>
              <a:rPr lang="en-US" sz="2000" b="1" dirty="0"/>
              <a:t>All </a:t>
            </a:r>
            <a:r>
              <a:rPr lang="en-US" sz="2000" b="1" dirty="0" err="1"/>
              <a:t>dihydropyridines</a:t>
            </a:r>
            <a:r>
              <a:rPr lang="en-US" sz="2000" b="1" dirty="0"/>
              <a:t> have a much </a:t>
            </a:r>
            <a:r>
              <a:rPr lang="en-US" sz="2000" b="1" dirty="0" smtClean="0"/>
              <a:t>greater affinity </a:t>
            </a:r>
            <a:r>
              <a:rPr lang="en-US" sz="2000" b="1" dirty="0"/>
              <a:t>for vascular calcium channels than for calcium </a:t>
            </a:r>
            <a:r>
              <a:rPr lang="en-US" sz="2000" b="1" dirty="0" smtClean="0"/>
              <a:t>channels in </a:t>
            </a:r>
            <a:r>
              <a:rPr lang="en-US" sz="2000" b="1" dirty="0"/>
              <a:t>the heart</a:t>
            </a:r>
          </a:p>
        </p:txBody>
      </p:sp>
      <p:sp>
        <p:nvSpPr>
          <p:cNvPr id="2" name="Slide Number Placeholder 1"/>
          <p:cNvSpPr>
            <a:spLocks noGrp="1"/>
          </p:cNvSpPr>
          <p:nvPr>
            <p:ph type="sldNum" sz="quarter" idx="12"/>
          </p:nvPr>
        </p:nvSpPr>
        <p:spPr/>
        <p:txBody>
          <a:bodyPr/>
          <a:lstStyle/>
          <a:p>
            <a:fld id="{0F12A0C8-FC38-4624-838E-A8541677BBA2}" type="slidenum">
              <a:rPr lang="en-US" smtClean="0"/>
              <a:t>3</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324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63040" y="0"/>
            <a:ext cx="10469880" cy="6854062"/>
          </a:xfrm>
          <a:prstGeom prst="rect">
            <a:avLst/>
          </a:prstGeom>
        </p:spPr>
      </p:pic>
      <p:sp>
        <p:nvSpPr>
          <p:cNvPr id="3" name="Slide Number Placeholder 2"/>
          <p:cNvSpPr>
            <a:spLocks noGrp="1"/>
          </p:cNvSpPr>
          <p:nvPr>
            <p:ph type="sldNum" sz="quarter" idx="12"/>
          </p:nvPr>
        </p:nvSpPr>
        <p:spPr/>
        <p:txBody>
          <a:bodyPr/>
          <a:lstStyle/>
          <a:p>
            <a:fld id="{0F12A0C8-FC38-4624-838E-A8541677BBA2}" type="slidenum">
              <a:rPr lang="en-US" smtClean="0"/>
              <a:t>4</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6528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12A0C8-FC38-4624-838E-A8541677BBA2}" type="slidenum">
              <a:rPr lang="en-US" smtClean="0"/>
              <a:t>5</a:t>
            </a:fld>
            <a:endParaRPr lang="en-US"/>
          </a:p>
        </p:txBody>
      </p:sp>
      <p:pic>
        <p:nvPicPr>
          <p:cNvPr id="3" name="Picture 2"/>
          <p:cNvPicPr>
            <a:picLocks noChangeAspect="1"/>
          </p:cNvPicPr>
          <p:nvPr/>
        </p:nvPicPr>
        <p:blipFill>
          <a:blip r:embed="rId2"/>
          <a:stretch>
            <a:fillRect/>
          </a:stretch>
        </p:blipFill>
        <p:spPr>
          <a:xfrm>
            <a:off x="2477179" y="1686605"/>
            <a:ext cx="8171183" cy="4953680"/>
          </a:xfrm>
          <a:prstGeom prst="rect">
            <a:avLst/>
          </a:prstGeom>
        </p:spPr>
      </p:pic>
      <p:sp>
        <p:nvSpPr>
          <p:cNvPr id="4" name="Rectangle 3"/>
          <p:cNvSpPr/>
          <p:nvPr/>
        </p:nvSpPr>
        <p:spPr>
          <a:xfrm>
            <a:off x="1785257" y="0"/>
            <a:ext cx="10058400" cy="1477328"/>
          </a:xfrm>
          <a:prstGeom prst="rect">
            <a:avLst/>
          </a:prstGeom>
        </p:spPr>
        <p:txBody>
          <a:bodyPr wrap="square">
            <a:spAutoFit/>
          </a:bodyPr>
          <a:lstStyle/>
          <a:p>
            <a:pPr algn="just"/>
            <a:r>
              <a:rPr lang="en-US" dirty="0"/>
              <a:t>Cilnidipine is a promising 4th generation Ca2+ channel blocker with a rational pharmacological profile; i.e. dual L/N-type Ca2+ channel-blocking action. </a:t>
            </a:r>
            <a:endParaRPr lang="en-US" dirty="0" smtClean="0"/>
          </a:p>
          <a:p>
            <a:pPr algn="just"/>
            <a:r>
              <a:rPr lang="en-US" dirty="0" smtClean="0"/>
              <a:t>The </a:t>
            </a:r>
            <a:r>
              <a:rPr lang="en-US" dirty="0"/>
              <a:t>blockade of N-type Ca2+ channels effectively suppresses </a:t>
            </a:r>
            <a:r>
              <a:rPr lang="en-US" dirty="0" err="1"/>
              <a:t>neurohumoral</a:t>
            </a:r>
            <a:r>
              <a:rPr lang="en-US" dirty="0"/>
              <a:t> regulation in the cardiovascular system, including sympathetic nervous system and renin–angiotensin–aldosterone system.</a:t>
            </a:r>
          </a:p>
        </p:txBody>
      </p:sp>
      <p:sp>
        <p:nvSpPr>
          <p:cNvPr id="5" name="Rectangle 4"/>
          <p:cNvSpPr/>
          <p:nvPr/>
        </p:nvSpPr>
        <p:spPr>
          <a:xfrm>
            <a:off x="5842125" y="1212635"/>
            <a:ext cx="3294492" cy="369332"/>
          </a:xfrm>
          <a:prstGeom prst="rect">
            <a:avLst/>
          </a:prstGeom>
        </p:spPr>
        <p:txBody>
          <a:bodyPr wrap="none">
            <a:spAutoFit/>
          </a:bodyPr>
          <a:lstStyle/>
          <a:p>
            <a:r>
              <a:rPr lang="en-US" dirty="0" err="1"/>
              <a:t>doi</a:t>
            </a:r>
            <a:r>
              <a:rPr lang="en-US" dirty="0"/>
              <a:t>: 10.1016/j.ihj.2013.11.001</a:t>
            </a:r>
          </a:p>
        </p:txBody>
      </p:sp>
    </p:spTree>
    <p:extLst>
      <p:ext uri="{BB962C8B-B14F-4D97-AF65-F5344CB8AC3E}">
        <p14:creationId xmlns:p14="http://schemas.microsoft.com/office/powerpoint/2010/main" val="4235823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5920" y="789146"/>
            <a:ext cx="10226040" cy="5324535"/>
          </a:xfrm>
          <a:prstGeom prst="rect">
            <a:avLst/>
          </a:prstGeom>
        </p:spPr>
        <p:txBody>
          <a:bodyPr wrap="square">
            <a:spAutoFit/>
          </a:bodyPr>
          <a:lstStyle/>
          <a:p>
            <a:r>
              <a:rPr lang="en-US" sz="2800" b="1" dirty="0"/>
              <a:t>Actions</a:t>
            </a:r>
          </a:p>
          <a:p>
            <a:pPr marL="342900" indent="-342900">
              <a:buFont typeface="Arial" panose="020B0604020202020204" pitchFamily="34" charset="0"/>
              <a:buChar char="•"/>
            </a:pPr>
            <a:r>
              <a:rPr lang="en-US" sz="2400" dirty="0">
                <a:latin typeface="Segoe UI Semibold" panose="020B0702040204020203" pitchFamily="34" charset="0"/>
                <a:cs typeface="Segoe UI Semibold" panose="020B0702040204020203" pitchFamily="34" charset="0"/>
              </a:rPr>
              <a:t>The intracellular concentration of calcium plays an important role </a:t>
            </a:r>
            <a:r>
              <a:rPr lang="en-US" sz="2400" dirty="0" smtClean="0">
                <a:latin typeface="Segoe UI Semibold" panose="020B0702040204020203" pitchFamily="34" charset="0"/>
                <a:cs typeface="Segoe UI Semibold" panose="020B0702040204020203" pitchFamily="34" charset="0"/>
              </a:rPr>
              <a:t>in maintaining </a:t>
            </a:r>
            <a:r>
              <a:rPr lang="en-US" sz="2400" dirty="0">
                <a:latin typeface="Segoe UI Semibold" panose="020B0702040204020203" pitchFamily="34" charset="0"/>
                <a:cs typeface="Segoe UI Semibold" panose="020B0702040204020203" pitchFamily="34" charset="0"/>
              </a:rPr>
              <a:t>the tone of smooth muscle and in the contraction of </a:t>
            </a:r>
            <a:r>
              <a:rPr lang="en-US" sz="2400" dirty="0" smtClean="0">
                <a:latin typeface="Segoe UI Semibold" panose="020B0702040204020203" pitchFamily="34" charset="0"/>
                <a:cs typeface="Segoe UI Semibold" panose="020B0702040204020203" pitchFamily="34" charset="0"/>
              </a:rPr>
              <a:t>the myocardium</a:t>
            </a:r>
            <a:r>
              <a:rPr lang="en-US" sz="2400" dirty="0">
                <a:latin typeface="Segoe UI Semibold" panose="020B0702040204020203" pitchFamily="34" charset="0"/>
                <a:cs typeface="Segoe UI Semibold" panose="020B0702040204020203" pitchFamily="34" charset="0"/>
              </a:rPr>
              <a:t>.  </a:t>
            </a:r>
            <a:endParaRPr lang="en-US" sz="2400" dirty="0" smtClean="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400" dirty="0" smtClean="0">
                <a:latin typeface="Segoe UI Semibold" panose="020B0702040204020203" pitchFamily="34" charset="0"/>
                <a:cs typeface="Segoe UI Semibold" panose="020B0702040204020203" pitchFamily="34" charset="0"/>
              </a:rPr>
              <a:t>Calcium </a:t>
            </a:r>
            <a:r>
              <a:rPr lang="en-US" sz="2400" dirty="0">
                <a:latin typeface="Segoe UI Semibold" panose="020B0702040204020203" pitchFamily="34" charset="0"/>
                <a:cs typeface="Segoe UI Semibold" panose="020B0702040204020203" pitchFamily="34" charset="0"/>
              </a:rPr>
              <a:t>enters muscle cells through special </a:t>
            </a:r>
            <a:r>
              <a:rPr lang="en-US" sz="2400" dirty="0" smtClean="0">
                <a:latin typeface="Segoe UI Semibold" panose="020B0702040204020203" pitchFamily="34" charset="0"/>
                <a:cs typeface="Segoe UI Semibold" panose="020B0702040204020203" pitchFamily="34" charset="0"/>
              </a:rPr>
              <a:t>voltage sensitive </a:t>
            </a:r>
            <a:r>
              <a:rPr lang="en-US" sz="2400" dirty="0">
                <a:latin typeface="Segoe UI Semibold" panose="020B0702040204020203" pitchFamily="34" charset="0"/>
                <a:cs typeface="Segoe UI Semibold" panose="020B0702040204020203" pitchFamily="34" charset="0"/>
              </a:rPr>
              <a:t>calcium channels. </a:t>
            </a:r>
            <a:endParaRPr lang="en-US" sz="2400" dirty="0" smtClean="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400" dirty="0" smtClean="0">
                <a:latin typeface="Segoe UI Semibold" panose="020B0702040204020203" pitchFamily="34" charset="0"/>
                <a:cs typeface="Segoe UI Semibold" panose="020B0702040204020203" pitchFamily="34" charset="0"/>
              </a:rPr>
              <a:t>This </a:t>
            </a:r>
            <a:r>
              <a:rPr lang="en-US" sz="2400" dirty="0">
                <a:latin typeface="Segoe UI Semibold" panose="020B0702040204020203" pitchFamily="34" charset="0"/>
                <a:cs typeface="Segoe UI Semibold" panose="020B0702040204020203" pitchFamily="34" charset="0"/>
              </a:rPr>
              <a:t>triggers release of calcium from </a:t>
            </a:r>
            <a:r>
              <a:rPr lang="en-US" sz="2400" dirty="0" smtClean="0">
                <a:latin typeface="Segoe UI Semibold" panose="020B0702040204020203" pitchFamily="34" charset="0"/>
                <a:cs typeface="Segoe UI Semibold" panose="020B0702040204020203" pitchFamily="34" charset="0"/>
              </a:rPr>
              <a:t>the sarcoplasmic </a:t>
            </a:r>
            <a:r>
              <a:rPr lang="en-US" sz="2400" dirty="0">
                <a:latin typeface="Segoe UI Semibold" panose="020B0702040204020203" pitchFamily="34" charset="0"/>
                <a:cs typeface="Segoe UI Semibold" panose="020B0702040204020203" pitchFamily="34" charset="0"/>
              </a:rPr>
              <a:t>reticulum and mitochondria, which </a:t>
            </a:r>
            <a:r>
              <a:rPr lang="en-US" sz="2400" dirty="0" smtClean="0">
                <a:latin typeface="Segoe UI Semibold" panose="020B0702040204020203" pitchFamily="34" charset="0"/>
                <a:cs typeface="Segoe UI Semibold" panose="020B0702040204020203" pitchFamily="34" charset="0"/>
              </a:rPr>
              <a:t>further increases the </a:t>
            </a:r>
            <a:r>
              <a:rPr lang="en-US" sz="2400" dirty="0">
                <a:latin typeface="Segoe UI Semibold" panose="020B0702040204020203" pitchFamily="34" charset="0"/>
                <a:cs typeface="Segoe UI Semibold" panose="020B0702040204020203" pitchFamily="34" charset="0"/>
              </a:rPr>
              <a:t>cytosolic level of calcium. </a:t>
            </a:r>
            <a:endParaRPr lang="en-US" sz="2400" dirty="0" smtClean="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400" dirty="0" smtClean="0">
                <a:latin typeface="Segoe UI Semibold" panose="020B0702040204020203" pitchFamily="34" charset="0"/>
                <a:cs typeface="Segoe UI Semibold" panose="020B0702040204020203" pitchFamily="34" charset="0"/>
              </a:rPr>
              <a:t>Calcium </a:t>
            </a:r>
            <a:r>
              <a:rPr lang="en-US" sz="2400" dirty="0">
                <a:latin typeface="Segoe UI Semibold" panose="020B0702040204020203" pitchFamily="34" charset="0"/>
                <a:cs typeface="Segoe UI Semibold" panose="020B0702040204020203" pitchFamily="34" charset="0"/>
              </a:rPr>
              <a:t>channel antagonists block </a:t>
            </a:r>
            <a:r>
              <a:rPr lang="en-US" sz="2400" dirty="0" smtClean="0">
                <a:latin typeface="Segoe UI Semibold" panose="020B0702040204020203" pitchFamily="34" charset="0"/>
                <a:cs typeface="Segoe UI Semibold" panose="020B0702040204020203" pitchFamily="34" charset="0"/>
              </a:rPr>
              <a:t>the inward </a:t>
            </a:r>
            <a:r>
              <a:rPr lang="en-US" sz="2400" dirty="0">
                <a:latin typeface="Segoe UI Semibold" panose="020B0702040204020203" pitchFamily="34" charset="0"/>
                <a:cs typeface="Segoe UI Semibold" panose="020B0702040204020203" pitchFamily="34" charset="0"/>
              </a:rPr>
              <a:t>movement of calcium by binding to L-type calcium </a:t>
            </a:r>
            <a:r>
              <a:rPr lang="en-US" sz="2400" dirty="0" smtClean="0">
                <a:latin typeface="Segoe UI Semibold" panose="020B0702040204020203" pitchFamily="34" charset="0"/>
                <a:cs typeface="Segoe UI Semibold" panose="020B0702040204020203" pitchFamily="34" charset="0"/>
              </a:rPr>
              <a:t>channels in </a:t>
            </a:r>
            <a:r>
              <a:rPr lang="en-US" sz="2400" dirty="0">
                <a:latin typeface="Segoe UI Semibold" panose="020B0702040204020203" pitchFamily="34" charset="0"/>
                <a:cs typeface="Segoe UI Semibold" panose="020B0702040204020203" pitchFamily="34" charset="0"/>
              </a:rPr>
              <a:t>the heart and in smooth muscle of the coronary and </a:t>
            </a:r>
            <a:r>
              <a:rPr lang="en-US" sz="2400" dirty="0" smtClean="0">
                <a:latin typeface="Segoe UI Semibold" panose="020B0702040204020203" pitchFamily="34" charset="0"/>
                <a:cs typeface="Segoe UI Semibold" panose="020B0702040204020203" pitchFamily="34" charset="0"/>
              </a:rPr>
              <a:t>peripheral arteriolar </a:t>
            </a:r>
            <a:r>
              <a:rPr lang="en-US" sz="2400" dirty="0">
                <a:latin typeface="Segoe UI Semibold" panose="020B0702040204020203" pitchFamily="34" charset="0"/>
                <a:cs typeface="Segoe UI Semibold" panose="020B0702040204020203" pitchFamily="34" charset="0"/>
              </a:rPr>
              <a:t>vasculature. </a:t>
            </a:r>
            <a:endParaRPr lang="en-US" sz="2400" dirty="0" smtClean="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400" dirty="0" smtClean="0">
                <a:latin typeface="Segoe UI Semibold" panose="020B0702040204020203" pitchFamily="34" charset="0"/>
                <a:cs typeface="Segoe UI Semibold" panose="020B0702040204020203" pitchFamily="34" charset="0"/>
              </a:rPr>
              <a:t>This </a:t>
            </a:r>
            <a:r>
              <a:rPr lang="en-US" sz="2400" dirty="0">
                <a:latin typeface="Segoe UI Semibold" panose="020B0702040204020203" pitchFamily="34" charset="0"/>
                <a:cs typeface="Segoe UI Semibold" panose="020B0702040204020203" pitchFamily="34" charset="0"/>
              </a:rPr>
              <a:t>causes vascular smooth muscle to </a:t>
            </a:r>
            <a:r>
              <a:rPr lang="en-US" sz="2400" dirty="0" smtClean="0">
                <a:latin typeface="Segoe UI Semibold" panose="020B0702040204020203" pitchFamily="34" charset="0"/>
                <a:cs typeface="Segoe UI Semibold" panose="020B0702040204020203" pitchFamily="34" charset="0"/>
              </a:rPr>
              <a:t>relax, dilating </a:t>
            </a:r>
            <a:r>
              <a:rPr lang="en-US" sz="2400" dirty="0">
                <a:latin typeface="Segoe UI Semibold" panose="020B0702040204020203" pitchFamily="34" charset="0"/>
                <a:cs typeface="Segoe UI Semibold" panose="020B0702040204020203" pitchFamily="34" charset="0"/>
              </a:rPr>
              <a:t>mainly arterioles. </a:t>
            </a:r>
            <a:endParaRPr lang="en-US" sz="2400" dirty="0" smtClean="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400" dirty="0" smtClean="0">
                <a:latin typeface="Segoe UI Semibold" panose="020B0702040204020203" pitchFamily="34" charset="0"/>
                <a:cs typeface="Segoe UI Semibold" panose="020B0702040204020203" pitchFamily="34" charset="0"/>
              </a:rPr>
              <a:t>Calcium </a:t>
            </a:r>
            <a:r>
              <a:rPr lang="en-US" sz="2400" dirty="0">
                <a:latin typeface="Segoe UI Semibold" panose="020B0702040204020203" pitchFamily="34" charset="0"/>
                <a:cs typeface="Segoe UI Semibold" panose="020B0702040204020203" pitchFamily="34" charset="0"/>
              </a:rPr>
              <a:t>channel blockers do not </a:t>
            </a:r>
            <a:r>
              <a:rPr lang="en-US" sz="2400" dirty="0" smtClean="0">
                <a:latin typeface="Segoe UI Semibold" panose="020B0702040204020203" pitchFamily="34" charset="0"/>
                <a:cs typeface="Segoe UI Semibold" panose="020B0702040204020203" pitchFamily="34" charset="0"/>
              </a:rPr>
              <a:t>dilate veins</a:t>
            </a:r>
            <a:r>
              <a:rPr lang="en-US" sz="2400" dirty="0" smtClean="0">
                <a:latin typeface="Segoe UI Semibold" panose="020B0702040204020203" pitchFamily="34" charset="0"/>
                <a:cs typeface="Segoe UI Semibold" panose="020B0702040204020203" pitchFamily="34" charset="0"/>
              </a:rPr>
              <a:t>. (no effect on preload)</a:t>
            </a:r>
            <a:endParaRPr lang="en-US" sz="2400" dirty="0">
              <a:latin typeface="Segoe UI Semibold" panose="020B0702040204020203" pitchFamily="34" charset="0"/>
              <a:cs typeface="Segoe UI Semibold" panose="020B0702040204020203" pitchFamily="34" charset="0"/>
            </a:endParaRPr>
          </a:p>
        </p:txBody>
      </p:sp>
      <p:sp>
        <p:nvSpPr>
          <p:cNvPr id="3" name="Slide Number Placeholder 2"/>
          <p:cNvSpPr>
            <a:spLocks noGrp="1"/>
          </p:cNvSpPr>
          <p:nvPr>
            <p:ph type="sldNum" sz="quarter" idx="12"/>
          </p:nvPr>
        </p:nvSpPr>
        <p:spPr/>
        <p:txBody>
          <a:bodyPr/>
          <a:lstStyle/>
          <a:p>
            <a:fld id="{0F12A0C8-FC38-4624-838E-A8541677BBA2}" type="slidenum">
              <a:rPr lang="en-US" smtClean="0"/>
              <a:t>6</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224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4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76400" y="350520"/>
            <a:ext cx="9921240" cy="6187439"/>
          </a:xfrm>
          <a:prstGeom prst="rect">
            <a:avLst/>
          </a:prstGeom>
        </p:spPr>
      </p:pic>
      <p:sp>
        <p:nvSpPr>
          <p:cNvPr id="3" name="Slide Number Placeholder 2"/>
          <p:cNvSpPr>
            <a:spLocks noGrp="1"/>
          </p:cNvSpPr>
          <p:nvPr>
            <p:ph type="sldNum" sz="quarter" idx="12"/>
          </p:nvPr>
        </p:nvSpPr>
        <p:spPr/>
        <p:txBody>
          <a:bodyPr/>
          <a:lstStyle/>
          <a:p>
            <a:fld id="{0F12A0C8-FC38-4624-838E-A8541677BBA2}" type="slidenum">
              <a:rPr lang="en-US" smtClean="0"/>
              <a:t>7</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8752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12A0C8-FC38-4624-838E-A8541677BBA2}" type="slidenum">
              <a:rPr lang="en-US" smtClean="0"/>
              <a:t>8</a:t>
            </a:fld>
            <a:endParaRPr lang="en-US"/>
          </a:p>
        </p:txBody>
      </p:sp>
      <p:pic>
        <p:nvPicPr>
          <p:cNvPr id="4" name="Picture 3"/>
          <p:cNvPicPr>
            <a:picLocks noChangeAspect="1"/>
          </p:cNvPicPr>
          <p:nvPr/>
        </p:nvPicPr>
        <p:blipFill>
          <a:blip r:embed="rId2"/>
          <a:stretch>
            <a:fillRect/>
          </a:stretch>
        </p:blipFill>
        <p:spPr>
          <a:xfrm>
            <a:off x="2510518" y="234041"/>
            <a:ext cx="8832396" cy="6798437"/>
          </a:xfrm>
          <a:prstGeom prst="rect">
            <a:avLst/>
          </a:prstGeom>
        </p:spPr>
      </p:pic>
    </p:spTree>
    <p:extLst>
      <p:ext uri="{BB962C8B-B14F-4D97-AF65-F5344CB8AC3E}">
        <p14:creationId xmlns:p14="http://schemas.microsoft.com/office/powerpoint/2010/main" val="150617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1812" y="0"/>
            <a:ext cx="11154220" cy="6858000"/>
          </a:xfrm>
          <a:prstGeom prst="rect">
            <a:avLst/>
          </a:prstGeom>
        </p:spPr>
      </p:pic>
      <p:sp>
        <p:nvSpPr>
          <p:cNvPr id="3" name="Slide Number Placeholder 2"/>
          <p:cNvSpPr>
            <a:spLocks noGrp="1"/>
          </p:cNvSpPr>
          <p:nvPr>
            <p:ph type="sldNum" sz="quarter" idx="12"/>
          </p:nvPr>
        </p:nvSpPr>
        <p:spPr/>
        <p:txBody>
          <a:bodyPr/>
          <a:lstStyle/>
          <a:p>
            <a:fld id="{0F12A0C8-FC38-4624-838E-A8541677BBA2}" type="slidenum">
              <a:rPr lang="en-US" smtClean="0"/>
              <a:t>9</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98025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4034</TotalTime>
  <Words>576</Words>
  <Application>Microsoft Office PowerPoint</Application>
  <PresentationFormat>Widescreen</PresentationFormat>
  <Paragraphs>56</Paragraphs>
  <Slides>12</Slides>
  <Notes>7</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Century Gothic</vt:lpstr>
      <vt:lpstr>Helvetica</vt:lpstr>
      <vt:lpstr>Helvetica-Bold</vt:lpstr>
      <vt:lpstr>Helvetica-Oblique</vt:lpstr>
      <vt:lpstr>noto sans</vt:lpstr>
      <vt:lpstr>Segoe UI Semibold</vt:lpstr>
      <vt:lpstr>Wingdings</vt:lpstr>
      <vt:lpstr>Wingdings 3</vt:lpstr>
      <vt:lpstr>Wisp</vt:lpstr>
      <vt:lpstr>ANTI-HYPERTENSIVE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ANTI-HYPERTENSIVE GRUGS</dc:title>
  <dc:creator>TASEER</dc:creator>
  <cp:lastModifiedBy>Administrator</cp:lastModifiedBy>
  <cp:revision>83</cp:revision>
  <dcterms:created xsi:type="dcterms:W3CDTF">2015-08-07T07:04:24Z</dcterms:created>
  <dcterms:modified xsi:type="dcterms:W3CDTF">2020-05-07T10:13:52Z</dcterms:modified>
</cp:coreProperties>
</file>