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B49D3-E5CD-4D9D-80E5-C498BBB64478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A2DE-15D0-49D6-8238-E4C75247F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81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B49D3-E5CD-4D9D-80E5-C498BBB64478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A2DE-15D0-49D6-8238-E4C75247F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85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B49D3-E5CD-4D9D-80E5-C498BBB64478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A2DE-15D0-49D6-8238-E4C75247F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50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B49D3-E5CD-4D9D-80E5-C498BBB64478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A2DE-15D0-49D6-8238-E4C75247F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01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B49D3-E5CD-4D9D-80E5-C498BBB64478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A2DE-15D0-49D6-8238-E4C75247F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50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B49D3-E5CD-4D9D-80E5-C498BBB64478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A2DE-15D0-49D6-8238-E4C75247F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16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B49D3-E5CD-4D9D-80E5-C498BBB64478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A2DE-15D0-49D6-8238-E4C75247F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8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B49D3-E5CD-4D9D-80E5-C498BBB64478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A2DE-15D0-49D6-8238-E4C75247F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2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B49D3-E5CD-4D9D-80E5-C498BBB64478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A2DE-15D0-49D6-8238-E4C75247F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7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B49D3-E5CD-4D9D-80E5-C498BBB64478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A2DE-15D0-49D6-8238-E4C75247F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4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B49D3-E5CD-4D9D-80E5-C498BBB64478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A2DE-15D0-49D6-8238-E4C75247F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6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B49D3-E5CD-4D9D-80E5-C498BBB64478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EA2DE-15D0-49D6-8238-E4C75247F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7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Subnetting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Subnetting of Class-B IP addresses	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10515600" cy="4351338"/>
          </a:xfrm>
        </p:spPr>
      </p:pic>
    </p:spTree>
    <p:extLst>
      <p:ext uri="{BB962C8B-B14F-4D97-AF65-F5344CB8AC3E}">
        <p14:creationId xmlns:p14="http://schemas.microsoft.com/office/powerpoint/2010/main" val="2688040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 02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15319"/>
            <a:ext cx="9696450" cy="4524118"/>
          </a:xfrm>
        </p:spPr>
      </p:pic>
    </p:spTree>
    <p:extLst>
      <p:ext uri="{BB962C8B-B14F-4D97-AF65-F5344CB8AC3E}">
        <p14:creationId xmlns:p14="http://schemas.microsoft.com/office/powerpoint/2010/main" val="339125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03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037" y="1532585"/>
            <a:ext cx="9191088" cy="4790941"/>
          </a:xfrm>
        </p:spPr>
      </p:pic>
    </p:spTree>
    <p:extLst>
      <p:ext uri="{BB962C8B-B14F-4D97-AF65-F5344CB8AC3E}">
        <p14:creationId xmlns:p14="http://schemas.microsoft.com/office/powerpoint/2010/main" val="2138827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04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10" y="1915319"/>
            <a:ext cx="9494815" cy="4498360"/>
          </a:xfrm>
        </p:spPr>
      </p:pic>
    </p:spTree>
    <p:extLst>
      <p:ext uri="{BB962C8B-B14F-4D97-AF65-F5344CB8AC3E}">
        <p14:creationId xmlns:p14="http://schemas.microsoft.com/office/powerpoint/2010/main" val="1822130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05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53" y="1825625"/>
            <a:ext cx="9057332" cy="4794116"/>
          </a:xfrm>
        </p:spPr>
      </p:pic>
    </p:spTree>
    <p:extLst>
      <p:ext uri="{BB962C8B-B14F-4D97-AF65-F5344CB8AC3E}">
        <p14:creationId xmlns:p14="http://schemas.microsoft.com/office/powerpoint/2010/main" val="4234126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06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10417935" cy="4562296"/>
          </a:xfrm>
        </p:spPr>
      </p:pic>
    </p:spTree>
    <p:extLst>
      <p:ext uri="{BB962C8B-B14F-4D97-AF65-F5344CB8AC3E}">
        <p14:creationId xmlns:p14="http://schemas.microsoft.com/office/powerpoint/2010/main" val="128622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Subnetting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</a:t>
            </a:r>
            <a:r>
              <a:rPr lang="en-US" dirty="0" smtClean="0"/>
              <a:t>lots </a:t>
            </a:r>
            <a:r>
              <a:rPr lang="en-US" dirty="0"/>
              <a:t>of reasons in favor of </a:t>
            </a:r>
            <a:r>
              <a:rPr lang="en-US" dirty="0" err="1"/>
              <a:t>subnetting</a:t>
            </a:r>
            <a:r>
              <a:rPr lang="en-US" dirty="0"/>
              <a:t>, including the following benefits</a:t>
            </a:r>
            <a:r>
              <a:rPr lang="en-US" dirty="0" smtClean="0"/>
              <a:t>:</a:t>
            </a:r>
          </a:p>
          <a:p>
            <a:pPr lvl="1"/>
            <a:r>
              <a:rPr lang="en-US" b="1" dirty="0"/>
              <a:t>Reduced network </a:t>
            </a:r>
            <a:r>
              <a:rPr lang="en-US" b="1" dirty="0" smtClean="0"/>
              <a:t>traffic</a:t>
            </a:r>
          </a:p>
          <a:p>
            <a:pPr lvl="1"/>
            <a:r>
              <a:rPr lang="en-US" b="1" dirty="0"/>
              <a:t>Optimized network </a:t>
            </a:r>
            <a:r>
              <a:rPr lang="en-US" b="1" dirty="0" smtClean="0"/>
              <a:t>performance</a:t>
            </a:r>
          </a:p>
          <a:p>
            <a:pPr lvl="1"/>
            <a:r>
              <a:rPr lang="en-US" b="1" dirty="0"/>
              <a:t>Simplified </a:t>
            </a:r>
            <a:r>
              <a:rPr lang="en-US" b="1" dirty="0" smtClean="0"/>
              <a:t>management</a:t>
            </a:r>
          </a:p>
          <a:p>
            <a:pPr lvl="1"/>
            <a:r>
              <a:rPr lang="en-US" b="1" dirty="0"/>
              <a:t>Facilitated spanning of large geographical distances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933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to Create Subnets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create </a:t>
            </a:r>
            <a:r>
              <a:rPr lang="en-US" dirty="0" smtClean="0"/>
              <a:t>sub networks, </a:t>
            </a:r>
            <a:r>
              <a:rPr lang="en-US" dirty="0"/>
              <a:t>you take bits from the host portion of the IP address and reserve them to define the subnet address</a:t>
            </a:r>
          </a:p>
        </p:txBody>
      </p:sp>
    </p:spTree>
    <p:extLst>
      <p:ext uri="{BB962C8B-B14F-4D97-AF65-F5344CB8AC3E}">
        <p14:creationId xmlns:p14="http://schemas.microsoft.com/office/powerpoint/2010/main" val="3689632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create subnets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Determine </a:t>
            </a:r>
            <a:r>
              <a:rPr lang="en-US" dirty="0"/>
              <a:t>the number of required network IDs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One for each LAN subnet</a:t>
            </a:r>
          </a:p>
          <a:p>
            <a:pPr lvl="1"/>
            <a:r>
              <a:rPr lang="en-US" dirty="0"/>
              <a:t>One for each wide area network </a:t>
            </a:r>
            <a:r>
              <a:rPr lang="en-US" dirty="0" smtClean="0"/>
              <a:t>connection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Determine the number of required host IDs per subnet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One for each TCP/IP host</a:t>
            </a:r>
          </a:p>
          <a:p>
            <a:pPr lvl="1"/>
            <a:r>
              <a:rPr lang="en-US" dirty="0"/>
              <a:t>One for each router </a:t>
            </a:r>
            <a:r>
              <a:rPr lang="en-US" dirty="0" smtClean="0"/>
              <a:t>interface</a:t>
            </a:r>
          </a:p>
          <a:p>
            <a:pPr marL="514350" indent="-514350">
              <a:buAutoNum type="arabicPeriod" startAt="3"/>
            </a:pPr>
            <a:r>
              <a:rPr lang="en-US" dirty="0" smtClean="0"/>
              <a:t>Based </a:t>
            </a:r>
            <a:r>
              <a:rPr lang="en-US" dirty="0"/>
              <a:t>on the above requirements, create the following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One subnet mask for your entire network</a:t>
            </a:r>
          </a:p>
          <a:p>
            <a:pPr lvl="1"/>
            <a:r>
              <a:rPr lang="en-US" dirty="0"/>
              <a:t>A unique subnet ID for each physical segment</a:t>
            </a:r>
          </a:p>
          <a:p>
            <a:pPr lvl="1"/>
            <a:r>
              <a:rPr lang="en-US" dirty="0"/>
              <a:t>A range of host IDs for each subnet</a:t>
            </a:r>
          </a:p>
        </p:txBody>
      </p:sp>
    </p:spTree>
    <p:extLst>
      <p:ext uri="{BB962C8B-B14F-4D97-AF65-F5344CB8AC3E}">
        <p14:creationId xmlns:p14="http://schemas.microsoft.com/office/powerpoint/2010/main" val="2593294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Subnet Mask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7043670" cy="4351338"/>
          </a:xfrm>
        </p:spPr>
        <p:txBody>
          <a:bodyPr/>
          <a:lstStyle/>
          <a:p>
            <a:r>
              <a:rPr lang="en-US" dirty="0" smtClean="0"/>
              <a:t>Subnet mask is 32-bit number that masks an IP address</a:t>
            </a:r>
          </a:p>
          <a:p>
            <a:r>
              <a:rPr lang="en-US" dirty="0" smtClean="0"/>
              <a:t>Subnet mask separates the IP address into the network and host address</a:t>
            </a:r>
          </a:p>
          <a:p>
            <a:r>
              <a:rPr lang="en-US" dirty="0" smtClean="0"/>
              <a:t>Subnet mask is made by setting network bits to all 1’s and setting all host bits to all 0’s</a:t>
            </a:r>
          </a:p>
          <a:p>
            <a:r>
              <a:rPr lang="en-US" dirty="0" smtClean="0"/>
              <a:t>Two addresses are reserved “0” address assigned to network address and “255” is assigned to broadcast address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3082" y="1825625"/>
            <a:ext cx="4438917" cy="288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737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Subnetting Class C IP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class-C only 8-bits are available for defining the hosts</a:t>
            </a:r>
          </a:p>
          <a:p>
            <a:r>
              <a:rPr lang="en-US" dirty="0"/>
              <a:t>How many subnets does the chosen subnet mask produce</a:t>
            </a:r>
            <a:r>
              <a:rPr lang="en-US" dirty="0" smtClean="0"/>
              <a:t>?</a:t>
            </a:r>
          </a:p>
          <a:p>
            <a:r>
              <a:rPr lang="en-US" dirty="0"/>
              <a:t>How many valid hosts per subnet are available?</a:t>
            </a:r>
          </a:p>
          <a:p>
            <a:r>
              <a:rPr lang="en-US" dirty="0"/>
              <a:t>What are the valid subnets?</a:t>
            </a:r>
          </a:p>
          <a:p>
            <a:r>
              <a:rPr lang="en-US" dirty="0"/>
              <a:t>What’s the broadcast address of each subnet?</a:t>
            </a:r>
          </a:p>
          <a:p>
            <a:r>
              <a:rPr lang="en-US" dirty="0"/>
              <a:t>What are the valid hosts in each subnet?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103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Subnetting Class C IP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2</a:t>
            </a:r>
            <a:r>
              <a:rPr lang="en-US" baseline="30000" dirty="0" smtClean="0"/>
              <a:t>X</a:t>
            </a:r>
            <a:r>
              <a:rPr lang="en-US" dirty="0" smtClean="0"/>
              <a:t> x is the number of masked bits or the 1’s</a:t>
            </a:r>
          </a:p>
          <a:p>
            <a:pPr marL="0" indent="0">
              <a:buNone/>
            </a:pPr>
            <a:r>
              <a:rPr lang="en-US" dirty="0" smtClean="0"/>
              <a:t>2. For example 11000000</a:t>
            </a:r>
          </a:p>
          <a:p>
            <a:pPr lvl="1"/>
            <a:r>
              <a:rPr lang="en-US" dirty="0" smtClean="0"/>
              <a:t>The no. of 1’s gives us 2</a:t>
            </a:r>
            <a:r>
              <a:rPr lang="en-US" baseline="30000" dirty="0" smtClean="0"/>
              <a:t>2 </a:t>
            </a:r>
            <a:r>
              <a:rPr lang="en-US" dirty="0" smtClean="0"/>
              <a:t> subnets, there are 4 subnets</a:t>
            </a:r>
          </a:p>
          <a:p>
            <a:pPr marL="0" indent="0">
              <a:buNone/>
            </a:pPr>
            <a:r>
              <a:rPr lang="en-US" dirty="0" smtClean="0"/>
              <a:t>3. How many hosts per subnet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y</a:t>
            </a:r>
            <a:r>
              <a:rPr lang="en-US" dirty="0" smtClean="0"/>
              <a:t> – 2= no. of hosts per subnet</a:t>
            </a:r>
          </a:p>
          <a:p>
            <a:pPr lvl="1"/>
            <a:r>
              <a:rPr lang="en-US" dirty="0" smtClean="0"/>
              <a:t>y is the no. of unmasked bits or 0’s</a:t>
            </a:r>
          </a:p>
          <a:p>
            <a:pPr marL="0" indent="0">
              <a:buNone/>
            </a:pPr>
            <a:r>
              <a:rPr lang="en-US" dirty="0" smtClean="0"/>
              <a:t>4.</a:t>
            </a:r>
            <a:r>
              <a:rPr lang="en-US" dirty="0"/>
              <a:t> </a:t>
            </a:r>
            <a:r>
              <a:rPr lang="en-US" dirty="0" smtClean="0"/>
              <a:t>11000000, 2</a:t>
            </a:r>
            <a:r>
              <a:rPr lang="en-US" baseline="30000" dirty="0" smtClean="0"/>
              <a:t>6</a:t>
            </a:r>
            <a:r>
              <a:rPr lang="en-US" dirty="0" smtClean="0"/>
              <a:t> – 2, in this there are 62 hosts per subnet</a:t>
            </a:r>
          </a:p>
          <a:p>
            <a:pPr marL="0" indent="0">
              <a:buNone/>
            </a:pPr>
            <a:r>
              <a:rPr lang="en-US" dirty="0" smtClean="0"/>
              <a:t>5.  Valid subnet ? Block size = 256 – subnet mask</a:t>
            </a:r>
          </a:p>
          <a:p>
            <a:pPr marL="0" indent="0">
              <a:buNone/>
            </a:pPr>
            <a:r>
              <a:rPr lang="en-US" dirty="0" smtClean="0"/>
              <a:t>6.   For example 256 – 192 = 64, the block size of a 192 mask is always 64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lvl="1"/>
            <a:endParaRPr lang="en-US" baseline="30000" dirty="0" smtClean="0"/>
          </a:p>
          <a:p>
            <a:pPr marL="514350" indent="-514350">
              <a:buAutoNum type="arabicPeriod"/>
            </a:pP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033444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Subnetting of Class-C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104" y="2029619"/>
            <a:ext cx="6928834" cy="3943350"/>
          </a:xfrm>
        </p:spPr>
      </p:pic>
    </p:spTree>
    <p:extLst>
      <p:ext uri="{BB962C8B-B14F-4D97-AF65-F5344CB8AC3E}">
        <p14:creationId xmlns:p14="http://schemas.microsoft.com/office/powerpoint/2010/main" val="12484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Subnetting of Class-C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590" y="1962944"/>
            <a:ext cx="6774286" cy="4076700"/>
          </a:xfrm>
        </p:spPr>
      </p:pic>
    </p:spTree>
    <p:extLst>
      <p:ext uri="{BB962C8B-B14F-4D97-AF65-F5344CB8AC3E}">
        <p14:creationId xmlns:p14="http://schemas.microsoft.com/office/powerpoint/2010/main" val="267723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390</Words>
  <Application>Microsoft Office PowerPoint</Application>
  <PresentationFormat>Widescreen</PresentationFormat>
  <Paragraphs>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Subnetting</vt:lpstr>
      <vt:lpstr>Subnetting Basics</vt:lpstr>
      <vt:lpstr>How to Create Subnets</vt:lpstr>
      <vt:lpstr>Steps to create subnets</vt:lpstr>
      <vt:lpstr>Subnet Mask</vt:lpstr>
      <vt:lpstr>Subnetting Class C IP addresses</vt:lpstr>
      <vt:lpstr>Subnetting Class C IP addresses</vt:lpstr>
      <vt:lpstr>Subnetting of Class-C</vt:lpstr>
      <vt:lpstr>Subnetting of Class-C</vt:lpstr>
      <vt:lpstr>Subnetting of Class-B IP addresses </vt:lpstr>
      <vt:lpstr>Example # 02</vt:lpstr>
      <vt:lpstr>Example 03</vt:lpstr>
      <vt:lpstr>Example 04</vt:lpstr>
      <vt:lpstr>Example 05</vt:lpstr>
      <vt:lpstr>Example 06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Subnetting</dc:title>
  <dc:creator>My</dc:creator>
  <cp:lastModifiedBy>My</cp:lastModifiedBy>
  <cp:revision>9</cp:revision>
  <dcterms:created xsi:type="dcterms:W3CDTF">2016-02-29T07:50:23Z</dcterms:created>
  <dcterms:modified xsi:type="dcterms:W3CDTF">2017-05-09T06:01:43Z</dcterms:modified>
</cp:coreProperties>
</file>